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x" ContentType="application/vnd.openxmlformats-officedocument.presentationml.presentation"/>
  <Default Extension="xls" ContentType="application/vnd.ms-exce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901D2-291F-42B4-8E2F-49E397A289F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74945-72E9-4F4B-B9F0-BE575F262454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74945-72E9-4F4B-B9F0-BE575F2624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74945-72E9-4F4B-B9F0-BE575F2624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80D6-C3CB-428C-8A61-E269E8D4C34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7284-6A44-4A79-ABF1-DE900079847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Workbook1.xls"/><Relationship Id="rId8" Type="http://schemas.openxmlformats.org/officeDocument/2006/relationships/image" Target="../media/image4.emf"/><Relationship Id="rId7" Type="http://schemas.openxmlformats.org/officeDocument/2006/relationships/package" Target="../embeddings/Presentation4.pptx"/><Relationship Id="rId6" Type="http://schemas.openxmlformats.org/officeDocument/2006/relationships/image" Target="../media/image3.emf"/><Relationship Id="rId5" Type="http://schemas.openxmlformats.org/officeDocument/2006/relationships/package" Target="../embeddings/Presentation3.pptx"/><Relationship Id="rId4" Type="http://schemas.openxmlformats.org/officeDocument/2006/relationships/image" Target="../media/image2.emf"/><Relationship Id="rId3" Type="http://schemas.openxmlformats.org/officeDocument/2006/relationships/package" Target="../embeddings/Presentation2.pptx"/><Relationship Id="rId2" Type="http://schemas.openxmlformats.org/officeDocument/2006/relationships/image" Target="../media/image1.e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1" Type="http://schemas.openxmlformats.org/officeDocument/2006/relationships/package" Target="../embeddings/Presentation1.pptx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Workbook2.xls"/><Relationship Id="rId8" Type="http://schemas.openxmlformats.org/officeDocument/2006/relationships/image" Target="../media/image8.emf"/><Relationship Id="rId7" Type="http://schemas.openxmlformats.org/officeDocument/2006/relationships/package" Target="../embeddings/Presentation8.pptx"/><Relationship Id="rId6" Type="http://schemas.openxmlformats.org/officeDocument/2006/relationships/image" Target="../media/image7.emf"/><Relationship Id="rId5" Type="http://schemas.openxmlformats.org/officeDocument/2006/relationships/package" Target="../embeddings/Presentation7.pptx"/><Relationship Id="rId4" Type="http://schemas.openxmlformats.org/officeDocument/2006/relationships/image" Target="../media/image2.emf"/><Relationship Id="rId3" Type="http://schemas.openxmlformats.org/officeDocument/2006/relationships/package" Target="../embeddings/Presentation6.pptx"/><Relationship Id="rId2" Type="http://schemas.openxmlformats.org/officeDocument/2006/relationships/image" Target="../media/image6.e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1" Type="http://schemas.openxmlformats.org/officeDocument/2006/relationships/package" Target="../embeddings/Presentation5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644008" y="692696"/>
            <a:ext cx="432048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ANOVA</a:t>
            </a:r>
            <a:r>
              <a:rPr lang="zh-TW" altLang="en-US" dirty="0" smtClean="0"/>
              <a:t> 滿足三個前題，才能使用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數據是常態分佈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數據是等方差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數據</a:t>
            </a:r>
            <a:r>
              <a:rPr lang="zh-TW" altLang="en-US" dirty="0"/>
              <a:t>是</a:t>
            </a:r>
            <a:r>
              <a:rPr lang="zh-TW" altLang="en-US" dirty="0" smtClean="0"/>
              <a:t>隨機分布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5" name="直線單箭頭接點 4"/>
          <p:cNvCxnSpPr>
            <a:endCxn id="3" idx="3"/>
          </p:cNvCxnSpPr>
          <p:nvPr/>
        </p:nvCxnSpPr>
        <p:spPr>
          <a:xfrm>
            <a:off x="251520" y="3501008"/>
            <a:ext cx="8712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3" idx="0"/>
          </p:cNvCxnSpPr>
          <p:nvPr/>
        </p:nvCxnSpPr>
        <p:spPr>
          <a:xfrm flipV="1">
            <a:off x="4608004" y="332656"/>
            <a:ext cx="0" cy="633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476672"/>
            <a:ext cx="4499992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b="1" dirty="0" smtClean="0"/>
              <a:t>目的</a:t>
            </a:r>
            <a:r>
              <a:rPr lang="en-US" altLang="zh-TW" sz="1600" b="1" dirty="0" smtClean="0"/>
              <a:t>:</a:t>
            </a:r>
            <a:r>
              <a:rPr lang="zh-TW" altLang="en-US" sz="1600" b="1" dirty="0" smtClean="0"/>
              <a:t>  比較三個因子是否有差異</a:t>
            </a:r>
            <a:r>
              <a:rPr lang="en-US" altLang="zh-TW" sz="1600" b="1" dirty="0" smtClean="0"/>
              <a:t>?</a:t>
            </a:r>
            <a:r>
              <a:rPr lang="zh-TW" altLang="en-US" sz="1600" b="1" dirty="0" smtClean="0"/>
              <a:t>  各自貢獻多少</a:t>
            </a:r>
            <a:r>
              <a:rPr lang="en-US" altLang="zh-TW" sz="1600" b="1" dirty="0" smtClean="0"/>
              <a:t>?</a:t>
            </a:r>
            <a:endParaRPr lang="en-US" altLang="zh-TW" sz="1600" b="1" dirty="0" smtClean="0"/>
          </a:p>
          <a:p>
            <a:pPr>
              <a:lnSpc>
                <a:spcPct val="150000"/>
              </a:lnSpc>
            </a:pPr>
            <a:r>
              <a:rPr lang="en-US" altLang="zh-TW" sz="1600" dirty="0" smtClean="0"/>
              <a:t>Ex: </a:t>
            </a:r>
            <a:r>
              <a:rPr lang="zh-TW" altLang="en-US" sz="1600" dirty="0" smtClean="0"/>
              <a:t>分析</a:t>
            </a:r>
            <a:r>
              <a:rPr lang="en-US" altLang="zh-TW" sz="1600" dirty="0" smtClean="0"/>
              <a:t>A01G07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L1</a:t>
            </a:r>
            <a:r>
              <a:rPr lang="zh-TW" altLang="en-US" sz="1600" dirty="0" smtClean="0"/>
              <a:t>最小線寬，批間、片間、位置間是否有差異</a:t>
            </a:r>
            <a:r>
              <a:rPr lang="en-US" altLang="zh-TW" sz="1600" dirty="0" smtClean="0"/>
              <a:t>?</a:t>
            </a:r>
            <a:r>
              <a:rPr lang="zh-TW" altLang="en-US" sz="1600" dirty="0" smtClean="0"/>
              <a:t> 若有各自貢獻</a:t>
            </a:r>
            <a:r>
              <a:rPr lang="en-US" altLang="zh-TW" sz="1600" dirty="0" smtClean="0"/>
              <a:t>? 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021859" y="2132856"/>
          <a:ext cx="1510581" cy="113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簡報" r:id="rId1" imgW="4122420" imgH="3092450" progId="PowerPoint.Show.12">
                  <p:embed/>
                </p:oleObj>
              </mc:Choice>
              <mc:Fallback>
                <p:oleObj name="簡報" r:id="rId1" imgW="4122420" imgH="3092450" progId="PowerPoint.Show.12">
                  <p:embed/>
                  <p:pic>
                    <p:nvPicPr>
                      <p:cNvPr id="0" name="圖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1859" y="2132856"/>
                        <a:ext cx="1510581" cy="11328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9592" y="5373216"/>
          <a:ext cx="15113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簡報" r:id="rId3" imgW="4122420" imgH="3092450" progId="PowerPoint.Show.12">
                  <p:embed/>
                </p:oleObj>
              </mc:Choice>
              <mc:Fallback>
                <p:oleObj name="簡報" r:id="rId3" imgW="4122420" imgH="3092450" progId="PowerPoint.Show.12">
                  <p:embed/>
                  <p:pic>
                    <p:nvPicPr>
                      <p:cNvPr id="0" name="圖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5373216"/>
                        <a:ext cx="1511300" cy="1131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07504" y="3717032"/>
            <a:ext cx="432048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報</a:t>
            </a:r>
            <a:r>
              <a:rPr lang="zh-TW" altLang="en-US" dirty="0"/>
              <a:t>表解</a:t>
            </a:r>
            <a:r>
              <a:rPr lang="zh-TW" altLang="en-US" dirty="0" smtClean="0"/>
              <a:t>讀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/>
              <a:t>P-value &lt;0.05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有差異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2.  </a:t>
            </a:r>
            <a:r>
              <a:rPr lang="zh-TW" altLang="en-US" dirty="0" smtClean="0"/>
              <a:t>看貢獻率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MSE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62511" y="5311780"/>
          <a:ext cx="2475230" cy="12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簡報" r:id="rId5" imgW="4572000" imgH="3429000" progId="PowerPoint.Show.12">
                  <p:embed/>
                </p:oleObj>
              </mc:Choice>
              <mc:Fallback>
                <p:oleObj name="簡報" r:id="rId5" imgW="4572000" imgH="3429000" progId="PowerPoint.Show.12">
                  <p:embed/>
                  <p:pic>
                    <p:nvPicPr>
                      <p:cNvPr id="0" name="圖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511" y="5311780"/>
                        <a:ext cx="2475230" cy="1254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644008" y="4365104"/>
            <a:ext cx="4320480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Minitab 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004048" y="4206337"/>
          <a:ext cx="3096344" cy="231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簡報" r:id="rId7" imgW="4122420" imgH="3092450" progId="PowerPoint.Show.12">
                  <p:embed/>
                </p:oleObj>
              </mc:Choice>
              <mc:Fallback>
                <p:oleObj name="簡報" r:id="rId7" imgW="4122420" imgH="3092450" progId="PowerPoint.Show.12">
                  <p:embed/>
                  <p:pic>
                    <p:nvPicPr>
                      <p:cNvPr id="0" name="圖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4206337"/>
                        <a:ext cx="3096344" cy="23190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7544" y="2348880"/>
          <a:ext cx="1296144" cy="113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9" imgW="914400" imgH="800100" progId="Excel.Sheet.8">
                  <p:embed/>
                </p:oleObj>
              </mc:Choice>
              <mc:Fallback>
                <p:oleObj name="Worksheet" showAsIcon="1" r:id="rId9" imgW="914400" imgH="800100" progId="Excel.Sheet.8">
                  <p:embed/>
                  <p:pic>
                    <p:nvPicPr>
                      <p:cNvPr id="0" name="圖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544" y="2348880"/>
                        <a:ext cx="1296144" cy="11341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267744" y="1916832"/>
            <a:ext cx="720080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2420144" y="1997224"/>
            <a:ext cx="720080" cy="1008112"/>
            <a:chOff x="2267744" y="1844824"/>
            <a:chExt cx="1800200" cy="2304256"/>
          </a:xfrm>
        </p:grpSpPr>
        <p:sp>
          <p:nvSpPr>
            <p:cNvPr id="26" name="矩形 25"/>
            <p:cNvSpPr/>
            <p:nvPr/>
          </p:nvSpPr>
          <p:spPr>
            <a:xfrm>
              <a:off x="2267744" y="1844824"/>
              <a:ext cx="1800200" cy="2304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483768" y="371703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3635896" y="371703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3563888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2987824" y="292494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72544" y="2149624"/>
            <a:ext cx="720080" cy="1008112"/>
            <a:chOff x="2267744" y="1844824"/>
            <a:chExt cx="1800200" cy="2304256"/>
          </a:xfrm>
        </p:grpSpPr>
        <p:sp>
          <p:nvSpPr>
            <p:cNvPr id="35" name="矩形 34"/>
            <p:cNvSpPr/>
            <p:nvPr/>
          </p:nvSpPr>
          <p:spPr>
            <a:xfrm>
              <a:off x="2267744" y="1844824"/>
              <a:ext cx="1800200" cy="2304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411760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483768" y="371703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635896" y="371703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3563888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2987824" y="292494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3491880" y="2132856"/>
            <a:ext cx="936104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3pnl/lot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5pt/</a:t>
            </a:r>
            <a:r>
              <a:rPr lang="en-US" altLang="zh-TW" dirty="0" err="1" smtClean="0"/>
              <a:t>pnl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0" y="0"/>
            <a:ext cx="3275856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ANOVA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3 Way 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644008" y="692696"/>
            <a:ext cx="432048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ANOVA</a:t>
            </a:r>
            <a:r>
              <a:rPr lang="zh-TW" altLang="en-US" dirty="0" smtClean="0"/>
              <a:t> 滿足三個前題，才能使用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數據是常態分佈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數據是等方差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數據</a:t>
            </a:r>
            <a:r>
              <a:rPr lang="zh-TW" altLang="en-US" dirty="0"/>
              <a:t>是</a:t>
            </a:r>
            <a:r>
              <a:rPr lang="zh-TW" altLang="en-US" dirty="0" smtClean="0"/>
              <a:t>隨機分布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5" name="直線單箭頭接點 4"/>
          <p:cNvCxnSpPr>
            <a:endCxn id="3" idx="3"/>
          </p:cNvCxnSpPr>
          <p:nvPr/>
        </p:nvCxnSpPr>
        <p:spPr>
          <a:xfrm>
            <a:off x="251520" y="3501008"/>
            <a:ext cx="8712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3" idx="0"/>
          </p:cNvCxnSpPr>
          <p:nvPr/>
        </p:nvCxnSpPr>
        <p:spPr>
          <a:xfrm flipV="1">
            <a:off x="4608004" y="332656"/>
            <a:ext cx="0" cy="633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9512" y="836712"/>
            <a:ext cx="4320480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目的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比較三個以上項目是否有差異</a:t>
            </a:r>
            <a:r>
              <a:rPr lang="en-US" altLang="zh-TW" dirty="0" smtClean="0"/>
              <a:t>?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sz="1400" dirty="0" smtClean="0"/>
              <a:t>Ex: </a:t>
            </a:r>
            <a:r>
              <a:rPr lang="zh-TW" altLang="en-US" sz="1400" dirty="0" smtClean="0"/>
              <a:t>比較</a:t>
            </a:r>
            <a:r>
              <a:rPr lang="en-US" altLang="zh-TW" sz="1400" dirty="0" smtClean="0"/>
              <a:t>DES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5</a:t>
            </a:r>
            <a:r>
              <a:rPr lang="zh-TW" altLang="en-US" sz="1400" dirty="0"/>
              <a:t>條</a:t>
            </a:r>
            <a:r>
              <a:rPr lang="zh-TW" altLang="en-US" sz="1400" dirty="0" smtClean="0"/>
              <a:t>線，生產線寬是否有差異</a:t>
            </a:r>
            <a:endParaRPr lang="en-US" altLang="zh-TW" sz="1400" dirty="0" smtClean="0"/>
          </a:p>
          <a:p>
            <a:pPr>
              <a:lnSpc>
                <a:spcPct val="150000"/>
              </a:lnSpc>
            </a:pPr>
            <a:r>
              <a:rPr lang="zh-TW" altLang="en-US" sz="1200" dirty="0" smtClean="0"/>
              <a:t>       比較油墨黏稠度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高中低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 對油墨厚度是否有差異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數據蒐集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021859" y="2132856"/>
          <a:ext cx="1510581" cy="113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簡報" r:id="rId1" imgW="4122420" imgH="3092450" progId="PowerPoint.Show.12">
                  <p:embed/>
                </p:oleObj>
              </mc:Choice>
              <mc:Fallback>
                <p:oleObj name="簡報" r:id="rId1" imgW="4122420" imgH="3092450" progId="PowerPoint.Show.12">
                  <p:embed/>
                  <p:pic>
                    <p:nvPicPr>
                      <p:cNvPr id="0" name="圖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1859" y="2132856"/>
                        <a:ext cx="1510581" cy="11328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9592" y="5373216"/>
          <a:ext cx="15113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簡報" r:id="rId3" imgW="4122420" imgH="3092450" progId="PowerPoint.Show.12">
                  <p:embed/>
                </p:oleObj>
              </mc:Choice>
              <mc:Fallback>
                <p:oleObj name="簡報" r:id="rId3" imgW="4122420" imgH="3092450" progId="PowerPoint.Show.12">
                  <p:embed/>
                  <p:pic>
                    <p:nvPicPr>
                      <p:cNvPr id="0" name="圖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5373216"/>
                        <a:ext cx="1511300" cy="1131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07504" y="3717032"/>
            <a:ext cx="432048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報</a:t>
            </a:r>
            <a:r>
              <a:rPr lang="zh-TW" altLang="en-US" dirty="0"/>
              <a:t>表解</a:t>
            </a:r>
            <a:r>
              <a:rPr lang="zh-TW" altLang="en-US" dirty="0" smtClean="0"/>
              <a:t>讀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/>
              <a:t>P-value &lt;0.05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有差異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sym typeface="Wingdings" panose="05000000000000000000" pitchFamily="2" charset="2"/>
              </a:rPr>
              <a:t>信賴</a:t>
            </a:r>
            <a:r>
              <a:rPr lang="zh-TW" altLang="en-US" dirty="0" smtClean="0">
                <a:sym typeface="Wingdings" panose="05000000000000000000" pitchFamily="2" charset="2"/>
              </a:rPr>
              <a:t>區間無重疊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有差異</a:t>
            </a:r>
            <a:endParaRPr lang="en-US" altLang="zh-TW" dirty="0"/>
          </a:p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62511" y="5311780"/>
          <a:ext cx="2475230" cy="12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簡報" r:id="rId5" imgW="4572000" imgH="3429000" progId="PowerPoint.Show.12">
                  <p:embed/>
                </p:oleObj>
              </mc:Choice>
              <mc:Fallback>
                <p:oleObj name="簡報" r:id="rId5" imgW="4572000" imgH="3429000" progId="PowerPoint.Show.12">
                  <p:embed/>
                  <p:pic>
                    <p:nvPicPr>
                      <p:cNvPr id="0" name="圖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511" y="5311780"/>
                        <a:ext cx="2475230" cy="1254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644008" y="4365104"/>
            <a:ext cx="4320480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Minitab 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 smtClean="0"/>
          </a:p>
          <a:p>
            <a:pPr algn="ctr"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004048" y="4206337"/>
          <a:ext cx="3096344" cy="231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簡報" r:id="rId7" imgW="4122420" imgH="3092450" progId="PowerPoint.Show.12">
                  <p:embed/>
                </p:oleObj>
              </mc:Choice>
              <mc:Fallback>
                <p:oleObj name="簡報" r:id="rId7" imgW="4122420" imgH="3092450" progId="PowerPoint.Show.12">
                  <p:embed/>
                  <p:pic>
                    <p:nvPicPr>
                      <p:cNvPr id="0" name="圖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4206337"/>
                        <a:ext cx="3096344" cy="23190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592" y="2348880"/>
          <a:ext cx="91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showAsIcon="1" r:id="rId9" imgW="914400" imgH="800100" progId="Excel.Sheet.8">
                  <p:embed/>
                </p:oleObj>
              </mc:Choice>
              <mc:Fallback>
                <p:oleObj name="Worksheet" showAsIcon="1" r:id="rId9" imgW="914400" imgH="800100" progId="Excel.Sheet.8">
                  <p:embed/>
                  <p:pic>
                    <p:nvPicPr>
                      <p:cNvPr id="0" name="圖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9592" y="2348880"/>
                        <a:ext cx="914400" cy="800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0" y="-99392"/>
            <a:ext cx="1404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TW" sz="3200" dirty="0" smtClean="0"/>
              <a:t>ANOVA</a:t>
            </a:r>
            <a:endParaRPr lang="en-US" altLang="zh-TW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Presentation</Application>
  <PresentationFormat>如螢幕大小 (4:3)</PresentationFormat>
  <Paragraphs>65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新細明體</vt:lpstr>
      <vt:lpstr>Wingdings</vt:lpstr>
      <vt:lpstr>Calibri</vt:lpstr>
      <vt:lpstr>新細明體</vt:lpstr>
      <vt:lpstr>Microsoft YaHei</vt:lpstr>
      <vt:lpstr>SimSun</vt:lpstr>
      <vt:lpstr>Arial Unicode MS</vt:lpstr>
      <vt:lpstr>Office 佈景主題</vt:lpstr>
      <vt:lpstr>PowerPoint.Show.12</vt:lpstr>
      <vt:lpstr>PowerPoint.Show.12</vt:lpstr>
      <vt:lpstr>PowerPoint.Show.12</vt:lpstr>
      <vt:lpstr>PowerPoint.Show.12</vt:lpstr>
      <vt:lpstr>PowerPoint.Show.12</vt:lpstr>
      <vt:lpstr>PowerPoint.Show.12</vt:lpstr>
      <vt:lpstr>PowerPoint.Show.12</vt:lpstr>
      <vt:lpstr>PowerPoint.Show.12</vt:lpstr>
      <vt:lpstr>Excel.Sheet.8</vt:lpstr>
      <vt:lpstr>Excel.Sheet.8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FP1395</dc:creator>
  <cp:lastModifiedBy>User</cp:lastModifiedBy>
  <cp:revision>827</cp:revision>
  <dcterms:created xsi:type="dcterms:W3CDTF">2019-08-01T00:24:00Z</dcterms:created>
  <dcterms:modified xsi:type="dcterms:W3CDTF">2024-04-22T22:58:08Z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