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AF34-E645-4111-86FB-7071A0C2CDAF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AD96-58A1-4387-8832-5F6E5D9C7BB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6F9C-4889-4011-8E62-D527D9A3246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A00B-6A8E-4180-93BE-03A6A7835D26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5786" y="1142984"/>
            <a:ext cx="7320876" cy="432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78812" y="6429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TW" altLang="en-US" sz="20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尺寸與倍率</a:t>
            </a:r>
            <a:r>
              <a:rPr lang="zh-CN" altLang="en-US" sz="20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的箱線圖</a:t>
            </a:r>
            <a:endParaRPr lang="zh-TW" altLang="en-US" sz="2000" b="1" dirty="0" smtClean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22"/>
          <p:cNvSpPr txBox="1">
            <a:spLocks noChangeArrowheads="1"/>
          </p:cNvSpPr>
          <p:nvPr/>
        </p:nvSpPr>
        <p:spPr bwMode="auto">
          <a:xfrm>
            <a:off x="251520" y="5857892"/>
            <a:ext cx="889248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Key message</a:t>
            </a:r>
            <a:r>
              <a:rPr lang="zh-CN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endParaRPr lang="en-US" altLang="zh-CN" sz="1600" b="1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/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1.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100~500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尺寸範圍內，</a:t>
            </a:r>
            <a:r>
              <a:rPr 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219x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的精度比</a:t>
            </a:r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308x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好。</a:t>
            </a:r>
            <a:endParaRPr lang="en-US" altLang="zh-CN" sz="16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/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2.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在尺寸</a:t>
            </a:r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時，偏倚最大，調整其準度至其他尺寸即可補償。</a:t>
            </a:r>
            <a:endParaRPr lang="en-US" altLang="zh-CN" sz="16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標題 1"/>
          <p:cNvSpPr txBox="1"/>
          <p:nvPr/>
        </p:nvSpPr>
        <p:spPr>
          <a:xfrm>
            <a:off x="1928794" y="0"/>
            <a:ext cx="5143536" cy="64291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3D</a:t>
            </a:r>
            <a:r>
              <a:rPr kumimoji="0" lang="zh-TW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量測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Minitab &amp; JMP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43174" y="1214422"/>
            <a:ext cx="607693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14423"/>
            <a:ext cx="528054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000760" y="2571744"/>
            <a:ext cx="16430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1472" y="5800571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Key message</a:t>
            </a:r>
            <a:r>
              <a:rPr lang="zh-CN" altLang="en-US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endParaRPr lang="en-US" altLang="zh-CN" b="1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調整后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&lt;90%,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OMM-60Uum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Mach-60um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無強相關，需重新調整機台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596" y="82419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調整后</a:t>
            </a:r>
            <a:r>
              <a:rPr lang="en-US" altLang="zh-TW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R2&gt;90%</a:t>
            </a:r>
            <a:r>
              <a:rPr lang="zh-CN" altLang="en-US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，強相關</a:t>
            </a:r>
            <a:endParaRPr lang="zh-TW" altLang="en-US" sz="2400" b="1" dirty="0" smtClean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標題 1"/>
          <p:cNvSpPr txBox="1"/>
          <p:nvPr/>
        </p:nvSpPr>
        <p:spPr>
          <a:xfrm>
            <a:off x="1928794" y="0"/>
            <a:ext cx="5143536" cy="64291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二、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Minitab &amp; JMP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</p:nvPr>
        </p:nvGraphicFramePr>
        <p:xfrm>
          <a:off x="4159250" y="1880073"/>
          <a:ext cx="825500" cy="310896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1.</a:t>
                      </a: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重複性（精度）</a:t>
                      </a:r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-P/T</a:t>
                      </a: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：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latin typeface="新細明體" panose="02020500000000000000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公差：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+/-2.5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 panose="02020500000000000000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1.1.    219x：%P/T= 6*0.000378/5=0.05%&lt;10%,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符合重複性要求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latin typeface="新細明體" panose="02020500000000000000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1.2.    308x :  %P/T=6* 0.000533/5=0.06%&lt;10%,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符合重複性要求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新細明體" panose="02020500000000000000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13256" y="1571612"/>
            <a:ext cx="5949732" cy="414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93575"/>
            <a:ext cx="16859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弧形箭號 (下彎) 7"/>
          <p:cNvSpPr/>
          <p:nvPr/>
        </p:nvSpPr>
        <p:spPr>
          <a:xfrm>
            <a:off x="2051720" y="2208284"/>
            <a:ext cx="648072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16016" y="3360412"/>
          <a:ext cx="3869134" cy="1944216"/>
        </p:xfrm>
        <a:graphic>
          <a:graphicData uri="http://schemas.openxmlformats.org/drawingml/2006/table">
            <a:tbl>
              <a:tblPr/>
              <a:tblGrid>
                <a:gridCol w="3869134"/>
              </a:tblGrid>
              <a:tr h="3540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1.</a:t>
                      </a:r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重複性（精度）</a:t>
                      </a:r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-P/T</a:t>
                      </a:r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：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latin typeface="新細明體" panose="02020500000000000000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07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公差：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+/-2.5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 panose="02020500000000000000" charset="-120"/>
                        </a:rPr>
                        <a:t>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 panose="02020500000000000000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8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新細明體" panose="02020500000000000000" charset="-120"/>
                        </a:rPr>
                        <a:t>1.1.   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latin typeface="新細明體" panose="02020500000000000000" charset="-120"/>
                        </a:rPr>
                        <a:t>219x：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FF0000"/>
                          </a:solidFill>
                          <a:latin typeface="新細明體" panose="02020500000000000000" charset="-120"/>
                        </a:rPr>
                        <a:t>尺寸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latin typeface="新細明體" panose="02020500000000000000" charset="-120"/>
                        </a:rPr>
                        <a:t>100 %P/T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新細明體" panose="02020500000000000000" charset="-120"/>
                        </a:rPr>
                        <a:t>=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latin typeface="新細明體" panose="02020500000000000000" charset="-120"/>
                        </a:rPr>
                        <a:t>6*0.000198/5 =0.05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新細明體" panose="02020500000000000000" charset="-120"/>
                        </a:rPr>
                        <a:t>%&lt;10%,</a:t>
                      </a:r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latin typeface="新細明體" panose="02020500000000000000" charset="-120"/>
                        </a:rPr>
                        <a:t>符合重複性要求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latin typeface="新細明體" panose="02020500000000000000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8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新細明體" panose="02020500000000000000" charset="-120"/>
                        </a:rPr>
                        <a:t>1.2.    308x :  %P/T=6* 0.000533/5=0.06%&lt;10%,</a:t>
                      </a:r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latin typeface="新細明體" panose="02020500000000000000" charset="-120"/>
                        </a:rPr>
                        <a:t>符合重複性要求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latin typeface="新細明體" panose="02020500000000000000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987824" y="3360412"/>
            <a:ext cx="43204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491880" y="2424308"/>
            <a:ext cx="2160240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57158" y="10001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重複性分析</a:t>
            </a:r>
            <a:endParaRPr lang="zh-TW" altLang="en-US" sz="2400" b="1" dirty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22"/>
          <p:cNvSpPr txBox="1">
            <a:spLocks noChangeArrowheads="1"/>
          </p:cNvSpPr>
          <p:nvPr/>
        </p:nvSpPr>
        <p:spPr bwMode="auto">
          <a:xfrm>
            <a:off x="251520" y="5857892"/>
            <a:ext cx="889248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Key message</a:t>
            </a:r>
            <a:r>
              <a:rPr lang="zh-CN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endParaRPr lang="en-US" altLang="zh-CN" sz="1600" b="1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/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1.</a:t>
            </a:r>
            <a:r>
              <a:rPr 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219x：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尺寸</a:t>
            </a:r>
            <a:r>
              <a:rPr 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100 %P/T= 6*0.000198/5 =0.05%&lt;10%,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符合重複性要求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CN" sz="16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/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2.</a:t>
            </a:r>
            <a:r>
              <a:rPr 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308x : %P/T=6* 0.000533/5=0.06%&lt;10%,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符合重複性要求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CN" sz="16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2" name="標題 1"/>
          <p:cNvSpPr txBox="1"/>
          <p:nvPr/>
        </p:nvSpPr>
        <p:spPr>
          <a:xfrm>
            <a:off x="1928794" y="0"/>
            <a:ext cx="5143536" cy="64291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二、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Minitab &amp; JMP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406" y="50005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偏倚</a:t>
            </a:r>
            <a:r>
              <a:rPr lang="en-US" altLang="zh-CN" sz="28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8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線性分析</a:t>
            </a:r>
            <a:r>
              <a:rPr lang="en-US" altLang="zh-TW" sz="28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sz="28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不同倍率下線性是否有過</a:t>
            </a:r>
            <a:r>
              <a:rPr lang="en-US" altLang="zh-TW" sz="28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800" b="1" dirty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7865" y="1277873"/>
            <a:ext cx="5796136" cy="458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9"/>
            <a:ext cx="333847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51520" y="2636912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683568" y="1988840"/>
            <a:ext cx="115212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形箭號 (下彎) 11"/>
          <p:cNvSpPr/>
          <p:nvPr/>
        </p:nvSpPr>
        <p:spPr>
          <a:xfrm>
            <a:off x="2915816" y="3212976"/>
            <a:ext cx="1008112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325544" y="2500306"/>
            <a:ext cx="11496675" cy="34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071538" y="4143380"/>
            <a:ext cx="500066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-4929254" y="4143380"/>
            <a:ext cx="500066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22"/>
          <p:cNvSpPr txBox="1">
            <a:spLocks noChangeArrowheads="1"/>
          </p:cNvSpPr>
          <p:nvPr/>
        </p:nvSpPr>
        <p:spPr bwMode="auto">
          <a:xfrm>
            <a:off x="251520" y="5857892"/>
            <a:ext cx="889248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Key message</a:t>
            </a:r>
            <a:r>
              <a:rPr lang="zh-CN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endParaRPr lang="en-US" altLang="zh-CN" sz="1600" b="1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/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1.</a:t>
            </a:r>
            <a:r>
              <a:rPr 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219x：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尺寸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對應的</a:t>
            </a:r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P&lt;0.05,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代表斜率不為</a:t>
            </a:r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，線性</a:t>
            </a:r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NG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CN" sz="16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/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2.</a:t>
            </a:r>
            <a:r>
              <a:rPr 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308x :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尺寸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對應的</a:t>
            </a:r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P&lt;0.05,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代表斜率不為</a:t>
            </a:r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，線性</a:t>
            </a:r>
            <a:r>
              <a:rPr lang="en-US" altLang="zh-CN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NG </a:t>
            </a:r>
            <a:r>
              <a:rPr lang="zh-CN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CN" sz="16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71604" y="3286124"/>
            <a:ext cx="50006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143900" y="5715016"/>
            <a:ext cx="50006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072462" y="3214686"/>
            <a:ext cx="50006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"/>
          <p:cNvSpPr txBox="1"/>
          <p:nvPr/>
        </p:nvSpPr>
        <p:spPr>
          <a:xfrm>
            <a:off x="1928794" y="0"/>
            <a:ext cx="5143536" cy="64291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二、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Minitab &amp; JMP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比較不同倍率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考慮量測時效，再調整倍率時效提升下，不影響量測精度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不同尺寸下比較倍率是否有差異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考量有倍率與尺寸會引响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bias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用雙因子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ANOVA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24349" y="4286256"/>
            <a:ext cx="387667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14818"/>
            <a:ext cx="3733800" cy="128588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09711"/>
            <a:ext cx="1571625" cy="271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357298"/>
            <a:ext cx="611505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弧形箭號 (下彎) 7"/>
          <p:cNvSpPr/>
          <p:nvPr/>
        </p:nvSpPr>
        <p:spPr>
          <a:xfrm>
            <a:off x="1619672" y="1628800"/>
            <a:ext cx="864096" cy="5453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弧形箭號 (左彎) 8"/>
          <p:cNvSpPr/>
          <p:nvPr/>
        </p:nvSpPr>
        <p:spPr>
          <a:xfrm>
            <a:off x="7858148" y="3895201"/>
            <a:ext cx="720080" cy="6768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158" y="742874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check</a:t>
            </a:r>
            <a:r>
              <a:rPr lang="zh-TW" altLang="en-US" sz="20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倍率 與 尺寸對量測結果影響</a:t>
            </a:r>
            <a:endParaRPr lang="zh-TW" altLang="en-US" sz="2000" b="1" dirty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1472" y="5929330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Key message</a:t>
            </a:r>
            <a:r>
              <a:rPr lang="zh-CN" altLang="en-US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endParaRPr lang="en-US" altLang="zh-CN" b="1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當尺寸在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100~500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時，倍率對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Bias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無顯著影響，影響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Bias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的主要原因是尺寸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86644" y="4429132"/>
            <a:ext cx="571504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71802" y="4500570"/>
            <a:ext cx="4286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072198" y="5357826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P&lt;0.05,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差異顯著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標題 1"/>
          <p:cNvSpPr txBox="1"/>
          <p:nvPr/>
        </p:nvSpPr>
        <p:spPr>
          <a:xfrm>
            <a:off x="1928794" y="0"/>
            <a:ext cx="5143536" cy="64291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二、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Minitab &amp; JMP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3635896" y="3064970"/>
            <a:ext cx="2664296" cy="86409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Percision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等方差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3635896" y="4207978"/>
            <a:ext cx="2664296" cy="86409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Regression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&gt;90%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52320" y="5421854"/>
            <a:ext cx="136815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調整機台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2530" y="2109486"/>
            <a:ext cx="150247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zh-CN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標準機台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968" y="1173382"/>
            <a:ext cx="13681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儀校</a:t>
            </a:r>
            <a:r>
              <a:rPr lang="en-US" altLang="zh-CN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OK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>
            <a:stCxn id="11" idx="2"/>
            <a:endCxn id="10" idx="0"/>
          </p:cNvCxnSpPr>
          <p:nvPr/>
        </p:nvCxnSpPr>
        <p:spPr>
          <a:xfrm rot="5400000">
            <a:off x="4821891" y="1963333"/>
            <a:ext cx="288032" cy="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0" idx="2"/>
            <a:endCxn id="5" idx="0"/>
          </p:cNvCxnSpPr>
          <p:nvPr/>
        </p:nvCxnSpPr>
        <p:spPr>
          <a:xfrm rot="16200000" flipH="1">
            <a:off x="4812200" y="2909126"/>
            <a:ext cx="307412" cy="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968044" y="3909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2"/>
            <a:endCxn id="25" idx="0"/>
          </p:cNvCxnSpPr>
          <p:nvPr/>
        </p:nvCxnSpPr>
        <p:spPr>
          <a:xfrm rot="16200000" flipH="1">
            <a:off x="4686282" y="5353836"/>
            <a:ext cx="565804" cy="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圖案 21"/>
          <p:cNvCxnSpPr>
            <a:endCxn id="9" idx="0"/>
          </p:cNvCxnSpPr>
          <p:nvPr/>
        </p:nvCxnSpPr>
        <p:spPr>
          <a:xfrm>
            <a:off x="6300192" y="3477638"/>
            <a:ext cx="1836204" cy="19442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286248" y="5637878"/>
            <a:ext cx="13681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依據迴歸式進行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圖案 13"/>
          <p:cNvCxnSpPr>
            <a:endCxn id="9" idx="0"/>
          </p:cNvCxnSpPr>
          <p:nvPr/>
        </p:nvCxnSpPr>
        <p:spPr>
          <a:xfrm>
            <a:off x="6300192" y="4629766"/>
            <a:ext cx="1836204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179512" y="1142984"/>
            <a:ext cx="36004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完成設備校準後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OMM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為標準機台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Mach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tech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對標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OMM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量測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標準依據流程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等方差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找相關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R2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進行補償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2066" y="3857628"/>
            <a:ext cx="64294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72330" y="3500438"/>
            <a:ext cx="64294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0628" y="5143512"/>
            <a:ext cx="64294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72330" y="4643446"/>
            <a:ext cx="64294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標題 1"/>
          <p:cNvSpPr txBox="1"/>
          <p:nvPr/>
        </p:nvSpPr>
        <p:spPr>
          <a:xfrm>
            <a:off x="1928794" y="0"/>
            <a:ext cx="5143536" cy="64291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二、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Minitab &amp; JMP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2910" y="1120147"/>
            <a:ext cx="7215206" cy="459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41584" y="642918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TW" altLang="en-US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圖形判定</a:t>
            </a:r>
            <a:r>
              <a:rPr lang="en-US" altLang="zh-CN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CN" altLang="en-US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箱線圖</a:t>
            </a:r>
            <a:endParaRPr lang="zh-TW" altLang="en-US" sz="2400" b="1" dirty="0" smtClean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5929330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Key message</a:t>
            </a:r>
            <a:r>
              <a:rPr lang="zh-CN" altLang="en-US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endParaRPr lang="en-US" altLang="zh-CN" b="1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從箱子長度看，精度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OMM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優於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Math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優於</a:t>
            </a:r>
            <a:r>
              <a:rPr lang="en-US" altLang="zh-CN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Utech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從圖形上看，三個箱子長度不一，存在差異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 txBox="1"/>
          <p:nvPr/>
        </p:nvSpPr>
        <p:spPr>
          <a:xfrm>
            <a:off x="1928794" y="0"/>
            <a:ext cx="5143536" cy="64291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二、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Minitab &amp; JMP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1124744"/>
            <a:ext cx="8716460" cy="514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2438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>
          <a:xfrm>
            <a:off x="1331640" y="3645024"/>
            <a:ext cx="2808312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691680" y="3717032"/>
            <a:ext cx="2808312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41584" y="642918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TW" altLang="en-US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圖形判定</a:t>
            </a:r>
            <a:r>
              <a:rPr lang="en-US" altLang="zh-CN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CN" altLang="en-US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箱線圖</a:t>
            </a:r>
            <a:endParaRPr lang="zh-TW" altLang="en-US" sz="2400" b="1" dirty="0" smtClean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標題 1"/>
          <p:cNvSpPr txBox="1"/>
          <p:nvPr/>
        </p:nvSpPr>
        <p:spPr>
          <a:xfrm>
            <a:off x="1928794" y="0"/>
            <a:ext cx="5143536" cy="64291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二、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Minitab &amp; JMP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57686" y="1214446"/>
            <a:ext cx="3901745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14422"/>
            <a:ext cx="4087125" cy="2729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57554" y="1571612"/>
            <a:ext cx="767566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4500570"/>
            <a:ext cx="273630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00562" y="2143116"/>
            <a:ext cx="14401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左彎) 8"/>
          <p:cNvSpPr/>
          <p:nvPr/>
        </p:nvSpPr>
        <p:spPr>
          <a:xfrm>
            <a:off x="5993350" y="2571744"/>
            <a:ext cx="936104" cy="13573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158" y="571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統計</a:t>
            </a:r>
            <a:r>
              <a:rPr lang="zh-TW" altLang="en-US" sz="2400" b="1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判定</a:t>
            </a:r>
            <a:endParaRPr lang="zh-TW" altLang="en-US" sz="2400" b="1" dirty="0" smtClean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282" y="5643578"/>
            <a:ext cx="7929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Key message</a:t>
            </a:r>
            <a:r>
              <a:rPr lang="zh-CN" altLang="en-US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endParaRPr lang="en-US" altLang="zh-CN" b="1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正態分佈：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Bartlett test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P&lt;0.05,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方差有顯著差異，需重新調整機台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非正態分佈：</a:t>
            </a:r>
            <a:r>
              <a:rPr lang="en-US" altLang="zh-CN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Levene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test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P&lt;0.05,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方差有顯著差異，需重新調整機台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標題 1"/>
          <p:cNvSpPr txBox="1"/>
          <p:nvPr/>
        </p:nvSpPr>
        <p:spPr>
          <a:xfrm>
            <a:off x="1928794" y="0"/>
            <a:ext cx="5143536" cy="64291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二、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Minitab &amp; JMP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WPS Presentation</Application>
  <PresentationFormat>如螢幕大小 (4:3)</PresentationFormat>
  <Paragraphs>119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新細明體</vt:lpstr>
      <vt:lpstr>Wingdings</vt:lpstr>
      <vt:lpstr>標楷體</vt:lpstr>
      <vt:lpstr>新細明體</vt:lpstr>
      <vt:lpstr>Microsoft YaHei</vt:lpstr>
      <vt:lpstr>SimSun</vt:lpstr>
      <vt:lpstr>Arial Unicode MS</vt:lpstr>
      <vt:lpstr>Calibri</vt:lpstr>
      <vt:lpstr>Office 佈景主題</vt:lpstr>
      <vt:lpstr>PowerPoint 演示文稿</vt:lpstr>
      <vt:lpstr>PowerPoint 演示文稿</vt:lpstr>
      <vt:lpstr>偏倚&amp;線性分析---不同倍率下線性是否有過?</vt:lpstr>
      <vt:lpstr>比較不同倍率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二、MSA分析方法</dc:title>
  <dc:creator>User</dc:creator>
  <cp:lastModifiedBy>User</cp:lastModifiedBy>
  <cp:revision>5</cp:revision>
  <dcterms:created xsi:type="dcterms:W3CDTF">2020-10-16T02:12:00Z</dcterms:created>
  <dcterms:modified xsi:type="dcterms:W3CDTF">2024-04-22T22:50:52Z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