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ea88e025e_12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Google Shape;107;g3ea88e025e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ea642c520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Google Shape;114;g3ea642c5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ea88e025e_7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Google Shape;121;g3ea88e025e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ea642c520_0_7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Google Shape;128;g3ea642c52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ea642c520_0_6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Google Shape;136;g3ea642c52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ea642c520_0_11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Google Shape;144;g3ea642c52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slide sems a bit unnecessary on its own, in retrospect. Not sure if we should add more slides like it, remove it, or leave it as is.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ea642c520_0_5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Google Shape;151;g3ea642c52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ea642c520_0_8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Google Shape;158;g3ea642c52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ea642c520_0_6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Google Shape;166;g3ea642c52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ea642c520_0_9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Google Shape;173;g3ea642c52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ea88e025e_7_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Google Shape;58;g3ea88e025e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ea88e025e_7_5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Google Shape;181;g3ea88e025e_7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ea88e025e_9_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Google Shape;187;g3ea88e025e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ea88e025e_9_1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Google Shape;194;g3ea88e025e_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ea642c520_0_1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Google Shape;200;g3ea642c52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 removed the heading to make the transition to this slide a little more pleasing when it’s ran.</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ea88e025e_7_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Google Shape;64;g3ea88e025e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ea88e025e_7_3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Google Shape;70;g3ea88e025e_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ea88e025e_7_5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Google Shape;76;g3ea88e025e_7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ea88e025e_7_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Google Shape;82;g3ea88e025e_7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ea88e025e_7_4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Google Shape;89;g3ea88e025e_7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ea88e025e_9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Google Shape;95;g3ea88e025e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ea642c520_0_5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Google Shape;101;g3ea642c52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There is probably a better title for this slide, backend maybe? I don’t know.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owl-iview.azurewebsites.n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rive.google.com/file/d/1S9G_GHhYPuzBSOLmzecwbvyXeIE31HG4/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Owl-iView</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Group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236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Implemented Features</a:t>
            </a:r>
            <a:endParaRPr/>
          </a:p>
        </p:txBody>
      </p:sp>
      <p:sp>
        <p:nvSpPr>
          <p:cNvPr id="110" name="Google Shape;110;p22"/>
          <p:cNvSpPr txBox="1"/>
          <p:nvPr>
            <p:ph idx="1" type="body"/>
          </p:nvPr>
        </p:nvSpPr>
        <p:spPr>
          <a:xfrm>
            <a:off x="311700" y="911775"/>
            <a:ext cx="4260300" cy="4050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350">
                <a:solidFill>
                  <a:schemeClr val="dk1"/>
                </a:solidFill>
              </a:rPr>
              <a:t>Ability to view and delete and edit a feature</a:t>
            </a:r>
            <a:endParaRPr sz="1350">
              <a:solidFill>
                <a:schemeClr val="dk1"/>
              </a:solidFill>
            </a:endParaRPr>
          </a:p>
          <a:p>
            <a:pPr indent="0" lvl="0" marL="0" rtl="0">
              <a:lnSpc>
                <a:spcPct val="100000"/>
              </a:lnSpc>
              <a:spcBef>
                <a:spcPts val="1600"/>
              </a:spcBef>
              <a:spcAft>
                <a:spcPts val="0"/>
              </a:spcAft>
              <a:buNone/>
            </a:pPr>
            <a:r>
              <a:rPr lang="en" sz="1350">
                <a:solidFill>
                  <a:schemeClr val="dk1"/>
                </a:solidFill>
              </a:rPr>
              <a:t>Post service class and Post model class</a:t>
            </a:r>
            <a:endParaRPr sz="1350">
              <a:solidFill>
                <a:schemeClr val="dk1"/>
              </a:solidFill>
            </a:endParaRPr>
          </a:p>
          <a:p>
            <a:pPr indent="0" lvl="0" marL="0" rtl="0">
              <a:lnSpc>
                <a:spcPct val="100000"/>
              </a:lnSpc>
              <a:spcBef>
                <a:spcPts val="1600"/>
              </a:spcBef>
              <a:spcAft>
                <a:spcPts val="0"/>
              </a:spcAft>
              <a:buNone/>
            </a:pPr>
            <a:r>
              <a:rPr lang="en" sz="1350">
                <a:solidFill>
                  <a:schemeClr val="dk1"/>
                </a:solidFill>
              </a:rPr>
              <a:t>Issue and Events page</a:t>
            </a:r>
            <a:endParaRPr sz="1350">
              <a:solidFill>
                <a:schemeClr val="dk1"/>
              </a:solidFill>
            </a:endParaRPr>
          </a:p>
          <a:p>
            <a:pPr indent="0" lvl="0" marL="0" rtl="0">
              <a:lnSpc>
                <a:spcPct val="100000"/>
              </a:lnSpc>
              <a:spcBef>
                <a:spcPts val="1600"/>
              </a:spcBef>
              <a:spcAft>
                <a:spcPts val="0"/>
              </a:spcAft>
              <a:buNone/>
            </a:pPr>
            <a:r>
              <a:rPr lang="en" sz="1350">
                <a:solidFill>
                  <a:schemeClr val="dk1"/>
                </a:solidFill>
              </a:rPr>
              <a:t>Ability to create, edit, and delete post</a:t>
            </a:r>
            <a:endParaRPr sz="1350">
              <a:solidFill>
                <a:schemeClr val="dk1"/>
              </a:solidFill>
            </a:endParaRPr>
          </a:p>
          <a:p>
            <a:pPr indent="0" lvl="0" marL="0" rtl="0">
              <a:lnSpc>
                <a:spcPct val="100000"/>
              </a:lnSpc>
              <a:spcBef>
                <a:spcPts val="1600"/>
              </a:spcBef>
              <a:spcAft>
                <a:spcPts val="0"/>
              </a:spcAft>
              <a:buNone/>
            </a:pPr>
            <a:r>
              <a:rPr lang="en" sz="1350">
                <a:solidFill>
                  <a:schemeClr val="dk1"/>
                </a:solidFill>
              </a:rPr>
              <a:t>Ability to add comments to post</a:t>
            </a:r>
            <a:endParaRPr sz="1350">
              <a:solidFill>
                <a:schemeClr val="dk1"/>
              </a:solidFill>
            </a:endParaRPr>
          </a:p>
          <a:p>
            <a:pPr indent="0" lvl="0" marL="0" rtl="0">
              <a:lnSpc>
                <a:spcPct val="100000"/>
              </a:lnSpc>
              <a:spcBef>
                <a:spcPts val="1600"/>
              </a:spcBef>
              <a:spcAft>
                <a:spcPts val="0"/>
              </a:spcAft>
              <a:buNone/>
            </a:pPr>
            <a:r>
              <a:rPr lang="en" sz="1350">
                <a:solidFill>
                  <a:schemeClr val="dk1"/>
                </a:solidFill>
              </a:rPr>
              <a:t>Ability to add details to page</a:t>
            </a:r>
            <a:endParaRPr sz="1350">
              <a:solidFill>
                <a:schemeClr val="dk1"/>
              </a:solidFill>
            </a:endParaRPr>
          </a:p>
          <a:p>
            <a:pPr indent="0" lvl="0" marL="0" rtl="0">
              <a:lnSpc>
                <a:spcPct val="100000"/>
              </a:lnSpc>
              <a:spcBef>
                <a:spcPts val="1600"/>
              </a:spcBef>
              <a:spcAft>
                <a:spcPts val="0"/>
              </a:spcAft>
              <a:buNone/>
            </a:pPr>
            <a:r>
              <a:rPr lang="en" sz="1350">
                <a:solidFill>
                  <a:schemeClr val="dk1"/>
                </a:solidFill>
              </a:rPr>
              <a:t>Ability to an an Issue or event</a:t>
            </a:r>
            <a:endParaRPr sz="1350">
              <a:solidFill>
                <a:schemeClr val="dk1"/>
              </a:solidFill>
            </a:endParaRPr>
          </a:p>
          <a:p>
            <a:pPr indent="0" lvl="0" marL="0" rtl="0">
              <a:lnSpc>
                <a:spcPct val="100000"/>
              </a:lnSpc>
              <a:spcBef>
                <a:spcPts val="1600"/>
              </a:spcBef>
              <a:spcAft>
                <a:spcPts val="0"/>
              </a:spcAft>
              <a:buNone/>
            </a:pPr>
            <a:r>
              <a:rPr lang="en" sz="1350">
                <a:solidFill>
                  <a:schemeClr val="dk1"/>
                </a:solidFill>
              </a:rPr>
              <a:t>Ability to delete post and comments</a:t>
            </a:r>
            <a:endParaRPr sz="1350">
              <a:solidFill>
                <a:schemeClr val="dk1"/>
              </a:solidFill>
            </a:endParaRPr>
          </a:p>
          <a:p>
            <a:pPr indent="0" lvl="0" marL="0" rtl="0">
              <a:lnSpc>
                <a:spcPct val="100000"/>
              </a:lnSpc>
              <a:spcBef>
                <a:spcPts val="1600"/>
              </a:spcBef>
              <a:spcAft>
                <a:spcPts val="0"/>
              </a:spcAft>
              <a:buNone/>
            </a:pPr>
            <a:r>
              <a:rPr lang="en" sz="1350">
                <a:solidFill>
                  <a:schemeClr val="dk1"/>
                </a:solidFill>
              </a:rPr>
              <a:t>About web page on the app</a:t>
            </a:r>
            <a:endParaRPr sz="1350">
              <a:solidFill>
                <a:schemeClr val="dk1"/>
              </a:solidFill>
            </a:endParaRPr>
          </a:p>
          <a:p>
            <a:pPr indent="0" lvl="0" marL="0" rtl="0">
              <a:lnSpc>
                <a:spcPct val="100000"/>
              </a:lnSpc>
              <a:spcBef>
                <a:spcPts val="1600"/>
              </a:spcBef>
              <a:spcAft>
                <a:spcPts val="1600"/>
              </a:spcAft>
              <a:buNone/>
            </a:pPr>
            <a:r>
              <a:t/>
            </a:r>
            <a:endParaRPr sz="1350">
              <a:solidFill>
                <a:schemeClr val="dk1"/>
              </a:solidFill>
            </a:endParaRPr>
          </a:p>
        </p:txBody>
      </p:sp>
      <p:sp>
        <p:nvSpPr>
          <p:cNvPr id="111" name="Google Shape;111;p22"/>
          <p:cNvSpPr txBox="1"/>
          <p:nvPr/>
        </p:nvSpPr>
        <p:spPr>
          <a:xfrm>
            <a:off x="4572000" y="808925"/>
            <a:ext cx="3849000" cy="38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350">
                <a:solidFill>
                  <a:schemeClr val="dk1"/>
                </a:solidFill>
              </a:rPr>
              <a:t>Ability to Upload an image when creating a post</a:t>
            </a:r>
            <a:endParaRPr sz="1350">
              <a:solidFill>
                <a:schemeClr val="dk1"/>
              </a:solidFill>
            </a:endParaRPr>
          </a:p>
          <a:p>
            <a:pPr indent="0" lvl="0" marL="0" rtl="0">
              <a:spcBef>
                <a:spcPts val="1600"/>
              </a:spcBef>
              <a:spcAft>
                <a:spcPts val="0"/>
              </a:spcAft>
              <a:buNone/>
            </a:pPr>
            <a:r>
              <a:rPr lang="en" sz="1350">
                <a:solidFill>
                  <a:schemeClr val="dk1"/>
                </a:solidFill>
              </a:rPr>
              <a:t>Each Post has a status field</a:t>
            </a:r>
            <a:endParaRPr sz="1350">
              <a:solidFill>
                <a:schemeClr val="dk1"/>
              </a:solidFill>
            </a:endParaRPr>
          </a:p>
          <a:p>
            <a:pPr indent="0" lvl="0" marL="0" rtl="0">
              <a:spcBef>
                <a:spcPts val="1600"/>
              </a:spcBef>
              <a:spcAft>
                <a:spcPts val="0"/>
              </a:spcAft>
              <a:buNone/>
            </a:pPr>
            <a:r>
              <a:rPr lang="en" sz="1350">
                <a:solidFill>
                  <a:schemeClr val="dk1"/>
                </a:solidFill>
              </a:rPr>
              <a:t>Authentication on post and log-in</a:t>
            </a:r>
            <a:endParaRPr sz="1350">
              <a:solidFill>
                <a:schemeClr val="dk1"/>
              </a:solidFill>
            </a:endParaRPr>
          </a:p>
          <a:p>
            <a:pPr indent="0" lvl="0" marL="0" rtl="0">
              <a:spcBef>
                <a:spcPts val="1600"/>
              </a:spcBef>
              <a:spcAft>
                <a:spcPts val="0"/>
              </a:spcAft>
              <a:buNone/>
            </a:pPr>
            <a:r>
              <a:rPr lang="en" sz="1350">
                <a:solidFill>
                  <a:schemeClr val="dk1"/>
                </a:solidFill>
              </a:rPr>
              <a:t>Registration</a:t>
            </a:r>
            <a:r>
              <a:rPr lang="en" sz="1350">
                <a:solidFill>
                  <a:schemeClr val="dk1"/>
                </a:solidFill>
              </a:rPr>
              <a:t> page exist and is default page</a:t>
            </a:r>
            <a:endParaRPr sz="1350">
              <a:solidFill>
                <a:schemeClr val="dk1"/>
              </a:solidFill>
            </a:endParaRPr>
          </a:p>
          <a:p>
            <a:pPr indent="0" lvl="0" marL="0" rtl="0">
              <a:spcBef>
                <a:spcPts val="1600"/>
              </a:spcBef>
              <a:spcAft>
                <a:spcPts val="0"/>
              </a:spcAft>
              <a:buNone/>
            </a:pPr>
            <a:r>
              <a:rPr lang="en" sz="1350">
                <a:solidFill>
                  <a:schemeClr val="dk1"/>
                </a:solidFill>
              </a:rPr>
              <a:t>Campus table in database</a:t>
            </a:r>
            <a:endParaRPr sz="1350">
              <a:solidFill>
                <a:schemeClr val="dk1"/>
              </a:solidFill>
            </a:endParaRPr>
          </a:p>
          <a:p>
            <a:pPr indent="0" lvl="0" marL="0" rtl="0">
              <a:spcBef>
                <a:spcPts val="1600"/>
              </a:spcBef>
              <a:spcAft>
                <a:spcPts val="0"/>
              </a:spcAft>
              <a:buNone/>
            </a:pPr>
            <a:r>
              <a:rPr lang="en" sz="1350">
                <a:solidFill>
                  <a:schemeClr val="dk1"/>
                </a:solidFill>
              </a:rPr>
              <a:t>Admins and Managers can modify status of issues</a:t>
            </a:r>
            <a:endParaRPr sz="1350">
              <a:solidFill>
                <a:schemeClr val="dk1"/>
              </a:solidFill>
            </a:endParaRPr>
          </a:p>
          <a:p>
            <a:pPr indent="0" lvl="0" marL="0" rtl="0">
              <a:spcBef>
                <a:spcPts val="1600"/>
              </a:spcBef>
              <a:spcAft>
                <a:spcPts val="0"/>
              </a:spcAft>
              <a:buNone/>
            </a:pPr>
            <a:r>
              <a:rPr lang="en" sz="1350">
                <a:solidFill>
                  <a:schemeClr val="dk1"/>
                </a:solidFill>
              </a:rPr>
              <a:t>Admins can view tables of members</a:t>
            </a:r>
            <a:endParaRPr sz="1350">
              <a:solidFill>
                <a:schemeClr val="dk1"/>
              </a:solidFill>
            </a:endParaRPr>
          </a:p>
          <a:p>
            <a:pPr indent="0" lvl="0" marL="0" rtl="0">
              <a:spcBef>
                <a:spcPts val="1600"/>
              </a:spcBef>
              <a:spcAft>
                <a:spcPts val="0"/>
              </a:spcAft>
              <a:buNone/>
            </a:pPr>
            <a:r>
              <a:rPr lang="en" sz="1350">
                <a:solidFill>
                  <a:schemeClr val="dk1"/>
                </a:solidFill>
              </a:rPr>
              <a:t>Intro Video to app</a:t>
            </a:r>
            <a:endParaRPr sz="1350">
              <a:solidFill>
                <a:schemeClr val="dk1"/>
              </a:solidFill>
            </a:endParaRPr>
          </a:p>
          <a:p>
            <a:pPr indent="0" lvl="0" marL="0" rtl="0">
              <a:spcBef>
                <a:spcPts val="1600"/>
              </a:spcBef>
              <a:spcAft>
                <a:spcPts val="1600"/>
              </a:spcAft>
              <a:buNone/>
            </a:pPr>
            <a:r>
              <a:t/>
            </a:r>
            <a:endParaRPr sz="135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Landing </a:t>
            </a:r>
            <a:r>
              <a:rPr lang="en"/>
              <a:t>Page</a:t>
            </a:r>
            <a:endParaRPr/>
          </a:p>
        </p:txBody>
      </p:sp>
      <p:sp>
        <p:nvSpPr>
          <p:cNvPr id="117" name="Google Shape;117;p23"/>
          <p:cNvSpPr txBox="1"/>
          <p:nvPr>
            <p:ph idx="1" type="body"/>
          </p:nvPr>
        </p:nvSpPr>
        <p:spPr>
          <a:xfrm>
            <a:off x="141475" y="1220700"/>
            <a:ext cx="3789300" cy="3728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a:t>Log-in</a:t>
            </a:r>
            <a:endParaRPr sz="1200"/>
          </a:p>
          <a:p>
            <a:pPr indent="-304800" lvl="0" marL="457200" rtl="0">
              <a:lnSpc>
                <a:spcPct val="100000"/>
              </a:lnSpc>
              <a:spcBef>
                <a:spcPts val="0"/>
              </a:spcBef>
              <a:spcAft>
                <a:spcPts val="0"/>
              </a:spcAft>
              <a:buSzPts val="1200"/>
              <a:buChar char="-"/>
            </a:pPr>
            <a:r>
              <a:rPr lang="en" sz="1200"/>
              <a:t>Allows the user to log back into account to use the app</a:t>
            </a:r>
            <a:endParaRPr sz="1200"/>
          </a:p>
          <a:p>
            <a:pPr indent="0" lvl="0" marL="457200" rtl="0">
              <a:lnSpc>
                <a:spcPct val="100000"/>
              </a:lnSpc>
              <a:spcBef>
                <a:spcPts val="0"/>
              </a:spcBef>
              <a:spcAft>
                <a:spcPts val="0"/>
              </a:spcAft>
              <a:buNone/>
            </a:pPr>
            <a:r>
              <a:t/>
            </a:r>
            <a:endParaRPr sz="1200"/>
          </a:p>
          <a:p>
            <a:pPr indent="0" lvl="0" marL="0" rtl="0">
              <a:lnSpc>
                <a:spcPct val="100000"/>
              </a:lnSpc>
              <a:spcBef>
                <a:spcPts val="0"/>
              </a:spcBef>
              <a:spcAft>
                <a:spcPts val="0"/>
              </a:spcAft>
              <a:buNone/>
            </a:pPr>
            <a:r>
              <a:rPr lang="en" sz="1200"/>
              <a:t>Register</a:t>
            </a:r>
            <a:endParaRPr sz="1200"/>
          </a:p>
          <a:p>
            <a:pPr indent="-304800" lvl="0" marL="457200" rtl="0">
              <a:lnSpc>
                <a:spcPct val="100000"/>
              </a:lnSpc>
              <a:spcBef>
                <a:spcPts val="0"/>
              </a:spcBef>
              <a:spcAft>
                <a:spcPts val="0"/>
              </a:spcAft>
              <a:buSzPts val="1200"/>
              <a:buChar char="-"/>
            </a:pPr>
            <a:r>
              <a:rPr lang="en" sz="1200"/>
              <a:t>Brings the User to the Account register page where they may create an account</a:t>
            </a:r>
            <a:endParaRPr sz="1200"/>
          </a:p>
          <a:p>
            <a:pPr indent="0" lvl="0" marL="457200" rtl="0">
              <a:lnSpc>
                <a:spcPct val="100000"/>
              </a:lnSpc>
              <a:spcBef>
                <a:spcPts val="0"/>
              </a:spcBef>
              <a:spcAft>
                <a:spcPts val="0"/>
              </a:spcAft>
              <a:buNone/>
            </a:pPr>
            <a:r>
              <a:t/>
            </a:r>
            <a:endParaRPr sz="1200"/>
          </a:p>
          <a:p>
            <a:pPr indent="0" lvl="0" marL="0" rtl="0">
              <a:lnSpc>
                <a:spcPct val="100000"/>
              </a:lnSpc>
              <a:spcBef>
                <a:spcPts val="0"/>
              </a:spcBef>
              <a:spcAft>
                <a:spcPts val="0"/>
              </a:spcAft>
              <a:buNone/>
            </a:pPr>
            <a:r>
              <a:rPr lang="en" sz="1200"/>
              <a:t>Contact</a:t>
            </a:r>
            <a:endParaRPr sz="1200"/>
          </a:p>
          <a:p>
            <a:pPr indent="-304800" lvl="0" marL="457200" rtl="0">
              <a:lnSpc>
                <a:spcPct val="100000"/>
              </a:lnSpc>
              <a:spcBef>
                <a:spcPts val="0"/>
              </a:spcBef>
              <a:spcAft>
                <a:spcPts val="0"/>
              </a:spcAft>
              <a:buSzPts val="1200"/>
              <a:buChar char="-"/>
            </a:pPr>
            <a:r>
              <a:rPr lang="en" sz="1200"/>
              <a:t>Brings the user to the contact page, where they may find contact information for the application managers</a:t>
            </a:r>
            <a:endParaRPr sz="1200"/>
          </a:p>
        </p:txBody>
      </p:sp>
      <p:pic>
        <p:nvPicPr>
          <p:cNvPr id="118" name="Google Shape;118;p23"/>
          <p:cNvPicPr preferRelativeResize="0"/>
          <p:nvPr/>
        </p:nvPicPr>
        <p:blipFill>
          <a:blip r:embed="rId3">
            <a:alphaModFix/>
          </a:blip>
          <a:stretch>
            <a:fillRect/>
          </a:stretch>
        </p:blipFill>
        <p:spPr>
          <a:xfrm>
            <a:off x="4501275" y="58038"/>
            <a:ext cx="4572000" cy="50274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Main Page</a:t>
            </a:r>
            <a:endParaRPr/>
          </a:p>
        </p:txBody>
      </p:sp>
      <p:sp>
        <p:nvSpPr>
          <p:cNvPr id="124" name="Google Shape;124;p24"/>
          <p:cNvSpPr txBox="1"/>
          <p:nvPr>
            <p:ph idx="1" type="body"/>
          </p:nvPr>
        </p:nvSpPr>
        <p:spPr>
          <a:xfrm>
            <a:off x="5206150" y="556800"/>
            <a:ext cx="3723600" cy="44571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a:t>Log-in</a:t>
            </a:r>
            <a:endParaRPr sz="1200"/>
          </a:p>
          <a:p>
            <a:pPr indent="-304800" lvl="0" marL="457200" rtl="0">
              <a:lnSpc>
                <a:spcPct val="100000"/>
              </a:lnSpc>
              <a:spcBef>
                <a:spcPts val="0"/>
              </a:spcBef>
              <a:spcAft>
                <a:spcPts val="0"/>
              </a:spcAft>
              <a:buSzPts val="1200"/>
              <a:buChar char="-"/>
            </a:pPr>
            <a:r>
              <a:rPr lang="en" sz="1200"/>
              <a:t>Allows the user to log back into account to use the app</a:t>
            </a:r>
            <a:endParaRPr sz="1200"/>
          </a:p>
          <a:p>
            <a:pPr indent="0" lvl="0" marL="457200" rtl="0">
              <a:lnSpc>
                <a:spcPct val="100000"/>
              </a:lnSpc>
              <a:spcBef>
                <a:spcPts val="0"/>
              </a:spcBef>
              <a:spcAft>
                <a:spcPts val="0"/>
              </a:spcAft>
              <a:buNone/>
            </a:pPr>
            <a:r>
              <a:t/>
            </a:r>
            <a:endParaRPr sz="1200"/>
          </a:p>
          <a:p>
            <a:pPr indent="0" lvl="0" marL="0" rtl="0">
              <a:lnSpc>
                <a:spcPct val="100000"/>
              </a:lnSpc>
              <a:spcBef>
                <a:spcPts val="0"/>
              </a:spcBef>
              <a:spcAft>
                <a:spcPts val="0"/>
              </a:spcAft>
              <a:buNone/>
            </a:pPr>
            <a:r>
              <a:rPr lang="en" sz="1200"/>
              <a:t>Register</a:t>
            </a:r>
            <a:endParaRPr sz="1200"/>
          </a:p>
          <a:p>
            <a:pPr indent="-304800" lvl="0" marL="457200" rtl="0">
              <a:lnSpc>
                <a:spcPct val="100000"/>
              </a:lnSpc>
              <a:spcBef>
                <a:spcPts val="0"/>
              </a:spcBef>
              <a:spcAft>
                <a:spcPts val="0"/>
              </a:spcAft>
              <a:buSzPts val="1200"/>
              <a:buChar char="-"/>
            </a:pPr>
            <a:r>
              <a:rPr lang="en" sz="1200"/>
              <a:t>Brings the User to the Account register page where they may create an account</a:t>
            </a:r>
            <a:endParaRPr sz="1200"/>
          </a:p>
          <a:p>
            <a:pPr indent="0" lvl="0" marL="457200" rtl="0">
              <a:lnSpc>
                <a:spcPct val="100000"/>
              </a:lnSpc>
              <a:spcBef>
                <a:spcPts val="0"/>
              </a:spcBef>
              <a:spcAft>
                <a:spcPts val="0"/>
              </a:spcAft>
              <a:buNone/>
            </a:pPr>
            <a:r>
              <a:t/>
            </a:r>
            <a:endParaRPr sz="1200"/>
          </a:p>
          <a:p>
            <a:pPr indent="0" lvl="0" marL="0" rtl="0">
              <a:lnSpc>
                <a:spcPct val="100000"/>
              </a:lnSpc>
              <a:spcBef>
                <a:spcPts val="0"/>
              </a:spcBef>
              <a:spcAft>
                <a:spcPts val="0"/>
              </a:spcAft>
              <a:buNone/>
            </a:pPr>
            <a:r>
              <a:rPr lang="en" sz="1200"/>
              <a:t>Contact</a:t>
            </a:r>
            <a:endParaRPr sz="1200"/>
          </a:p>
          <a:p>
            <a:pPr indent="-304800" lvl="0" marL="457200" rtl="0">
              <a:lnSpc>
                <a:spcPct val="100000"/>
              </a:lnSpc>
              <a:spcBef>
                <a:spcPts val="0"/>
              </a:spcBef>
              <a:spcAft>
                <a:spcPts val="0"/>
              </a:spcAft>
              <a:buSzPts val="1200"/>
              <a:buChar char="-"/>
            </a:pPr>
            <a:r>
              <a:rPr lang="en" sz="1200"/>
              <a:t>Brings the user to the contact page, where they may find contact information for the application managers</a:t>
            </a:r>
            <a:endParaRPr sz="1200"/>
          </a:p>
          <a:p>
            <a:pPr indent="0" lvl="0" marL="457200" rtl="0">
              <a:lnSpc>
                <a:spcPct val="100000"/>
              </a:lnSpc>
              <a:spcBef>
                <a:spcPts val="0"/>
              </a:spcBef>
              <a:spcAft>
                <a:spcPts val="0"/>
              </a:spcAft>
              <a:buNone/>
            </a:pPr>
            <a:r>
              <a:t/>
            </a:r>
            <a:endParaRPr sz="1200"/>
          </a:p>
          <a:p>
            <a:pPr indent="0" lvl="0" marL="0" rtl="0">
              <a:lnSpc>
                <a:spcPct val="100000"/>
              </a:lnSpc>
              <a:spcBef>
                <a:spcPts val="0"/>
              </a:spcBef>
              <a:spcAft>
                <a:spcPts val="0"/>
              </a:spcAft>
              <a:buNone/>
            </a:pPr>
            <a:r>
              <a:rPr lang="en" sz="1200"/>
              <a:t>Remember me</a:t>
            </a:r>
            <a:endParaRPr sz="1200"/>
          </a:p>
          <a:p>
            <a:pPr indent="-304800" lvl="0" marL="457200" rtl="0">
              <a:lnSpc>
                <a:spcPct val="100000"/>
              </a:lnSpc>
              <a:spcBef>
                <a:spcPts val="0"/>
              </a:spcBef>
              <a:spcAft>
                <a:spcPts val="0"/>
              </a:spcAft>
              <a:buSzPts val="1200"/>
              <a:buChar char="-"/>
            </a:pPr>
            <a:r>
              <a:rPr lang="en" sz="1200"/>
              <a:t>Remembers which user is logged in so they will not need to re-enter credentials on a revisit</a:t>
            </a:r>
            <a:endParaRPr sz="1200"/>
          </a:p>
          <a:p>
            <a:pPr indent="0" lvl="0" marL="457200" rtl="0">
              <a:lnSpc>
                <a:spcPct val="100000"/>
              </a:lnSpc>
              <a:spcBef>
                <a:spcPts val="0"/>
              </a:spcBef>
              <a:spcAft>
                <a:spcPts val="0"/>
              </a:spcAft>
              <a:buNone/>
            </a:pPr>
            <a:r>
              <a:t/>
            </a:r>
            <a:endParaRPr sz="1200"/>
          </a:p>
          <a:p>
            <a:pPr indent="0" lvl="0" marL="0" rtl="0">
              <a:lnSpc>
                <a:spcPct val="100000"/>
              </a:lnSpc>
              <a:spcBef>
                <a:spcPts val="0"/>
              </a:spcBef>
              <a:spcAft>
                <a:spcPts val="0"/>
              </a:spcAft>
              <a:buNone/>
            </a:pPr>
            <a:r>
              <a:rPr lang="en" sz="1200"/>
              <a:t>Forgot your password</a:t>
            </a:r>
            <a:endParaRPr sz="1200"/>
          </a:p>
          <a:p>
            <a:pPr indent="-304800" lvl="0" marL="457200" rtl="0">
              <a:spcBef>
                <a:spcPts val="0"/>
              </a:spcBef>
              <a:spcAft>
                <a:spcPts val="0"/>
              </a:spcAft>
              <a:buSzPts val="1200"/>
              <a:buChar char="-"/>
            </a:pPr>
            <a:r>
              <a:rPr lang="en" sz="1200"/>
              <a:t>Brings the user to the ‘Forgot Your Password’ page where they may enter there email to have a link that will let the user reset their password</a:t>
            </a:r>
            <a:endParaRPr sz="1200"/>
          </a:p>
        </p:txBody>
      </p:sp>
      <p:pic>
        <p:nvPicPr>
          <p:cNvPr id="125" name="Google Shape;125;p24"/>
          <p:cNvPicPr preferRelativeResize="0"/>
          <p:nvPr/>
        </p:nvPicPr>
        <p:blipFill rotWithShape="1">
          <a:blip r:embed="rId3">
            <a:alphaModFix/>
          </a:blip>
          <a:srcRect b="7123" l="0" r="0" t="0"/>
          <a:stretch/>
        </p:blipFill>
        <p:spPr>
          <a:xfrm>
            <a:off x="159350" y="1166025"/>
            <a:ext cx="4908301" cy="2995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Account Information</a:t>
            </a:r>
            <a:endParaRPr/>
          </a:p>
        </p:txBody>
      </p:sp>
      <p:sp>
        <p:nvSpPr>
          <p:cNvPr id="131" name="Google Shape;131;p25"/>
          <p:cNvSpPr txBox="1"/>
          <p:nvPr>
            <p:ph idx="1" type="body"/>
          </p:nvPr>
        </p:nvSpPr>
        <p:spPr>
          <a:xfrm>
            <a:off x="4113400" y="1152475"/>
            <a:ext cx="4927800" cy="39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Allows the User to manage account information</a:t>
            </a:r>
            <a:endParaRPr sz="1200"/>
          </a:p>
          <a:p>
            <a:pPr indent="0" lvl="0" marL="0" rtl="0">
              <a:spcBef>
                <a:spcPts val="1600"/>
              </a:spcBef>
              <a:spcAft>
                <a:spcPts val="0"/>
              </a:spcAft>
              <a:buNone/>
            </a:pPr>
            <a:r>
              <a:rPr lang="en" sz="1200"/>
              <a:t>This includes both personal data and account specific data</a:t>
            </a:r>
            <a:endParaRPr sz="1200"/>
          </a:p>
          <a:p>
            <a:pPr indent="-304800" lvl="0" marL="457200" rtl="0">
              <a:spcBef>
                <a:spcPts val="1600"/>
              </a:spcBef>
              <a:spcAft>
                <a:spcPts val="0"/>
              </a:spcAft>
              <a:buSzPts val="1200"/>
              <a:buChar char="-"/>
            </a:pPr>
            <a:r>
              <a:rPr lang="en" sz="1200"/>
              <a:t>Firstname, Lastname, Date Joined, password, email, and phone number</a:t>
            </a:r>
            <a:endParaRPr sz="1200"/>
          </a:p>
          <a:p>
            <a:pPr indent="0" lvl="0" marL="0" rtl="0">
              <a:spcBef>
                <a:spcPts val="1600"/>
              </a:spcBef>
              <a:spcAft>
                <a:spcPts val="0"/>
              </a:spcAft>
              <a:buNone/>
            </a:pPr>
            <a:r>
              <a:rPr lang="en" sz="1200"/>
              <a:t>Changing the Password brings the user to a sub-page that requires verification of their current password before adding a new one</a:t>
            </a:r>
            <a:endParaRPr sz="1200"/>
          </a:p>
          <a:p>
            <a:pPr indent="-304800" lvl="0" marL="457200" rtl="0">
              <a:spcBef>
                <a:spcPts val="1600"/>
              </a:spcBef>
              <a:spcAft>
                <a:spcPts val="0"/>
              </a:spcAft>
              <a:buSzPts val="1200"/>
              <a:buChar char="-"/>
            </a:pPr>
            <a:r>
              <a:rPr lang="en" sz="1200"/>
              <a:t>Current Password - Verify that the user is who they are by requiring the use of their current </a:t>
            </a:r>
            <a:r>
              <a:rPr lang="en" sz="1200"/>
              <a:t>password</a:t>
            </a:r>
            <a:endParaRPr sz="1200"/>
          </a:p>
          <a:p>
            <a:pPr indent="-304800" lvl="0" marL="457200" rtl="0">
              <a:spcBef>
                <a:spcPts val="0"/>
              </a:spcBef>
              <a:spcAft>
                <a:spcPts val="0"/>
              </a:spcAft>
              <a:buSzPts val="1200"/>
              <a:buChar char="-"/>
            </a:pPr>
            <a:r>
              <a:rPr lang="en" sz="1200"/>
              <a:t>New Password - Allows the user to set their new password</a:t>
            </a:r>
            <a:endParaRPr sz="1200"/>
          </a:p>
          <a:p>
            <a:pPr indent="-304800" lvl="0" marL="457200" rtl="0">
              <a:spcBef>
                <a:spcPts val="0"/>
              </a:spcBef>
              <a:spcAft>
                <a:spcPts val="0"/>
              </a:spcAft>
              <a:buSzPts val="1200"/>
              <a:buChar char="-"/>
            </a:pPr>
            <a:r>
              <a:rPr lang="en" sz="1200"/>
              <a:t>Confirm New Password - Requires the user to retype their password to prove </a:t>
            </a:r>
            <a:r>
              <a:rPr lang="en" sz="1200"/>
              <a:t>there</a:t>
            </a:r>
            <a:r>
              <a:rPr lang="en" sz="1200"/>
              <a:t> is no error</a:t>
            </a:r>
            <a:endParaRPr sz="1200"/>
          </a:p>
          <a:p>
            <a:pPr indent="0" lvl="0" marL="0" rtl="0">
              <a:spcBef>
                <a:spcPts val="1600"/>
              </a:spcBef>
              <a:spcAft>
                <a:spcPts val="1600"/>
              </a:spcAft>
              <a:buNone/>
            </a:pPr>
            <a:r>
              <a:rPr lang="en" sz="1200"/>
              <a:t>Two-Factor Authentication uses _ to verify that the user is the one logging in or managing their account</a:t>
            </a:r>
            <a:endParaRPr sz="1200"/>
          </a:p>
        </p:txBody>
      </p:sp>
      <p:pic>
        <p:nvPicPr>
          <p:cNvPr id="132" name="Google Shape;132;p25"/>
          <p:cNvPicPr preferRelativeResize="0"/>
          <p:nvPr/>
        </p:nvPicPr>
        <p:blipFill>
          <a:blip r:embed="rId3">
            <a:alphaModFix/>
          </a:blip>
          <a:stretch>
            <a:fillRect/>
          </a:stretch>
        </p:blipFill>
        <p:spPr>
          <a:xfrm>
            <a:off x="166325" y="1121400"/>
            <a:ext cx="3808600" cy="3416400"/>
          </a:xfrm>
          <a:prstGeom prst="rect">
            <a:avLst/>
          </a:prstGeom>
          <a:noFill/>
          <a:ln>
            <a:noFill/>
          </a:ln>
        </p:spPr>
      </p:pic>
      <p:sp>
        <p:nvSpPr>
          <p:cNvPr id="133" name="Google Shape;133;p25"/>
          <p:cNvSpPr txBox="1"/>
          <p:nvPr/>
        </p:nvSpPr>
        <p:spPr>
          <a:xfrm>
            <a:off x="166325" y="4565800"/>
            <a:ext cx="3090900" cy="41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solidFill>
                  <a:srgbClr val="B7B7B7"/>
                </a:solidFill>
              </a:rPr>
              <a:t>*Example  Account: Guest, using default picture</a:t>
            </a:r>
            <a:endParaRPr sz="800">
              <a:solidFill>
                <a:srgbClr val="B7B7B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New Post</a:t>
            </a:r>
            <a:endParaRPr/>
          </a:p>
        </p:txBody>
      </p:sp>
      <p:sp>
        <p:nvSpPr>
          <p:cNvPr id="139" name="Google Shape;139;p26"/>
          <p:cNvSpPr txBox="1"/>
          <p:nvPr>
            <p:ph idx="1" type="body"/>
          </p:nvPr>
        </p:nvSpPr>
        <p:spPr>
          <a:xfrm>
            <a:off x="5728150" y="1152475"/>
            <a:ext cx="3104400" cy="2640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Title </a:t>
            </a:r>
            <a:endParaRPr sz="1200"/>
          </a:p>
          <a:p>
            <a:pPr indent="-304800" lvl="0" marL="457200" rtl="0">
              <a:spcBef>
                <a:spcPts val="1600"/>
              </a:spcBef>
              <a:spcAft>
                <a:spcPts val="0"/>
              </a:spcAft>
              <a:buSzPts val="1200"/>
              <a:buChar char="-"/>
            </a:pPr>
            <a:r>
              <a:rPr lang="en" sz="1200"/>
              <a:t>Title sets the title for the new post the user will make</a:t>
            </a:r>
            <a:endParaRPr sz="1200"/>
          </a:p>
          <a:p>
            <a:pPr indent="0" lvl="0" marL="0" rtl="0">
              <a:spcBef>
                <a:spcPts val="1600"/>
              </a:spcBef>
              <a:spcAft>
                <a:spcPts val="0"/>
              </a:spcAft>
              <a:buNone/>
            </a:pPr>
            <a:r>
              <a:rPr lang="en" sz="1200"/>
              <a:t>Post Type</a:t>
            </a:r>
            <a:endParaRPr sz="1200"/>
          </a:p>
          <a:p>
            <a:pPr indent="-304800" lvl="0" marL="457200" rtl="0">
              <a:spcBef>
                <a:spcPts val="1600"/>
              </a:spcBef>
              <a:spcAft>
                <a:spcPts val="0"/>
              </a:spcAft>
              <a:buSzPts val="1200"/>
              <a:buChar char="-"/>
            </a:pPr>
            <a:r>
              <a:rPr lang="en" sz="1200"/>
              <a:t>Post type can either be set to Event or Issue</a:t>
            </a:r>
            <a:endParaRPr sz="1200"/>
          </a:p>
          <a:p>
            <a:pPr indent="-304800" lvl="0" marL="457200">
              <a:spcBef>
                <a:spcPts val="0"/>
              </a:spcBef>
              <a:spcAft>
                <a:spcPts val="0"/>
              </a:spcAft>
              <a:buSzPts val="1200"/>
              <a:buChar char="-"/>
            </a:pPr>
            <a:r>
              <a:rPr lang="en" sz="1200"/>
              <a:t>The post type dictates under which section the new post will be placed</a:t>
            </a:r>
            <a:endParaRPr sz="1200"/>
          </a:p>
        </p:txBody>
      </p:sp>
      <p:pic>
        <p:nvPicPr>
          <p:cNvPr id="140" name="Google Shape;140;p26"/>
          <p:cNvPicPr preferRelativeResize="0"/>
          <p:nvPr/>
        </p:nvPicPr>
        <p:blipFill>
          <a:blip r:embed="rId3">
            <a:alphaModFix/>
          </a:blip>
          <a:stretch>
            <a:fillRect/>
          </a:stretch>
        </p:blipFill>
        <p:spPr>
          <a:xfrm>
            <a:off x="152400" y="1170125"/>
            <a:ext cx="5534700" cy="2500211"/>
          </a:xfrm>
          <a:prstGeom prst="rect">
            <a:avLst/>
          </a:prstGeom>
          <a:noFill/>
          <a:ln>
            <a:noFill/>
          </a:ln>
        </p:spPr>
      </p:pic>
      <p:sp>
        <p:nvSpPr>
          <p:cNvPr id="141" name="Google Shape;141;p26"/>
          <p:cNvSpPr txBox="1"/>
          <p:nvPr/>
        </p:nvSpPr>
        <p:spPr>
          <a:xfrm>
            <a:off x="327125" y="3793375"/>
            <a:ext cx="8073600" cy="1127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solidFill>
                  <a:schemeClr val="lt2"/>
                </a:solidFill>
              </a:rPr>
              <a:t>Description</a:t>
            </a:r>
            <a:endParaRPr sz="1200">
              <a:solidFill>
                <a:schemeClr val="lt2"/>
              </a:solidFill>
            </a:endParaRPr>
          </a:p>
          <a:p>
            <a:pPr indent="-304800" lvl="0" marL="457200" rtl="0">
              <a:lnSpc>
                <a:spcPct val="115000"/>
              </a:lnSpc>
              <a:spcBef>
                <a:spcPts val="1600"/>
              </a:spcBef>
              <a:spcAft>
                <a:spcPts val="0"/>
              </a:spcAft>
              <a:buClr>
                <a:schemeClr val="lt2"/>
              </a:buClr>
              <a:buSzPts val="1200"/>
              <a:buChar char="-"/>
            </a:pPr>
            <a:r>
              <a:rPr lang="en" sz="1200">
                <a:solidFill>
                  <a:schemeClr val="lt2"/>
                </a:solidFill>
              </a:rPr>
              <a:t>Description sets the description for the new post. This can be used to tell what sort of event or issue the post is about as well as things such as the location, time, or important details </a:t>
            </a:r>
            <a:endParaRPr sz="1200">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2592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New Post and managing the Database</a:t>
            </a:r>
            <a:endParaRPr/>
          </a:p>
        </p:txBody>
      </p:sp>
      <p:sp>
        <p:nvSpPr>
          <p:cNvPr id="147" name="Google Shape;147;p27"/>
          <p:cNvSpPr txBox="1"/>
          <p:nvPr>
            <p:ph idx="1" type="body"/>
          </p:nvPr>
        </p:nvSpPr>
        <p:spPr>
          <a:xfrm>
            <a:off x="3264275" y="1139675"/>
            <a:ext cx="5568000" cy="369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When a new post is created the function NewPost() is called</a:t>
            </a:r>
            <a:endParaRPr sz="1200"/>
          </a:p>
          <a:p>
            <a:pPr indent="-304800" lvl="0" marL="457200" rtl="0">
              <a:spcBef>
                <a:spcPts val="1600"/>
              </a:spcBef>
              <a:spcAft>
                <a:spcPts val="0"/>
              </a:spcAft>
              <a:buSzPts val="1200"/>
              <a:buChar char="-"/>
            </a:pPr>
            <a:r>
              <a:rPr lang="en" sz="1200"/>
              <a:t>Newpost retrieves the data currently in the database as a copy variable, campuses</a:t>
            </a:r>
            <a:endParaRPr sz="1200"/>
          </a:p>
          <a:p>
            <a:pPr indent="-304800" lvl="0" marL="457200" rtl="0">
              <a:spcBef>
                <a:spcPts val="0"/>
              </a:spcBef>
              <a:spcAft>
                <a:spcPts val="0"/>
              </a:spcAft>
              <a:buSzPts val="1200"/>
              <a:buChar char="-"/>
            </a:pPr>
            <a:r>
              <a:rPr lang="en" sz="1200"/>
              <a:t>Following this it creates a new variable in the database ‘formVM’</a:t>
            </a:r>
            <a:endParaRPr sz="1200"/>
          </a:p>
          <a:p>
            <a:pPr indent="-304800" lvl="0" marL="457200" rtl="0">
              <a:spcBef>
                <a:spcPts val="0"/>
              </a:spcBef>
              <a:spcAft>
                <a:spcPts val="0"/>
              </a:spcAft>
              <a:buSzPts val="1200"/>
              <a:buChar char="-"/>
            </a:pPr>
            <a:r>
              <a:rPr lang="en" sz="1200"/>
              <a:t>The post then has it’s status filled and the information is returned with the function call View()</a:t>
            </a:r>
            <a:endParaRPr sz="1200"/>
          </a:p>
          <a:p>
            <a:pPr indent="0" lvl="0" marL="0" rtl="0">
              <a:spcBef>
                <a:spcPts val="1600"/>
              </a:spcBef>
              <a:spcAft>
                <a:spcPts val="0"/>
              </a:spcAft>
              <a:buNone/>
            </a:pPr>
            <a:r>
              <a:rPr lang="en" sz="1200"/>
              <a:t>When a post is deleted the function Delete() is called</a:t>
            </a:r>
            <a:endParaRPr sz="1200"/>
          </a:p>
          <a:p>
            <a:pPr indent="-304800" lvl="0" marL="457200" rtl="0">
              <a:spcBef>
                <a:spcPts val="1600"/>
              </a:spcBef>
              <a:spcAft>
                <a:spcPts val="0"/>
              </a:spcAft>
              <a:buSzPts val="1200"/>
              <a:buChar char="-"/>
            </a:pPr>
            <a:r>
              <a:rPr lang="en" sz="1200"/>
              <a:t>The function starts by finding the current post with the function GetById()</a:t>
            </a:r>
            <a:endParaRPr sz="1200"/>
          </a:p>
          <a:p>
            <a:pPr indent="-304800" lvl="0" marL="457200" rtl="0">
              <a:spcBef>
                <a:spcPts val="0"/>
              </a:spcBef>
              <a:spcAft>
                <a:spcPts val="0"/>
              </a:spcAft>
              <a:buSzPts val="1200"/>
              <a:buChar char="-"/>
            </a:pPr>
            <a:r>
              <a:rPr lang="en" sz="1200"/>
              <a:t>Following this the function finds if it an an event or issue and removes it off the list respectively</a:t>
            </a:r>
            <a:endParaRPr sz="1200"/>
          </a:p>
          <a:p>
            <a:pPr indent="-304800" lvl="0" marL="457200" rtl="0">
              <a:spcBef>
                <a:spcPts val="0"/>
              </a:spcBef>
              <a:spcAft>
                <a:spcPts val="0"/>
              </a:spcAft>
              <a:buSzPts val="1200"/>
              <a:buChar char="-"/>
            </a:pPr>
            <a:r>
              <a:rPr lang="en" sz="1200"/>
              <a:t>If the function cannot find the post by the id, or if the function is not labeled as an issue or even the function returns as a bad request error</a:t>
            </a:r>
            <a:endParaRPr sz="1200"/>
          </a:p>
        </p:txBody>
      </p:sp>
      <p:pic>
        <p:nvPicPr>
          <p:cNvPr id="148" name="Google Shape;148;p27"/>
          <p:cNvPicPr preferRelativeResize="0"/>
          <p:nvPr/>
        </p:nvPicPr>
        <p:blipFill>
          <a:blip r:embed="rId3">
            <a:alphaModFix/>
          </a:blip>
          <a:stretch>
            <a:fillRect/>
          </a:stretch>
        </p:blipFill>
        <p:spPr>
          <a:xfrm>
            <a:off x="504700" y="1017725"/>
            <a:ext cx="2641896"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Issues</a:t>
            </a:r>
            <a:endParaRPr/>
          </a:p>
        </p:txBody>
      </p:sp>
      <p:sp>
        <p:nvSpPr>
          <p:cNvPr id="154" name="Google Shape;154;p28"/>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Allows the User to patrol through various reported Issues and view the Issue’s image.</a:t>
            </a:r>
            <a:endParaRPr sz="1200"/>
          </a:p>
          <a:p>
            <a:pPr indent="0" lvl="0" marL="0" rtl="0">
              <a:spcBef>
                <a:spcPts val="1600"/>
              </a:spcBef>
              <a:spcAft>
                <a:spcPts val="0"/>
              </a:spcAft>
              <a:buNone/>
            </a:pPr>
            <a:r>
              <a:rPr lang="en" sz="1200"/>
              <a:t>Issues are displayed based on the time they were created</a:t>
            </a:r>
            <a:endParaRPr sz="1200"/>
          </a:p>
          <a:p>
            <a:pPr indent="0" lvl="0" marL="0" rtl="0">
              <a:spcBef>
                <a:spcPts val="1600"/>
              </a:spcBef>
              <a:spcAft>
                <a:spcPts val="0"/>
              </a:spcAft>
              <a:buNone/>
            </a:pPr>
            <a:r>
              <a:rPr lang="en" sz="1200"/>
              <a:t>Clicking on the Issue will bring up the Issue page which will display more information.</a:t>
            </a:r>
            <a:endParaRPr sz="1200"/>
          </a:p>
          <a:p>
            <a:pPr indent="0" lvl="0" marL="0" rtl="0">
              <a:spcBef>
                <a:spcPts val="1600"/>
              </a:spcBef>
              <a:spcAft>
                <a:spcPts val="0"/>
              </a:spcAft>
              <a:buNone/>
            </a:pPr>
            <a:r>
              <a:rPr lang="en" sz="1200"/>
              <a:t>At the top the User can also see the amount of Issues currently being listed</a:t>
            </a:r>
            <a:endParaRPr sz="1200"/>
          </a:p>
          <a:p>
            <a:pPr indent="0" lvl="0" marL="0">
              <a:spcBef>
                <a:spcPts val="1600"/>
              </a:spcBef>
              <a:spcAft>
                <a:spcPts val="1600"/>
              </a:spcAft>
              <a:buNone/>
            </a:pPr>
            <a:r>
              <a:t/>
            </a:r>
            <a:endParaRPr/>
          </a:p>
        </p:txBody>
      </p:sp>
      <p:pic>
        <p:nvPicPr>
          <p:cNvPr id="155" name="Google Shape;155;p28"/>
          <p:cNvPicPr preferRelativeResize="0"/>
          <p:nvPr/>
        </p:nvPicPr>
        <p:blipFill>
          <a:blip r:embed="rId3">
            <a:alphaModFix/>
          </a:blip>
          <a:stretch>
            <a:fillRect/>
          </a:stretch>
        </p:blipFill>
        <p:spPr>
          <a:xfrm>
            <a:off x="152400" y="1170125"/>
            <a:ext cx="4267200" cy="34350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Issue Details</a:t>
            </a:r>
            <a:endParaRPr/>
          </a:p>
        </p:txBody>
      </p:sp>
      <p:sp>
        <p:nvSpPr>
          <p:cNvPr id="161" name="Google Shape;161;p29"/>
          <p:cNvSpPr txBox="1"/>
          <p:nvPr>
            <p:ph idx="1" type="body"/>
          </p:nvPr>
        </p:nvSpPr>
        <p:spPr>
          <a:xfrm>
            <a:off x="4698050" y="964300"/>
            <a:ext cx="4134300" cy="3838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Shows more details on the issue</a:t>
            </a:r>
            <a:endParaRPr sz="1200"/>
          </a:p>
          <a:p>
            <a:pPr indent="-304800" lvl="0" marL="457200" rtl="0">
              <a:spcBef>
                <a:spcPts val="1600"/>
              </a:spcBef>
              <a:spcAft>
                <a:spcPts val="0"/>
              </a:spcAft>
              <a:buSzPts val="1200"/>
              <a:buChar char="-"/>
            </a:pPr>
            <a:r>
              <a:rPr lang="en" sz="1200"/>
              <a:t>Issue title</a:t>
            </a:r>
            <a:endParaRPr sz="1200"/>
          </a:p>
          <a:p>
            <a:pPr indent="-304800" lvl="0" marL="457200" rtl="0">
              <a:spcBef>
                <a:spcPts val="0"/>
              </a:spcBef>
              <a:spcAft>
                <a:spcPts val="0"/>
              </a:spcAft>
              <a:buSzPts val="1200"/>
              <a:buChar char="-"/>
            </a:pPr>
            <a:r>
              <a:rPr lang="en" sz="1200"/>
              <a:t>Issue Description</a:t>
            </a:r>
            <a:endParaRPr sz="1200"/>
          </a:p>
          <a:p>
            <a:pPr indent="-304800" lvl="0" marL="457200" rtl="0">
              <a:spcBef>
                <a:spcPts val="0"/>
              </a:spcBef>
              <a:spcAft>
                <a:spcPts val="0"/>
              </a:spcAft>
              <a:buSzPts val="1200"/>
              <a:buChar char="-"/>
            </a:pPr>
            <a:r>
              <a:rPr lang="en" sz="1200"/>
              <a:t>Issue status</a:t>
            </a:r>
            <a:endParaRPr sz="1200"/>
          </a:p>
          <a:p>
            <a:pPr indent="-304800" lvl="0" marL="457200" rtl="0">
              <a:spcBef>
                <a:spcPts val="0"/>
              </a:spcBef>
              <a:spcAft>
                <a:spcPts val="0"/>
              </a:spcAft>
              <a:buSzPts val="1200"/>
              <a:buChar char="-"/>
            </a:pPr>
            <a:r>
              <a:rPr lang="en" sz="1200"/>
              <a:t>Issue creation date</a:t>
            </a:r>
            <a:endParaRPr sz="1200"/>
          </a:p>
          <a:p>
            <a:pPr indent="0" lvl="0" marL="0" rtl="0">
              <a:spcBef>
                <a:spcPts val="1600"/>
              </a:spcBef>
              <a:spcAft>
                <a:spcPts val="0"/>
              </a:spcAft>
              <a:buNone/>
            </a:pPr>
            <a:r>
              <a:rPr lang="en" sz="1200"/>
              <a:t>Comment section allows for the user to leave comments on the issue</a:t>
            </a:r>
            <a:endParaRPr sz="1200"/>
          </a:p>
          <a:p>
            <a:pPr indent="-304800" lvl="0" marL="457200" rtl="0">
              <a:spcBef>
                <a:spcPts val="1600"/>
              </a:spcBef>
              <a:spcAft>
                <a:spcPts val="0"/>
              </a:spcAft>
              <a:buSzPts val="1200"/>
              <a:buChar char="-"/>
            </a:pPr>
            <a:r>
              <a:rPr lang="en" sz="1200"/>
              <a:t>Comments can be used to give more information, ask questions, or tell others the user’s opinion on the issue</a:t>
            </a:r>
            <a:endParaRPr sz="1200"/>
          </a:p>
          <a:p>
            <a:pPr indent="-304800" lvl="0" marL="457200" rtl="0">
              <a:spcBef>
                <a:spcPts val="0"/>
              </a:spcBef>
              <a:spcAft>
                <a:spcPts val="0"/>
              </a:spcAft>
              <a:buSzPts val="1200"/>
              <a:buChar char="-"/>
            </a:pPr>
            <a:r>
              <a:rPr lang="en" sz="1200"/>
              <a:t>The User may delete comments they posted using the small trash can on the right side of the post</a:t>
            </a:r>
            <a:endParaRPr sz="1200"/>
          </a:p>
          <a:p>
            <a:pPr indent="-304800" lvl="0" marL="457200" rtl="0">
              <a:spcBef>
                <a:spcPts val="0"/>
              </a:spcBef>
              <a:spcAft>
                <a:spcPts val="0"/>
              </a:spcAft>
              <a:buSzPts val="1200"/>
              <a:buChar char="-"/>
            </a:pPr>
            <a:r>
              <a:rPr lang="en" sz="1200"/>
              <a:t>The number of comments is displayed at the top of the comment section, on the grey button</a:t>
            </a:r>
            <a:endParaRPr sz="1200"/>
          </a:p>
          <a:p>
            <a:pPr indent="0" lvl="0" marL="0">
              <a:spcBef>
                <a:spcPts val="1600"/>
              </a:spcBef>
              <a:spcAft>
                <a:spcPts val="1600"/>
              </a:spcAft>
              <a:buNone/>
            </a:pPr>
            <a:r>
              <a:t/>
            </a:r>
            <a:endParaRPr/>
          </a:p>
        </p:txBody>
      </p:sp>
      <p:pic>
        <p:nvPicPr>
          <p:cNvPr id="162" name="Google Shape;162;p29"/>
          <p:cNvPicPr preferRelativeResize="0"/>
          <p:nvPr/>
        </p:nvPicPr>
        <p:blipFill>
          <a:blip r:embed="rId3">
            <a:alphaModFix/>
          </a:blip>
          <a:stretch>
            <a:fillRect/>
          </a:stretch>
        </p:blipFill>
        <p:spPr>
          <a:xfrm>
            <a:off x="159375" y="1240451"/>
            <a:ext cx="4602819" cy="3140250"/>
          </a:xfrm>
          <a:prstGeom prst="rect">
            <a:avLst/>
          </a:prstGeom>
          <a:noFill/>
          <a:ln>
            <a:noFill/>
          </a:ln>
        </p:spPr>
      </p:pic>
      <p:sp>
        <p:nvSpPr>
          <p:cNvPr id="163" name="Google Shape;163;p29"/>
          <p:cNvSpPr txBox="1"/>
          <p:nvPr/>
        </p:nvSpPr>
        <p:spPr>
          <a:xfrm>
            <a:off x="159375" y="4380700"/>
            <a:ext cx="3000000" cy="41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rgbClr val="B7B7B7"/>
                </a:solidFill>
              </a:rPr>
              <a:t>*Example Issue: </a:t>
            </a:r>
            <a:r>
              <a:rPr lang="en" sz="800">
                <a:solidFill>
                  <a:srgbClr val="B7B7B7"/>
                </a:solidFill>
              </a:rPr>
              <a:t>ceiling</a:t>
            </a:r>
            <a:r>
              <a:rPr lang="en" sz="800">
                <a:solidFill>
                  <a:srgbClr val="B7B7B7"/>
                </a:solidFill>
              </a:rPr>
              <a:t> Water Damage</a:t>
            </a:r>
            <a:endParaRPr sz="800">
              <a:solidFill>
                <a:srgbClr val="B7B7B7"/>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Events</a:t>
            </a:r>
            <a:endParaRPr/>
          </a:p>
        </p:txBody>
      </p:sp>
      <p:sp>
        <p:nvSpPr>
          <p:cNvPr id="169" name="Google Shape;169;p30"/>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Allows the User to patrol through various reported events and view the event’s image.</a:t>
            </a:r>
            <a:endParaRPr sz="1200"/>
          </a:p>
          <a:p>
            <a:pPr indent="0" lvl="0" marL="0" rtl="0">
              <a:spcBef>
                <a:spcPts val="1600"/>
              </a:spcBef>
              <a:spcAft>
                <a:spcPts val="0"/>
              </a:spcAft>
              <a:buNone/>
            </a:pPr>
            <a:r>
              <a:rPr lang="en" sz="1200"/>
              <a:t>Events are displayed based on the time they were created</a:t>
            </a:r>
            <a:endParaRPr sz="1200"/>
          </a:p>
          <a:p>
            <a:pPr indent="0" lvl="0" marL="0" rtl="0">
              <a:spcBef>
                <a:spcPts val="1600"/>
              </a:spcBef>
              <a:spcAft>
                <a:spcPts val="0"/>
              </a:spcAft>
              <a:buNone/>
            </a:pPr>
            <a:r>
              <a:rPr lang="en" sz="1200"/>
              <a:t>Clicking on the event will bring up the event page which will display more information.</a:t>
            </a:r>
            <a:endParaRPr sz="1200"/>
          </a:p>
          <a:p>
            <a:pPr indent="0" lvl="0" marL="0">
              <a:spcBef>
                <a:spcPts val="1600"/>
              </a:spcBef>
              <a:spcAft>
                <a:spcPts val="1600"/>
              </a:spcAft>
              <a:buNone/>
            </a:pPr>
            <a:r>
              <a:rPr lang="en" sz="1200"/>
              <a:t>At the top the User can also see the amount of events currently being listed</a:t>
            </a:r>
            <a:endParaRPr sz="1200"/>
          </a:p>
        </p:txBody>
      </p:sp>
      <p:pic>
        <p:nvPicPr>
          <p:cNvPr id="170" name="Google Shape;170;p30"/>
          <p:cNvPicPr preferRelativeResize="0"/>
          <p:nvPr/>
        </p:nvPicPr>
        <p:blipFill>
          <a:blip r:embed="rId3">
            <a:alphaModFix/>
          </a:blip>
          <a:stretch>
            <a:fillRect/>
          </a:stretch>
        </p:blipFill>
        <p:spPr>
          <a:xfrm>
            <a:off x="152400" y="1170125"/>
            <a:ext cx="4267201" cy="35269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Event Details</a:t>
            </a:r>
            <a:endParaRPr/>
          </a:p>
        </p:txBody>
      </p:sp>
      <p:sp>
        <p:nvSpPr>
          <p:cNvPr id="176" name="Google Shape;176;p31"/>
          <p:cNvSpPr txBox="1"/>
          <p:nvPr>
            <p:ph idx="1" type="body"/>
          </p:nvPr>
        </p:nvSpPr>
        <p:spPr>
          <a:xfrm>
            <a:off x="4492925" y="1017725"/>
            <a:ext cx="4125300" cy="365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Shows more details on the event</a:t>
            </a:r>
            <a:endParaRPr sz="1200"/>
          </a:p>
          <a:p>
            <a:pPr indent="-304800" lvl="0" marL="457200" rtl="0">
              <a:spcBef>
                <a:spcPts val="1600"/>
              </a:spcBef>
              <a:spcAft>
                <a:spcPts val="0"/>
              </a:spcAft>
              <a:buSzPts val="1200"/>
              <a:buChar char="-"/>
            </a:pPr>
            <a:r>
              <a:rPr lang="en" sz="1200"/>
              <a:t>Event title</a:t>
            </a:r>
            <a:endParaRPr sz="1200"/>
          </a:p>
          <a:p>
            <a:pPr indent="-304800" lvl="0" marL="457200" rtl="0">
              <a:spcBef>
                <a:spcPts val="0"/>
              </a:spcBef>
              <a:spcAft>
                <a:spcPts val="0"/>
              </a:spcAft>
              <a:buSzPts val="1200"/>
              <a:buChar char="-"/>
            </a:pPr>
            <a:r>
              <a:rPr lang="en" sz="1200"/>
              <a:t>Event Description</a:t>
            </a:r>
            <a:endParaRPr sz="1200"/>
          </a:p>
          <a:p>
            <a:pPr indent="-304800" lvl="0" marL="457200" rtl="0">
              <a:spcBef>
                <a:spcPts val="0"/>
              </a:spcBef>
              <a:spcAft>
                <a:spcPts val="0"/>
              </a:spcAft>
              <a:buSzPts val="1200"/>
              <a:buChar char="-"/>
            </a:pPr>
            <a:r>
              <a:rPr lang="en" sz="1200"/>
              <a:t>Event status</a:t>
            </a:r>
            <a:endParaRPr sz="1200"/>
          </a:p>
          <a:p>
            <a:pPr indent="-304800" lvl="0" marL="457200" rtl="0">
              <a:spcBef>
                <a:spcPts val="0"/>
              </a:spcBef>
              <a:spcAft>
                <a:spcPts val="0"/>
              </a:spcAft>
              <a:buSzPts val="1200"/>
              <a:buChar char="-"/>
            </a:pPr>
            <a:r>
              <a:rPr lang="en" sz="1200"/>
              <a:t>Event creation date</a:t>
            </a:r>
            <a:endParaRPr sz="1200"/>
          </a:p>
          <a:p>
            <a:pPr indent="0" lvl="0" marL="0" rtl="0">
              <a:spcBef>
                <a:spcPts val="1600"/>
              </a:spcBef>
              <a:spcAft>
                <a:spcPts val="0"/>
              </a:spcAft>
              <a:buNone/>
            </a:pPr>
            <a:r>
              <a:rPr lang="en" sz="1200"/>
              <a:t>Comment section allows for the user to leave comments on the event</a:t>
            </a:r>
            <a:endParaRPr sz="1200"/>
          </a:p>
          <a:p>
            <a:pPr indent="-304800" lvl="0" marL="457200" rtl="0">
              <a:spcBef>
                <a:spcPts val="1600"/>
              </a:spcBef>
              <a:spcAft>
                <a:spcPts val="0"/>
              </a:spcAft>
              <a:buSzPts val="1200"/>
              <a:buChar char="-"/>
            </a:pPr>
            <a:r>
              <a:rPr lang="en" sz="1200"/>
              <a:t>Comments can be used to give more information, ask questions, or tell others the user’s opinion on the event</a:t>
            </a:r>
            <a:endParaRPr sz="1200"/>
          </a:p>
          <a:p>
            <a:pPr indent="-304800" lvl="0" marL="457200" rtl="0">
              <a:spcBef>
                <a:spcPts val="0"/>
              </a:spcBef>
              <a:spcAft>
                <a:spcPts val="0"/>
              </a:spcAft>
              <a:buSzPts val="1200"/>
              <a:buChar char="-"/>
            </a:pPr>
            <a:r>
              <a:rPr lang="en" sz="1200"/>
              <a:t>The User may delete comments they posted using the small </a:t>
            </a:r>
            <a:r>
              <a:rPr lang="en" sz="1200"/>
              <a:t>trash can</a:t>
            </a:r>
            <a:r>
              <a:rPr lang="en" sz="1200"/>
              <a:t> on the right side of the post</a:t>
            </a:r>
            <a:endParaRPr sz="1200"/>
          </a:p>
          <a:p>
            <a:pPr indent="-304800" lvl="0" marL="457200" rtl="0">
              <a:spcBef>
                <a:spcPts val="0"/>
              </a:spcBef>
              <a:spcAft>
                <a:spcPts val="0"/>
              </a:spcAft>
              <a:buSzPts val="1200"/>
              <a:buChar char="-"/>
            </a:pPr>
            <a:r>
              <a:rPr lang="en" sz="1200"/>
              <a:t>The number of comments is displayed at the top of the comment section, on the grey button</a:t>
            </a:r>
            <a:endParaRPr sz="1200"/>
          </a:p>
        </p:txBody>
      </p:sp>
      <p:pic>
        <p:nvPicPr>
          <p:cNvPr id="177" name="Google Shape;177;p31"/>
          <p:cNvPicPr preferRelativeResize="0"/>
          <p:nvPr/>
        </p:nvPicPr>
        <p:blipFill>
          <a:blip r:embed="rId3">
            <a:alphaModFix/>
          </a:blip>
          <a:stretch>
            <a:fillRect/>
          </a:stretch>
        </p:blipFill>
        <p:spPr>
          <a:xfrm>
            <a:off x="152400" y="1291825"/>
            <a:ext cx="4267198" cy="3006877"/>
          </a:xfrm>
          <a:prstGeom prst="rect">
            <a:avLst/>
          </a:prstGeom>
          <a:noFill/>
          <a:ln>
            <a:noFill/>
          </a:ln>
        </p:spPr>
      </p:pic>
      <p:sp>
        <p:nvSpPr>
          <p:cNvPr id="178" name="Google Shape;178;p31"/>
          <p:cNvSpPr txBox="1"/>
          <p:nvPr/>
        </p:nvSpPr>
        <p:spPr>
          <a:xfrm>
            <a:off x="201850" y="4391800"/>
            <a:ext cx="1538100" cy="41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solidFill>
                  <a:srgbClr val="B7B7B7"/>
                </a:solidFill>
              </a:rPr>
              <a:t>*Example event: Finals!! </a:t>
            </a:r>
            <a:endParaRPr sz="800">
              <a:solidFill>
                <a:srgbClr val="B7B7B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53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2400"/>
              </a:spcBef>
              <a:spcAft>
                <a:spcPts val="600"/>
              </a:spcAft>
              <a:buNone/>
            </a:pPr>
            <a:r>
              <a:rPr b="1" lang="en" sz="3000">
                <a:solidFill>
                  <a:srgbClr val="FFFFFF"/>
                </a:solidFill>
              </a:rPr>
              <a:t>Owl-iView</a:t>
            </a:r>
            <a:endParaRPr sz="3000"/>
          </a:p>
        </p:txBody>
      </p:sp>
      <p:sp>
        <p:nvSpPr>
          <p:cNvPr id="61" name="Google Shape;61;p14"/>
          <p:cNvSpPr txBox="1"/>
          <p:nvPr>
            <p:ph idx="1" type="body"/>
          </p:nvPr>
        </p:nvSpPr>
        <p:spPr>
          <a:xfrm>
            <a:off x="311700" y="1112075"/>
            <a:ext cx="8631300" cy="3827400"/>
          </a:xfrm>
          <a:prstGeom prst="rect">
            <a:avLst/>
          </a:prstGeom>
        </p:spPr>
        <p:txBody>
          <a:bodyPr anchorCtr="0" anchor="t" bIns="91425" lIns="91425" spcFirstLastPara="1" rIns="91425" wrap="square" tIns="91425">
            <a:noAutofit/>
          </a:bodyPr>
          <a:lstStyle/>
          <a:p>
            <a:pPr indent="0" lvl="0" marL="0" rtl="0" algn="ctr">
              <a:spcBef>
                <a:spcPts val="1800"/>
              </a:spcBef>
              <a:spcAft>
                <a:spcPts val="0"/>
              </a:spcAft>
              <a:buNone/>
            </a:pPr>
            <a:r>
              <a:rPr b="1" lang="en" sz="1700">
                <a:solidFill>
                  <a:srgbClr val="FFFFFF"/>
                </a:solidFill>
              </a:rPr>
              <a:t>Daniel Gross (Product Owner)</a:t>
            </a:r>
            <a:endParaRPr b="1" sz="1700">
              <a:solidFill>
                <a:srgbClr val="FFFFFF"/>
              </a:solidFill>
            </a:endParaRPr>
          </a:p>
          <a:p>
            <a:pPr indent="0" lvl="0" marL="0" rtl="0" algn="ctr">
              <a:spcBef>
                <a:spcPts val="400"/>
              </a:spcBef>
              <a:spcAft>
                <a:spcPts val="0"/>
              </a:spcAft>
              <a:buNone/>
            </a:pPr>
            <a:r>
              <a:rPr lang="en" sz="1000">
                <a:solidFill>
                  <a:srgbClr val="FFFFFF"/>
                </a:solidFill>
              </a:rPr>
              <a:t>Milestones and Front End Development and PowerPoint Presentation</a:t>
            </a:r>
            <a:endParaRPr sz="1000">
              <a:solidFill>
                <a:srgbClr val="FFFFFF"/>
              </a:solidFill>
            </a:endParaRPr>
          </a:p>
          <a:p>
            <a:pPr indent="0" lvl="0" marL="0" rtl="0" algn="ctr">
              <a:spcBef>
                <a:spcPts val="1800"/>
              </a:spcBef>
              <a:spcAft>
                <a:spcPts val="0"/>
              </a:spcAft>
              <a:buNone/>
            </a:pPr>
            <a:r>
              <a:rPr b="1" lang="en" sz="1700">
                <a:solidFill>
                  <a:srgbClr val="FFFFFF"/>
                </a:solidFill>
              </a:rPr>
              <a:t>Austin Newland (Scrum Master)</a:t>
            </a:r>
            <a:endParaRPr b="1" sz="1700">
              <a:solidFill>
                <a:srgbClr val="FFFFFF"/>
              </a:solidFill>
            </a:endParaRPr>
          </a:p>
          <a:p>
            <a:pPr indent="0" lvl="0" marL="0" rtl="0" algn="ctr">
              <a:spcBef>
                <a:spcPts val="400"/>
              </a:spcBef>
              <a:spcAft>
                <a:spcPts val="0"/>
              </a:spcAft>
              <a:buNone/>
            </a:pPr>
            <a:r>
              <a:rPr lang="en" sz="1100">
                <a:solidFill>
                  <a:srgbClr val="FFFFFF"/>
                </a:solidFill>
              </a:rPr>
              <a:t>Trello Management and Frontend Development and PowerPoint Presentation</a:t>
            </a:r>
            <a:endParaRPr sz="1100">
              <a:solidFill>
                <a:srgbClr val="FFFFFF"/>
              </a:solidFill>
            </a:endParaRPr>
          </a:p>
          <a:p>
            <a:pPr indent="0" lvl="0" marL="0" rtl="0" algn="ctr">
              <a:spcBef>
                <a:spcPts val="1800"/>
              </a:spcBef>
              <a:spcAft>
                <a:spcPts val="0"/>
              </a:spcAft>
              <a:buNone/>
            </a:pPr>
            <a:r>
              <a:rPr b="1" lang="en" sz="1700">
                <a:solidFill>
                  <a:srgbClr val="FFFFFF"/>
                </a:solidFill>
              </a:rPr>
              <a:t>Filipe Catarcione (Lead Developer)</a:t>
            </a:r>
            <a:endParaRPr b="1" sz="1700">
              <a:solidFill>
                <a:srgbClr val="FFFFFF"/>
              </a:solidFill>
            </a:endParaRPr>
          </a:p>
          <a:p>
            <a:pPr indent="0" lvl="0" marL="0" rtl="0" algn="ctr">
              <a:spcBef>
                <a:spcPts val="400"/>
              </a:spcBef>
              <a:spcAft>
                <a:spcPts val="0"/>
              </a:spcAft>
              <a:buNone/>
            </a:pPr>
            <a:r>
              <a:rPr lang="en" sz="1100">
                <a:solidFill>
                  <a:srgbClr val="FFFFFF"/>
                </a:solidFill>
              </a:rPr>
              <a:t>Front and Backend Development and PowerPoint Presentation</a:t>
            </a:r>
            <a:endParaRPr sz="1100">
              <a:solidFill>
                <a:srgbClr val="FFFFFF"/>
              </a:solidFill>
            </a:endParaRPr>
          </a:p>
          <a:p>
            <a:pPr indent="0" lvl="0" marL="0" rtl="0" algn="ctr">
              <a:spcBef>
                <a:spcPts val="1800"/>
              </a:spcBef>
              <a:spcAft>
                <a:spcPts val="0"/>
              </a:spcAft>
              <a:buNone/>
            </a:pPr>
            <a:r>
              <a:rPr b="1" lang="en" sz="1700">
                <a:solidFill>
                  <a:srgbClr val="FFFFFF"/>
                </a:solidFill>
              </a:rPr>
              <a:t>Jonathan Ortiz Collazo (Developer)</a:t>
            </a:r>
            <a:endParaRPr b="1" sz="1700">
              <a:solidFill>
                <a:srgbClr val="FFFFFF"/>
              </a:solidFill>
            </a:endParaRPr>
          </a:p>
          <a:p>
            <a:pPr indent="0" lvl="0" marL="0" rtl="0" algn="ctr">
              <a:spcBef>
                <a:spcPts val="400"/>
              </a:spcBef>
              <a:spcAft>
                <a:spcPts val="0"/>
              </a:spcAft>
              <a:buNone/>
            </a:pPr>
            <a:r>
              <a:rPr lang="en" sz="1100">
                <a:solidFill>
                  <a:srgbClr val="FFFFFF"/>
                </a:solidFill>
              </a:rPr>
              <a:t>Front and Backend Development and PowerPoint Presentation</a:t>
            </a:r>
            <a:endParaRPr sz="1100">
              <a:solidFill>
                <a:srgbClr val="FFFFFF"/>
              </a:solidFill>
            </a:endParaRPr>
          </a:p>
          <a:p>
            <a:pPr indent="0" lvl="0" marL="0" rtl="0" algn="ctr">
              <a:spcBef>
                <a:spcPts val="0"/>
              </a:spcBef>
              <a:spcAft>
                <a:spcPts val="0"/>
              </a:spcAft>
              <a:buNone/>
            </a:pPr>
            <a:r>
              <a:t/>
            </a:r>
            <a:endParaRPr sz="1100">
              <a:solidFill>
                <a:srgbClr val="FFFFFF"/>
              </a:solidFill>
            </a:endParaRPr>
          </a:p>
          <a:p>
            <a:pPr indent="0" lvl="0" marL="0" rtl="0" algn="ctr">
              <a:spcBef>
                <a:spcPts val="0"/>
              </a:spcBef>
              <a:spcAft>
                <a:spcPts val="0"/>
              </a:spcAft>
              <a:buNone/>
            </a:pPr>
            <a:r>
              <a:rPr b="1" lang="en" sz="2000" u="sng">
                <a:solidFill>
                  <a:schemeClr val="hlink"/>
                </a:solidFill>
                <a:latin typeface="Times New Roman"/>
                <a:ea typeface="Times New Roman"/>
                <a:cs typeface="Times New Roman"/>
                <a:sym typeface="Times New Roman"/>
                <a:hlinkClick r:id="rId3"/>
              </a:rPr>
              <a:t>http://owl-iview.azurewebsites.net/</a:t>
            </a:r>
            <a:endParaRPr b="1" sz="20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b="1" lang="en" sz="2000">
                <a:solidFill>
                  <a:srgbClr val="FFFFFF"/>
                </a:solidFill>
                <a:latin typeface="Times New Roman"/>
                <a:ea typeface="Times New Roman"/>
                <a:cs typeface="Times New Roman"/>
                <a:sym typeface="Times New Roman"/>
              </a:rPr>
              <a:t>Username = guest@mail.com Password = Guest1234 (Case sensitive)</a:t>
            </a:r>
            <a:endParaRPr b="1" sz="2000">
              <a:solidFill>
                <a:srgbClr val="FFFFF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Knowledge Gained</a:t>
            </a:r>
            <a:endParaRPr/>
          </a:p>
        </p:txBody>
      </p:sp>
      <p:sp>
        <p:nvSpPr>
          <p:cNvPr id="184" name="Google Shape;18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process of working with the team and building an entire application from beginning to end was great because it gave a real world view into development process. We learned how to build the application with Trello for managing tasks and Github to collaborate with the team for code repository. Also, helped to practice communicating online with for meetings.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3684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Unimplemented</a:t>
            </a:r>
            <a:r>
              <a:rPr lang="en"/>
              <a:t> features</a:t>
            </a:r>
            <a:endParaRPr/>
          </a:p>
        </p:txBody>
      </p:sp>
      <p:sp>
        <p:nvSpPr>
          <p:cNvPr id="190" name="Google Shape;190;p33"/>
          <p:cNvSpPr txBox="1"/>
          <p:nvPr>
            <p:ph idx="1" type="body"/>
          </p:nvPr>
        </p:nvSpPr>
        <p:spPr>
          <a:xfrm>
            <a:off x="311700" y="974400"/>
            <a:ext cx="4260300" cy="4106400"/>
          </a:xfrm>
          <a:prstGeom prst="rect">
            <a:avLst/>
          </a:prstGeom>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“Reported by” field for issue post</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
              <a:t>Authorization requirements for deleting and editing both post and comments.</a:t>
            </a:r>
            <a:endParaRPr/>
          </a:p>
          <a:p>
            <a:pPr indent="-317500" lvl="0" marL="914400" rtl="0">
              <a:lnSpc>
                <a:spcPct val="100000"/>
              </a:lnSpc>
              <a:spcBef>
                <a:spcPts val="0"/>
              </a:spcBef>
              <a:spcAft>
                <a:spcPts val="0"/>
              </a:spcAft>
              <a:buSzPts val="1400"/>
              <a:buChar char="-"/>
            </a:pPr>
            <a:r>
              <a:rPr lang="en"/>
              <a:t>Could not be implemented without “reported  by” field</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
              <a:t>Post history table for each user</a:t>
            </a:r>
            <a:endParaRPr/>
          </a:p>
          <a:p>
            <a:pPr indent="-317500" lvl="0" marL="457200" rtl="0">
              <a:lnSpc>
                <a:spcPct val="100000"/>
              </a:lnSpc>
              <a:spcBef>
                <a:spcPts val="0"/>
              </a:spcBef>
              <a:spcAft>
                <a:spcPts val="0"/>
              </a:spcAft>
              <a:buSzPts val="1400"/>
              <a:buChar char="-"/>
            </a:pPr>
            <a:r>
              <a:rPr lang="en"/>
              <a:t>Could not be implemented without “reported  by” field</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
              <a:t>Displayed image </a:t>
            </a:r>
            <a:r>
              <a:rPr lang="en"/>
              <a:t>selected</a:t>
            </a:r>
            <a:r>
              <a:rPr lang="en"/>
              <a:t> for new post in the “New Post” page</a:t>
            </a:r>
            <a:endParaRPr/>
          </a:p>
          <a:p>
            <a:pPr indent="0" lvl="0" marL="0" rtl="0">
              <a:lnSpc>
                <a:spcPct val="100000"/>
              </a:lnSpc>
              <a:spcBef>
                <a:spcPts val="0"/>
              </a:spcBef>
              <a:spcAft>
                <a:spcPts val="0"/>
              </a:spcAft>
              <a:buNone/>
            </a:pPr>
            <a:r>
              <a:t/>
            </a:r>
            <a:endParaRPr/>
          </a:p>
          <a:p>
            <a:pPr indent="0" lvl="0" marL="0">
              <a:lnSpc>
                <a:spcPct val="100000"/>
              </a:lnSpc>
              <a:spcBef>
                <a:spcPts val="0"/>
              </a:spcBef>
              <a:spcAft>
                <a:spcPts val="0"/>
              </a:spcAft>
              <a:buNone/>
            </a:pPr>
            <a:r>
              <a:rPr lang="en"/>
              <a:t>Allow users to mark their location when creating post.</a:t>
            </a:r>
            <a:endParaRPr/>
          </a:p>
        </p:txBody>
      </p:sp>
      <p:sp>
        <p:nvSpPr>
          <p:cNvPr id="191" name="Google Shape;191;p33"/>
          <p:cNvSpPr txBox="1"/>
          <p:nvPr/>
        </p:nvSpPr>
        <p:spPr>
          <a:xfrm>
            <a:off x="4572000" y="974400"/>
            <a:ext cx="4260300" cy="410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lt2"/>
                </a:solidFill>
              </a:rPr>
              <a:t>Add graph to display app daily usage statistics</a:t>
            </a:r>
            <a:endParaRPr>
              <a:solidFill>
                <a:schemeClr val="lt2"/>
              </a:solidFill>
            </a:endParaRPr>
          </a:p>
          <a:p>
            <a:pPr indent="0" lvl="0" marL="0" rtl="0">
              <a:spcBef>
                <a:spcPts val="0"/>
              </a:spcBef>
              <a:spcAft>
                <a:spcPts val="0"/>
              </a:spcAft>
              <a:buNone/>
            </a:pPr>
            <a:r>
              <a:t/>
            </a:r>
            <a:endParaRPr>
              <a:solidFill>
                <a:schemeClr val="lt2"/>
              </a:solidFill>
            </a:endParaRPr>
          </a:p>
          <a:p>
            <a:pPr indent="0" lvl="0" marL="0" rtl="0">
              <a:spcBef>
                <a:spcPts val="0"/>
              </a:spcBef>
              <a:spcAft>
                <a:spcPts val="0"/>
              </a:spcAft>
              <a:buNone/>
            </a:pPr>
            <a:r>
              <a:rPr lang="en">
                <a:solidFill>
                  <a:schemeClr val="lt2"/>
                </a:solidFill>
              </a:rPr>
              <a:t>Add Calendar view for events</a:t>
            </a:r>
            <a:endParaRPr>
              <a:solidFill>
                <a:schemeClr val="lt2"/>
              </a:solidFill>
            </a:endParaRPr>
          </a:p>
          <a:p>
            <a:pPr indent="0" lvl="0" marL="0" rtl="0">
              <a:spcBef>
                <a:spcPts val="0"/>
              </a:spcBef>
              <a:spcAft>
                <a:spcPts val="0"/>
              </a:spcAft>
              <a:buNone/>
            </a:pPr>
            <a:r>
              <a:t/>
            </a:r>
            <a:endParaRPr>
              <a:solidFill>
                <a:schemeClr val="lt2"/>
              </a:solidFill>
            </a:endParaRPr>
          </a:p>
          <a:p>
            <a:pPr indent="0" lvl="0" marL="0" rtl="0">
              <a:spcBef>
                <a:spcPts val="0"/>
              </a:spcBef>
              <a:spcAft>
                <a:spcPts val="0"/>
              </a:spcAft>
              <a:buNone/>
            </a:pPr>
            <a:r>
              <a:rPr lang="en">
                <a:solidFill>
                  <a:schemeClr val="lt2"/>
                </a:solidFill>
              </a:rPr>
              <a:t>Allow the app to display Username next to comments</a:t>
            </a:r>
            <a:endParaRPr>
              <a:solidFill>
                <a:schemeClr val="lt2"/>
              </a:solidFill>
            </a:endParaRPr>
          </a:p>
          <a:p>
            <a:pPr indent="0" lvl="0" marL="0" rtl="0">
              <a:spcBef>
                <a:spcPts val="0"/>
              </a:spcBef>
              <a:spcAft>
                <a:spcPts val="0"/>
              </a:spcAft>
              <a:buNone/>
            </a:pPr>
            <a:r>
              <a:t/>
            </a:r>
            <a:endParaRPr>
              <a:solidFill>
                <a:schemeClr val="lt2"/>
              </a:solidFill>
            </a:endParaRPr>
          </a:p>
          <a:p>
            <a:pPr indent="0" lvl="0" marL="0" rtl="0">
              <a:spcBef>
                <a:spcPts val="0"/>
              </a:spcBef>
              <a:spcAft>
                <a:spcPts val="0"/>
              </a:spcAft>
              <a:buNone/>
            </a:pPr>
            <a:r>
              <a:rPr lang="en">
                <a:solidFill>
                  <a:schemeClr val="lt2"/>
                </a:solidFill>
              </a:rPr>
              <a:t>Add pagination for the issues, events, and member view page</a:t>
            </a:r>
            <a:endParaRPr>
              <a:solidFill>
                <a:schemeClr val="lt2"/>
              </a:solidFill>
            </a:endParaRPr>
          </a:p>
          <a:p>
            <a:pPr indent="0" lvl="0" marL="0" rtl="0">
              <a:spcBef>
                <a:spcPts val="0"/>
              </a:spcBef>
              <a:spcAft>
                <a:spcPts val="0"/>
              </a:spcAft>
              <a:buNone/>
            </a:pPr>
            <a:r>
              <a:t/>
            </a:r>
            <a:endParaRPr>
              <a:solidFill>
                <a:schemeClr val="lt2"/>
              </a:solidFill>
            </a:endParaRPr>
          </a:p>
          <a:p>
            <a:pPr indent="0" lvl="0" marL="0" rtl="0">
              <a:spcBef>
                <a:spcPts val="0"/>
              </a:spcBef>
              <a:spcAft>
                <a:spcPts val="0"/>
              </a:spcAft>
              <a:buNone/>
            </a:pPr>
            <a:r>
              <a:rPr lang="en">
                <a:solidFill>
                  <a:schemeClr val="lt2"/>
                </a:solidFill>
              </a:rPr>
              <a:t>Ability to change or delete photo in a post</a:t>
            </a:r>
            <a:endParaRPr>
              <a:solidFill>
                <a:schemeClr val="lt2"/>
              </a:solidFill>
            </a:endParaRPr>
          </a:p>
          <a:p>
            <a:pPr indent="0" lvl="0" mar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Trello</a:t>
            </a:r>
            <a:endParaRPr/>
          </a:p>
        </p:txBody>
      </p:sp>
      <p:pic>
        <p:nvPicPr>
          <p:cNvPr id="197" name="Google Shape;197;p34"/>
          <p:cNvPicPr preferRelativeResize="0"/>
          <p:nvPr/>
        </p:nvPicPr>
        <p:blipFill>
          <a:blip r:embed="rId3">
            <a:alphaModFix/>
          </a:blip>
          <a:stretch>
            <a:fillRect/>
          </a:stretch>
        </p:blipFill>
        <p:spPr>
          <a:xfrm>
            <a:off x="535925" y="1017725"/>
            <a:ext cx="7850973" cy="39726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35" title="owl-iview.mp4">
            <a:hlinkClick r:id="rId3"/>
          </p:cNvPr>
          <p:cNvPicPr preferRelativeResize="0"/>
          <p:nvPr/>
        </p:nvPicPr>
        <p:blipFill>
          <a:blip r:embed="rId4">
            <a:alphaModFix/>
          </a:blip>
          <a:stretch>
            <a:fillRect/>
          </a:stretch>
        </p:blipFill>
        <p:spPr>
          <a:xfrm>
            <a:off x="2286000" y="70790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Purpose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purpose of this application is to improve the quality of life for Universities by having a real time reporting application to report events and issues on campus.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Motivation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This application allows for real time reports on the university campus to report events and issues. Thus, creating a better quality of life for people on campus.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Target Audience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University Students, Faculty, and Staff.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256025"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Functionalities</a:t>
            </a:r>
            <a:endParaRPr/>
          </a:p>
        </p:txBody>
      </p:sp>
      <p:sp>
        <p:nvSpPr>
          <p:cNvPr id="85" name="Google Shape;85;p18"/>
          <p:cNvSpPr txBox="1"/>
          <p:nvPr>
            <p:ph idx="2" type="body"/>
          </p:nvPr>
        </p:nvSpPr>
        <p:spPr>
          <a:xfrm>
            <a:off x="4678500" y="1017725"/>
            <a:ext cx="4414800" cy="3990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350">
                <a:solidFill>
                  <a:srgbClr val="FFFFFF"/>
                </a:solidFill>
              </a:rPr>
              <a:t>Ability to upload an image and assign a severity to a post.</a:t>
            </a:r>
            <a:endParaRPr sz="1350">
              <a:solidFill>
                <a:srgbClr val="FFFFFF"/>
              </a:solidFill>
            </a:endParaRPr>
          </a:p>
          <a:p>
            <a:pPr indent="0" lvl="0" marL="0" rtl="0">
              <a:lnSpc>
                <a:spcPct val="100000"/>
              </a:lnSpc>
              <a:spcBef>
                <a:spcPts val="1600"/>
              </a:spcBef>
              <a:spcAft>
                <a:spcPts val="0"/>
              </a:spcAft>
              <a:buNone/>
            </a:pPr>
            <a:r>
              <a:rPr lang="en" sz="1350">
                <a:solidFill>
                  <a:srgbClr val="FFFFFF"/>
                </a:solidFill>
              </a:rPr>
              <a:t>Member account management members to edit their profile picture, email, phone number, password, or setup multi factor authentication.</a:t>
            </a:r>
            <a:endParaRPr sz="1350">
              <a:solidFill>
                <a:srgbClr val="FFFFFF"/>
              </a:solidFill>
            </a:endParaRPr>
          </a:p>
          <a:p>
            <a:pPr indent="0" lvl="0" marL="0" rtl="0">
              <a:lnSpc>
                <a:spcPct val="100000"/>
              </a:lnSpc>
              <a:spcBef>
                <a:spcPts val="1600"/>
              </a:spcBef>
              <a:spcAft>
                <a:spcPts val="0"/>
              </a:spcAft>
              <a:buNone/>
            </a:pPr>
            <a:r>
              <a:rPr lang="en" sz="1350">
                <a:solidFill>
                  <a:srgbClr val="FFFFFF"/>
                </a:solidFill>
              </a:rPr>
              <a:t>Forgot password link for members to reset their credentials.</a:t>
            </a:r>
            <a:endParaRPr sz="1350">
              <a:solidFill>
                <a:srgbClr val="FFFFFF"/>
              </a:solidFill>
            </a:endParaRPr>
          </a:p>
          <a:p>
            <a:pPr indent="0" lvl="0" marL="0" rtl="0">
              <a:lnSpc>
                <a:spcPct val="100000"/>
              </a:lnSpc>
              <a:spcBef>
                <a:spcPts val="1600"/>
              </a:spcBef>
              <a:spcAft>
                <a:spcPts val="0"/>
              </a:spcAft>
              <a:buNone/>
            </a:pPr>
            <a:r>
              <a:rPr lang="en" sz="1350">
                <a:solidFill>
                  <a:srgbClr val="FFFFFF"/>
                </a:solidFill>
              </a:rPr>
              <a:t>Setup remember this computer option on login page.</a:t>
            </a:r>
            <a:endParaRPr sz="1350">
              <a:solidFill>
                <a:srgbClr val="FFFFFF"/>
              </a:solidFill>
            </a:endParaRPr>
          </a:p>
          <a:p>
            <a:pPr indent="0" lvl="0" marL="0" rtl="0">
              <a:lnSpc>
                <a:spcPct val="100000"/>
              </a:lnSpc>
              <a:spcBef>
                <a:spcPts val="1600"/>
              </a:spcBef>
              <a:spcAft>
                <a:spcPts val="0"/>
              </a:spcAft>
              <a:buNone/>
            </a:pPr>
            <a:r>
              <a:rPr lang="en" sz="1350">
                <a:solidFill>
                  <a:srgbClr val="FFFFFF"/>
                </a:solidFill>
              </a:rPr>
              <a:t>Allow admins/managers to view/manage a table of all registered users.</a:t>
            </a:r>
            <a:endParaRPr sz="1350">
              <a:solidFill>
                <a:srgbClr val="FFFFFF"/>
              </a:solidFill>
            </a:endParaRPr>
          </a:p>
          <a:p>
            <a:pPr indent="0" lvl="0" marL="0" rtl="0">
              <a:lnSpc>
                <a:spcPct val="100000"/>
              </a:lnSpc>
              <a:spcBef>
                <a:spcPts val="1600"/>
              </a:spcBef>
              <a:spcAft>
                <a:spcPts val="1600"/>
              </a:spcAft>
              <a:buNone/>
            </a:pPr>
            <a:r>
              <a:rPr lang="en" sz="1350">
                <a:solidFill>
                  <a:srgbClr val="FFFFFF"/>
                </a:solidFill>
              </a:rPr>
              <a:t>Allow members to specify a campus on the post.</a:t>
            </a:r>
            <a:endParaRPr sz="1350">
              <a:solidFill>
                <a:srgbClr val="FFFFFF"/>
              </a:solidFill>
            </a:endParaRPr>
          </a:p>
        </p:txBody>
      </p:sp>
      <p:sp>
        <p:nvSpPr>
          <p:cNvPr id="86" name="Google Shape;86;p18"/>
          <p:cNvSpPr txBox="1"/>
          <p:nvPr>
            <p:ph idx="1" type="body"/>
          </p:nvPr>
        </p:nvSpPr>
        <p:spPr>
          <a:xfrm>
            <a:off x="0" y="1152475"/>
            <a:ext cx="4678500" cy="3817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350">
                <a:solidFill>
                  <a:srgbClr val="FFFFFF"/>
                </a:solidFill>
              </a:rPr>
              <a:t>Mobile friendly.</a:t>
            </a:r>
            <a:endParaRPr sz="1350">
              <a:solidFill>
                <a:srgbClr val="FFFFFF"/>
              </a:solidFill>
            </a:endParaRPr>
          </a:p>
          <a:p>
            <a:pPr indent="0" lvl="0" marL="0" rtl="0">
              <a:lnSpc>
                <a:spcPct val="100000"/>
              </a:lnSpc>
              <a:spcBef>
                <a:spcPts val="1600"/>
              </a:spcBef>
              <a:spcAft>
                <a:spcPts val="0"/>
              </a:spcAft>
              <a:buNone/>
            </a:pPr>
            <a:r>
              <a:rPr lang="en" sz="1350">
                <a:solidFill>
                  <a:srgbClr val="FFFFFF"/>
                </a:solidFill>
              </a:rPr>
              <a:t>Register as a member.</a:t>
            </a:r>
            <a:endParaRPr sz="1350">
              <a:solidFill>
                <a:srgbClr val="FFFFFF"/>
              </a:solidFill>
            </a:endParaRPr>
          </a:p>
          <a:p>
            <a:pPr indent="0" lvl="0" marL="0" rtl="0">
              <a:lnSpc>
                <a:spcPct val="100000"/>
              </a:lnSpc>
              <a:spcBef>
                <a:spcPts val="1600"/>
              </a:spcBef>
              <a:spcAft>
                <a:spcPts val="0"/>
              </a:spcAft>
              <a:buNone/>
            </a:pPr>
            <a:r>
              <a:rPr lang="en" sz="1350">
                <a:solidFill>
                  <a:srgbClr val="FFFFFF"/>
                </a:solidFill>
              </a:rPr>
              <a:t>Create a post for an issue /event.</a:t>
            </a:r>
            <a:endParaRPr sz="1350">
              <a:solidFill>
                <a:srgbClr val="FFFFFF"/>
              </a:solidFill>
            </a:endParaRPr>
          </a:p>
          <a:p>
            <a:pPr indent="0" lvl="0" marL="0" rtl="0">
              <a:lnSpc>
                <a:spcPct val="100000"/>
              </a:lnSpc>
              <a:spcBef>
                <a:spcPts val="1600"/>
              </a:spcBef>
              <a:spcAft>
                <a:spcPts val="0"/>
              </a:spcAft>
              <a:buNone/>
            </a:pPr>
            <a:r>
              <a:rPr lang="en" sz="1350">
                <a:solidFill>
                  <a:srgbClr val="FFFFFF"/>
                </a:solidFill>
              </a:rPr>
              <a:t>Comment (issue/ event).</a:t>
            </a:r>
            <a:endParaRPr sz="1350">
              <a:solidFill>
                <a:srgbClr val="FFFFFF"/>
              </a:solidFill>
            </a:endParaRPr>
          </a:p>
          <a:p>
            <a:pPr indent="0" lvl="0" marL="0" rtl="0">
              <a:lnSpc>
                <a:spcPct val="100000"/>
              </a:lnSpc>
              <a:spcBef>
                <a:spcPts val="1600"/>
              </a:spcBef>
              <a:spcAft>
                <a:spcPts val="0"/>
              </a:spcAft>
              <a:buNone/>
            </a:pPr>
            <a:r>
              <a:rPr lang="en" sz="1350">
                <a:solidFill>
                  <a:srgbClr val="FFFFFF"/>
                </a:solidFill>
              </a:rPr>
              <a:t>Edit/Delete post.</a:t>
            </a:r>
            <a:endParaRPr sz="1350">
              <a:solidFill>
                <a:srgbClr val="FFFFFF"/>
              </a:solidFill>
            </a:endParaRPr>
          </a:p>
          <a:p>
            <a:pPr indent="0" lvl="0" marL="0" rtl="0">
              <a:lnSpc>
                <a:spcPct val="100000"/>
              </a:lnSpc>
              <a:spcBef>
                <a:spcPts val="1600"/>
              </a:spcBef>
              <a:spcAft>
                <a:spcPts val="0"/>
              </a:spcAft>
              <a:buNone/>
            </a:pPr>
            <a:r>
              <a:rPr lang="en" sz="1350">
                <a:solidFill>
                  <a:srgbClr val="FFFFFF"/>
                </a:solidFill>
              </a:rPr>
              <a:t>Counter for number of events/issues.</a:t>
            </a:r>
            <a:endParaRPr sz="1350">
              <a:solidFill>
                <a:srgbClr val="FFFFFF"/>
              </a:solidFill>
            </a:endParaRPr>
          </a:p>
          <a:p>
            <a:pPr indent="0" lvl="0" marL="0" rtl="0">
              <a:lnSpc>
                <a:spcPct val="100000"/>
              </a:lnSpc>
              <a:spcBef>
                <a:spcPts val="1600"/>
              </a:spcBef>
              <a:spcAft>
                <a:spcPts val="0"/>
              </a:spcAft>
              <a:buNone/>
            </a:pPr>
            <a:r>
              <a:rPr lang="en" sz="1350">
                <a:solidFill>
                  <a:srgbClr val="FFFFFF"/>
                </a:solidFill>
              </a:rPr>
              <a:t>Database to store application information.</a:t>
            </a:r>
            <a:endParaRPr sz="1350">
              <a:solidFill>
                <a:srgbClr val="FFFFFF"/>
              </a:solidFill>
            </a:endParaRPr>
          </a:p>
          <a:p>
            <a:pPr indent="0" lvl="0" marL="0" rtl="0">
              <a:lnSpc>
                <a:spcPct val="100000"/>
              </a:lnSpc>
              <a:spcBef>
                <a:spcPts val="1600"/>
              </a:spcBef>
              <a:spcAft>
                <a:spcPts val="0"/>
              </a:spcAft>
              <a:buNone/>
            </a:pPr>
            <a:r>
              <a:rPr lang="en" sz="1350">
                <a:solidFill>
                  <a:srgbClr val="FFFFFF"/>
                </a:solidFill>
              </a:rPr>
              <a:t>Pop-up confirmation dialog box upon deletion to prevent a potential loss of data.</a:t>
            </a:r>
            <a:endParaRPr sz="1350">
              <a:solidFill>
                <a:srgbClr val="FFFFFF"/>
              </a:solidFill>
            </a:endParaRPr>
          </a:p>
          <a:p>
            <a:pPr indent="0" lvl="0" marL="0" rtl="0">
              <a:lnSpc>
                <a:spcPct val="100000"/>
              </a:lnSpc>
              <a:spcBef>
                <a:spcPts val="1600"/>
              </a:spcBef>
              <a:spcAft>
                <a:spcPts val="1600"/>
              </a:spcAft>
              <a:buNone/>
            </a:pPr>
            <a:r>
              <a:rPr lang="en" sz="1350">
                <a:solidFill>
                  <a:srgbClr val="FFFFFF"/>
                </a:solidFill>
              </a:rPr>
              <a:t>Allow admins/managers to modify the status of an issue.</a:t>
            </a:r>
            <a:endParaRPr sz="135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2"/>
                </a:solidFill>
              </a:rPr>
              <a:t>System Implementation</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Languages= C#, HTML, Razor, SQL</a:t>
            </a:r>
            <a:endParaRPr>
              <a:solidFill>
                <a:srgbClr val="FFFFFF"/>
              </a:solidFill>
            </a:endParaRPr>
          </a:p>
          <a:p>
            <a:pPr indent="0" lvl="0" marL="0" rtl="0">
              <a:spcBef>
                <a:spcPts val="1600"/>
              </a:spcBef>
              <a:spcAft>
                <a:spcPts val="0"/>
              </a:spcAft>
              <a:buNone/>
            </a:pPr>
            <a:r>
              <a:rPr lang="en">
                <a:solidFill>
                  <a:srgbClr val="FFFFFF"/>
                </a:solidFill>
              </a:rPr>
              <a:t>Database= SQL Server (Visual Studios)</a:t>
            </a:r>
            <a:endParaRPr>
              <a:solidFill>
                <a:srgbClr val="FFFFFF"/>
              </a:solidFill>
            </a:endParaRPr>
          </a:p>
          <a:p>
            <a:pPr indent="0" lvl="0" marL="0" rtl="0">
              <a:spcBef>
                <a:spcPts val="1600"/>
              </a:spcBef>
              <a:spcAft>
                <a:spcPts val="0"/>
              </a:spcAft>
              <a:buNone/>
            </a:pPr>
            <a:r>
              <a:rPr lang="en">
                <a:solidFill>
                  <a:srgbClr val="FFFFFF"/>
                </a:solidFill>
              </a:rPr>
              <a:t>Framework= </a:t>
            </a:r>
            <a:r>
              <a:rPr lang="en" sz="1350">
                <a:solidFill>
                  <a:srgbClr val="FFFFFF"/>
                </a:solidFill>
              </a:rPr>
              <a:t>We are using Entity Framework with a Code-First approach to work with the database. Entity Framework is an object-relational mapper that enables us to work with relational data using domain-specific objects. It eliminates the need for most of the data-access code that you would need to write. We focus on the domain of our application and start creating classes our domain entity. The Entity Framework API will create the database based on our domain classes.</a:t>
            </a:r>
            <a:endParaRPr sz="1350">
              <a:solidFill>
                <a:srgbClr val="FFFFFF"/>
              </a:solidFill>
            </a:endParaRPr>
          </a:p>
          <a:p>
            <a:pPr indent="0" lvl="0" marL="0">
              <a:spcBef>
                <a:spcPts val="1600"/>
              </a:spcBef>
              <a:spcAft>
                <a:spcPts val="1600"/>
              </a:spcAft>
              <a:buNone/>
            </a:pPr>
            <a:r>
              <a:rPr lang="en">
                <a:solidFill>
                  <a:srgbClr val="FFFFFF"/>
                </a:solidFill>
              </a:rPr>
              <a:t>Platform= </a:t>
            </a:r>
            <a:r>
              <a:rPr lang="en">
                <a:solidFill>
                  <a:srgbClr val="FFFFFF"/>
                </a:solidFill>
              </a:rPr>
              <a:t>ASP.net core (Visual Studios) (Windows, Linux, MAC, Mobile)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Non-functional requirements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350">
                <a:solidFill>
                  <a:srgbClr val="FFFFFF"/>
                </a:solidFill>
              </a:rPr>
              <a:t>System performance and speed will be an advantage with asp.net core. Storage will be on an Azure server. System usability is limited reports cannot be exported. The web system protects user accounts by a password. System accessibility is great with cross platform capabilities. By using the Azure services, we can expect a heavy load of data easily.</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Database</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The database is primarily managed by several controllers which can be viewed on our team github.</a:t>
            </a:r>
            <a:endParaRPr sz="1400"/>
          </a:p>
          <a:p>
            <a:pPr indent="-317500" lvl="0" marL="457200" rtl="0">
              <a:spcBef>
                <a:spcPts val="1600"/>
              </a:spcBef>
              <a:spcAft>
                <a:spcPts val="0"/>
              </a:spcAft>
              <a:buSzPts val="1400"/>
              <a:buChar char="-"/>
            </a:pPr>
            <a:r>
              <a:rPr lang="en" sz="1400"/>
              <a:t>These databases are managed in C# using different classes and async modifier Task</a:t>
            </a:r>
            <a:endParaRPr sz="1400"/>
          </a:p>
          <a:p>
            <a:pPr indent="0" lvl="0" marL="0" rtl="0">
              <a:spcBef>
                <a:spcPts val="1600"/>
              </a:spcBef>
              <a:spcAft>
                <a:spcPts val="0"/>
              </a:spcAft>
              <a:buNone/>
            </a:pPr>
            <a:r>
              <a:rPr lang="en" sz="1400"/>
              <a:t>For each Post there are several tables that are kept</a:t>
            </a:r>
            <a:endParaRPr sz="1400"/>
          </a:p>
          <a:p>
            <a:pPr indent="-317500" lvl="0" marL="457200" rtl="0">
              <a:spcBef>
                <a:spcPts val="1600"/>
              </a:spcBef>
              <a:spcAft>
                <a:spcPts val="0"/>
              </a:spcAft>
              <a:buSzPts val="1400"/>
              <a:buChar char="-"/>
            </a:pPr>
            <a:r>
              <a:rPr lang="en" sz="1400"/>
              <a:t>Status - tracks the status of each post as a 0, 1, or 2 representing _, _, or _ respectively</a:t>
            </a:r>
            <a:endParaRPr sz="1400"/>
          </a:p>
          <a:p>
            <a:pPr indent="-317500" lvl="0" marL="457200" rtl="0">
              <a:spcBef>
                <a:spcPts val="0"/>
              </a:spcBef>
              <a:spcAft>
                <a:spcPts val="0"/>
              </a:spcAft>
              <a:buSzPts val="1400"/>
              <a:buChar char="-"/>
            </a:pPr>
            <a:r>
              <a:rPr lang="en" sz="1400"/>
              <a:t>Members - Keeps track of the personal information of each user</a:t>
            </a:r>
            <a:endParaRPr sz="1400"/>
          </a:p>
          <a:p>
            <a:pPr indent="-317500" lvl="0" marL="457200" rtl="0">
              <a:spcBef>
                <a:spcPts val="0"/>
              </a:spcBef>
              <a:spcAft>
                <a:spcPts val="0"/>
              </a:spcAft>
              <a:buSzPts val="1400"/>
              <a:buChar char="-"/>
            </a:pPr>
            <a:r>
              <a:rPr lang="en" sz="1400"/>
              <a:t>Post - Keeps track of all information related to each post, including post id, Post title, description, creation date, and url</a:t>
            </a:r>
            <a:endParaRPr sz="1400"/>
          </a:p>
          <a:p>
            <a:pPr indent="-317500" lvl="0" marL="457200" rtl="0">
              <a:spcBef>
                <a:spcPts val="0"/>
              </a:spcBef>
              <a:spcAft>
                <a:spcPts val="0"/>
              </a:spcAft>
              <a:buSzPts val="1400"/>
              <a:buChar char="-"/>
            </a:pPr>
            <a:r>
              <a:rPr lang="en" sz="1400"/>
              <a:t>Comment - Keeps track of each </a:t>
            </a:r>
            <a:r>
              <a:rPr lang="en" sz="1400"/>
              <a:t>element's</a:t>
            </a:r>
            <a:r>
              <a:rPr lang="en" sz="1400"/>
              <a:t> id, what is posted in the comment, creation date, and where each comment was posted too</a:t>
            </a:r>
            <a:endParaRPr sz="1400"/>
          </a:p>
          <a:p>
            <a:pPr indent="-317500" lvl="0" marL="457200" rtl="0">
              <a:spcBef>
                <a:spcPts val="0"/>
              </a:spcBef>
              <a:spcAft>
                <a:spcPts val="0"/>
              </a:spcAft>
              <a:buSzPts val="1400"/>
              <a:buChar char="-"/>
            </a:pPr>
            <a:r>
              <a:rPr lang="en" sz="1400"/>
              <a:t>Campus - Keeps track of the Id, name, address and phone number of each campus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