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67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E0ECA1-3FBF-48AE-AD2A-4439AE745E19}" type="datetimeFigureOut">
              <a:rPr lang="en-US" smtClean="0"/>
              <a:t>2/6/2014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EB61B5-0B25-4052-8EFA-97E46EEAD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0327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9DED8-28D4-45B9-A00F-7CFE9335FEA6}" type="datetime1">
              <a:rPr lang="en-US" smtClean="0"/>
              <a:t>2/6/2014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3D439-1F88-44B4-B5F7-F9BCD4064257}" type="datetime1">
              <a:rPr lang="en-US" smtClean="0"/>
              <a:t>2/6/2014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5638F-6F55-4055-935C-67841BE78C36}" type="datetime1">
              <a:rPr lang="en-US" smtClean="0"/>
              <a:t>2/6/2014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87D90-0C92-4B22-A29D-FED15412CED2}" type="datetime1">
              <a:rPr lang="en-US" smtClean="0"/>
              <a:t>2/6/2014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67BC4-9554-49E0-BCB3-D1EF965BA0B8}" type="datetime1">
              <a:rPr lang="en-US" smtClean="0"/>
              <a:t>2/6/2014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4D770-803D-4E01-921C-9C100DD8230C}" type="datetime1">
              <a:rPr lang="en-US" smtClean="0"/>
              <a:t>2/6/2014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AD44B-78A4-4209-8070-7DCBE2DC4992}" type="datetime1">
              <a:rPr lang="en-US" smtClean="0"/>
              <a:t>2/6/2014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3C59A-7CA2-467F-B7F1-9096881A01B8}" type="datetime1">
              <a:rPr lang="en-US" smtClean="0"/>
              <a:t>2/6/2014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B58D0-2488-434A-8ED1-692E09B85CC5}" type="datetime1">
              <a:rPr lang="en-US" smtClean="0"/>
              <a:t>2/6/2014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0AFC2-7D64-4F61-A7B7-9932D3305DDA}" type="datetime1">
              <a:rPr lang="en-US" smtClean="0"/>
              <a:t>2/6/2014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3D17A-D7B2-4ECE-8A2C-93679B9D177B}" type="datetime1">
              <a:rPr lang="en-US" smtClean="0"/>
              <a:t>2/6/2014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2A5275F7-419E-4C23-8A3D-2EE5742B2EC9}" type="datetime1">
              <a:rPr lang="en-US" smtClean="0"/>
              <a:t>2/6/2014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en.cppreference.com/w/cpp/thread/future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stackoverflow.com/a/12335206/381697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goparallel.sourceforge.net/calculate-pi-with-custom-c-class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 smtClean="0"/>
              <a:t>Asynchronous </a:t>
            </a:r>
            <a:r>
              <a:rPr lang="en-US" sz="4800" dirty="0" smtClean="0"/>
              <a:t>Operations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Useful multithreading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2948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additional flexibility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condition_variable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/>
              <a:t>exposes more wait methods</a:t>
            </a:r>
          </a:p>
          <a:p>
            <a:pPr marL="800100" lvl="1" indent="-342900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wait_for</a:t>
            </a:r>
            <a:r>
              <a:rPr lang="en-US" dirty="0"/>
              <a:t> </a:t>
            </a:r>
            <a:r>
              <a:rPr lang="en-US" dirty="0" smtClean="0"/>
              <a:t>– exit the wait after a given time</a:t>
            </a:r>
          </a:p>
          <a:p>
            <a:pPr marL="800100" lvl="1" indent="-342900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wait_until</a:t>
            </a:r>
            <a:r>
              <a:rPr lang="en-US" dirty="0" smtClean="0"/>
              <a:t> – exit the wait at a given time</a:t>
            </a:r>
          </a:p>
          <a:p>
            <a:pPr marL="342900" indent="-342900"/>
            <a:endParaRPr lang="en-US" dirty="0" smtClean="0"/>
          </a:p>
          <a:p>
            <a:pPr marL="342900" indent="-342900"/>
            <a:r>
              <a:rPr lang="en-US" dirty="0" smtClean="0"/>
              <a:t>The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condition_variable</a:t>
            </a:r>
            <a:r>
              <a:rPr lang="en-US" dirty="0" smtClean="0"/>
              <a:t> type also has a method to notify more than one waiting thread</a:t>
            </a:r>
          </a:p>
          <a:p>
            <a:pPr marL="800100" lvl="1" indent="-342900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notify_one</a:t>
            </a:r>
            <a:r>
              <a:rPr lang="en-US" dirty="0" smtClean="0"/>
              <a:t> is like a gate that always allows one thread to continue</a:t>
            </a:r>
          </a:p>
          <a:p>
            <a:pPr marL="800100" lvl="1" indent="-342900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notify_all</a:t>
            </a:r>
            <a:r>
              <a:rPr lang="en-US" dirty="0" smtClean="0"/>
              <a:t> allows all threads to continue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Source: Williams, Chapter 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5793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Spurious wakes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call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wait</a:t>
            </a:r>
            <a:r>
              <a:rPr lang="en-US" dirty="0" smtClean="0"/>
              <a:t> may exit before one of the notify methods is called</a:t>
            </a:r>
          </a:p>
          <a:p>
            <a:pPr marL="800100" lvl="1" indent="-342900"/>
            <a:r>
              <a:rPr lang="en-US" dirty="0" smtClean="0"/>
              <a:t>This is called a </a:t>
            </a:r>
            <a:r>
              <a:rPr lang="en-US" i="1" dirty="0" smtClean="0"/>
              <a:t>spurious wake</a:t>
            </a:r>
            <a:endParaRPr lang="en-US" dirty="0" smtClean="0"/>
          </a:p>
          <a:p>
            <a:pPr marL="800100" lvl="1" indent="-342900"/>
            <a:r>
              <a:rPr lang="en-US" dirty="0" smtClean="0"/>
              <a:t>May happen at any time</a:t>
            </a:r>
          </a:p>
          <a:p>
            <a:pPr marL="800100" lvl="1" indent="-342900"/>
            <a:r>
              <a:rPr lang="en-US" dirty="0" smtClean="0"/>
              <a:t>Could happen when predicate returns true</a:t>
            </a:r>
          </a:p>
          <a:p>
            <a:r>
              <a:rPr lang="en-US" dirty="0" smtClean="0">
                <a:solidFill>
                  <a:schemeClr val="accent3"/>
                </a:solidFill>
              </a:rPr>
              <a:t>Guidelines</a:t>
            </a:r>
          </a:p>
          <a:p>
            <a:pPr marL="800100" lvl="1" indent="-342900"/>
            <a:r>
              <a:rPr lang="en-US" dirty="0" smtClean="0">
                <a:solidFill>
                  <a:schemeClr val="accent3"/>
                </a:solidFill>
              </a:rPr>
              <a:t>Prefer to use </a:t>
            </a:r>
            <a:r>
              <a:rPr lang="en-US" dirty="0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wait</a:t>
            </a:r>
            <a:r>
              <a:rPr lang="en-US" dirty="0" smtClean="0">
                <a:solidFill>
                  <a:schemeClr val="accent3"/>
                </a:solidFill>
              </a:rPr>
              <a:t> with a wake condition.</a:t>
            </a:r>
          </a:p>
          <a:p>
            <a:pPr marL="800100" lvl="1" indent="-342900"/>
            <a:r>
              <a:rPr lang="en-US" dirty="0" smtClean="0">
                <a:solidFill>
                  <a:schemeClr val="accent3"/>
                </a:solidFill>
              </a:rPr>
              <a:t>Check wake condition again after </a:t>
            </a:r>
            <a:r>
              <a:rPr lang="en-US" dirty="0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wake</a:t>
            </a:r>
            <a:r>
              <a:rPr lang="en-US" dirty="0" smtClean="0">
                <a:solidFill>
                  <a:schemeClr val="accent3"/>
                </a:solidFill>
              </a:rPr>
              <a:t> returns.</a:t>
            </a:r>
          </a:p>
          <a:p>
            <a:pPr marL="800100" lvl="1" indent="-342900"/>
            <a:r>
              <a:rPr lang="en-US" dirty="0" smtClean="0">
                <a:solidFill>
                  <a:schemeClr val="accent3"/>
                </a:solidFill>
              </a:rPr>
              <a:t>Do not lock a mutex while calling </a:t>
            </a:r>
            <a:r>
              <a:rPr lang="en-US" dirty="0" err="1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notify_one</a:t>
            </a:r>
            <a:r>
              <a:rPr lang="en-US" dirty="0" smtClean="0">
                <a:solidFill>
                  <a:schemeClr val="accent3"/>
                </a:solidFill>
              </a:rPr>
              <a:t> or </a:t>
            </a:r>
            <a:r>
              <a:rPr lang="en-US" dirty="0" err="1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notify_all</a:t>
            </a:r>
            <a:r>
              <a:rPr lang="en-US" dirty="0" smtClean="0">
                <a:solidFill>
                  <a:schemeClr val="accent3"/>
                </a:solidFill>
                <a:cs typeface="Courier New" panose="02070309020205020404" pitchFamily="49" charset="0"/>
              </a:rPr>
              <a:t>.</a:t>
            </a:r>
            <a:endParaRPr lang="en-US" dirty="0">
              <a:solidFill>
                <a:schemeClr val="accent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973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case: avoiding detach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exit a process which has spawned a thread</a:t>
            </a:r>
          </a:p>
          <a:p>
            <a:pPr marL="800100" lvl="1" indent="-342900"/>
            <a:r>
              <a:rPr lang="en-US" dirty="0" smtClean="0"/>
              <a:t>Call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detach</a:t>
            </a:r>
            <a:r>
              <a:rPr lang="en-US" dirty="0" smtClean="0"/>
              <a:t> on the thread</a:t>
            </a:r>
          </a:p>
          <a:p>
            <a:pPr marL="800100" lvl="1" indent="-342900"/>
            <a:r>
              <a:rPr lang="en-US" dirty="0" smtClean="0"/>
              <a:t>Call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join</a:t>
            </a:r>
            <a:r>
              <a:rPr lang="en-US" dirty="0" smtClean="0"/>
              <a:t> on the thread</a:t>
            </a:r>
          </a:p>
          <a:p>
            <a:pPr marL="342900" indent="-342900"/>
            <a:endParaRPr lang="en-US" dirty="0"/>
          </a:p>
          <a:p>
            <a:pPr marL="342900" indent="-342900"/>
            <a:r>
              <a:rPr lang="en-US" dirty="0" smtClean="0"/>
              <a:t>For a thread doing to some work,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detach</a:t>
            </a:r>
            <a:r>
              <a:rPr lang="en-US" dirty="0" smtClean="0"/>
              <a:t> can be problematic.</a:t>
            </a:r>
          </a:p>
          <a:p>
            <a:pPr marL="342900" indent="-342900"/>
            <a:r>
              <a:rPr lang="en-US" dirty="0" smtClean="0"/>
              <a:t>A condition variable can be used to exit a thread.</a:t>
            </a:r>
            <a:endParaRPr lang="en-US" dirty="0"/>
          </a:p>
          <a:p>
            <a:pPr marL="342900" indent="-342900"/>
            <a:r>
              <a:rPr lang="en-US" dirty="0" smtClean="0"/>
              <a:t>Let’s see an example.</a:t>
            </a:r>
          </a:p>
          <a:p>
            <a:pPr marL="342900" indent="-342900"/>
            <a:endParaRPr lang="en-US" dirty="0"/>
          </a:p>
          <a:p>
            <a:pPr marL="342900" indent="-342900"/>
            <a:r>
              <a:rPr lang="en-US" dirty="0" smtClean="0">
                <a:solidFill>
                  <a:schemeClr val="tx2"/>
                </a:solidFill>
              </a:rPr>
              <a:t>There is a better way to do this though – we’ll see that later.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852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Give gauss a job to 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Suppose instead we want to give the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gauss</a:t>
            </a:r>
            <a:r>
              <a:rPr lang="en-US" dirty="0" smtClean="0"/>
              <a:t> method a fixed number of values to sum, and let it run.</a:t>
            </a:r>
          </a:p>
          <a:p>
            <a:pPr marL="800100" lvl="1" indent="-342900"/>
            <a:r>
              <a:rPr lang="en-US" dirty="0" smtClean="0"/>
              <a:t>We can avoid the overhead and complexity of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condition_variable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00100" lvl="1" indent="-342900"/>
            <a:r>
              <a:rPr lang="en-US" dirty="0" smtClean="0">
                <a:cs typeface="Courier New" panose="02070309020205020404" pitchFamily="49" charset="0"/>
              </a:rPr>
              <a:t>We still want to do other work while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gauss</a:t>
            </a:r>
            <a:r>
              <a:rPr lang="en-US" dirty="0" smtClean="0">
                <a:cs typeface="Courier New" panose="02070309020205020404" pitchFamily="49" charset="0"/>
              </a:rPr>
              <a:t> is working, and get its result when we need it.</a:t>
            </a:r>
          </a:p>
          <a:p>
            <a:pPr marL="342900" indent="-342900"/>
            <a:r>
              <a:rPr lang="en-US" dirty="0" smtClean="0">
                <a:cs typeface="Courier New" panose="02070309020205020404" pitchFamily="49" charset="0"/>
              </a:rPr>
              <a:t>C++ provides an abstraction named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asnyc</a:t>
            </a:r>
            <a:r>
              <a:rPr lang="en-US" dirty="0" smtClean="0">
                <a:cs typeface="Courier New" panose="02070309020205020404" pitchFamily="49" charset="0"/>
              </a:rPr>
              <a:t> to execute an </a:t>
            </a:r>
            <a:r>
              <a:rPr lang="en-US" i="1" dirty="0" smtClean="0">
                <a:cs typeface="Courier New" panose="02070309020205020404" pitchFamily="49" charset="0"/>
              </a:rPr>
              <a:t>asynchronous task</a:t>
            </a:r>
            <a:r>
              <a:rPr lang="en-US" dirty="0" smtClean="0">
                <a:cs typeface="Courier New" panose="02070309020205020404" pitchFamily="49" charset="0"/>
              </a:rPr>
              <a:t>.</a:t>
            </a:r>
          </a:p>
          <a:p>
            <a:pPr marL="800100" lvl="1" indent="-342900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async</a:t>
            </a:r>
            <a:r>
              <a:rPr lang="en-US" dirty="0" smtClean="0">
                <a:cs typeface="Courier New" panose="02070309020205020404" pitchFamily="49" charset="0"/>
              </a:rPr>
              <a:t> expects a callable object like the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::thread</a:t>
            </a:r>
            <a:r>
              <a:rPr lang="en-US" dirty="0" smtClean="0">
                <a:cs typeface="Courier New" panose="02070309020205020404" pitchFamily="49" charset="0"/>
              </a:rPr>
              <a:t> constructor</a:t>
            </a:r>
          </a:p>
          <a:p>
            <a:pPr marL="800100" lvl="1" indent="-342900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async</a:t>
            </a:r>
            <a:r>
              <a:rPr lang="en-US" dirty="0" smtClean="0">
                <a:cs typeface="Courier New" panose="02070309020205020404" pitchFamily="49" charset="0"/>
              </a:rPr>
              <a:t> returns a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::future&lt;T&gt;</a:t>
            </a:r>
            <a:r>
              <a:rPr lang="en-US" dirty="0" smtClean="0">
                <a:cs typeface="Courier New" panose="02070309020205020404" pitchFamily="49" charset="0"/>
              </a:rPr>
              <a:t> which will have the return value of the callable object </a:t>
            </a:r>
            <a:r>
              <a:rPr lang="en-US" dirty="0" smtClean="0">
                <a:solidFill>
                  <a:schemeClr val="tx2"/>
                </a:solidFill>
                <a:cs typeface="Courier New" panose="02070309020205020404" pitchFamily="49" charset="0"/>
              </a:rPr>
              <a:t>when it is ready</a:t>
            </a:r>
            <a:endParaRPr lang="en-US" dirty="0">
              <a:solidFill>
                <a:schemeClr val="tx2"/>
              </a:solidFill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Source: Williams, Chapter 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791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Waiting on a future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::future&lt;T&gt;</a:t>
            </a:r>
            <a:r>
              <a:rPr lang="en-US" dirty="0" smtClean="0"/>
              <a:t> provides two ways to wait</a:t>
            </a:r>
          </a:p>
          <a:p>
            <a:pPr marL="800100" lvl="1" indent="-342900"/>
            <a:r>
              <a:rPr lang="en-US" dirty="0" smtClean="0"/>
              <a:t>A call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en-US" dirty="0" smtClean="0"/>
              <a:t> waits until the future is ready, then returns the value of type T</a:t>
            </a:r>
          </a:p>
          <a:p>
            <a:pPr marL="800100" lvl="1" indent="-342900"/>
            <a:r>
              <a:rPr lang="en-US" dirty="0" smtClean="0"/>
              <a:t>A call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wait</a:t>
            </a:r>
            <a:r>
              <a:rPr lang="en-US" dirty="0" smtClean="0"/>
              <a:t> waits until the future is ready, then returns.</a:t>
            </a:r>
          </a:p>
          <a:p>
            <a:pPr marL="1485900" lvl="2" indent="-342900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wait</a:t>
            </a:r>
            <a:r>
              <a:rPr lang="en-US" dirty="0" smtClean="0"/>
              <a:t> – wait indefinitely</a:t>
            </a:r>
          </a:p>
          <a:p>
            <a:pPr marL="1485900" lvl="2" indent="-342900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wait_for</a:t>
            </a:r>
            <a:r>
              <a:rPr lang="en-US" dirty="0" smtClean="0"/>
              <a:t> – wait for </a:t>
            </a:r>
            <a:r>
              <a:rPr lang="en-US" i="1" dirty="0" smtClean="0"/>
              <a:t>at least </a:t>
            </a:r>
            <a:r>
              <a:rPr lang="en-US" dirty="0" smtClean="0"/>
              <a:t>a given length of time</a:t>
            </a:r>
          </a:p>
          <a:p>
            <a:pPr marL="1485900" lvl="2" indent="-342900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wait_until</a:t>
            </a:r>
            <a:r>
              <a:rPr lang="en-US" dirty="0" smtClean="0"/>
              <a:t> – wait until </a:t>
            </a:r>
            <a:r>
              <a:rPr lang="en-US" i="1" dirty="0" smtClean="0"/>
              <a:t>at least </a:t>
            </a:r>
            <a:r>
              <a:rPr lang="en-US" dirty="0" smtClean="0"/>
              <a:t>a given time has been reached</a:t>
            </a:r>
          </a:p>
          <a:p>
            <a:pPr marL="342900" indent="-342900"/>
            <a:r>
              <a:rPr lang="en-US" dirty="0" smtClean="0"/>
              <a:t>Notes</a:t>
            </a:r>
          </a:p>
          <a:p>
            <a:pPr marL="800100" lvl="1" indent="-342900"/>
            <a:r>
              <a:rPr lang="en-US" dirty="0" smtClean="0"/>
              <a:t>Not subject to a spurious wake</a:t>
            </a:r>
          </a:p>
          <a:p>
            <a:pPr marL="800100" lvl="1" indent="-342900"/>
            <a:r>
              <a:rPr lang="en-US" dirty="0" smtClean="0"/>
              <a:t>The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en-US" dirty="0" smtClean="0"/>
              <a:t> method may be called after any wait method</a:t>
            </a:r>
          </a:p>
          <a:p>
            <a:pPr marL="800100" lvl="1" indent="-342900"/>
            <a:r>
              <a:rPr lang="en-US" dirty="0" smtClean="0"/>
              <a:t>The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en-US" dirty="0" smtClean="0"/>
              <a:t> method may be called only once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lvl="1"/>
            <a:r>
              <a:rPr lang="en-US" sz="1000" dirty="0"/>
              <a:t>Source: </a:t>
            </a:r>
            <a:r>
              <a:rPr lang="en-US" sz="1000" dirty="0" smtClean="0">
                <a:hlinkClick r:id="rId2"/>
              </a:rPr>
              <a:t>cppeference.com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63568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get a future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6172200" cy="4373563"/>
          </a:xfrm>
        </p:spPr>
        <p:txBody>
          <a:bodyPr/>
          <a:lstStyle/>
          <a:p>
            <a:r>
              <a:rPr lang="en-US" dirty="0" smtClean="0"/>
              <a:t>A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::future&lt;T&gt;</a:t>
            </a:r>
            <a:r>
              <a:rPr lang="en-US" dirty="0" smtClean="0"/>
              <a:t> can be obtained in three ways.</a:t>
            </a:r>
          </a:p>
          <a:p>
            <a:pPr marL="800100" lvl="1" indent="-342900"/>
            <a:r>
              <a:rPr lang="en-US" dirty="0" smtClean="0"/>
              <a:t>Return value of the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async</a:t>
            </a:r>
            <a:r>
              <a:rPr lang="en-US" dirty="0" smtClean="0">
                <a:cs typeface="Courier New" panose="02070309020205020404" pitchFamily="49" charset="0"/>
              </a:rPr>
              <a:t> method.</a:t>
            </a:r>
          </a:p>
          <a:p>
            <a:pPr marL="800100" lvl="1" indent="-342900"/>
            <a:r>
              <a:rPr lang="en-US" dirty="0" smtClean="0"/>
              <a:t>From the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packaged_task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&lt;T&gt;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get_future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/>
              <a:t>method.</a:t>
            </a:r>
          </a:p>
          <a:p>
            <a:pPr marL="800100" lvl="1" indent="-342900"/>
            <a:r>
              <a:rPr lang="en-US" dirty="0" smtClean="0"/>
              <a:t>From the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::promise&lt;T&gt;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get_future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/>
              <a:t>method.</a:t>
            </a:r>
          </a:p>
          <a:p>
            <a:pPr marL="342900" indent="-342900"/>
            <a:endParaRPr lang="en-US" dirty="0"/>
          </a:p>
          <a:p>
            <a:pPr marL="342900" indent="-342900"/>
            <a:r>
              <a:rPr lang="en-US" dirty="0" smtClean="0"/>
              <a:t>A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::promise&lt;T&gt;</a:t>
            </a:r>
            <a:r>
              <a:rPr lang="en-US" dirty="0" smtClean="0"/>
              <a:t> may be used to implement</a:t>
            </a:r>
          </a:p>
          <a:p>
            <a:pPr marL="800100" lvl="1" indent="-342900"/>
            <a:r>
              <a:rPr lang="en-US" dirty="0" smtClean="0"/>
              <a:t>The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async</a:t>
            </a:r>
            <a:r>
              <a:rPr lang="en-US" dirty="0" smtClean="0"/>
              <a:t> method</a:t>
            </a:r>
          </a:p>
          <a:p>
            <a:pPr marL="800100" lvl="1" indent="-342900"/>
            <a:r>
              <a:rPr lang="en-US" dirty="0" smtClean="0"/>
              <a:t>A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packaged_task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&lt;T&gt;</a:t>
            </a:r>
            <a:r>
              <a:rPr lang="en-US" dirty="0" smtClean="0"/>
              <a:t> class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15</a:t>
            </a:fld>
            <a:endParaRPr lang="en-US"/>
          </a:p>
        </p:txBody>
      </p:sp>
      <p:sp>
        <p:nvSpPr>
          <p:cNvPr id="5" name="Down Arrow 4"/>
          <p:cNvSpPr/>
          <p:nvPr/>
        </p:nvSpPr>
        <p:spPr>
          <a:xfrm>
            <a:off x="6629400" y="2362200"/>
            <a:ext cx="685800" cy="1600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400800" y="1828800"/>
            <a:ext cx="1066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Higher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477000" y="4114800"/>
            <a:ext cx="1066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Lower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315200" y="2706469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Level of abstraction</a:t>
            </a:r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Source: </a:t>
            </a:r>
            <a:r>
              <a:rPr lang="en-US" smtClean="0">
                <a:hlinkClick r:id="rId2"/>
              </a:rPr>
              <a:t>Stack Overflow</a:t>
            </a:r>
            <a:endParaRPr lang="en-US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9041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8" grpId="0"/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 with futures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happens if an exception is thrown by the callable object which is part of an asynchronous operation?</a:t>
            </a:r>
          </a:p>
          <a:p>
            <a:pPr lvl="1"/>
            <a:r>
              <a:rPr lang="en-US" dirty="0" smtClean="0"/>
              <a:t>The callable object stops executing.</a:t>
            </a:r>
          </a:p>
          <a:p>
            <a:pPr lvl="1"/>
            <a:r>
              <a:rPr lang="en-US" dirty="0" smtClean="0"/>
              <a:t>The exception is caught by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async</a:t>
            </a:r>
            <a:r>
              <a:rPr lang="en-US" dirty="0" smtClean="0">
                <a:cs typeface="Courier New" panose="02070309020205020404" pitchFamily="49" charset="0"/>
              </a:rPr>
              <a:t>.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The exception is thrown when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en-US" dirty="0" smtClean="0">
                <a:cs typeface="Courier New" panose="02070309020205020404" pitchFamily="49" charset="0"/>
              </a:rPr>
              <a:t> is called.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Source: Williams, Chapter 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450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Asynchronous GUI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explore a GUI application that computes the value of pi.</a:t>
            </a:r>
          </a:p>
          <a:p>
            <a:pPr marL="800100" lvl="1" indent="-342900"/>
            <a:r>
              <a:rPr lang="en-US" dirty="0" smtClean="0"/>
              <a:t>We will start with the computation on the GUI thread.</a:t>
            </a:r>
          </a:p>
          <a:p>
            <a:pPr marL="800100" lvl="1" indent="-342900"/>
            <a:r>
              <a:rPr lang="en-US" dirty="0" smtClean="0"/>
              <a:t>We will move the computation to a background thread using an asynchronous task and a condition variable.</a:t>
            </a:r>
          </a:p>
          <a:p>
            <a:pPr marL="800100" lvl="1" indent="-342900"/>
            <a:endParaRPr lang="en-US" dirty="0"/>
          </a:p>
          <a:p>
            <a:pPr marL="342900" indent="-34290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17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3733800"/>
            <a:ext cx="3143250" cy="24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lvl="1"/>
            <a:r>
              <a:rPr lang="en-US" sz="1000" dirty="0" smtClean="0"/>
              <a:t>Source: </a:t>
            </a:r>
            <a:r>
              <a:rPr lang="en-US" sz="1000" dirty="0">
                <a:hlinkClick r:id="rId3"/>
              </a:rPr>
              <a:t>Jeff </a:t>
            </a:r>
            <a:r>
              <a:rPr lang="en-US" sz="1000" dirty="0" err="1" smtClean="0">
                <a:hlinkClick r:id="rId3"/>
              </a:rPr>
              <a:t>Cogswell</a:t>
            </a:r>
            <a:endParaRPr lang="en-US" sz="1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0453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of guidelines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/>
                </a:solidFill>
              </a:rPr>
              <a:t>Guidelines</a:t>
            </a:r>
          </a:p>
          <a:p>
            <a:pPr marL="800100" lvl="1" indent="-342900"/>
            <a:r>
              <a:rPr lang="en-US" dirty="0">
                <a:solidFill>
                  <a:schemeClr val="accent3"/>
                </a:solidFill>
              </a:rPr>
              <a:t>Prefer to use </a:t>
            </a:r>
            <a:r>
              <a:rPr lang="en-US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wait</a:t>
            </a:r>
            <a:r>
              <a:rPr lang="en-US" dirty="0">
                <a:solidFill>
                  <a:schemeClr val="accent3"/>
                </a:solidFill>
              </a:rPr>
              <a:t> with a wake condition.</a:t>
            </a:r>
          </a:p>
          <a:p>
            <a:pPr marL="800100" lvl="1" indent="-342900"/>
            <a:r>
              <a:rPr lang="en-US" dirty="0">
                <a:solidFill>
                  <a:schemeClr val="accent3"/>
                </a:solidFill>
              </a:rPr>
              <a:t>Check wake condition again after </a:t>
            </a:r>
            <a:r>
              <a:rPr lang="en-US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wake</a:t>
            </a:r>
            <a:r>
              <a:rPr lang="en-US" dirty="0">
                <a:solidFill>
                  <a:schemeClr val="accent3"/>
                </a:solidFill>
              </a:rPr>
              <a:t> returns.</a:t>
            </a:r>
          </a:p>
          <a:p>
            <a:pPr marL="800100" lvl="1" indent="-342900"/>
            <a:r>
              <a:rPr lang="en-US" dirty="0">
                <a:solidFill>
                  <a:schemeClr val="accent3"/>
                </a:solidFill>
              </a:rPr>
              <a:t>Do not lock a mutex while calling </a:t>
            </a:r>
            <a:r>
              <a:rPr lang="en-US" dirty="0" err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notify_one</a:t>
            </a:r>
            <a:r>
              <a:rPr lang="en-US" dirty="0">
                <a:solidFill>
                  <a:schemeClr val="accent3"/>
                </a:solidFill>
              </a:rPr>
              <a:t> or </a:t>
            </a:r>
            <a:r>
              <a:rPr lang="en-US" dirty="0" err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notify_all</a:t>
            </a:r>
            <a:r>
              <a:rPr lang="en-US" dirty="0">
                <a:solidFill>
                  <a:schemeClr val="accent3"/>
                </a:solidFill>
                <a:cs typeface="Courier New" panose="02070309020205020404" pitchFamily="49" charset="0"/>
              </a:rPr>
              <a:t>.</a:t>
            </a:r>
            <a:endParaRPr lang="en-US" dirty="0">
              <a:solidFill>
                <a:schemeClr val="accent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018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Asynchronous operations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operations are </a:t>
            </a:r>
            <a:r>
              <a:rPr lang="en-US" i="1" dirty="0" smtClean="0"/>
              <a:t>asynchronous</a:t>
            </a:r>
            <a:r>
              <a:rPr lang="en-US" dirty="0" smtClean="0"/>
              <a:t> when we have no knowledge of how the operating system will execute them</a:t>
            </a:r>
          </a:p>
          <a:p>
            <a:pPr marL="800100" lvl="1" indent="-342900"/>
            <a:r>
              <a:rPr lang="en-US" dirty="0" smtClean="0"/>
              <a:t>Preemptive multitasking operating systems use time slices to execute instructions (Windows and Linux are examples).</a:t>
            </a:r>
          </a:p>
          <a:p>
            <a:pPr marL="800100" lvl="1" indent="-342900"/>
            <a:r>
              <a:rPr lang="en-US" dirty="0" smtClean="0"/>
              <a:t>A given processor, in a time slice</a:t>
            </a:r>
          </a:p>
          <a:p>
            <a:pPr marL="1485900" lvl="2" indent="-342900"/>
            <a:r>
              <a:rPr lang="en-US" dirty="0" smtClean="0"/>
              <a:t>Executes a sequence of instructions</a:t>
            </a:r>
          </a:p>
          <a:p>
            <a:pPr marL="1485900" lvl="2" indent="-342900"/>
            <a:r>
              <a:rPr lang="en-US" dirty="0" smtClean="0"/>
              <a:t>Stores its register values (its context)</a:t>
            </a:r>
          </a:p>
          <a:p>
            <a:pPr marL="1485900" lvl="2" indent="-342900"/>
            <a:r>
              <a:rPr lang="en-US" dirty="0" smtClean="0"/>
              <a:t>Switches to execute a different sequence of instructions</a:t>
            </a:r>
          </a:p>
          <a:p>
            <a:pPr marL="800100" lvl="1" indent="-342900"/>
            <a:r>
              <a:rPr lang="en-US" dirty="0" smtClean="0"/>
              <a:t>The instructions may be from a different processes or different threads in the same process</a:t>
            </a:r>
          </a:p>
          <a:p>
            <a:pPr marL="800100" lvl="1" indent="-342900"/>
            <a:r>
              <a:rPr lang="en-US" dirty="0" smtClean="0"/>
              <a:t>This makes coding with multiple threads both difficult and useful.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647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condition_variable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smtClean="0"/>
              <a:t>allows one thread to signal another thread.</a:t>
            </a:r>
          </a:p>
          <a:p>
            <a:pPr marL="800100" lvl="1" indent="-342900"/>
            <a:r>
              <a:rPr lang="en-US" sz="2400" dirty="0" smtClean="0"/>
              <a:t>Allows a thread to wait without constant looping</a:t>
            </a:r>
          </a:p>
          <a:p>
            <a:pPr marL="800100" lvl="1" indent="-342900"/>
            <a:r>
              <a:rPr lang="en-US" sz="2400" dirty="0" smtClean="0"/>
              <a:t>Allows a thread to know exactly when to do something</a:t>
            </a:r>
          </a:p>
          <a:p>
            <a:pPr marL="800100" lvl="1" indent="-342900"/>
            <a:r>
              <a:rPr lang="en-US" sz="2400" dirty="0" smtClean="0"/>
              <a:t>Used to synchronize two asynchronous operations</a:t>
            </a:r>
          </a:p>
          <a:p>
            <a:pPr marL="342900" indent="-342900"/>
            <a:endParaRPr lang="en-US" sz="2400" dirty="0"/>
          </a:p>
          <a:p>
            <a:pPr marL="342900" indent="-342900"/>
            <a:r>
              <a:rPr lang="en-US" sz="2400" dirty="0" smtClean="0"/>
              <a:t>Let’s apply this to the gauss method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Source: Williams, Chapter 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691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Gauss with  a condition variable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sz="4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4500" dirty="0">
                <a:latin typeface="Courier New" panose="02070309020205020404" pitchFamily="49" charset="0"/>
                <a:cs typeface="Courier New" panose="02070309020205020404" pitchFamily="49" charset="0"/>
              </a:rPr>
              <a:t>::mutex m; </a:t>
            </a:r>
            <a:r>
              <a:rPr lang="en-US" sz="4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45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4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condition_variable</a:t>
            </a:r>
            <a:r>
              <a:rPr lang="en-US" sz="4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4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notifier</a:t>
            </a:r>
            <a:r>
              <a:rPr lang="en-US" sz="45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4500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4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4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gauss(</a:t>
            </a:r>
            <a:r>
              <a:rPr lang="en-US" sz="4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4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::queue&lt;</a:t>
            </a:r>
            <a:r>
              <a:rPr lang="en-US" sz="4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4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&gt;&amp; </a:t>
            </a:r>
            <a:r>
              <a:rPr lang="en-US" sz="4500" dirty="0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queue</a:t>
            </a:r>
            <a:r>
              <a:rPr lang="en-US" sz="4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4500" dirty="0" err="1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4500" dirty="0">
                <a:latin typeface="Courier New" panose="02070309020205020404" pitchFamily="49" charset="0"/>
                <a:cs typeface="Courier New" panose="02070309020205020404" pitchFamily="49" charset="0"/>
              </a:rPr>
              <a:t>&amp; sum){</a:t>
            </a:r>
          </a:p>
          <a:p>
            <a:r>
              <a:rPr lang="en-US" sz="4500" dirty="0">
                <a:latin typeface="Courier New" panose="02070309020205020404" pitchFamily="49" charset="0"/>
                <a:cs typeface="Courier New" panose="02070309020205020404" pitchFamily="49" charset="0"/>
              </a:rPr>
              <a:t>  sum = 0;</a:t>
            </a:r>
          </a:p>
          <a:p>
            <a:r>
              <a:rPr lang="en-US" sz="4500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while</a:t>
            </a:r>
            <a:r>
              <a:rPr lang="en-US" sz="45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4500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4500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r>
              <a:rPr lang="en-US" sz="45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4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45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4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unique_lock</a:t>
            </a:r>
            <a:r>
              <a:rPr lang="en-US" sz="45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4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4500" dirty="0">
                <a:latin typeface="Courier New" panose="02070309020205020404" pitchFamily="49" charset="0"/>
                <a:cs typeface="Courier New" panose="02070309020205020404" pitchFamily="49" charset="0"/>
              </a:rPr>
              <a:t>::mutex&gt; </a:t>
            </a:r>
            <a:r>
              <a:rPr lang="en-US" sz="4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lk</a:t>
            </a:r>
            <a:r>
              <a:rPr lang="en-US" sz="4500" dirty="0">
                <a:latin typeface="Courier New" panose="02070309020205020404" pitchFamily="49" charset="0"/>
                <a:cs typeface="Courier New" panose="02070309020205020404" pitchFamily="49" charset="0"/>
              </a:rPr>
              <a:t>(m);</a:t>
            </a:r>
          </a:p>
          <a:p>
            <a:r>
              <a:rPr lang="en-US" sz="45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4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notifier.wait</a:t>
            </a:r>
            <a:r>
              <a:rPr lang="en-US" sz="45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4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lk</a:t>
            </a:r>
            <a:r>
              <a:rPr lang="en-US" sz="45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4500" dirty="0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</a:t>
            </a:r>
            <a:r>
              <a:rPr lang="en-US" sz="4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(!</a:t>
            </a:r>
            <a:r>
              <a:rPr lang="en-US" sz="4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queue.empty</a:t>
            </a:r>
            <a:r>
              <a:rPr lang="en-US" sz="4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  <a:endParaRPr lang="en-US" sz="4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4500" dirty="0">
                <a:latin typeface="Courier New" panose="02070309020205020404" pitchFamily="49" charset="0"/>
                <a:cs typeface="Courier New" panose="02070309020205020404" pitchFamily="49" charset="0"/>
              </a:rPr>
              <a:t>      sum += </a:t>
            </a:r>
            <a:r>
              <a:rPr lang="en-US" sz="4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queue.front</a:t>
            </a:r>
            <a:r>
              <a:rPr lang="en-US" sz="4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4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4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4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queue.pop</a:t>
            </a:r>
            <a:r>
              <a:rPr lang="en-US" sz="4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4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US" sz="4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4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sz="4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45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343400" y="3810000"/>
            <a:ext cx="3581400" cy="2209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Notice that we are using </a:t>
            </a:r>
            <a:r>
              <a:rPr lang="en-US" dirty="0" err="1" smtClean="0"/>
              <a:t>std</a:t>
            </a:r>
            <a:r>
              <a:rPr lang="en-US" dirty="0" smtClean="0"/>
              <a:t>::queue now, which is not thread-safe.</a:t>
            </a:r>
            <a:endParaRPr lang="en-US" dirty="0"/>
          </a:p>
        </p:txBody>
      </p:sp>
      <p:sp>
        <p:nvSpPr>
          <p:cNvPr id="6" name="Up Arrow 5"/>
          <p:cNvSpPr/>
          <p:nvPr/>
        </p:nvSpPr>
        <p:spPr>
          <a:xfrm>
            <a:off x="2895600" y="2438400"/>
            <a:ext cx="381000" cy="5334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343400" y="3810000"/>
            <a:ext cx="3581400" cy="2209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The mutex is locked here.</a:t>
            </a:r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>
            <a:off x="152400" y="3200400"/>
            <a:ext cx="838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343400" y="3810000"/>
            <a:ext cx="3581400" cy="2209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The wait method: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Unlocks the mutex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Causes this thread to sleep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Returns only when the </a:t>
            </a:r>
            <a:r>
              <a:rPr lang="en-US" dirty="0" err="1" smtClean="0"/>
              <a:t>notify_one</a:t>
            </a:r>
            <a:r>
              <a:rPr lang="en-US" dirty="0" smtClean="0"/>
              <a:t> method is called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Locks the mutex when it returns</a:t>
            </a:r>
            <a:endParaRPr lang="en-US" dirty="0"/>
          </a:p>
        </p:txBody>
      </p:sp>
      <p:sp>
        <p:nvSpPr>
          <p:cNvPr id="11" name="Right Arrow 10"/>
          <p:cNvSpPr/>
          <p:nvPr/>
        </p:nvSpPr>
        <p:spPr>
          <a:xfrm>
            <a:off x="152400" y="3505200"/>
            <a:ext cx="838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343400" y="3810000"/>
            <a:ext cx="3581400" cy="2209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Now one entry in the queue is processed.</a:t>
            </a:r>
            <a:endParaRPr lang="en-US" dirty="0"/>
          </a:p>
        </p:txBody>
      </p:sp>
      <p:sp>
        <p:nvSpPr>
          <p:cNvPr id="13" name="Right Arrow 12"/>
          <p:cNvSpPr/>
          <p:nvPr/>
        </p:nvSpPr>
        <p:spPr>
          <a:xfrm>
            <a:off x="152400" y="4038600"/>
            <a:ext cx="838200" cy="8763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671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Calling gauss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::mutex m;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condition_variable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notifier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err="1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queue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queue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sum =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::thread t(gauss,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::ref(queue),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::ref(sum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t.detach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lock_guard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::mutex&gt;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(m);</a:t>
            </a:r>
          </a:p>
          <a:p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queue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.push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(42);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notifier.notify_one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322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Waiting for a predicate also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example is not too useful. What if we don’t want to call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notify_one</a:t>
            </a:r>
            <a:r>
              <a:rPr lang="en-US" dirty="0" smtClean="0"/>
              <a:t> each time we add something to the queue?</a:t>
            </a:r>
          </a:p>
          <a:p>
            <a:pPr marL="800100" lvl="1" indent="-342900"/>
            <a:r>
              <a:rPr lang="en-US" dirty="0" smtClean="0"/>
              <a:t>A predicate is a callable object that returns a Boolean</a:t>
            </a:r>
          </a:p>
          <a:p>
            <a:pPr marL="800100" lvl="1" indent="-342900"/>
            <a:r>
              <a:rPr lang="en-US" dirty="0" smtClean="0"/>
              <a:t>We can add a predicate as a wake condition</a:t>
            </a:r>
          </a:p>
          <a:p>
            <a:pPr marL="800100" lvl="1" indent="-342900"/>
            <a:r>
              <a:rPr lang="en-US" dirty="0" smtClean="0"/>
              <a:t>This predicate will be called by the wait</a:t>
            </a:r>
          </a:p>
          <a:p>
            <a:pPr marL="1485900" lvl="2" indent="-342900"/>
            <a:r>
              <a:rPr lang="en-US" dirty="0" smtClean="0"/>
              <a:t>No telling when it will be called</a:t>
            </a:r>
          </a:p>
          <a:p>
            <a:pPr marL="1485900" lvl="2" indent="-342900"/>
            <a:r>
              <a:rPr lang="en-US" dirty="0" smtClean="0"/>
              <a:t>Always called with the mutex locked</a:t>
            </a:r>
          </a:p>
          <a:p>
            <a:pPr marL="1485900" lvl="2" indent="-342900"/>
            <a:r>
              <a:rPr lang="en-US" dirty="0" smtClean="0"/>
              <a:t>Returning true causes a </a:t>
            </a:r>
            <a:r>
              <a:rPr lang="en-US" i="1" dirty="0" smtClean="0"/>
              <a:t>spurious wakeup</a:t>
            </a:r>
          </a:p>
          <a:p>
            <a:pPr marL="800100" lvl="1" indent="-34290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Source: Williams, Chapter 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047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More useful gauss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::mutex m; </a:t>
            </a:r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condition_variable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notifier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300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300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2300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queue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300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300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queue</a:t>
            </a:r>
            <a:r>
              <a:rPr lang="en-US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sz="2300" dirty="0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300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 sum = 0;</a:t>
            </a:r>
          </a:p>
          <a:p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::thread </a:t>
            </a:r>
            <a:r>
              <a:rPr lang="en-US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t(</a:t>
            </a:r>
            <a:r>
              <a:rPr lang="en-US" sz="2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gauss,std</a:t>
            </a:r>
            <a:r>
              <a:rPr lang="en-US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::ref(queue),</a:t>
            </a:r>
            <a:r>
              <a:rPr lang="en-US" sz="2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::ref(sum));</a:t>
            </a:r>
          </a:p>
          <a:p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t.detach</a:t>
            </a:r>
            <a:r>
              <a:rPr lang="en-US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nn-NO" sz="2300" dirty="0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for</a:t>
            </a:r>
            <a:r>
              <a:rPr lang="nn-NO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n-NO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(i=1; i &lt;= 10000; ++i)</a:t>
            </a:r>
            <a:endParaRPr lang="en-US" sz="2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lock_guard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::mutex&gt; </a:t>
            </a:r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lk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(m);</a:t>
            </a:r>
          </a:p>
          <a:p>
            <a:r>
              <a:rPr lang="nn-NO" sz="2300" dirty="0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queue</a:t>
            </a:r>
            <a:r>
              <a:rPr lang="nn-NO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.push(i);</a:t>
            </a:r>
          </a:p>
          <a:p>
            <a:r>
              <a:rPr lang="nn-NO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sz="2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notifier.notify_one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168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Gauss with a wake condition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::mutex m; 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condition_variable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notifier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100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gauss(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::queue&lt;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&gt;&amp; </a:t>
            </a:r>
            <a:r>
              <a:rPr lang="en-US" sz="2100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queue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100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&amp; sum){</a:t>
            </a:r>
          </a:p>
          <a:p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 sum = 0;</a:t>
            </a:r>
          </a:p>
          <a:p>
            <a:r>
              <a:rPr lang="en-US" sz="2100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while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2100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unique_lock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::mutex&gt; 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lk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(m);</a:t>
            </a:r>
          </a:p>
          <a:p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notifier.wait</a:t>
            </a:r>
            <a:r>
              <a:rPr lang="en-US" sz="2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lk</a:t>
            </a:r>
            <a:r>
              <a:rPr lang="en-US" sz="2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[]{</a:t>
            </a:r>
            <a:r>
              <a:rPr lang="en-US" sz="2100" dirty="0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sz="2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sz="2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queue.empty</a:t>
            </a:r>
            <a:r>
              <a:rPr lang="en-US" sz="2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()});</a:t>
            </a:r>
            <a:endParaRPr lang="en-US" sz="2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100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(!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queue.empty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</a:p>
          <a:p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     sum += 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queue.front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queue.pop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6540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of wait() Behavior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54555268"/>
              </p:ext>
            </p:extLst>
          </p:nvPr>
        </p:nvGraphicFramePr>
        <p:xfrm>
          <a:off x="990600" y="1752600"/>
          <a:ext cx="7162800" cy="439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/>
                <a:gridCol w="1219200"/>
                <a:gridCol w="2667000"/>
                <a:gridCol w="1981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Signaled?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Predicate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Behavior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Locked</a:t>
                      </a:r>
                      <a:r>
                        <a:rPr lang="en-US" baseline="0" dirty="0" smtClean="0"/>
                        <a:t> on exit</a:t>
                      </a:r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  <a:cs typeface="Courier New" panose="02070309020205020404" pitchFamily="49" charset="0"/>
                        </a:rPr>
                        <a:t>false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baseline="0" dirty="0" smtClean="0"/>
                        <a:t>Check if signaled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baseline="0" dirty="0" smtClean="0"/>
                        <a:t>Check predicate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baseline="0" dirty="0" smtClean="0"/>
                        <a:t>Release lock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baseline="0" dirty="0" smtClean="0"/>
                        <a:t>Sleep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Did</a:t>
                      </a:r>
                      <a:r>
                        <a:rPr lang="en-US" baseline="0" dirty="0" smtClean="0"/>
                        <a:t> not exit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+mn-lt"/>
                          <a:cs typeface="Courier New" panose="02070309020205020404" pitchFamily="49" charset="0"/>
                        </a:rPr>
                        <a:t>false</a:t>
                      </a:r>
                      <a:endParaRPr lang="en-US" dirty="0" smtClean="0">
                        <a:latin typeface="+mn-lt"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dirty="0" smtClean="0"/>
                        <a:t>Check</a:t>
                      </a:r>
                      <a:r>
                        <a:rPr lang="en-US" baseline="0" dirty="0" smtClean="0"/>
                        <a:t> if signaled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baseline="0" dirty="0" smtClean="0"/>
                        <a:t>Return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dirty="0" smtClean="0"/>
                        <a:t>Check if signaled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dirty="0" smtClean="0"/>
                        <a:t>Check predicate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dirty="0" smtClean="0"/>
                        <a:t>Return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dirty="0" smtClean="0"/>
                        <a:t>Check</a:t>
                      </a:r>
                      <a:r>
                        <a:rPr lang="en-US" baseline="0" dirty="0" smtClean="0"/>
                        <a:t> if signaled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baseline="0" dirty="0" smtClean="0"/>
                        <a:t>Return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Exits via exception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0092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427</TotalTime>
  <Words>1259</Words>
  <Application>Microsoft Office PowerPoint</Application>
  <PresentationFormat>On-screen Show (4:3)</PresentationFormat>
  <Paragraphs>215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Essential</vt:lpstr>
      <vt:lpstr>Asynchronous Operations</vt:lpstr>
      <vt:lpstr>Asynchronous operations </vt:lpstr>
      <vt:lpstr>Condition variables</vt:lpstr>
      <vt:lpstr>Gauss with  a condition variable</vt:lpstr>
      <vt:lpstr>Calling gauss</vt:lpstr>
      <vt:lpstr>Waiting for a predicate also</vt:lpstr>
      <vt:lpstr>A More useful gauss</vt:lpstr>
      <vt:lpstr>Gauss with a wake condition</vt:lpstr>
      <vt:lpstr>Summary of wait() Behavior</vt:lpstr>
      <vt:lpstr>Additional Methods</vt:lpstr>
      <vt:lpstr>Spurious wakes</vt:lpstr>
      <vt:lpstr>Use case: avoiding detach</vt:lpstr>
      <vt:lpstr>Give gauss a job to do</vt:lpstr>
      <vt:lpstr>Waiting on a future</vt:lpstr>
      <vt:lpstr>How to get a future</vt:lpstr>
      <vt:lpstr>Exceptions with futures</vt:lpstr>
      <vt:lpstr>Example: Asynchronous GUI</vt:lpstr>
      <vt:lpstr>Summary of guidelines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Modern CPU Architecture and Concurrency</dc:title>
  <dc:creator>Josh</dc:creator>
  <cp:lastModifiedBy>Josh</cp:lastModifiedBy>
  <cp:revision>40</cp:revision>
  <dcterms:created xsi:type="dcterms:W3CDTF">2013-10-08T10:17:29Z</dcterms:created>
  <dcterms:modified xsi:type="dcterms:W3CDTF">2014-02-06T11:07:06Z</dcterms:modified>
</cp:coreProperties>
</file>