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ECA1-3FBF-48AE-AD2A-4439AE745E19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B61B5-0B25-4052-8EFA-97E46EEA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9DED8-28D4-45B9-A00F-7CFE9335FEA6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D439-1F88-44B4-B5F7-F9BCD4064257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5638F-6F55-4055-935C-67841BE78C36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7D90-0C92-4B22-A29D-FED15412CED2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7BC4-9554-49E0-BCB3-D1EF965BA0B8}" type="datetime1">
              <a:rPr lang="en-US" smtClean="0"/>
              <a:t>2/19/2014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D770-803D-4E01-921C-9C100DD8230C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44B-78A4-4209-8070-7DCBE2DC4992}" type="datetime1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C59A-7CA2-467F-B7F1-9096881A01B8}" type="datetime1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B58D0-2488-434A-8ED1-692E09B85CC5}" type="datetime1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AFC2-7D64-4F61-A7B7-9932D3305DDA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D17A-D7B2-4ECE-8A2C-93679B9D177B}" type="datetime1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A5275F7-419E-4C23-8A3D-2EE5742B2EC9}" type="datetime1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thread/fu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12335206/38169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oparallel.sourceforge.net/calculate-pi-with-custom-c-cl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Asynchronous Operations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Useful multithreading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additional flexibility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exposes more wait methods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/>
              <a:t> </a:t>
            </a:r>
            <a:r>
              <a:rPr lang="en-US" dirty="0" smtClean="0"/>
              <a:t>– exit the wait after a given time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exit the wait at a given time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 smtClean="0"/>
              <a:t> type also has a method to notify more than one waiting thread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is like a gate that always allows one thread to continue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/>
              <a:t> allows all threads to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wakes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may exit before one of the notify methods is called</a:t>
            </a:r>
          </a:p>
          <a:p>
            <a:pPr marL="800100" lvl="1" indent="-342900"/>
            <a:r>
              <a:rPr lang="en-US" dirty="0" smtClean="0"/>
              <a:t>This is called a </a:t>
            </a:r>
            <a:r>
              <a:rPr lang="en-US" i="1" dirty="0" smtClean="0"/>
              <a:t>spurious wake</a:t>
            </a:r>
            <a:endParaRPr lang="en-US" dirty="0" smtClean="0"/>
          </a:p>
          <a:p>
            <a:pPr marL="800100" lvl="1" indent="-342900"/>
            <a:r>
              <a:rPr lang="en-US" dirty="0" smtClean="0"/>
              <a:t>May happen at any time</a:t>
            </a:r>
          </a:p>
          <a:p>
            <a:pPr marL="800100" lvl="1" indent="-342900"/>
            <a:r>
              <a:rPr lang="en-US" dirty="0" smtClean="0"/>
              <a:t>Could happen when predicate returns true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Prefer to use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Check wake condition again after </a:t>
            </a:r>
            <a:r>
              <a:rPr lang="en-US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 smtClean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 smtClean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>
                <a:solidFill>
                  <a:schemeClr val="accent3"/>
                </a:solidFill>
              </a:rPr>
              <a:t> or </a:t>
            </a:r>
            <a:r>
              <a:rPr lang="en-US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 smtClean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avoiding detach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exit a process which has spawned a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on the thread</a:t>
            </a:r>
          </a:p>
          <a:p>
            <a:pPr marL="800100" lvl="1" indent="-342900"/>
            <a:r>
              <a:rPr lang="en-US" dirty="0" smtClean="0"/>
              <a:t>Call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 smtClean="0"/>
              <a:t> on the thread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For a thread doing to some work,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detach</a:t>
            </a:r>
            <a:r>
              <a:rPr lang="en-US" dirty="0" smtClean="0"/>
              <a:t> can be problematic.</a:t>
            </a:r>
          </a:p>
          <a:p>
            <a:pPr marL="342900" indent="-342900"/>
            <a:r>
              <a:rPr lang="en-US" dirty="0" smtClean="0"/>
              <a:t>A condition variable can be used to exit a thread.</a:t>
            </a:r>
            <a:endParaRPr lang="en-US" dirty="0"/>
          </a:p>
          <a:p>
            <a:pPr marL="342900" indent="-342900"/>
            <a:r>
              <a:rPr lang="en-US" dirty="0" smtClean="0"/>
              <a:t>Let’s see an example.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>
                <a:solidFill>
                  <a:schemeClr val="tx2"/>
                </a:solidFill>
              </a:rPr>
              <a:t>There is a better way to do this though – we’ll see that later.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 gauss a job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instead we want to give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/>
              <a:t> method a fixed number of values to sum, and let it run.</a:t>
            </a:r>
          </a:p>
          <a:p>
            <a:pPr marL="800100" lvl="1" indent="-342900"/>
            <a:r>
              <a:rPr lang="en-US" dirty="0" smtClean="0"/>
              <a:t>We can avoid the overhead and complexity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/>
            <a:r>
              <a:rPr lang="en-US" dirty="0" smtClean="0">
                <a:cs typeface="Courier New" panose="02070309020205020404" pitchFamily="49" charset="0"/>
              </a:rPr>
              <a:t>We still want to do other work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</a:t>
            </a:r>
            <a:r>
              <a:rPr lang="en-US" dirty="0" smtClean="0">
                <a:cs typeface="Courier New" panose="02070309020205020404" pitchFamily="49" charset="0"/>
              </a:rPr>
              <a:t> is working, and get its result when we need it.</a:t>
            </a:r>
          </a:p>
          <a:p>
            <a:pPr marL="342900" indent="-342900"/>
            <a:r>
              <a:rPr lang="en-US" dirty="0" smtClean="0">
                <a:cs typeface="Courier New" panose="02070309020205020404" pitchFamily="49" charset="0"/>
              </a:rPr>
              <a:t>C++ provides an abstraction named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to execute an </a:t>
            </a:r>
            <a:r>
              <a:rPr lang="en-US" i="1" dirty="0" smtClean="0">
                <a:cs typeface="Courier New" panose="02070309020205020404" pitchFamily="49" charset="0"/>
              </a:rPr>
              <a:t>asynchronous task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marL="800100" lvl="1" indent="-3429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expects a callable object like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::thread</a:t>
            </a:r>
            <a:r>
              <a:rPr lang="en-US" dirty="0" smtClean="0">
                <a:cs typeface="Courier New" panose="02070309020205020404" pitchFamily="49" charset="0"/>
              </a:rPr>
              <a:t> constructor</a:t>
            </a:r>
          </a:p>
          <a:p>
            <a:pPr marL="800100" lvl="1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returns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>
                <a:cs typeface="Courier New" panose="02070309020205020404" pitchFamily="49" charset="0"/>
              </a:rPr>
              <a:t> which will have the return value of the callable object </a:t>
            </a:r>
            <a:r>
              <a:rPr lang="en-US" dirty="0" smtClean="0">
                <a:solidFill>
                  <a:schemeClr val="tx2"/>
                </a:solidFill>
                <a:cs typeface="Courier New" panose="02070309020205020404" pitchFamily="49" charset="0"/>
              </a:rPr>
              <a:t>when it is ready</a:t>
            </a:r>
            <a:endParaRPr lang="en-US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Williams, 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provides two ways to wait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waits until the future is ready, then returns the value of type T</a:t>
            </a:r>
          </a:p>
          <a:p>
            <a:pPr marL="800100" lvl="1" indent="-342900"/>
            <a:r>
              <a:rPr lang="en-US" dirty="0" smtClean="0"/>
              <a:t>A call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waits until the future is ready, then returns.</a:t>
            </a:r>
          </a:p>
          <a:p>
            <a:pPr marL="1485900" lvl="2" indent="-3429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 smtClean="0"/>
              <a:t> – wait indefinitely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wait_for</a:t>
            </a:r>
            <a:r>
              <a:rPr lang="en-US" dirty="0" smtClean="0"/>
              <a:t> – wait for </a:t>
            </a:r>
            <a:r>
              <a:rPr lang="en-US" i="1" dirty="0" smtClean="0"/>
              <a:t>at least </a:t>
            </a:r>
            <a:r>
              <a:rPr lang="en-US" dirty="0" smtClean="0"/>
              <a:t>a given length of time</a:t>
            </a:r>
          </a:p>
          <a:p>
            <a:pPr marL="1485900" lvl="2" indent="-342900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dirty="0" smtClean="0"/>
              <a:t> – wait until </a:t>
            </a:r>
            <a:r>
              <a:rPr lang="en-US" i="1" dirty="0" smtClean="0"/>
              <a:t>at least </a:t>
            </a:r>
            <a:r>
              <a:rPr lang="en-US" dirty="0" smtClean="0"/>
              <a:t>a given time has been reached</a:t>
            </a:r>
          </a:p>
          <a:p>
            <a:pPr marL="342900" indent="-342900"/>
            <a:r>
              <a:rPr lang="en-US" dirty="0" smtClean="0"/>
              <a:t>Notes</a:t>
            </a:r>
          </a:p>
          <a:p>
            <a:pPr marL="800100" lvl="1" indent="-342900"/>
            <a:r>
              <a:rPr lang="en-US" dirty="0" smtClean="0"/>
              <a:t>Not subject to a spurious wake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after any wait method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/>
              <a:t> method may be called only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/>
              <a:t>Source: </a:t>
            </a:r>
            <a:r>
              <a:rPr lang="en-US" sz="1000" dirty="0" smtClean="0">
                <a:hlinkClick r:id="rId2"/>
              </a:rPr>
              <a:t>cppeference.com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35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a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172200" cy="4373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::future&lt;T&gt;</a:t>
            </a:r>
            <a:r>
              <a:rPr lang="en-US" dirty="0" smtClean="0"/>
              <a:t> can be obtained in three ways.</a:t>
            </a:r>
          </a:p>
          <a:p>
            <a:pPr marL="800100" lvl="1" indent="-342900"/>
            <a:r>
              <a:rPr lang="en-US" dirty="0" smtClean="0"/>
              <a:t>Return value of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 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800100" lvl="1" indent="-342900"/>
            <a:r>
              <a:rPr lang="en-US" dirty="0" smtClean="0"/>
              <a:t>From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get_future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::promise&lt;T&gt;</a:t>
            </a:r>
            <a:r>
              <a:rPr lang="en-US" dirty="0" smtClean="0"/>
              <a:t> may be used to implement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/>
              <a:t> method</a:t>
            </a:r>
          </a:p>
          <a:p>
            <a:pPr marL="800100" lvl="1" indent="-342900"/>
            <a:r>
              <a:rPr lang="en-US" dirty="0" smtClean="0"/>
              <a:t>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packaged_task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 smtClean="0"/>
              <a:t>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6629400" y="2362200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1148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27064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Level of abstraction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</a:t>
            </a:r>
            <a:r>
              <a:rPr lang="en-US" smtClean="0">
                <a:hlinkClick r:id="rId2"/>
              </a:rPr>
              <a:t>Stack Overflow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an exception is thrown by the callable object which is part of an asynchronous operation?</a:t>
            </a:r>
          </a:p>
          <a:p>
            <a:pPr lvl="1"/>
            <a:r>
              <a:rPr lang="en-US" dirty="0" smtClean="0"/>
              <a:t>The callable object stops executing.</a:t>
            </a:r>
          </a:p>
          <a:p>
            <a:pPr lvl="1"/>
            <a:r>
              <a:rPr lang="en-US" dirty="0" smtClean="0"/>
              <a:t>The exception is caught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exception is thrown when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 smtClean="0">
                <a:cs typeface="Courier New" panose="02070309020205020404" pitchFamily="49" charset="0"/>
              </a:rPr>
              <a:t> is called.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Asynchronous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explore a GUI application that computes the value of pi.</a:t>
            </a:r>
          </a:p>
          <a:p>
            <a:pPr marL="800100" lvl="1" indent="-342900"/>
            <a:r>
              <a:rPr lang="en-US" dirty="0" smtClean="0"/>
              <a:t>We will start with the computation on the GUI thread.</a:t>
            </a:r>
          </a:p>
          <a:p>
            <a:pPr marL="800100" lvl="1" indent="-342900"/>
            <a:r>
              <a:rPr lang="en-US" dirty="0" smtClean="0"/>
              <a:t>We will move the computation to a background thread using an asynchronous task and a condition variable.</a:t>
            </a:r>
          </a:p>
          <a:p>
            <a:pPr marL="800100" lvl="1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31432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1"/>
            <a:r>
              <a:rPr lang="en-US" sz="1000" dirty="0" smtClean="0"/>
              <a:t>Source: </a:t>
            </a:r>
            <a:r>
              <a:rPr lang="en-US" sz="1000" dirty="0">
                <a:hlinkClick r:id="rId3"/>
              </a:rPr>
              <a:t>Jeff </a:t>
            </a:r>
            <a:r>
              <a:rPr lang="en-US" sz="1000" dirty="0" err="1" smtClean="0">
                <a:hlinkClick r:id="rId3"/>
              </a:rPr>
              <a:t>Cogswell</a:t>
            </a:r>
            <a:endParaRPr lang="en-US" sz="1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4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Guidelines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Prefer to use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dirty="0">
                <a:solidFill>
                  <a:schemeClr val="accent3"/>
                </a:solidFill>
              </a:rPr>
              <a:t> with a wake condition.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Check wake condition again after </a:t>
            </a: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wake</a:t>
            </a:r>
            <a:r>
              <a:rPr lang="en-US" dirty="0">
                <a:solidFill>
                  <a:schemeClr val="accent3"/>
                </a:solidFill>
              </a:rPr>
              <a:t> returns.</a:t>
            </a:r>
          </a:p>
          <a:p>
            <a:pPr marL="800100" lvl="1" indent="-342900"/>
            <a:r>
              <a:rPr lang="en-US" dirty="0">
                <a:solidFill>
                  <a:schemeClr val="accent3"/>
                </a:solidFill>
              </a:rPr>
              <a:t>Do not lock a mutex while calling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>
                <a:solidFill>
                  <a:schemeClr val="accent3"/>
                </a:solidFill>
              </a:rPr>
              <a:t> or </a:t>
            </a:r>
            <a:r>
              <a:rPr lang="en-US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notify_all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operations are </a:t>
            </a:r>
            <a:r>
              <a:rPr lang="en-US" i="1" dirty="0" smtClean="0"/>
              <a:t>asynchronous</a:t>
            </a:r>
            <a:r>
              <a:rPr lang="en-US" dirty="0" smtClean="0"/>
              <a:t> when we have no knowledge of how the operating system will execute them</a:t>
            </a:r>
          </a:p>
          <a:p>
            <a:pPr marL="800100" lvl="1" indent="-342900"/>
            <a:r>
              <a:rPr lang="en-US" dirty="0" smtClean="0"/>
              <a:t>Preemptive multitasking operating systems use time slices to execute instructions (Windows and Linux are examples).</a:t>
            </a:r>
          </a:p>
          <a:p>
            <a:pPr marL="800100" lvl="1" indent="-342900"/>
            <a:r>
              <a:rPr lang="en-US" dirty="0" smtClean="0"/>
              <a:t>A given processor, in a time slice</a:t>
            </a:r>
          </a:p>
          <a:p>
            <a:pPr marL="1485900" lvl="2" indent="-342900"/>
            <a:r>
              <a:rPr lang="en-US" dirty="0" smtClean="0"/>
              <a:t>Executes a sequence of instructions</a:t>
            </a:r>
          </a:p>
          <a:p>
            <a:pPr marL="1485900" lvl="2" indent="-342900"/>
            <a:r>
              <a:rPr lang="en-US" dirty="0" smtClean="0"/>
              <a:t>Stores its register values (its context)</a:t>
            </a:r>
          </a:p>
          <a:p>
            <a:pPr marL="1485900" lvl="2" indent="-342900"/>
            <a:r>
              <a:rPr lang="en-US" dirty="0" smtClean="0"/>
              <a:t>Switches to execute a different sequence of instructions</a:t>
            </a:r>
          </a:p>
          <a:p>
            <a:pPr marL="800100" lvl="1" indent="-342900"/>
            <a:r>
              <a:rPr lang="en-US" dirty="0" smtClean="0"/>
              <a:t>The instructions may be from a different processes or different threads in the same process</a:t>
            </a:r>
          </a:p>
          <a:p>
            <a:pPr marL="800100" lvl="1" indent="-342900"/>
            <a:r>
              <a:rPr lang="en-US" dirty="0" smtClean="0"/>
              <a:t>This makes coding with multiple threads both difficult and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allows one thread to signal another thread.</a:t>
            </a:r>
          </a:p>
          <a:p>
            <a:pPr marL="800100" lvl="1" indent="-342900"/>
            <a:r>
              <a:rPr lang="en-US" sz="2400" dirty="0" smtClean="0"/>
              <a:t>Allows a thread to wait without constant looping</a:t>
            </a:r>
          </a:p>
          <a:p>
            <a:pPr marL="800100" lvl="1" indent="-342900"/>
            <a:r>
              <a:rPr lang="en-US" sz="2400" dirty="0" smtClean="0"/>
              <a:t>Allows a thread to know exactly when to do something</a:t>
            </a:r>
          </a:p>
          <a:p>
            <a:pPr marL="800100" lvl="1" indent="-342900"/>
            <a:r>
              <a:rPr lang="en-US" sz="2400" dirty="0" smtClean="0"/>
              <a:t>Used to synchronize two asynchronous operations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 smtClean="0"/>
              <a:t>Let’s apply this to the gauss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Gauss with  a condition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gauss(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500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5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45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4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 that we are using </a:t>
            </a:r>
            <a:r>
              <a:rPr lang="en-US" dirty="0" err="1" smtClean="0"/>
              <a:t>std</a:t>
            </a:r>
            <a:r>
              <a:rPr lang="en-US" dirty="0" smtClean="0"/>
              <a:t>::queue now, which is not thread-safe.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2895600" y="24384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mutex is locked here.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52400" y="32004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wait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Unlocks the mutex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Causes this thread to sleep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Returns only when the </a:t>
            </a:r>
            <a:r>
              <a:rPr lang="en-US" dirty="0" err="1" smtClean="0"/>
              <a:t>notify_one</a:t>
            </a:r>
            <a:r>
              <a:rPr lang="en-US" dirty="0" smtClean="0"/>
              <a:t>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Locks the mutex when it returns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52400" y="3505200"/>
            <a:ext cx="838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3810000"/>
            <a:ext cx="35814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one entry in the queue is processed.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2400" y="4038600"/>
            <a:ext cx="838200" cy="876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::thread t(gauss,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::ref(queue),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::ref(sum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predicate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example is not too useful. What if we don’t want to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notify_one</a:t>
            </a:r>
            <a:r>
              <a:rPr lang="en-US" dirty="0" smtClean="0"/>
              <a:t> each time we add something to the queue?</a:t>
            </a:r>
          </a:p>
          <a:p>
            <a:pPr marL="800100" lvl="1" indent="-342900"/>
            <a:r>
              <a:rPr lang="en-US" dirty="0" smtClean="0"/>
              <a:t>A predicate is a callable object that returns a Boolean</a:t>
            </a:r>
          </a:p>
          <a:p>
            <a:pPr marL="800100" lvl="1" indent="-342900"/>
            <a:r>
              <a:rPr lang="en-US" dirty="0" smtClean="0"/>
              <a:t>We can add a predicate as a wake condition</a:t>
            </a:r>
          </a:p>
          <a:p>
            <a:pPr marL="800100" lvl="1" indent="-342900"/>
            <a:r>
              <a:rPr lang="en-US" dirty="0" smtClean="0"/>
              <a:t>This predicate will be called by the wait</a:t>
            </a:r>
          </a:p>
          <a:p>
            <a:pPr marL="1485900" lvl="2" indent="-342900"/>
            <a:r>
              <a:rPr lang="en-US" dirty="0" smtClean="0"/>
              <a:t>No telling when it will be called</a:t>
            </a:r>
          </a:p>
          <a:p>
            <a:pPr marL="1485900" lvl="2" indent="-342900"/>
            <a:r>
              <a:rPr lang="en-US" dirty="0" smtClean="0"/>
              <a:t>Always called with the mutex locked</a:t>
            </a:r>
          </a:p>
          <a:p>
            <a:pPr marL="1485900" lvl="2" indent="-342900"/>
            <a:r>
              <a:rPr lang="en-US" dirty="0" smtClean="0"/>
              <a:t>Returning true causes a </a:t>
            </a:r>
            <a:r>
              <a:rPr lang="en-US" i="1" dirty="0" smtClean="0"/>
              <a:t>spurious wakeup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Source: Williams, Chapter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useful gauss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::thread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gauss,std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::ref(queue),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::ref(sum));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t.detach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n-NO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(i=1; i &lt;= 10000; ++i)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nn-NO" sz="23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queue</a:t>
            </a:r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.push(i);</a:t>
            </a:r>
          </a:p>
          <a:p>
            <a:r>
              <a:rPr lang="nn-NO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notifier.notify_one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 with a wake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 m;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condition_variable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notifier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gauss(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&amp; sum){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sum = 0;</a:t>
            </a: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::mutex&gt;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(m);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notifier.wait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lk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[]{</a:t>
            </a:r>
            <a:r>
              <a:rPr lang="en-US" sz="2100" dirty="0" smtClean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()});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queue.empty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queue.front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queue.pop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wait() Behavior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555268"/>
              </p:ext>
            </p:extLst>
          </p:nvPr>
        </p:nvGraphicFramePr>
        <p:xfrm>
          <a:off x="990600" y="1752600"/>
          <a:ext cx="71628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19200"/>
                <a:gridCol w="2667000"/>
                <a:gridCol w="198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Signaled?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Locked</a:t>
                      </a:r>
                      <a:r>
                        <a:rPr lang="en-US" baseline="0" dirty="0" smtClean="0"/>
                        <a:t> on exit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Release 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</a:t>
                      </a:r>
                      <a:r>
                        <a:rPr lang="en-US" baseline="0" dirty="0" smtClean="0"/>
                        <a:t> not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false</a:t>
                      </a:r>
                      <a:endParaRPr lang="en-US" dirty="0" smtClean="0">
                        <a:latin typeface="+mn-lt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 predicate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if signaled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Return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Exits via 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435</TotalTime>
  <Words>1259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Essential</vt:lpstr>
      <vt:lpstr>Asynchronous Operations</vt:lpstr>
      <vt:lpstr>Asynchronous operations </vt:lpstr>
      <vt:lpstr>Condition variables</vt:lpstr>
      <vt:lpstr>Gauss with  a condition variable</vt:lpstr>
      <vt:lpstr>Calling gauss</vt:lpstr>
      <vt:lpstr>Waiting for a predicate also</vt:lpstr>
      <vt:lpstr>A More useful gauss</vt:lpstr>
      <vt:lpstr>Gauss with a wake condition</vt:lpstr>
      <vt:lpstr>Summary of wait() Behavior</vt:lpstr>
      <vt:lpstr>Additional Methods</vt:lpstr>
      <vt:lpstr>Spurious wakes</vt:lpstr>
      <vt:lpstr>Use case: avoiding detach</vt:lpstr>
      <vt:lpstr>Give gauss a job to do</vt:lpstr>
      <vt:lpstr>Waiting on a future</vt:lpstr>
      <vt:lpstr>How to get a future</vt:lpstr>
      <vt:lpstr>Exceptions with futures</vt:lpstr>
      <vt:lpstr>Example: Asynchronous GUI</vt:lpstr>
      <vt:lpstr>Summary of guidelines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44</cp:revision>
  <dcterms:created xsi:type="dcterms:W3CDTF">2013-10-08T10:17:29Z</dcterms:created>
  <dcterms:modified xsi:type="dcterms:W3CDTF">2014-02-19T11:41:27Z</dcterms:modified>
</cp:coreProperties>
</file>