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2/13/2014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intel.com/en-us/articles/intel-xeon-phi-coprocessor-codename-knights-corn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intel.com/en-us/articles/intel-xeon-phi-coprocessor-codename-knights-corn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intel.com/en-us/articles/intel-xeon-phi-coprocessor-codename-knights-corne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pectrum.ieee.org/semiconductors/processors/what-intels-xeon-phi-coprocessor-means-for-the-future-of-supercomput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Hybrid concurrency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end of Dennard 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Xeon Phi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433140" cy="46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Core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28788"/>
            <a:ext cx="7951506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7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Processing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9" y="1676400"/>
            <a:ext cx="882253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Intel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4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for the Xeon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other GPUs, Xeon Phi supports an offload model.</a:t>
            </a:r>
          </a:p>
          <a:p>
            <a:pPr marL="800100" lvl="1" indent="-342900"/>
            <a:r>
              <a:rPr lang="en-US" dirty="0" smtClean="0"/>
              <a:t>Using the Intel C++ compiler, special directives can be added to code.</a:t>
            </a:r>
          </a:p>
          <a:p>
            <a:pPr marL="800100" lvl="1" indent="-342900"/>
            <a:r>
              <a:rPr lang="en-US" dirty="0" smtClean="0"/>
              <a:t>Also supports </a:t>
            </a:r>
            <a:r>
              <a:rPr lang="en-US" i="1" dirty="0" smtClean="0"/>
              <a:t>native compilation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Compile an entire executable to run only on the Xeon Phi</a:t>
            </a:r>
          </a:p>
          <a:p>
            <a:pPr marL="1485900" lvl="2" indent="-342900"/>
            <a:r>
              <a:rPr lang="en-US" dirty="0" smtClean="0"/>
              <a:t>No special directives</a:t>
            </a:r>
          </a:p>
          <a:p>
            <a:pPr marL="1485900" lvl="2" indent="-342900"/>
            <a:r>
              <a:rPr lang="en-US" dirty="0" smtClean="0"/>
              <a:t>Concurrency support for</a:t>
            </a:r>
          </a:p>
          <a:p>
            <a:pPr marL="1943100" lvl="3" indent="-342900"/>
            <a:r>
              <a:rPr lang="en-US" dirty="0" smtClean="0"/>
              <a:t>Intel MPI</a:t>
            </a:r>
          </a:p>
          <a:p>
            <a:pPr marL="1943100" lvl="3" indent="-342900"/>
            <a:r>
              <a:rPr lang="en-US" dirty="0" smtClean="0"/>
              <a:t>Open MP</a:t>
            </a:r>
          </a:p>
          <a:p>
            <a:pPr marL="1943100" lvl="3" indent="-342900"/>
            <a:r>
              <a:rPr lang="en-US" dirty="0" smtClean="0"/>
              <a:t>Intel </a:t>
            </a:r>
            <a:r>
              <a:rPr lang="en-US" dirty="0" err="1" smtClean="0"/>
              <a:t>Cilk</a:t>
            </a:r>
            <a:r>
              <a:rPr lang="en-US" dirty="0" smtClean="0"/>
              <a:t> Plus extensions</a:t>
            </a:r>
          </a:p>
          <a:p>
            <a:pPr marL="1943100" lvl="3" indent="-342900"/>
            <a:r>
              <a:rPr lang="en-US" dirty="0" smtClean="0"/>
              <a:t>Intel Threading Build Blocks</a:t>
            </a:r>
          </a:p>
          <a:p>
            <a:pPr marL="800100" lvl="1" indent="-342900"/>
            <a:r>
              <a:rPr lang="en-US" dirty="0" smtClean="0"/>
              <a:t>Let’s look at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Nash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and we will explore categorizes Nash solutions.</a:t>
            </a:r>
          </a:p>
          <a:p>
            <a:pPr marL="800100" lvl="1" indent="-342900"/>
            <a:r>
              <a:rPr lang="en-US" dirty="0" smtClean="0"/>
              <a:t>Embarrassingly parallel</a:t>
            </a:r>
          </a:p>
          <a:p>
            <a:pPr marL="800100" lvl="1" indent="-342900"/>
            <a:r>
              <a:rPr lang="en-US" dirty="0" smtClean="0"/>
              <a:t>Processor-bound</a:t>
            </a:r>
          </a:p>
          <a:p>
            <a:pPr marL="800100" lvl="1" indent="-342900"/>
            <a:r>
              <a:rPr lang="en-US" dirty="0" smtClean="0"/>
              <a:t>Does not do floating point calculations</a:t>
            </a:r>
          </a:p>
          <a:p>
            <a:pPr marL="800100" lvl="1" indent="-342900"/>
            <a:r>
              <a:rPr lang="en-US" dirty="0" smtClean="0"/>
              <a:t>Implemented using Threading </a:t>
            </a:r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B</a:t>
            </a:r>
            <a:r>
              <a:rPr lang="en-US" dirty="0" smtClean="0"/>
              <a:t>locks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algorithm (6x6) on Xeon 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949080"/>
              </p:ext>
            </p:extLst>
          </p:nvPr>
        </p:nvGraphicFramePr>
        <p:xfrm>
          <a:off x="457200" y="1752600"/>
          <a:ext cx="7620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Number of Threads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Actual Run Time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Linear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Scalability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668.07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668.07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341.61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334.04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232.12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222.69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174.99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167.02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139.35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133.61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116.44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111.35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99.91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95.44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87.43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83.51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77.79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74.23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70.04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66.81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63.47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60.73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58.27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55.67</a:t>
                      </a:r>
                    </a:p>
                  </a:txBody>
                  <a:tcPr marL="28575" marR="28575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1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algorithm (6x6) on Xeon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 descr="C:\Users\Josh\Downloads\char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05800" cy="513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04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Nash algorithm (6x6) on Xeon Phi 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877733"/>
              </p:ext>
            </p:extLst>
          </p:nvPr>
        </p:nvGraphicFramePr>
        <p:xfrm>
          <a:off x="609600" y="2006600"/>
          <a:ext cx="7620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Number of Threads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Actual Run Time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Linear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</a:rPr>
                        <a:t>Scalability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4,177.10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4,177.10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2,111.20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2,088.55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1,053.28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1,044.27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534.01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522.14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267.94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261.07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133.46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130.53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71.45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69.62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50.09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34.81</a:t>
                      </a:r>
                    </a:p>
                  </a:txBody>
                  <a:tcPr marL="28575" marR="28575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240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48.02</a:t>
                      </a:r>
                    </a:p>
                  </a:txBody>
                  <a:tcPr marL="28575" marR="28575" marT="0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17.40</a:t>
                      </a:r>
                    </a:p>
                  </a:txBody>
                  <a:tcPr marL="28575" marR="28575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Nash algorithm (6x6) on Xeon Phi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 descr="C:\Users\Josh\Downloads\chart_1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83500" cy="475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59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Xeon vs Xeon Phi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19</a:t>
            </a:fld>
            <a:endParaRPr lang="en-US"/>
          </a:p>
        </p:txBody>
      </p:sp>
      <p:pic>
        <p:nvPicPr>
          <p:cNvPr id="8194" name="Picture 2" descr="C:\Users\Josh\Downloads\char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077200" cy="499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981200" y="5334000"/>
            <a:ext cx="502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6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explored two types of concurrency</a:t>
            </a:r>
          </a:p>
          <a:p>
            <a:pPr marL="800100" lvl="1" indent="-342900"/>
            <a:r>
              <a:rPr lang="en-US" dirty="0" smtClean="0"/>
              <a:t>Thread-based</a:t>
            </a:r>
          </a:p>
          <a:p>
            <a:pPr marL="800100" lvl="1" indent="-342900"/>
            <a:r>
              <a:rPr lang="en-US" dirty="0" smtClean="0"/>
              <a:t>Process-based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14609"/>
              </p:ext>
            </p:extLst>
          </p:nvPr>
        </p:nvGraphicFramePr>
        <p:xfrm>
          <a:off x="1447800" y="33528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concurrency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Josh\AppData\Local\Microsoft\Windows\Temporary Internet Files\Content.IE5\1PNASRFT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Josh\AppData\Local\Microsoft\Windows\Temporary Internet Files\Content.IE5\1PNASRFT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sh\AppData\Local\Microsoft\Windows\Temporary Internet Files\Content.IE5\F8DWDAA3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48" y="3733800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Josh\AppData\Local\Microsoft\Windows\Temporary Internet Files\Content.IE5\F8DWDAA3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48" y="3733800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Josh\AppData\Local\Microsoft\Windows\Temporary Internet Files\Content.IE5\F8DWDAA3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osh\AppData\Local\Microsoft\Windows\Temporary Internet Files\Content.IE5\F8DWDAA3\MC90043253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48" y="4498848"/>
            <a:ext cx="301752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Josh\AppData\Local\Microsoft\Windows\Temporary Internet Files\Content.IE5\1PNASRFT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Josh\AppData\Local\Microsoft\Windows\Temporary Internet Files\Content.IE5\1PNASRFT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occurring?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end  of Dennard scaling.</a:t>
            </a:r>
          </a:p>
          <a:p>
            <a:pPr marL="800100" lvl="1" indent="-342900"/>
            <a:r>
              <a:rPr lang="en-US" dirty="0" smtClean="0"/>
              <a:t>GPUs exhibit </a:t>
            </a:r>
            <a:r>
              <a:rPr lang="en-US" i="1" dirty="0" smtClean="0"/>
              <a:t>worse</a:t>
            </a:r>
            <a:r>
              <a:rPr lang="en-US" dirty="0" smtClean="0"/>
              <a:t> performance.</a:t>
            </a:r>
          </a:p>
          <a:p>
            <a:pPr marL="800100" lvl="1" indent="-342900"/>
            <a:r>
              <a:rPr lang="en-US" dirty="0" smtClean="0"/>
              <a:t>GPUs exhibit </a:t>
            </a:r>
            <a:r>
              <a:rPr lang="en-US" i="1" dirty="0" smtClean="0"/>
              <a:t>better</a:t>
            </a:r>
            <a:r>
              <a:rPr lang="en-US" dirty="0" smtClean="0"/>
              <a:t> performance per watt.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The near future:</a:t>
            </a:r>
          </a:p>
          <a:p>
            <a:pPr marL="800100" lvl="1" indent="-342900"/>
            <a:r>
              <a:rPr lang="en-US" dirty="0" smtClean="0"/>
              <a:t>More simple, slow GPU cores available</a:t>
            </a:r>
          </a:p>
          <a:p>
            <a:pPr marL="800100" lvl="1" indent="-342900"/>
            <a:r>
              <a:rPr lang="en-US" dirty="0" smtClean="0"/>
              <a:t>Improvement in GPU cores for general purpose code</a:t>
            </a:r>
          </a:p>
          <a:p>
            <a:pPr marL="800100" lvl="1" indent="-342900"/>
            <a:r>
              <a:rPr lang="en-US" dirty="0" smtClean="0"/>
              <a:t>Faster connection to GPU cores (for improved offload performance)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Hybrid concurrency</a:t>
            </a:r>
            <a:r>
              <a:rPr lang="en-US" dirty="0" smtClean="0"/>
              <a:t> uses the available hardware resources in the most efficient manner.</a:t>
            </a:r>
          </a:p>
          <a:p>
            <a:pPr marL="800100" lvl="1" indent="-342900"/>
            <a:r>
              <a:rPr lang="en-US" dirty="0" smtClean="0"/>
              <a:t>Use process-based concurrency (e.g. MPI) to execute one fat process on each node</a:t>
            </a:r>
          </a:p>
          <a:p>
            <a:pPr marL="800100" lvl="1" indent="-342900"/>
            <a:r>
              <a:rPr lang="en-US" dirty="0" smtClean="0"/>
              <a:t>Use thread-based concurrency (e.g. task-based algorithms) inside each process</a:t>
            </a:r>
          </a:p>
          <a:p>
            <a:pPr marL="800100" lvl="1" indent="-342900"/>
            <a:r>
              <a:rPr lang="en-US" dirty="0" smtClean="0"/>
              <a:t>Use special hardware on each node</a:t>
            </a:r>
          </a:p>
          <a:p>
            <a:pPr marL="1485900" lvl="2" indent="-342900"/>
            <a:r>
              <a:rPr lang="en-US" dirty="0" smtClean="0"/>
              <a:t>Graphics Processing Unit (GPU)</a:t>
            </a:r>
          </a:p>
          <a:p>
            <a:pPr marL="1943100" lvl="3" indent="-342900"/>
            <a:r>
              <a:rPr lang="en-US" dirty="0" smtClean="0"/>
              <a:t>NVIDIA</a:t>
            </a:r>
          </a:p>
          <a:p>
            <a:pPr marL="1943100" lvl="3" indent="-342900"/>
            <a:r>
              <a:rPr lang="en-US" dirty="0" smtClean="0"/>
              <a:t>AMD/ATI</a:t>
            </a:r>
          </a:p>
          <a:p>
            <a:pPr marL="1485900" lvl="2" indent="-342900"/>
            <a:r>
              <a:rPr lang="en-US" dirty="0" smtClean="0"/>
              <a:t>Many Integrated Core (MIC)</a:t>
            </a:r>
          </a:p>
          <a:p>
            <a:pPr marL="1943100" lvl="3" indent="-342900"/>
            <a:r>
              <a:rPr lang="en-US" dirty="0" smtClean="0"/>
              <a:t>Intel</a:t>
            </a:r>
          </a:p>
          <a:p>
            <a:pPr marL="1485900" lvl="2" indent="-342900"/>
            <a:endParaRPr lang="en-US" dirty="0" smtClean="0"/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of different extensions and standards exist for GPU programming.</a:t>
            </a:r>
          </a:p>
          <a:p>
            <a:pPr marL="800100" lvl="1" indent="-342900"/>
            <a:r>
              <a:rPr lang="en-US" dirty="0" smtClean="0"/>
              <a:t>CUDA</a:t>
            </a:r>
          </a:p>
          <a:p>
            <a:pPr marL="1485900" lvl="2" indent="-342900"/>
            <a:r>
              <a:rPr lang="en-US" dirty="0" smtClean="0"/>
              <a:t>Developed by NVIDIA</a:t>
            </a:r>
          </a:p>
          <a:p>
            <a:pPr marL="1485900" lvl="2" indent="-342900"/>
            <a:r>
              <a:rPr lang="en-US" dirty="0" smtClean="0"/>
              <a:t>Latest NVIDIA cards have ~2600 processors</a:t>
            </a:r>
          </a:p>
          <a:p>
            <a:pPr marL="800100" lvl="1" indent="-342900"/>
            <a:r>
              <a:rPr lang="en-US" dirty="0" err="1" smtClean="0"/>
              <a:t>OpenCL</a:t>
            </a:r>
            <a:endParaRPr lang="en-US" dirty="0" smtClean="0"/>
          </a:p>
          <a:p>
            <a:pPr marL="1485900" lvl="2" indent="-342900"/>
            <a:r>
              <a:rPr lang="en-US" dirty="0" smtClean="0"/>
              <a:t>Open standard for GPU development</a:t>
            </a:r>
          </a:p>
          <a:p>
            <a:pPr marL="1485900" lvl="2" indent="-342900"/>
            <a:r>
              <a:rPr lang="en-US" dirty="0" smtClean="0"/>
              <a:t>Supported by NVIDIA, AMD, Intel</a:t>
            </a:r>
          </a:p>
          <a:p>
            <a:pPr marL="800100" lvl="1" indent="-342900"/>
            <a:r>
              <a:rPr lang="en-US" dirty="0" smtClean="0"/>
              <a:t>C++ AMP</a:t>
            </a:r>
          </a:p>
          <a:p>
            <a:pPr marL="1485900" lvl="2" indent="-342900"/>
            <a:r>
              <a:rPr lang="en-US" dirty="0" smtClean="0"/>
              <a:t>Microsoft standard competing with </a:t>
            </a:r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GPU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the these GPU programming standards share common characteristics.</a:t>
            </a:r>
          </a:p>
          <a:p>
            <a:pPr marL="800100" lvl="1" indent="-342900"/>
            <a:r>
              <a:rPr lang="en-US" dirty="0" smtClean="0"/>
              <a:t>Special compilers</a:t>
            </a:r>
          </a:p>
          <a:p>
            <a:pPr marL="800100" lvl="1" indent="-342900"/>
            <a:r>
              <a:rPr lang="en-US" dirty="0" smtClean="0"/>
              <a:t>Custom libraries (e.g. memory management)</a:t>
            </a:r>
          </a:p>
          <a:p>
            <a:pPr marL="800100" lvl="1" indent="-342900"/>
            <a:r>
              <a:rPr lang="en-US" dirty="0" smtClean="0"/>
              <a:t>Special compiler directives</a:t>
            </a:r>
          </a:p>
          <a:p>
            <a:pPr marL="800100" lvl="1" indent="-342900"/>
            <a:r>
              <a:rPr lang="en-US" dirty="0" smtClean="0"/>
              <a:t>GPUs do not execute not x86 or x64 code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Why?</a:t>
            </a:r>
          </a:p>
          <a:p>
            <a:pPr marL="800100" lvl="1" indent="-342900"/>
            <a:r>
              <a:rPr lang="en-US" dirty="0" smtClean="0"/>
              <a:t>GPUs are not good at general purpose computing</a:t>
            </a:r>
          </a:p>
          <a:p>
            <a:pPr marL="800100" lvl="1" indent="-342900"/>
            <a:r>
              <a:rPr lang="en-US" dirty="0" smtClean="0"/>
              <a:t>Tend to support only inline execution, have shorter pipelines, slower clock speeds</a:t>
            </a:r>
          </a:p>
          <a:p>
            <a:pPr marL="800100" lvl="1" indent="-342900"/>
            <a:r>
              <a:rPr lang="en-US" dirty="0" smtClean="0"/>
              <a:t>Very good for floating point math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Taking advantage of a GPU requires specific application architecture.</a:t>
            </a:r>
          </a:p>
          <a:p>
            <a:pPr marL="800100" lvl="1" indent="-342900"/>
            <a:r>
              <a:rPr lang="en-US" dirty="0" smtClean="0"/>
              <a:t>Find code that is highly parallel (Amdahl's Law)</a:t>
            </a:r>
          </a:p>
          <a:p>
            <a:pPr marL="800100" lvl="1" indent="-342900"/>
            <a:r>
              <a:rPr lang="en-US" dirty="0" smtClean="0"/>
              <a:t>Find processor-bound algorithms</a:t>
            </a:r>
          </a:p>
          <a:p>
            <a:pPr marL="1485900" lvl="2" indent="-342900"/>
            <a:r>
              <a:rPr lang="en-US" dirty="0" smtClean="0"/>
              <a:t>Costly </a:t>
            </a:r>
            <a:r>
              <a:rPr lang="en-US" dirty="0" smtClean="0"/>
              <a:t>to move memory to and from the GPU</a:t>
            </a:r>
          </a:p>
          <a:p>
            <a:pPr marL="1485900" lvl="2" indent="-342900"/>
            <a:r>
              <a:rPr lang="en-US" dirty="0" smtClean="0"/>
              <a:t>Cost of more complex source code</a:t>
            </a:r>
          </a:p>
          <a:p>
            <a:pPr marL="800100" lvl="1" indent="-342900"/>
            <a:r>
              <a:rPr lang="en-US" dirty="0" smtClean="0"/>
              <a:t>General purpose code will suffer when executed on the GPU</a:t>
            </a:r>
          </a:p>
          <a:p>
            <a:pPr marL="800100" lvl="1" indent="-342900"/>
            <a:r>
              <a:rPr lang="en-US" dirty="0" smtClean="0"/>
              <a:t>Offload model – executable runs on host, sections of code run on GPU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Bottom line: Code needs to be written for the GPU (there is still no free lunch)</a:t>
            </a:r>
          </a:p>
          <a:p>
            <a:pPr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GPU with offload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2057400"/>
            <a:ext cx="7543800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2667000"/>
            <a:ext cx="21336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CPUs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3200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37338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0200" y="42672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48006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2667000"/>
            <a:ext cx="28194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GPU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4114800"/>
            <a:ext cx="2819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GPU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008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056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104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152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0" y="3048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64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912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60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8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056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104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152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20000" y="3352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864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912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960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008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056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104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152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20000" y="3657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4864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912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960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4008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056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0104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3152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00" y="4495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4864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912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0960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400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056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104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3152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6200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4864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60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4008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056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0104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3152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620000" y="5105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7" idx="3"/>
          </p:cNvCxnSpPr>
          <p:nvPr/>
        </p:nvCxnSpPr>
        <p:spPr>
          <a:xfrm flipV="1">
            <a:off x="3200400" y="3371850"/>
            <a:ext cx="2133600" cy="57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200400" y="3409950"/>
            <a:ext cx="2133600" cy="1085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29000" y="2971800"/>
            <a:ext cx="18288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Lightning Bolt 74"/>
          <p:cNvSpPr/>
          <p:nvPr/>
        </p:nvSpPr>
        <p:spPr>
          <a:xfrm>
            <a:off x="5638800" y="2133600"/>
            <a:ext cx="457200" cy="4572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0198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cxnSp>
        <p:nvCxnSpPr>
          <p:cNvPr id="78" name="Straight Arrow Connector 77"/>
          <p:cNvCxnSpPr>
            <a:stCxn id="12" idx="1"/>
            <a:endCxn id="8" idx="3"/>
          </p:cNvCxnSpPr>
          <p:nvPr/>
        </p:nvCxnSpPr>
        <p:spPr>
          <a:xfrm flipH="1" flipV="1">
            <a:off x="3200400" y="39624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8" idx="3"/>
          </p:cNvCxnSpPr>
          <p:nvPr/>
        </p:nvCxnSpPr>
        <p:spPr>
          <a:xfrm flipH="1">
            <a:off x="3200400" y="3429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581400" y="480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75" grpId="0" animBg="1"/>
      <p:bldP spid="75" grpId="1" animBg="1"/>
      <p:bldP spid="76" grpId="0"/>
      <p:bldP spid="76" grpId="1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Many Integration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Intel’s entry in this market is the Many Integrated Core (MIC) architecture.</a:t>
            </a:r>
          </a:p>
          <a:p>
            <a:pPr marL="800100" lvl="1" indent="-342900"/>
            <a:r>
              <a:rPr lang="en-US" dirty="0" smtClean="0"/>
              <a:t>Xeon Phi is the first MIC product released</a:t>
            </a:r>
          </a:p>
          <a:p>
            <a:pPr marL="1485900" lvl="2" indent="-342900"/>
            <a:r>
              <a:rPr lang="en-US" dirty="0" smtClean="0"/>
              <a:t>60 general-purpose CPUs, four threads per CPU</a:t>
            </a:r>
          </a:p>
          <a:p>
            <a:pPr marL="1943100" lvl="3" indent="-342900"/>
            <a:r>
              <a:rPr lang="en-US" dirty="0" smtClean="0"/>
              <a:t>Similar to Atom processors</a:t>
            </a:r>
          </a:p>
          <a:p>
            <a:pPr marL="1943100" lvl="3" indent="-342900"/>
            <a:r>
              <a:rPr lang="en-US" dirty="0" smtClean="0"/>
              <a:t>Execute x86, x64 code</a:t>
            </a:r>
          </a:p>
          <a:p>
            <a:pPr marL="1943100" lvl="3" indent="-342900"/>
            <a:r>
              <a:rPr lang="en-US" dirty="0" smtClean="0"/>
              <a:t>No out of order execution</a:t>
            </a:r>
          </a:p>
          <a:p>
            <a:pPr marL="1943100" lvl="3" indent="-342900"/>
            <a:r>
              <a:rPr lang="en-US" dirty="0" smtClean="0"/>
              <a:t>512-bit wide registers</a:t>
            </a:r>
          </a:p>
          <a:p>
            <a:pPr marL="1943100" lvl="3" indent="-342900"/>
            <a:r>
              <a:rPr lang="en-US" dirty="0" smtClean="0"/>
              <a:t>Special vector processing unit</a:t>
            </a:r>
          </a:p>
          <a:p>
            <a:pPr marL="1485900" lvl="2" indent="-342900"/>
            <a:r>
              <a:rPr lang="en-US" dirty="0" smtClean="0"/>
              <a:t>No graphics output</a:t>
            </a:r>
          </a:p>
          <a:p>
            <a:pPr marL="1485900" lvl="2" indent="-342900"/>
            <a:r>
              <a:rPr lang="en-US" dirty="0" smtClean="0"/>
              <a:t>Runs custom version of Linux on the card</a:t>
            </a:r>
          </a:p>
          <a:p>
            <a:pPr marL="1485900" lvl="2" indent="-342900"/>
            <a:r>
              <a:rPr lang="en-US" dirty="0" smtClean="0"/>
              <a:t>Can execute Linux binaries compiled for MIC architecture</a:t>
            </a:r>
          </a:p>
          <a:p>
            <a:pPr marL="148590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Xeon Phi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59055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r>
              <a:rPr lang="en-US" smtClean="0">
                <a:hlinkClick r:id="rId3"/>
              </a:rPr>
              <a:t>IEEE 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410</TotalTime>
  <Words>695</Words>
  <Application>Microsoft Office PowerPoint</Application>
  <PresentationFormat>On-screen Show (4:3)</PresentationFormat>
  <Paragraphs>206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Essential</vt:lpstr>
      <vt:lpstr>Hybrid concurrency</vt:lpstr>
      <vt:lpstr>Types of concurrency</vt:lpstr>
      <vt:lpstr>Hybrid concurrency</vt:lpstr>
      <vt:lpstr>GPU Programming</vt:lpstr>
      <vt:lpstr>Characteristics of GPU programming</vt:lpstr>
      <vt:lpstr>Application Architecture</vt:lpstr>
      <vt:lpstr>Using a GPU with offload</vt:lpstr>
      <vt:lpstr>Intel Many Integration core</vt:lpstr>
      <vt:lpstr>Xeon Phi</vt:lpstr>
      <vt:lpstr>Xeon Phi Architecture</vt:lpstr>
      <vt:lpstr>Individual Core Architecture</vt:lpstr>
      <vt:lpstr>Vector Processing Unit</vt:lpstr>
      <vt:lpstr>Programming for the Xeon Phi</vt:lpstr>
      <vt:lpstr>Digression: Nash solutions</vt:lpstr>
      <vt:lpstr>Nash algorithm (6x6) on Xeon Data</vt:lpstr>
      <vt:lpstr>Nash algorithm (6x6) on Xeon</vt:lpstr>
      <vt:lpstr>Nash algorithm (6x6) on Xeon Phi Data</vt:lpstr>
      <vt:lpstr>Nash algorithm (6x6) on Xeon Phi</vt:lpstr>
      <vt:lpstr>Xeon vs Xeon Phi</vt:lpstr>
      <vt:lpstr>Why is this occurring?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16</cp:revision>
  <dcterms:created xsi:type="dcterms:W3CDTF">2013-10-08T10:17:29Z</dcterms:created>
  <dcterms:modified xsi:type="dcterms:W3CDTF">2014-02-13T11:16:03Z</dcterms:modified>
</cp:coreProperties>
</file>