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git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changes from the forked repo to your </a:t>
            </a:r>
            <a:r>
              <a:rPr lang="en-US" i="1" dirty="0" smtClean="0"/>
              <a:t>local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304800" y="5706037"/>
            <a:ext cx="8229600" cy="91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upstream  # Do this one 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https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github.com/joshpeterson/DevelopingConcurrentSoftware.git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upstream master # Do this each time to update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   #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this each time to update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8" name="Straight Arrow Connector 227"/>
          <p:cNvCxnSpPr>
            <a:stCxn id="103" idx="2"/>
          </p:cNvCxnSpPr>
          <p:nvPr/>
        </p:nvCxnSpPr>
        <p:spPr>
          <a:xfrm flipH="1">
            <a:off x="2369788" y="3484147"/>
            <a:ext cx="842990" cy="2332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58" idx="0"/>
            <a:endCxn id="93" idx="2"/>
          </p:cNvCxnSpPr>
          <p:nvPr/>
        </p:nvCxnSpPr>
        <p:spPr>
          <a:xfrm flipV="1">
            <a:off x="1762356" y="4592100"/>
            <a:ext cx="110133" cy="1011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files on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0164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548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943600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changes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fundamental types of changes</a:t>
            </a:r>
          </a:p>
          <a:p>
            <a:pPr marL="800100" lvl="1" indent="-342900"/>
            <a:r>
              <a:rPr lang="en-US" dirty="0" smtClean="0"/>
              <a:t>Add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Remove files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Move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Change file contents (via your favorite editor)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path/to/source path/to/destination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Changes can be reviewed both before and after they are in the repository</a:t>
            </a:r>
          </a:p>
          <a:p>
            <a:pPr marL="800100" lvl="1" indent="-342900"/>
            <a:r>
              <a:rPr lang="en-US" dirty="0" smtClean="0"/>
              <a:t>Review </a:t>
            </a:r>
            <a:r>
              <a:rPr lang="en-US" dirty="0"/>
              <a:t>changes that are local, but </a:t>
            </a:r>
            <a:r>
              <a:rPr lang="en-US" dirty="0" smtClean="0"/>
              <a:t>not </a:t>
            </a:r>
            <a:r>
              <a:rPr lang="en-US" dirty="0"/>
              <a:t>in the </a:t>
            </a:r>
            <a:r>
              <a:rPr lang="en-US" dirty="0" smtClean="0"/>
              <a:t>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See the differences between local files and the changed ones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Review changes that have been committed to the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971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4864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changes commit them to the repository</a:t>
            </a:r>
          </a:p>
          <a:p>
            <a:pPr marL="800100" lvl="1" indent="-342900"/>
            <a:r>
              <a:rPr lang="en-US" dirty="0" smtClean="0"/>
              <a:t>Commit a single file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 with an inline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“Correct possible deadlock.”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undo local changes which have not yet been committed to the repository</a:t>
            </a:r>
          </a:p>
          <a:p>
            <a:pPr marL="800100" lvl="1" indent="-342900"/>
            <a:r>
              <a:rPr lang="en-US" dirty="0" smtClean="0"/>
              <a:t>To change a modified file back to the version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change a staged (moved, added, deleted) file back to the version in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from a local repository to a remote repository and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990600" y="3695700"/>
            <a:ext cx="1868555" cy="2857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036672" y="38100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to a from a remote repository.</a:t>
            </a:r>
          </a:p>
          <a:p>
            <a:pPr marL="800100" lvl="1" indent="-342900"/>
            <a:r>
              <a:rPr lang="en-US" dirty="0" smtClean="0"/>
              <a:t>To push change from your local repository to your remote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pull changes from the remote repository, but not apply them to your local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/>
              <a:t>To pull changes from the remote </a:t>
            </a:r>
            <a:r>
              <a:rPr lang="en-US" dirty="0" smtClean="0"/>
              <a:t>repository and apply </a:t>
            </a:r>
            <a:r>
              <a:rPr lang="en-US" dirty="0"/>
              <a:t>them to your local repository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048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791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vs.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59978" y="2628900"/>
            <a:ext cx="1411355" cy="797269"/>
            <a:chOff x="609600" y="3124200"/>
            <a:chExt cx="7505700" cy="2667000"/>
          </a:xfrm>
        </p:grpSpPr>
        <p:sp>
          <p:nvSpPr>
            <p:cNvPr id="91" name="Rectangle 90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1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491974" y="2590800"/>
            <a:ext cx="2133600" cy="990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0819" y="4179332"/>
            <a:ext cx="1411355" cy="797269"/>
            <a:chOff x="609600" y="3124200"/>
            <a:chExt cx="7505700" cy="2667000"/>
          </a:xfrm>
        </p:grpSpPr>
        <p:sp>
          <p:nvSpPr>
            <p:cNvPr id="58" name="Rectangle 5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5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61982" y="2874604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3" idx="2"/>
            <a:endCxn id="58" idx="0"/>
          </p:cNvCxnSpPr>
          <p:nvPr/>
        </p:nvCxnSpPr>
        <p:spPr>
          <a:xfrm>
            <a:off x="3287062" y="3420637"/>
            <a:ext cx="52868" cy="75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4" idx="1"/>
          </p:cNvCxnSpPr>
          <p:nvPr/>
        </p:nvCxnSpPr>
        <p:spPr>
          <a:xfrm flipH="1" flipV="1">
            <a:off x="3483566" y="3316830"/>
            <a:ext cx="28305" cy="862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4783" y="3656147"/>
            <a:ext cx="6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74" y="3657600"/>
            <a:ext cx="7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461846" y="25908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634251" y="5562600"/>
            <a:ext cx="1411355" cy="797269"/>
            <a:chOff x="609600" y="3124200"/>
            <a:chExt cx="7505700" cy="2667000"/>
          </a:xfrm>
        </p:grpSpPr>
        <p:sp>
          <p:nvSpPr>
            <p:cNvPr id="117" name="Rectangle 11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1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>
            <a:stCxn id="60" idx="2"/>
            <a:endCxn id="117" idx="0"/>
          </p:cNvCxnSpPr>
          <p:nvPr/>
        </p:nvCxnSpPr>
        <p:spPr>
          <a:xfrm>
            <a:off x="3207903" y="4971069"/>
            <a:ext cx="85459" cy="591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406374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263374" y="4026932"/>
            <a:ext cx="3733800" cy="2526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102765" y="4889335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06556" y="421169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copy of remote repo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006555" y="553077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copy of local repo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392269"/>
            <a:ext cx="19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never see this repo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27450" y="3748081"/>
            <a:ext cx="2275315" cy="53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76" y="1432938"/>
            <a:ext cx="7620000" cy="4373563"/>
          </a:xfrm>
        </p:spPr>
        <p:txBody>
          <a:bodyPr/>
          <a:lstStyle/>
          <a:p>
            <a:r>
              <a:rPr lang="en-US" dirty="0" smtClean="0"/>
              <a:t>A branch is a full copy of a repository (local or remote)</a:t>
            </a:r>
          </a:p>
          <a:p>
            <a:pPr marL="800100" lvl="1" indent="-342900"/>
            <a:r>
              <a:rPr lang="en-US" dirty="0" smtClean="0"/>
              <a:t>A branch named master always exists</a:t>
            </a:r>
          </a:p>
          <a:p>
            <a:pPr marL="800100" lvl="1" indent="-342900"/>
            <a:r>
              <a:rPr lang="en-US" dirty="0" smtClean="0"/>
              <a:t>A branch can be merged to copy its contents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5231028"/>
            <a:ext cx="1411355" cy="797269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66800" y="3393731"/>
            <a:ext cx="1411355" cy="797269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34140" y="2895600"/>
            <a:ext cx="5127211" cy="152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33644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2526268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14600" y="5222531"/>
            <a:ext cx="1411355" cy="797269"/>
            <a:chOff x="609600" y="3124200"/>
            <a:chExt cx="7505700" cy="2667000"/>
          </a:xfrm>
        </p:grpSpPr>
        <p:sp>
          <p:nvSpPr>
            <p:cNvPr id="33" name="Rectangle 32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3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092913" y="5222531"/>
            <a:ext cx="1411355" cy="797269"/>
            <a:chOff x="609600" y="3124200"/>
            <a:chExt cx="7505700" cy="2667000"/>
          </a:xfrm>
        </p:grpSpPr>
        <p:sp>
          <p:nvSpPr>
            <p:cNvPr id="45" name="Rectangle 44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99045" y="5222531"/>
            <a:ext cx="1411355" cy="797269"/>
            <a:chOff x="609600" y="3124200"/>
            <a:chExt cx="7505700" cy="2667000"/>
          </a:xfrm>
        </p:grpSpPr>
        <p:sp>
          <p:nvSpPr>
            <p:cNvPr id="57" name="Rectangle 5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6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5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619636" y="4550290"/>
            <a:ext cx="6619364" cy="18505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45765" y="51170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43000" y="4821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95400" y="3059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67000" y="48255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92448" y="48006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04268" y="4888468"/>
            <a:ext cx="15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667000" y="3393731"/>
            <a:ext cx="1411355" cy="797269"/>
            <a:chOff x="609600" y="3124200"/>
            <a:chExt cx="7505700" cy="2667000"/>
          </a:xfrm>
        </p:grpSpPr>
        <p:sp>
          <p:nvSpPr>
            <p:cNvPr id="77" name="Rectangle 7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245313" y="3393731"/>
            <a:ext cx="1411355" cy="797269"/>
            <a:chOff x="609600" y="3124200"/>
            <a:chExt cx="7505700" cy="2667000"/>
          </a:xfrm>
        </p:grpSpPr>
        <p:sp>
          <p:nvSpPr>
            <p:cNvPr id="89" name="Rectangle 88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2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3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89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819400" y="29967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344848" y="29718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174713" y="5426053"/>
            <a:ext cx="734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596400" y="5426053"/>
            <a:ext cx="748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054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505200" y="511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commands are useful for branching</a:t>
            </a:r>
          </a:p>
          <a:p>
            <a:pPr marL="800100" lvl="1" indent="-342900"/>
            <a:r>
              <a:rPr lang="en-US" dirty="0" smtClean="0"/>
              <a:t>Create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Delete a local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List all branches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Switch to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Merge changes from a different branch into the current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–b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–d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4038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7244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562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4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just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very powerful because it provides a thin abstraction</a:t>
            </a:r>
          </a:p>
          <a:p>
            <a:pPr marL="800100" lvl="1" indent="-342900"/>
            <a:r>
              <a:rPr lang="en-US" dirty="0" smtClean="0"/>
              <a:t>These commands should be sufficient to do everything we need for this course</a:t>
            </a:r>
          </a:p>
          <a:p>
            <a:pPr marL="800100" lvl="1" indent="-342900"/>
            <a:r>
              <a:rPr lang="en-US" dirty="0" smtClean="0"/>
              <a:t>Plenty of documentation available</a:t>
            </a:r>
          </a:p>
          <a:p>
            <a:pPr marL="1485900" lvl="2" indent="-342900"/>
            <a:r>
              <a:rPr lang="en-US" dirty="0" smtClean="0">
                <a:hlinkClick r:id="rId2"/>
              </a:rPr>
              <a:t>Git book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3"/>
              </a:rPr>
              <a:t>Stack Overflow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Github 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Exercise caution with Git, you can get yourself in trouble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scaling up to multiple servers, scale down to multiple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5875" y="4806241"/>
            <a:ext cx="1597913" cy="1462017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01518" y="2819400"/>
            <a:ext cx="1597913" cy="1462017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78554" y="2848043"/>
            <a:ext cx="1597913" cy="1462017"/>
            <a:chOff x="609600" y="3124200"/>
            <a:chExt cx="7505700" cy="2667000"/>
          </a:xfrm>
        </p:grpSpPr>
        <p:sp>
          <p:nvSpPr>
            <p:cNvPr id="30" name="Rectangle 29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55061" y="4778470"/>
            <a:ext cx="1597913" cy="1462017"/>
            <a:chOff x="609600" y="3124200"/>
            <a:chExt cx="7505700" cy="2667000"/>
          </a:xfrm>
        </p:grpSpPr>
        <p:sp>
          <p:nvSpPr>
            <p:cNvPr id="42" name="Rectangle 41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39414" y="2819400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925" y="4827981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93299" y="2838903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79857" y="4778470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410092" y="3004066"/>
            <a:ext cx="3503688" cy="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3870" y="3188732"/>
            <a:ext cx="3547749" cy="1774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</p:cNvCxnSpPr>
          <p:nvPr/>
        </p:nvCxnSpPr>
        <p:spPr>
          <a:xfrm flipH="1">
            <a:off x="1782631" y="4271273"/>
            <a:ext cx="15643" cy="5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6778" y="4310061"/>
            <a:ext cx="0" cy="46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2634734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2901" y="325766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223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83845" y="436491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42" idx="0"/>
          </p:cNvCxnSpPr>
          <p:nvPr/>
        </p:nvCxnSpPr>
        <p:spPr>
          <a:xfrm>
            <a:off x="6468850" y="4364912"/>
            <a:ext cx="32445" cy="41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3166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products</a:t>
            </a:r>
          </a:p>
          <a:p>
            <a:pPr marL="800100" lvl="1" indent="-342900"/>
            <a:r>
              <a:rPr lang="en-US" dirty="0" smtClean="0"/>
              <a:t>Git</a:t>
            </a:r>
          </a:p>
          <a:p>
            <a:pPr marL="800100" lvl="1" indent="-342900"/>
            <a:r>
              <a:rPr lang="en-US" dirty="0" smtClean="0"/>
              <a:t>Mercurial</a:t>
            </a:r>
          </a:p>
          <a:p>
            <a:pPr marL="342900" indent="-342900"/>
            <a:r>
              <a:rPr lang="en-US" dirty="0" smtClean="0"/>
              <a:t>Proprietary products</a:t>
            </a:r>
          </a:p>
          <a:p>
            <a:pPr marL="800100" lvl="1" indent="-342900"/>
            <a:r>
              <a:rPr lang="en-US" dirty="0" smtClean="0"/>
              <a:t>Plastic SCM</a:t>
            </a:r>
          </a:p>
          <a:p>
            <a:pPr marL="800100" lvl="1" indent="-342900"/>
            <a:r>
              <a:rPr lang="en-US" dirty="0" err="1" smtClean="0"/>
              <a:t>Bitkeeper</a:t>
            </a:r>
            <a:endParaRPr lang="en-US" dirty="0" smtClean="0"/>
          </a:p>
          <a:p>
            <a:pPr marL="342900" indent="-342900"/>
            <a:r>
              <a:rPr lang="en-US" dirty="0" smtClean="0"/>
              <a:t>Many others exist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treat Github as a super-node, called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3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8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9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55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7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endCxn id="7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7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3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5" idx="0"/>
              <a:endCxn id="20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6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3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5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9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6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repository on Github is called a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450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976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502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a repo on Githu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4" y="2133600"/>
            <a:ext cx="3600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6477000" y="2165866"/>
            <a:ext cx="967590" cy="3487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forked repo </a:t>
            </a:r>
            <a:r>
              <a:rPr lang="en-US" i="1" dirty="0" smtClean="0"/>
              <a:t>one time</a:t>
            </a:r>
            <a:r>
              <a:rPr lang="en-US" dirty="0" smtClean="0"/>
              <a:t> to a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Down Arrow 112"/>
          <p:cNvSpPr/>
          <p:nvPr/>
        </p:nvSpPr>
        <p:spPr>
          <a:xfrm>
            <a:off x="1355372" y="4696684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3575083" y="4737420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807841" y="4701036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04800" y="6248400"/>
            <a:ext cx="8229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https://github.com/YourUsername/DevelopingConcurrentSoftware.git</a:t>
            </a:r>
          </a:p>
        </p:txBody>
      </p:sp>
    </p:spTree>
    <p:extLst>
      <p:ext uri="{BB962C8B-B14F-4D97-AF65-F5344CB8AC3E}">
        <p14:creationId xmlns:p14="http://schemas.microsoft.com/office/powerpoint/2010/main" val="8421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224" grpId="0" animBg="1"/>
      <p:bldP spid="225" grpId="0" animBg="1"/>
      <p:bldP spid="2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185</TotalTime>
  <Words>897</Words>
  <Application>Microsoft Office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  <vt:lpstr>Distributed version control</vt:lpstr>
      <vt:lpstr>Distributed version control products</vt:lpstr>
      <vt:lpstr>How will we use git?</vt:lpstr>
      <vt:lpstr>Forking a repo</vt:lpstr>
      <vt:lpstr>Clone your forked repo</vt:lpstr>
      <vt:lpstr>Get changes from forked repo</vt:lpstr>
      <vt:lpstr>Make changes to the local repo</vt:lpstr>
      <vt:lpstr>Types of changes to files</vt:lpstr>
      <vt:lpstr>Reviewing changes</vt:lpstr>
      <vt:lpstr>Recording changes</vt:lpstr>
      <vt:lpstr>Undoing changes to the local repo</vt:lpstr>
      <vt:lpstr>Pushing and pulling changes</vt:lpstr>
      <vt:lpstr>Pushing and pulling changes</vt:lpstr>
      <vt:lpstr>Pull vs. fetch</vt:lpstr>
      <vt:lpstr>branches</vt:lpstr>
      <vt:lpstr>Branching commands</vt:lpstr>
      <vt:lpstr>This is just the beginning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25</cp:revision>
  <dcterms:created xsi:type="dcterms:W3CDTF">2013-10-08T10:17:29Z</dcterms:created>
  <dcterms:modified xsi:type="dcterms:W3CDTF">2014-01-18T20:28:08Z</dcterms:modified>
</cp:coreProperties>
</file>