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60CEF-691C-40C1-A74F-29494EA36E70}" type="datetimeFigureOut">
              <a:rPr lang="en-US" smtClean="0"/>
              <a:t>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BC56-D0EE-4570-A209-10B982451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2BC56-D0EE-4570-A209-10B982451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39AE-8A02-4D98-BDFB-84BA1E0BBA71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2F1F-347B-4314-A623-71C796F62473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CBF6-62F2-473E-81D6-BD70CDB1F5FE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985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52959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B20366D-772B-754A-A0DA-4EE86802C4A4}" type="datetimeFigureOut">
              <a:rPr lang="en-US" smtClean="0">
                <a:solidFill>
                  <a:srgbClr val="990000"/>
                </a:solidFill>
              </a:rPr>
              <a:pPr defTabSz="457200"/>
              <a:t>1/17/2014</a:t>
            </a:fld>
            <a:endParaRPr lang="en-US">
              <a:solidFill>
                <a:srgbClr val="99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99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2DE2599-8281-594E-B6C3-AAE4E50FC1FA}" type="slidenum">
              <a:rPr lang="en-US" smtClean="0">
                <a:solidFill>
                  <a:srgbClr val="990000"/>
                </a:solidFill>
              </a:rPr>
              <a:pPr defTabSz="457200"/>
              <a:t>‹#›</a:t>
            </a:fld>
            <a:endParaRPr lang="en-US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5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28FA-6934-4E53-BF96-4FAEF971F360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140EB-D883-4FF4-9FD3-40795E03162B}" type="datetime1">
              <a:rPr lang="en-US" smtClean="0"/>
              <a:t>1/17/2014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DFD6-2B22-4759-896D-1B90EFBC84B2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C5C93-4DDB-4E80-BC1B-200B30BD1EF0}" type="datetime1">
              <a:rPr lang="en-US" smtClean="0"/>
              <a:t>1/17/2014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974D-9758-4FDA-B9CC-0F787420A992}" type="datetime1">
              <a:rPr lang="en-US" smtClean="0"/>
              <a:t>1/17/2014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558A-7D48-4C14-A790-F73676108F87}" type="datetime1">
              <a:rPr lang="en-US" smtClean="0"/>
              <a:t>1/17/2014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85E0F-09CF-4CBE-95D5-366661874F32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208C-F1A7-43B0-80DE-1D4C5AFEA62C}" type="datetime1">
              <a:rPr lang="en-US" smtClean="0"/>
              <a:t>1/17/2014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C274EEF-301B-4A58-B29B-19DC1DCFE46B}" type="datetime1">
              <a:rPr lang="en-US" smtClean="0"/>
              <a:t>1/17/2014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DA12B36-9664-4CB0-8B2E-F4A2F44AE97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990000"/>
              </a:solidFill>
            </a:endParaRPr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0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tw.ca/publications/concurrency-ddj.ht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erbsutter.com/welcome-to-the-jung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Transistor_Count_and_Moore's_Law_-_2011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en-us/articles/intel-xeon-phi-coprocessor-codename-knights-corner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Modern CPU Architecture and Concurrency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this course matters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4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24800" cy="6092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Free Lunch is over (2005)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CPU trend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9699"/>
            <a:ext cx="6416601" cy="63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3429000" cy="283845"/>
          </a:xfrm>
        </p:spPr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Herb Sutter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685482"/>
          </a:xfrm>
        </p:spPr>
        <p:txBody>
          <a:bodyPr/>
          <a:lstStyle/>
          <a:p>
            <a:r>
              <a:rPr lang="en-US" dirty="0" smtClean="0"/>
              <a:t>The hardware Jungle (2012)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http://herbsutter.files.wordpress.com/2012/01/imag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8" y="914400"/>
            <a:ext cx="87058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Herb Sutter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6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Fundamental principles, new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</a:p>
          <a:p>
            <a:pPr marL="800100" lvl="1" indent="-342900"/>
            <a:r>
              <a:rPr lang="en-US" dirty="0" smtClean="0"/>
              <a:t>Encapsulation</a:t>
            </a:r>
          </a:p>
          <a:p>
            <a:pPr marL="800100" lvl="1" indent="-342900"/>
            <a:r>
              <a:rPr lang="en-US" dirty="0" smtClean="0"/>
              <a:t>Single responsibility</a:t>
            </a:r>
          </a:p>
          <a:p>
            <a:pPr marL="800100" lvl="1" indent="-342900"/>
            <a:r>
              <a:rPr lang="en-US" dirty="0" smtClean="0"/>
              <a:t>Separation of interface from implementation</a:t>
            </a:r>
          </a:p>
          <a:p>
            <a:r>
              <a:rPr lang="en-US" dirty="0" smtClean="0"/>
              <a:t>Tools</a:t>
            </a:r>
          </a:p>
          <a:p>
            <a:pPr marL="800100" lvl="1" indent="-342900"/>
            <a:r>
              <a:rPr lang="en-US" dirty="0" smtClean="0"/>
              <a:t>Threads</a:t>
            </a:r>
          </a:p>
          <a:p>
            <a:pPr marL="800100" lvl="1" indent="-342900"/>
            <a:r>
              <a:rPr lang="en-US" dirty="0" smtClean="0"/>
              <a:t>Atomics</a:t>
            </a:r>
          </a:p>
          <a:p>
            <a:pPr marL="800100" lvl="1" indent="-342900"/>
            <a:r>
              <a:rPr lang="en-US" dirty="0" smtClean="0"/>
              <a:t>Locks</a:t>
            </a:r>
          </a:p>
          <a:p>
            <a:pPr marL="800100" lvl="1" indent="-342900"/>
            <a:r>
              <a:rPr lang="en-US" dirty="0" smtClean="0"/>
              <a:t>Tasks</a:t>
            </a:r>
          </a:p>
          <a:p>
            <a:pPr marL="800100" lvl="1" indent="-342900"/>
            <a:r>
              <a:rPr lang="en-US" dirty="0" smtClean="0"/>
              <a:t>MPI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per watt</a:t>
            </a:r>
          </a:p>
          <a:p>
            <a:pPr marL="800100" lvl="1" indent="-342900"/>
            <a:r>
              <a:rPr lang="en-US" dirty="0" smtClean="0"/>
              <a:t>Less reliable results</a:t>
            </a:r>
          </a:p>
          <a:p>
            <a:pPr marL="800100" lvl="1" indent="-342900"/>
            <a:r>
              <a:rPr lang="en-US" dirty="0" smtClean="0"/>
              <a:t>Expected failures</a:t>
            </a:r>
          </a:p>
          <a:p>
            <a:r>
              <a:rPr lang="en-US" dirty="0" smtClean="0"/>
              <a:t>Exploitation of embarrassingly parallel algorithms</a:t>
            </a:r>
          </a:p>
          <a:p>
            <a:pPr marL="800100" lvl="1" indent="-342900"/>
            <a:r>
              <a:rPr lang="en-US" dirty="0" smtClean="0"/>
              <a:t>Amdahl's Law</a:t>
            </a:r>
          </a:p>
          <a:p>
            <a:pPr marL="800100" lvl="1" indent="-342900"/>
            <a:r>
              <a:rPr lang="en-US" dirty="0" smtClean="0"/>
              <a:t>Memory allocation, location of data</a:t>
            </a:r>
          </a:p>
          <a:p>
            <a:r>
              <a:rPr lang="en-US" dirty="0" smtClean="0"/>
              <a:t>Segregation of serial and parallel sections of code</a:t>
            </a:r>
          </a:p>
          <a:p>
            <a:pPr marL="800100" lvl="1" indent="-342900"/>
            <a:r>
              <a:rPr lang="en-US" dirty="0" smtClean="0"/>
              <a:t>Dot product</a:t>
            </a:r>
          </a:p>
          <a:p>
            <a:pPr marL="800100" lvl="1" indent="-342900"/>
            <a:r>
              <a:rPr lang="en-US" dirty="0" smtClean="0"/>
              <a:t>Custom hardware – quantum computers?</a:t>
            </a:r>
          </a:p>
          <a:p>
            <a:pPr marL="800100" lvl="1" indent="-342900"/>
            <a:endParaRPr lang="en-US" dirty="0" smtClean="0"/>
          </a:p>
          <a:p>
            <a:pPr marL="800100" lvl="1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Early years – Focus on hardware</a:t>
            </a:r>
          </a:p>
          <a:p>
            <a:pPr marL="800100" lvl="1" indent="-342900"/>
            <a:r>
              <a:rPr lang="en-US" dirty="0" smtClean="0"/>
              <a:t>Fortran, C, C++</a:t>
            </a:r>
          </a:p>
          <a:p>
            <a:r>
              <a:rPr lang="en-US" dirty="0" smtClean="0"/>
              <a:t>2000’s – Optimize for developer productivity</a:t>
            </a:r>
          </a:p>
          <a:p>
            <a:pPr marL="800100" lvl="1" indent="-342900"/>
            <a:r>
              <a:rPr lang="en-US" dirty="0" smtClean="0"/>
              <a:t>Managed languages</a:t>
            </a:r>
          </a:p>
          <a:p>
            <a:pPr marL="1485900" lvl="2" indent="-342900"/>
            <a:r>
              <a:rPr lang="en-US" dirty="0" smtClean="0"/>
              <a:t>Java</a:t>
            </a:r>
          </a:p>
          <a:p>
            <a:pPr marL="1485900" lvl="2" indent="-342900"/>
            <a:r>
              <a:rPr lang="en-US" dirty="0" smtClean="0"/>
              <a:t>C#</a:t>
            </a:r>
          </a:p>
          <a:p>
            <a:pPr marL="800100" lvl="1" indent="-342900"/>
            <a:r>
              <a:rPr lang="en-US" dirty="0" smtClean="0"/>
              <a:t>Dynamic Languages</a:t>
            </a:r>
          </a:p>
          <a:p>
            <a:pPr marL="1485900" lvl="2" indent="-342900"/>
            <a:r>
              <a:rPr lang="en-US" dirty="0" smtClean="0"/>
              <a:t>Python</a:t>
            </a:r>
          </a:p>
          <a:p>
            <a:pPr marL="1485900" lvl="2" indent="-342900"/>
            <a:r>
              <a:rPr lang="en-US" dirty="0" smtClean="0"/>
              <a:t>Ruby</a:t>
            </a:r>
          </a:p>
          <a:p>
            <a:r>
              <a:rPr lang="en-US" dirty="0" smtClean="0"/>
              <a:t>Present – Optimize for parallel architectures</a:t>
            </a:r>
          </a:p>
          <a:p>
            <a:pPr marL="800100" lvl="1" indent="-342900"/>
            <a:r>
              <a:rPr lang="en-US" dirty="0" smtClean="0"/>
              <a:t>Fortran, C, C++</a:t>
            </a:r>
          </a:p>
          <a:p>
            <a:pPr marL="800100" lvl="1" indent="-342900"/>
            <a:r>
              <a:rPr lang="en-US" dirty="0" smtClean="0"/>
              <a:t>Functional languages (data is not shared by default)</a:t>
            </a:r>
          </a:p>
          <a:p>
            <a:pPr marL="1485900" lvl="2" indent="-342900"/>
            <a:r>
              <a:rPr lang="en-US" dirty="0" smtClean="0"/>
              <a:t>Haskell</a:t>
            </a:r>
          </a:p>
          <a:p>
            <a:pPr marL="1485900" lvl="2" indent="-342900"/>
            <a:r>
              <a:rPr lang="en-US" dirty="0" err="1" smtClean="0"/>
              <a:t>Erlang</a:t>
            </a:r>
            <a:endParaRPr lang="en-US" dirty="0" smtClean="0"/>
          </a:p>
          <a:p>
            <a:pPr marL="1485900" lvl="2" indent="-342900"/>
            <a:r>
              <a:rPr lang="en-US" dirty="0" err="1" smtClean="0"/>
              <a:t>Clojure</a:t>
            </a:r>
            <a:endParaRPr lang="en-US" dirty="0" smtClean="0"/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8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 for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cusp of a paradigm shift in software development</a:t>
            </a:r>
          </a:p>
          <a:p>
            <a:r>
              <a:rPr lang="en-US" dirty="0" smtClean="0"/>
              <a:t>What you need to learn</a:t>
            </a:r>
          </a:p>
          <a:p>
            <a:pPr marL="800100" lvl="1" indent="-342900"/>
            <a:r>
              <a:rPr lang="en-US" dirty="0" smtClean="0"/>
              <a:t>All of the </a:t>
            </a:r>
            <a:r>
              <a:rPr lang="en-US" dirty="0" smtClean="0"/>
              <a:t>time-tested </a:t>
            </a:r>
            <a:r>
              <a:rPr lang="en-US" dirty="0" smtClean="0"/>
              <a:t>software development skills</a:t>
            </a:r>
          </a:p>
          <a:p>
            <a:pPr marL="800100" lvl="1" indent="-342900"/>
            <a:r>
              <a:rPr lang="en-US" dirty="0" smtClean="0"/>
              <a:t>New concurrent development tools</a:t>
            </a:r>
          </a:p>
          <a:p>
            <a:pPr marL="800100" lvl="1" indent="-342900"/>
            <a:r>
              <a:rPr lang="en-US" dirty="0" smtClean="0"/>
              <a:t>Underlying hardware</a:t>
            </a:r>
          </a:p>
          <a:p>
            <a:pPr marL="800100" lvl="1" indent="-342900"/>
            <a:r>
              <a:rPr lang="en-US" dirty="0" smtClean="0"/>
              <a:t>A new mental model</a:t>
            </a:r>
          </a:p>
          <a:p>
            <a:r>
              <a:rPr lang="en-US" dirty="0" smtClean="0"/>
              <a:t>What you need to remember</a:t>
            </a:r>
          </a:p>
          <a:p>
            <a:pPr marL="800100" lvl="1" indent="-342900"/>
            <a:r>
              <a:rPr lang="en-US" dirty="0" smtClean="0"/>
              <a:t>Computers do what we tell them (no behavior is random)</a:t>
            </a:r>
          </a:p>
          <a:p>
            <a:pPr marL="800100" lvl="1" indent="-342900"/>
            <a:r>
              <a:rPr lang="en-US" dirty="0" smtClean="0"/>
              <a:t>Maintain conceptual integrity</a:t>
            </a:r>
          </a:p>
          <a:p>
            <a:pPr marL="800100" lvl="1" indent="-342900"/>
            <a:r>
              <a:rPr lang="en-US" dirty="0" smtClean="0"/>
              <a:t>Verify, verify, verify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300" dirty="0"/>
              <a:t>Day 1 - Introduction and basics</a:t>
            </a:r>
          </a:p>
          <a:p>
            <a:pPr lvl="1"/>
            <a:r>
              <a:rPr lang="en-US" sz="4300" dirty="0"/>
              <a:t>Modern CPU architecture and concurrency</a:t>
            </a:r>
          </a:p>
          <a:p>
            <a:pPr lvl="1"/>
            <a:r>
              <a:rPr lang="en-US" sz="4300" dirty="0"/>
              <a:t>Introduction to </a:t>
            </a:r>
            <a:r>
              <a:rPr lang="en-US" sz="4300" dirty="0" err="1"/>
              <a:t>Git</a:t>
            </a:r>
            <a:endParaRPr lang="en-US" sz="4300" dirty="0"/>
          </a:p>
          <a:p>
            <a:pPr lvl="1"/>
            <a:r>
              <a:rPr lang="en-US" sz="4300" dirty="0"/>
              <a:t>Test Driven Design</a:t>
            </a:r>
          </a:p>
          <a:p>
            <a:pPr lvl="1"/>
            <a:r>
              <a:rPr lang="en-US" sz="4300" dirty="0" err="1"/>
              <a:t>Dennard</a:t>
            </a:r>
            <a:r>
              <a:rPr lang="en-US" sz="4300" dirty="0"/>
              <a:t> </a:t>
            </a:r>
            <a:r>
              <a:rPr lang="en-US" sz="4300" dirty="0" smtClean="0"/>
              <a:t>Scaling</a:t>
            </a:r>
            <a:endParaRPr lang="en-US" sz="4300" dirty="0"/>
          </a:p>
          <a:p>
            <a:r>
              <a:rPr lang="en-US" sz="4300" dirty="0"/>
              <a:t>Day 2 - Basic tools for concurrency</a:t>
            </a:r>
          </a:p>
          <a:p>
            <a:pPr lvl="1"/>
            <a:r>
              <a:rPr lang="en-US" sz="4300" dirty="0"/>
              <a:t>Threads</a:t>
            </a:r>
          </a:p>
          <a:p>
            <a:pPr lvl="1"/>
            <a:r>
              <a:rPr lang="en-US" sz="4300" dirty="0" smtClean="0"/>
              <a:t>Mutexes</a:t>
            </a:r>
          </a:p>
          <a:p>
            <a:pPr lvl="1"/>
            <a:r>
              <a:rPr lang="en-US" sz="4300" dirty="0"/>
              <a:t>A</a:t>
            </a:r>
            <a:r>
              <a:rPr lang="en-US" sz="4300" dirty="0" smtClean="0"/>
              <a:t>synchronous operations</a:t>
            </a:r>
            <a:endParaRPr lang="en-US" sz="4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 smtClean="0"/>
              <a:t>Outline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300" dirty="0"/>
              <a:t>Day 3 - More tools and </a:t>
            </a:r>
            <a:r>
              <a:rPr lang="en-US" sz="4300" dirty="0" smtClean="0"/>
              <a:t>techniques</a:t>
            </a:r>
            <a:endParaRPr lang="en-US" sz="4300" dirty="0" smtClean="0"/>
          </a:p>
          <a:p>
            <a:pPr lvl="1"/>
            <a:r>
              <a:rPr lang="en-US" sz="4300" dirty="0" smtClean="0"/>
              <a:t>Atomics </a:t>
            </a:r>
            <a:r>
              <a:rPr lang="en-US" sz="4300" dirty="0"/>
              <a:t>and the C++ memory model</a:t>
            </a:r>
          </a:p>
          <a:p>
            <a:pPr lvl="1"/>
            <a:r>
              <a:rPr lang="en-US" sz="4300" dirty="0"/>
              <a:t>Designing concurrent </a:t>
            </a:r>
            <a:r>
              <a:rPr lang="en-US" sz="4300" dirty="0" smtClean="0"/>
              <a:t>software</a:t>
            </a:r>
          </a:p>
          <a:p>
            <a:pPr lvl="1"/>
            <a:r>
              <a:rPr lang="en-US" sz="4300" dirty="0"/>
              <a:t>Task-based </a:t>
            </a:r>
            <a:r>
              <a:rPr lang="en-US" sz="4300" dirty="0" smtClean="0"/>
              <a:t>concurrency</a:t>
            </a:r>
          </a:p>
          <a:p>
            <a:r>
              <a:rPr lang="en-US" sz="4300" dirty="0" smtClean="0"/>
              <a:t>Day </a:t>
            </a:r>
            <a:r>
              <a:rPr lang="en-US" sz="4300" dirty="0" smtClean="0"/>
              <a:t>4 </a:t>
            </a:r>
            <a:r>
              <a:rPr lang="en-US" sz="4300" dirty="0" smtClean="0"/>
              <a:t>– Case Studies</a:t>
            </a:r>
            <a:endParaRPr lang="en-US" sz="4300" dirty="0" smtClean="0"/>
          </a:p>
          <a:p>
            <a:pPr lvl="1"/>
            <a:r>
              <a:rPr lang="en-US" sz="4300" dirty="0"/>
              <a:t>Case study: Atomics and object lifetime</a:t>
            </a:r>
          </a:p>
          <a:p>
            <a:pPr lvl="1"/>
            <a:r>
              <a:rPr lang="en-US" sz="4300" dirty="0" smtClean="0"/>
              <a:t>Case </a:t>
            </a:r>
            <a:r>
              <a:rPr lang="en-US" sz="4300" dirty="0"/>
              <a:t>study: Making a cache thread safe</a:t>
            </a:r>
          </a:p>
          <a:p>
            <a:pPr lvl="1"/>
            <a:r>
              <a:rPr lang="en-US" sz="4300" dirty="0" smtClean="0"/>
              <a:t>Case </a:t>
            </a:r>
            <a:r>
              <a:rPr lang="en-US" sz="4300" dirty="0"/>
              <a:t>study: Synchronizing a thread </a:t>
            </a:r>
            <a:r>
              <a:rPr lang="en-US" sz="4300" dirty="0" smtClean="0"/>
              <a:t>pool</a:t>
            </a:r>
          </a:p>
          <a:p>
            <a:r>
              <a:rPr lang="en-US" sz="4300" dirty="0" smtClean="0"/>
              <a:t>Day </a:t>
            </a:r>
            <a:r>
              <a:rPr lang="en-US" sz="4300" dirty="0"/>
              <a:t>5 - Distributed memory parallel concurrency</a:t>
            </a:r>
          </a:p>
          <a:p>
            <a:pPr lvl="1"/>
            <a:r>
              <a:rPr lang="en-US" sz="4300" dirty="0"/>
              <a:t>Introduction to MPI</a:t>
            </a:r>
          </a:p>
          <a:p>
            <a:pPr lvl="1"/>
            <a:r>
              <a:rPr lang="en-US" sz="4300" dirty="0"/>
              <a:t>Hybrid </a:t>
            </a:r>
            <a:r>
              <a:rPr lang="en-US" sz="4300" dirty="0" smtClean="0"/>
              <a:t>concurrency</a:t>
            </a:r>
            <a:endParaRPr lang="en-US" sz="43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Transistor Count and Moore's Law - 2011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0447"/>
            <a:ext cx="7010400" cy="629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Bef>
                <a:spcPct val="20000"/>
              </a:spcBef>
              <a:buFont typeface="Arial"/>
              <a:buNone/>
              <a:defRPr/>
            </a:pPr>
            <a:r>
              <a:rPr lang="en-US" sz="1100" b="1" dirty="0" smtClean="0">
                <a:solidFill>
                  <a:prstClr val="white"/>
                </a:solidFill>
                <a:latin typeface="Arial"/>
                <a:cs typeface="Arial"/>
              </a:rPr>
              <a:t>Summary |  </a:t>
            </a:r>
            <a:r>
              <a:rPr lang="en-US" sz="1100" b="1" dirty="0">
                <a:solidFill>
                  <a:prstClr val="white"/>
                </a:solidFill>
                <a:latin typeface="Arial"/>
                <a:cs typeface="Arial"/>
              </a:rPr>
              <a:t>X</a:t>
            </a:r>
            <a:endParaRPr lang="en-US" sz="1100" b="1" dirty="0" smtClea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023" y="317500"/>
            <a:ext cx="749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Looming Challenge Thirty Years Ago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1" y="1176840"/>
            <a:ext cx="770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457200"/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52425" y="868996"/>
            <a:ext cx="8410575" cy="505936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100" b="1" dirty="0" smtClean="0">
                <a:solidFill>
                  <a:srgbClr val="800000"/>
                </a:solidFill>
                <a:latin typeface="Arial"/>
                <a:cs typeface="Arial"/>
              </a:rPr>
              <a:t>Technology driver transition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LSI to VLSI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Emergence of MOS, RISC microprocessors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Availability of dense semiconductor DRAM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Local area and system area networks</a:t>
            </a:r>
          </a:p>
          <a:p>
            <a:pPr marL="0" indent="0">
              <a:buFont typeface="Arial"/>
              <a:buNone/>
            </a:pPr>
            <a:r>
              <a:rPr lang="en-US" sz="3100" b="1" dirty="0" smtClean="0">
                <a:solidFill>
                  <a:srgbClr val="800000"/>
                </a:solidFill>
                <a:latin typeface="Arial"/>
                <a:cs typeface="Arial"/>
              </a:rPr>
              <a:t>Paradigm Shift required</a:t>
            </a:r>
          </a:p>
          <a:p>
            <a:pPr marL="0" indent="0">
              <a:buFont typeface="Arial"/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Exploit “killer micro”</a:t>
            </a:r>
          </a:p>
          <a:p>
            <a:pPr marL="0" indent="0">
              <a:buFont typeface="Arial"/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Increase performance, reduce cost</a:t>
            </a:r>
          </a:p>
          <a:p>
            <a:pPr marL="0" indent="0">
              <a:buFont typeface="Arial"/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Transition away from vector, PVP, and SIMD-array</a:t>
            </a:r>
          </a:p>
          <a:p>
            <a:pPr marL="0" indent="0">
              <a:buFont typeface="Arial"/>
              <a:buNone/>
            </a:pPr>
            <a:r>
              <a:rPr lang="en-US" sz="2200" dirty="0" smtClean="0">
                <a:solidFill>
                  <a:srgbClr val="000000"/>
                </a:solidFill>
                <a:latin typeface="Arial"/>
                <a:cs typeface="Arial"/>
              </a:rPr>
              <a:t>How to structure and program new class of systems</a:t>
            </a:r>
          </a:p>
          <a:p>
            <a:pPr marL="0" indent="0">
              <a:buFont typeface="Arial"/>
              <a:buNone/>
            </a:pPr>
            <a:r>
              <a:rPr lang="en-US" sz="3100" b="1" dirty="0" smtClean="0">
                <a:solidFill>
                  <a:srgbClr val="800000"/>
                </a:solidFill>
                <a:latin typeface="Arial"/>
                <a:cs typeface="Arial"/>
              </a:rPr>
              <a:t>Everything was about to change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How do we program future class of systems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Do we keep a shared memory model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New programming methods; what about legacy codes</a:t>
            </a:r>
          </a:p>
          <a:p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2208" y="1108465"/>
            <a:ext cx="3185591" cy="2259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3556000"/>
            <a:ext cx="1854200" cy="1854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56230" y="6188612"/>
            <a:ext cx="28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courtesy of Bob Lucas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22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b="1" noProof="0" dirty="0" smtClean="0">
                <a:solidFill>
                  <a:schemeClr val="bg1"/>
                </a:solidFill>
                <a:latin typeface="Arial"/>
                <a:cs typeface="Arial"/>
              </a:rPr>
              <a:t>Summary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</a:t>
            </a: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023" y="317500"/>
            <a:ext cx="749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The Future was Uncertain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36881" y="794721"/>
            <a:ext cx="4752975" cy="50593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BBN TC-2000 NUMA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Denelcor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 HEP multithreaded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Intel Touchstone Delta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TMC CM-2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Alliant FX/8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KSR-1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Cray T3D/E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J-Machine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800000"/>
                </a:solidFill>
                <a:latin typeface="Arial"/>
                <a:cs typeface="Arial"/>
              </a:rPr>
              <a:t>Ncube</a:t>
            </a:r>
            <a:endParaRPr lang="en-US" sz="2400" b="1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Cray C90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UIUC/CSRD Cedar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88" y="1838960"/>
            <a:ext cx="2057400" cy="2057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5400" y="2499360"/>
            <a:ext cx="1828800" cy="14947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2423160"/>
            <a:ext cx="1644538" cy="1295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9" y="3794760"/>
            <a:ext cx="1372515" cy="1447800"/>
          </a:xfrm>
          <a:prstGeom prst="rect">
            <a:avLst/>
          </a:prstGeom>
        </p:spPr>
      </p:pic>
      <p:pic>
        <p:nvPicPr>
          <p:cNvPr id="12" name="Picture 11" descr="t3e_smal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746760"/>
            <a:ext cx="2032000" cy="1524000"/>
          </a:xfrm>
          <a:prstGeom prst="rect">
            <a:avLst/>
          </a:prstGeom>
        </p:spPr>
      </p:pic>
      <p:pic>
        <p:nvPicPr>
          <p:cNvPr id="13" name="Picture 12" descr="c901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36720"/>
            <a:ext cx="1844737" cy="138355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56230" y="6188612"/>
            <a:ext cx="28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courtesy of Bob Lucas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2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100" b="1" noProof="0" dirty="0" smtClean="0">
                <a:solidFill>
                  <a:schemeClr val="bg1"/>
                </a:solidFill>
                <a:latin typeface="Arial"/>
                <a:cs typeface="Arial"/>
              </a:rPr>
              <a:t>Summary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</a:t>
            </a:r>
            <a:r>
              <a:rPr lang="en-US" sz="1100" b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2023" y="317500"/>
            <a:ext cx="749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HPC Finally Reached a Stable 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81" y="922840"/>
            <a:ext cx="77034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COTS Components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Leverage mainstream commercial processors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Cache-based hierarchical memories</a:t>
            </a:r>
          </a:p>
          <a:p>
            <a:pPr lvl="1" algn="l"/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Distributed Memory Architecture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Familiar software on processors (Fortran, C, and C++)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Message Passing Interface (MPI)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en-US" sz="2400" b="1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volving </a:t>
            </a:r>
            <a:r>
              <a:rPr lang="en-US" sz="2400" b="1" dirty="0">
                <a:solidFill>
                  <a:srgbClr val="800000"/>
                </a:solidFill>
                <a:latin typeface="Arial"/>
                <a:cs typeface="Arial"/>
              </a:rPr>
              <a:t>for two decades</a:t>
            </a:r>
          </a:p>
          <a:p>
            <a:pPr lvl="1" algn="l"/>
            <a:r>
              <a:rPr lang="en-US" sz="2400" b="1" dirty="0" smtClean="0">
                <a:solidFill>
                  <a:srgbClr val="800000"/>
                </a:solidFill>
                <a:latin typeface="Arial"/>
                <a:cs typeface="Arial"/>
              </a:rPr>
              <a:t>Beowulf is the epitome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All off-the-self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PC components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Ethernet networks</a:t>
            </a:r>
          </a:p>
          <a:p>
            <a:pPr lvl="1" algn="l"/>
            <a:r>
              <a:rPr lang="en-US" sz="2000" dirty="0" smtClean="0">
                <a:solidFill>
                  <a:srgbClr val="000000"/>
                </a:solidFill>
                <a:latin typeface="Arial"/>
                <a:cs typeface="Arial"/>
              </a:rPr>
              <a:t>Linux</a:t>
            </a:r>
          </a:p>
          <a:p>
            <a:pPr lvl="1" algn="l"/>
            <a:r>
              <a:rPr lang="en-US" sz="2000" dirty="0" err="1" smtClean="0">
                <a:solidFill>
                  <a:srgbClr val="000000"/>
                </a:solidFill>
                <a:latin typeface="Arial"/>
                <a:cs typeface="Arial"/>
              </a:rPr>
              <a:t>gcc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 algn="l"/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7" name="Picture 2" descr="tr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2681848"/>
            <a:ext cx="4470400" cy="305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56230" y="6188612"/>
            <a:ext cx="28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courtesy of Bob Lucas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14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7274981" y="6214529"/>
            <a:ext cx="1625599" cy="3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 </a:t>
            </a:r>
            <a:r>
              <a:rPr kumimoji="0" lang="en-US" sz="1100" b="1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|  2</a:t>
            </a:r>
            <a:endParaRPr kumimoji="0" lang="en-US" sz="11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023" y="317500"/>
            <a:ext cx="749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 smtClean="0">
                <a:latin typeface="Arial"/>
                <a:cs typeface="Arial"/>
              </a:rPr>
              <a:t>Need More Capability?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058402" y="5172503"/>
            <a:ext cx="34044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990033"/>
                </a:solidFill>
              </a:rPr>
              <a:t>Application Specific Systems</a:t>
            </a:r>
          </a:p>
          <a:p>
            <a:pPr algn="ctr" eaLnBrk="1" hangingPunct="1"/>
            <a:r>
              <a:rPr lang="en-US" sz="1800" dirty="0">
                <a:solidFill>
                  <a:srgbClr val="990033"/>
                </a:solidFill>
              </a:rPr>
              <a:t>D.E. Shaw Research Anton</a:t>
            </a:r>
          </a:p>
        </p:txBody>
      </p:sp>
      <p:pic>
        <p:nvPicPr>
          <p:cNvPr id="8" name="Picture 1" descr="Official Anton photo__8-14-09__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067" y="3123040"/>
            <a:ext cx="30099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208304" y="2450230"/>
            <a:ext cx="45050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solidFill>
                  <a:srgbClr val="990033"/>
                </a:solidFill>
              </a:rPr>
              <a:t>Massive </a:t>
            </a:r>
            <a:r>
              <a:rPr lang="en-US" sz="1800" dirty="0" smtClean="0">
                <a:solidFill>
                  <a:srgbClr val="990033"/>
                </a:solidFill>
              </a:rPr>
              <a:t>Scaling</a:t>
            </a:r>
          </a:p>
          <a:p>
            <a:pPr algn="ctr" eaLnBrk="1" hangingPunct="1"/>
            <a:r>
              <a:rPr lang="en-US" sz="1800" dirty="0" smtClean="0">
                <a:solidFill>
                  <a:srgbClr val="990033"/>
                </a:solidFill>
              </a:rPr>
              <a:t>Tianhe-2 (3M cores)</a:t>
            </a:r>
            <a:endParaRPr lang="en-US" sz="1800" dirty="0">
              <a:solidFill>
                <a:srgbClr val="990033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4340" y="1365962"/>
            <a:ext cx="3211524" cy="4161926"/>
            <a:chOff x="5654940" y="1222635"/>
            <a:chExt cx="3211524" cy="4161926"/>
          </a:xfrm>
        </p:grpSpPr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>
              <a:off x="5654940" y="4738230"/>
              <a:ext cx="32115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solidFill>
                    <a:srgbClr val="990033"/>
                  </a:solidFill>
                </a:rPr>
                <a:t>Exploit a New Phenomenon</a:t>
              </a:r>
            </a:p>
            <a:p>
              <a:pPr algn="ctr" eaLnBrk="1" hangingPunct="1"/>
              <a:r>
                <a:rPr lang="en-US" sz="1800" dirty="0" smtClean="0">
                  <a:solidFill>
                    <a:srgbClr val="990033"/>
                  </a:solidFill>
                </a:rPr>
                <a:t>D</a:t>
              </a:r>
              <a:r>
                <a:rPr lang="en-US" sz="1800" dirty="0">
                  <a:solidFill>
                    <a:srgbClr val="990033"/>
                  </a:solidFill>
                </a:rPr>
                <a:t>-</a:t>
              </a:r>
              <a:r>
                <a:rPr lang="en-US" sz="1800" dirty="0" smtClean="0">
                  <a:solidFill>
                    <a:srgbClr val="990033"/>
                  </a:solidFill>
                </a:rPr>
                <a:t>Wave Quantum </a:t>
              </a:r>
              <a:r>
                <a:rPr lang="en-US" sz="1800" dirty="0" err="1" smtClean="0">
                  <a:solidFill>
                    <a:srgbClr val="990033"/>
                  </a:solidFill>
                </a:rPr>
                <a:t>Annealer</a:t>
              </a:r>
              <a:endParaRPr lang="en-US" sz="1800" dirty="0">
                <a:solidFill>
                  <a:srgbClr val="990033"/>
                </a:solidFill>
              </a:endParaRPr>
            </a:p>
          </p:txBody>
        </p:sp>
        <p:pic>
          <p:nvPicPr>
            <p:cNvPr id="11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035" y="1222635"/>
              <a:ext cx="3128963" cy="349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1" descr="th-2-pic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45" y="481372"/>
            <a:ext cx="3583722" cy="19535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56230" y="6188612"/>
            <a:ext cx="28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courtesy of Bob Lucas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864428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6230" y="6188612"/>
            <a:ext cx="284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Used courtesy of Bob Lucas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38100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2667000"/>
            <a:ext cx="22860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3124200"/>
            <a:ext cx="1676400" cy="497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1400" y="3857897"/>
            <a:ext cx="1676400" cy="455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47244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4419600" y="3621677"/>
            <a:ext cx="0" cy="236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343400" y="4343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72000" y="4312920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</p:cNvCxnSpPr>
          <p:nvPr/>
        </p:nvCxnSpPr>
        <p:spPr>
          <a:xfrm>
            <a:off x="2209800" y="4131128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62600" y="4131128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5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Xeon Phi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ttp://software.intel.com/sites/default/files/8692-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46" y="2135777"/>
            <a:ext cx="655222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Intel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9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program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B36-9664-4CB0-8B2E-F4A2F44AE97E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th-2-pic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3583722" cy="195356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97294"/>
            <a:ext cx="1447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58563"/>
            <a:ext cx="39719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http://www.geforce.com/sites/default/files-world/styles/652_width/public/geforce-gtx-titan-F-1.png?itok=vo2hQd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24275" y="2049372"/>
            <a:ext cx="62103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157</TotalTime>
  <Words>573</Words>
  <Application>Microsoft Office PowerPoint</Application>
  <PresentationFormat>On-screen Show (4:3)</PresentationFormat>
  <Paragraphs>160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Essential</vt:lpstr>
      <vt:lpstr>Office Theme</vt:lpstr>
      <vt:lpstr>Modern CPU Architecture and Concurrency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mental model</vt:lpstr>
      <vt:lpstr>Reality</vt:lpstr>
      <vt:lpstr>How do we program these?</vt:lpstr>
      <vt:lpstr>Free Lunch is over (2005)</vt:lpstr>
      <vt:lpstr>The hardware Jungle (2012)</vt:lpstr>
      <vt:lpstr>Fundamental principles, new tools</vt:lpstr>
      <vt:lpstr>New performance metrics</vt:lpstr>
      <vt:lpstr>Language evolution</vt:lpstr>
      <vt:lpstr>What does this mean for us?</vt:lpstr>
      <vt:lpstr>Course Outline</vt:lpstr>
      <vt:lpstr>Course Outline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CPU Architecture and Concurrency</dc:title>
  <dc:creator>Josh</dc:creator>
  <cp:lastModifiedBy>Josh</cp:lastModifiedBy>
  <cp:revision>16</cp:revision>
  <dcterms:created xsi:type="dcterms:W3CDTF">2013-10-08T10:17:29Z</dcterms:created>
  <dcterms:modified xsi:type="dcterms:W3CDTF">2014-01-17T11:40:46Z</dcterms:modified>
</cp:coreProperties>
</file>