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1/15/2014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92418.aspx" TargetMode="External"/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Task Based </a:t>
            </a:r>
            <a:r>
              <a:rPr lang="en-US" sz="4800" dirty="0" err="1" smtClean="0"/>
              <a:t>ConcurrencY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Scaling to Many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approach has costs and benefits.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Scales to many cores (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 is small)</a:t>
            </a:r>
          </a:p>
          <a:p>
            <a:pPr marL="1485900" lvl="2" indent="-342900"/>
            <a:r>
              <a:rPr lang="en-US" dirty="0" smtClean="0"/>
              <a:t>Understandable – follows hand multiplication process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Poor cache performance if rows are large</a:t>
            </a:r>
          </a:p>
          <a:p>
            <a:pPr marL="1485900" lvl="2" indent="-342900"/>
            <a:r>
              <a:rPr lang="en-US" dirty="0" smtClean="0"/>
              <a:t>Traverses left and right matrices in different ways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Partitioning input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take advantage of Amdahl’s Law is to organize an algorithm to partition it’s input data.</a:t>
            </a:r>
          </a:p>
          <a:p>
            <a:pPr marL="800100" lvl="1" indent="-342900"/>
            <a:r>
              <a:rPr lang="en-US" dirty="0" smtClean="0"/>
              <a:t>The size of the input data will grow over time</a:t>
            </a:r>
          </a:p>
          <a:p>
            <a:pPr marL="800100" lvl="1" indent="-342900"/>
            <a:r>
              <a:rPr lang="en-US" dirty="0"/>
              <a:t>T</a:t>
            </a:r>
            <a:r>
              <a:rPr lang="en-US" dirty="0" smtClean="0"/>
              <a:t>he number of cores will grow over time</a:t>
            </a:r>
          </a:p>
          <a:p>
            <a:pPr marL="800100" lvl="1" indent="-342900"/>
            <a:r>
              <a:rPr lang="en-US" dirty="0" smtClean="0"/>
              <a:t>Therefore our performance will grow over time</a:t>
            </a:r>
          </a:p>
          <a:p>
            <a:endParaRPr lang="en-US" dirty="0" smtClean="0"/>
          </a:p>
          <a:p>
            <a:r>
              <a:rPr lang="en-US" dirty="0" smtClean="0"/>
              <a:t>The free lunch is back!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based concurrency provides a mental framework to partition input data for many problems.</a:t>
            </a:r>
          </a:p>
          <a:p>
            <a:pPr marL="800100" lvl="1" indent="-342900"/>
            <a:r>
              <a:rPr lang="en-US" dirty="0" smtClean="0"/>
              <a:t>Write the algorithm so that it can act on data of any size</a:t>
            </a:r>
          </a:p>
          <a:p>
            <a:pPr marL="800100" lvl="1" indent="-342900"/>
            <a:r>
              <a:rPr lang="en-US" dirty="0" smtClean="0"/>
              <a:t>Partition the input data into smaller chunks</a:t>
            </a:r>
          </a:p>
          <a:p>
            <a:pPr marL="800100" lvl="1" indent="-342900"/>
            <a:r>
              <a:rPr lang="en-US" dirty="0" smtClean="0"/>
              <a:t>Apply the algorithm to each partition separately (map)</a:t>
            </a:r>
          </a:p>
          <a:p>
            <a:pPr marL="800100" lvl="1" indent="-342900"/>
            <a:r>
              <a:rPr lang="en-US" dirty="0" smtClean="0"/>
              <a:t>Aggregate the results on each partition (reduce)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The map-reduce approach is one way to implement task-based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Map-</a:t>
            </a:r>
            <a:r>
              <a:rPr lang="en-US" dirty="0" err="1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map-reduce approach is implemented by a number of libraries.</a:t>
            </a:r>
          </a:p>
          <a:p>
            <a:pPr marL="800100" lvl="1" indent="-342900"/>
            <a:r>
              <a:rPr lang="en-US" dirty="0" smtClean="0">
                <a:hlinkClick r:id="rId2"/>
              </a:rPr>
              <a:t>Intel Threading Building Blocks</a:t>
            </a:r>
            <a:endParaRPr lang="en-US" dirty="0" smtClean="0"/>
          </a:p>
          <a:p>
            <a:pPr marL="800100" lvl="1" indent="-342900"/>
            <a:r>
              <a:rPr lang="en-US" dirty="0" smtClean="0">
                <a:hlinkClick r:id="rId3"/>
              </a:rPr>
              <a:t>Microsoft Parallel Patterns Library</a:t>
            </a:r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Let’s write our own, simple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how matrix multiplication works: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590800"/>
            <a:ext cx="914400" cy="304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3300" y="2590800"/>
            <a:ext cx="190500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2590800"/>
            <a:ext cx="457200" cy="342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71800" y="35814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𝟐𝟎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81400"/>
                <a:ext cx="2438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2590800"/>
            <a:ext cx="457200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2600" y="2590800"/>
            <a:ext cx="457200" cy="304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24200" y="35930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93068"/>
                <a:ext cx="2286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3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map-reduce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read a simple map-reduce parallel task implementation</a:t>
            </a:r>
          </a:p>
          <a:p>
            <a:pPr marL="800100" lvl="1" indent="-342900"/>
            <a:r>
              <a:rPr lang="en-US" dirty="0" smtClean="0"/>
              <a:t>Process for sight-reading code</a:t>
            </a:r>
          </a:p>
          <a:p>
            <a:pPr marL="1485900" lvl="2" indent="-342900"/>
            <a:r>
              <a:rPr lang="en-US" dirty="0" smtClean="0"/>
              <a:t>First pass: Understand structure</a:t>
            </a:r>
          </a:p>
          <a:p>
            <a:pPr marL="1943100" lvl="3" indent="-342900"/>
            <a:r>
              <a:rPr lang="en-US" dirty="0" smtClean="0"/>
              <a:t>Methods names</a:t>
            </a:r>
          </a:p>
          <a:p>
            <a:pPr marL="1943100" lvl="3" indent="-342900"/>
            <a:r>
              <a:rPr lang="en-US" dirty="0" smtClean="0"/>
              <a:t>Arguments</a:t>
            </a:r>
          </a:p>
          <a:p>
            <a:pPr marL="1943100" lvl="3" indent="-342900"/>
            <a:r>
              <a:rPr lang="en-US" dirty="0" smtClean="0"/>
              <a:t>Return values</a:t>
            </a:r>
          </a:p>
          <a:p>
            <a:pPr marL="1485900" lvl="2" indent="-342900"/>
            <a:r>
              <a:rPr lang="en-US" dirty="0" smtClean="0"/>
              <a:t>Second pass: ignore details, look for landmarks</a:t>
            </a:r>
          </a:p>
          <a:p>
            <a:pPr marL="1485900" lvl="2" indent="-342900"/>
            <a:r>
              <a:rPr lang="en-US" dirty="0" smtClean="0"/>
              <a:t>Third pass: focus on details</a:t>
            </a:r>
          </a:p>
          <a:p>
            <a:pPr marL="800100" lvl="1" indent="-342900"/>
            <a:r>
              <a:rPr lang="en-US" dirty="0" smtClean="0"/>
              <a:t>What landmarks should we find?</a:t>
            </a:r>
          </a:p>
          <a:p>
            <a:pPr marL="1485900" lvl="2" indent="-342900"/>
            <a:r>
              <a:rPr lang="en-US" dirty="0" smtClean="0"/>
              <a:t>Partitioning</a:t>
            </a:r>
          </a:p>
          <a:p>
            <a:pPr marL="1485900" lvl="2" indent="-342900"/>
            <a:r>
              <a:rPr lang="en-US" dirty="0" smtClean="0"/>
              <a:t>Map </a:t>
            </a:r>
          </a:p>
          <a:p>
            <a:pPr marL="1485900" lvl="2" indent="-342900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it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if there is a client for this code.</a:t>
            </a:r>
          </a:p>
          <a:p>
            <a:pPr marL="800100" lvl="1" indent="-342900"/>
            <a:r>
              <a:rPr lang="en-US" dirty="0" smtClean="0"/>
              <a:t>Look for unit tests first</a:t>
            </a:r>
          </a:p>
          <a:p>
            <a:pPr marL="1485900" lvl="2" indent="-342900"/>
            <a:r>
              <a:rPr lang="en-US" dirty="0" smtClean="0"/>
              <a:t>Likely the simplest of clients</a:t>
            </a:r>
          </a:p>
          <a:p>
            <a:pPr marL="1485900" lvl="2" indent="-342900"/>
            <a:r>
              <a:rPr lang="en-US" dirty="0" smtClean="0"/>
              <a:t>Usually  represent the canonical usage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How could we use this code for matrix multiplication?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𝟐𝟎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𝟔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Perform two calculations on each thread.</a:t>
                </a:r>
              </a:p>
              <a:p>
                <a:pPr marL="800100" lvl="1" indent="-342900"/>
                <a:r>
                  <a:rPr lang="en-US" dirty="0" smtClean="0"/>
                  <a:t>More generally, the multiply and add for each row is a task</a:t>
                </a:r>
              </a:p>
              <a:p>
                <a:pPr marL="800100" lvl="1" indent="-342900"/>
                <a:r>
                  <a:rPr lang="en-US" dirty="0" smtClean="0"/>
                  <a:t>Use map to do multiply and add on all cores</a:t>
                </a:r>
              </a:p>
              <a:p>
                <a:pPr marL="800100" lvl="1" indent="-342900"/>
                <a:r>
                  <a:rPr lang="en-US" dirty="0" smtClean="0"/>
                  <a:t>Reduce puts the sums in the correct location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Let’s see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103</TotalTime>
  <Words>481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Task Based ConcurrencY</vt:lpstr>
      <vt:lpstr>Partitioning input data </vt:lpstr>
      <vt:lpstr>Task based concurrency</vt:lpstr>
      <vt:lpstr>How to implement Map-REduce</vt:lpstr>
      <vt:lpstr>Problem: Matrix Multiplication</vt:lpstr>
      <vt:lpstr>A simple map-reduce implementation</vt:lpstr>
      <vt:lpstr>Find it in use</vt:lpstr>
      <vt:lpstr>Use with Matrix Multiplication</vt:lpstr>
      <vt:lpstr>Example</vt:lpstr>
      <vt:lpstr>analysis of this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12</cp:revision>
  <dcterms:created xsi:type="dcterms:W3CDTF">2013-10-08T10:17:29Z</dcterms:created>
  <dcterms:modified xsi:type="dcterms:W3CDTF">2014-01-15T12:00:47Z</dcterms:modified>
</cp:coreProperties>
</file>