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8" r:id="rId5"/>
    <p:sldId id="284" r:id="rId6"/>
    <p:sldId id="287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A5DAC6"/>
    <a:srgbClr val="FFFFFF"/>
    <a:srgbClr val="00B0F0"/>
    <a:srgbClr val="4C5DBA"/>
    <a:srgbClr val="136143"/>
    <a:srgbClr val="0B3B29"/>
    <a:srgbClr val="8439BD"/>
    <a:srgbClr val="8F2EA2"/>
    <a:srgbClr val="3ED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e.data.abs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04F06-533B-055D-2D37-8FDDEB2073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2"/>
          </p:nvPr>
        </p:nvSpPr>
        <p:spPr>
          <a:xfrm>
            <a:off x="4524624" y="3000102"/>
            <a:ext cx="1208897" cy="302186"/>
          </a:xfrm>
        </p:spPr>
        <p:txBody>
          <a:bodyPr/>
          <a:lstStyle/>
          <a:p>
            <a:pPr algn="ctr"/>
            <a:r>
              <a:rPr lang="en-AU" dirty="0"/>
              <a:t>Johan Snyman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F2149B-661E-8E67-E006-01665429D6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36"/>
          </p:nvPr>
        </p:nvSpPr>
        <p:spPr>
          <a:xfrm>
            <a:off x="9133811" y="3000102"/>
            <a:ext cx="1181099" cy="302186"/>
          </a:xfrm>
        </p:spPr>
        <p:txBody>
          <a:bodyPr/>
          <a:lstStyle/>
          <a:p>
            <a:pPr algn="ctr"/>
            <a:r>
              <a:rPr lang="en-AU" dirty="0"/>
              <a:t>Jon Wood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1947A0-5876-7204-2B0A-740491933F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2814633"/>
            <a:ext cx="1979518" cy="2342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0DE515-569A-185B-7847-D778907493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53" y="2814633"/>
            <a:ext cx="1979518" cy="245584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25CC7DD-BEBC-0660-1A6D-F17BF5AC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199542"/>
            <a:ext cx="11731752" cy="630936"/>
          </a:xfrm>
        </p:spPr>
        <p:txBody>
          <a:bodyPr/>
          <a:lstStyle/>
          <a:p>
            <a:r>
              <a:rPr lang="en-AU" sz="4000" dirty="0"/>
              <a:t>UWA DATA ANALYSIS BOOTCAMP - PROJECT 2 ETL</a:t>
            </a:r>
            <a:br>
              <a:rPr lang="en-AU" sz="4000" dirty="0"/>
            </a:br>
            <a:br>
              <a:rPr lang="en-AU" sz="4000" dirty="0"/>
            </a:br>
            <a:r>
              <a:rPr lang="en-AU" sz="4000" dirty="0"/>
              <a:t>TEAM 6 proposal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28EB3-2A6F-1A11-D682-F5147D634844}"/>
              </a:ext>
            </a:extLst>
          </p:cNvPr>
          <p:cNvSpPr txBox="1"/>
          <p:nvPr/>
        </p:nvSpPr>
        <p:spPr>
          <a:xfrm>
            <a:off x="3501576" y="5926346"/>
            <a:ext cx="792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https://github.com/jonowood/Project_2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D434B1CD-60A4-7EF1-38E8-C787D890B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067" y="5975308"/>
            <a:ext cx="3035839" cy="302186"/>
          </a:xfrm>
        </p:spPr>
        <p:txBody>
          <a:bodyPr/>
          <a:lstStyle/>
          <a:p>
            <a:r>
              <a:rPr lang="en-AU" sz="2400" dirty="0"/>
              <a:t>Our Git Repository</a:t>
            </a:r>
            <a:r>
              <a:rPr lang="en-AU" sz="2000" dirty="0"/>
              <a:t>	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86B3A13D-679C-2333-4DA6-656466ED417B}"/>
              </a:ext>
            </a:extLst>
          </p:cNvPr>
          <p:cNvSpPr txBox="1">
            <a:spLocks/>
          </p:cNvSpPr>
          <p:nvPr/>
        </p:nvSpPr>
        <p:spPr>
          <a:xfrm>
            <a:off x="419067" y="2369980"/>
            <a:ext cx="3035839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sz="2400" dirty="0"/>
              <a:t>Our Team	</a:t>
            </a:r>
          </a:p>
        </p:txBody>
      </p:sp>
    </p:spTree>
    <p:extLst>
      <p:ext uri="{BB962C8B-B14F-4D97-AF65-F5344CB8AC3E}">
        <p14:creationId xmlns:p14="http://schemas.microsoft.com/office/powerpoint/2010/main" val="12760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119546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612417" y="2619896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978046" y="2564473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244932" y="1995091"/>
            <a:ext cx="2153721" cy="21889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Data Sources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Review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Inspect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Simulate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065161" y="1995091"/>
            <a:ext cx="9747751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972952" y="301003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648708" y="31244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594" y="4524723"/>
            <a:ext cx="1796396" cy="302186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8406" y="4826909"/>
            <a:ext cx="259028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Locate and download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AWE.CSV 27K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 – ERP.CSV 7,5K datapoints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Prework, structure, common keys, duplicates and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formats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8699" y="4489432"/>
            <a:ext cx="1796396" cy="302186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2305" y="4817169"/>
            <a:ext cx="2139356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Design ERD flow for desired table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POSTGRES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.CSV to Python and convert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CSV </a:t>
            </a:r>
            <a:r>
              <a:rPr lang="en-US"/>
              <a:t>loaded correctly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2985" y="4552152"/>
            <a:ext cx="1796396" cy="302186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96133" y="4900573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Wrangling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Cleaning –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Align Time/reasons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Rename headers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77070" y="4552855"/>
            <a:ext cx="1796396" cy="302186"/>
          </a:xfrm>
        </p:spPr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709" y="4937316"/>
            <a:ext cx="1813567" cy="70643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 to </a:t>
            </a:r>
            <a:r>
              <a:rPr lang="en-US" dirty="0" err="1"/>
              <a:t>PostGres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Check and test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206097"/>
            <a:ext cx="11731752" cy="938387"/>
          </a:xfrm>
        </p:spPr>
        <p:txBody>
          <a:bodyPr/>
          <a:lstStyle/>
          <a:p>
            <a:r>
              <a:rPr lang="en-US" dirty="0"/>
              <a:t>Project 2-Etl : ERP vs. AWE</a:t>
            </a:r>
            <a:br>
              <a:rPr lang="en-US" dirty="0"/>
            </a:br>
            <a:r>
              <a:rPr lang="en-US" sz="1200" dirty="0"/>
              <a:t>Our team will select, analyze, extract, transform and load a dataset to allow data analysts to analyze the following:</a:t>
            </a:r>
            <a:br>
              <a:rPr lang="en-US" sz="1200" dirty="0"/>
            </a:br>
            <a:br>
              <a:rPr lang="en-US" dirty="0"/>
            </a:br>
            <a:r>
              <a:rPr lang="en-US" sz="1800" dirty="0"/>
              <a:t>How does average weekly earnings influence Estimated residence Population 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C131-4F19-305C-A1E7-5EB27E260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0125" y="3727814"/>
            <a:ext cx="11479426" cy="471656"/>
          </a:xfrm>
        </p:spPr>
        <p:txBody>
          <a:bodyPr/>
          <a:lstStyle/>
          <a:p>
            <a:r>
              <a:rPr lang="en-AU" dirty="0">
                <a:solidFill>
                  <a:schemeClr val="accent6"/>
                </a:solidFill>
              </a:rPr>
              <a:t>REQUIRED STEPS TO TRANSFORM DATA;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9B1AE-69A4-A94E-FC92-03DD4F06EB6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0124" y="4196593"/>
            <a:ext cx="5524980" cy="1597477"/>
          </a:xfrm>
        </p:spPr>
        <p:txBody>
          <a:bodyPr/>
          <a:lstStyle/>
          <a:p>
            <a:r>
              <a:rPr lang="en-AU" dirty="0"/>
              <a:t>File A - </a:t>
            </a:r>
            <a:r>
              <a:rPr lang="en-US" b="1" dirty="0"/>
              <a:t>ABS – AWE.CSV (27K datapoints)</a:t>
            </a: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Filter column C values to only include ‘Earnings’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B to only include 'All employees average weekly earnings’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G to only include ‘Original’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Copy columns to </a:t>
            </a:r>
            <a:r>
              <a:rPr lang="en-US" dirty="0" err="1"/>
              <a:t>DataFrame</a:t>
            </a:r>
            <a:r>
              <a:rPr lang="en-US" dirty="0"/>
              <a:t> - REGION: Region, TIME_PERIOD: Time Period, OBS_VALUE</a:t>
            </a:r>
            <a:endParaRPr lang="en-AU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C974036A-2C9E-2E95-3C84-CA04C103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3010614"/>
            <a:ext cx="11731752" cy="630936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transform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63775D-7A23-16BD-5052-689A5F3D3512}"/>
              </a:ext>
            </a:extLst>
          </p:cNvPr>
          <p:cNvSpPr txBox="1">
            <a:spLocks/>
          </p:cNvSpPr>
          <p:nvPr/>
        </p:nvSpPr>
        <p:spPr>
          <a:xfrm>
            <a:off x="6095999" y="4196593"/>
            <a:ext cx="5696309" cy="15974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File B - </a:t>
            </a:r>
            <a:r>
              <a:rPr lang="en-US" b="1" dirty="0"/>
              <a:t>ABS – ERP.CSV 7,5K (datapoints)</a:t>
            </a: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Filter column B to only include ‘4: Internal Arrivals’, ‘5: Internal Departures’, ‘6: Net Internal Migration’, ‘13: Change Over Previous Quarter’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Copy columns to </a:t>
            </a:r>
            <a:r>
              <a:rPr lang="en-US" dirty="0" err="1"/>
              <a:t>DataFrame</a:t>
            </a:r>
            <a:r>
              <a:rPr lang="en-US" dirty="0"/>
              <a:t> - REGION: Region, TIME_PERIOD: Time Period, OBS_VALUE</a:t>
            </a:r>
            <a:endParaRPr lang="en-AU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C4A6F6B-3C87-C6A6-6022-996363A3989F}"/>
              </a:ext>
            </a:extLst>
          </p:cNvPr>
          <p:cNvSpPr txBox="1">
            <a:spLocks/>
          </p:cNvSpPr>
          <p:nvPr/>
        </p:nvSpPr>
        <p:spPr>
          <a:xfrm>
            <a:off x="230124" y="1088136"/>
            <a:ext cx="1208897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 Sets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CFF666C-B074-8BD1-9066-962732F90528}"/>
              </a:ext>
            </a:extLst>
          </p:cNvPr>
          <p:cNvSpPr txBox="1">
            <a:spLocks/>
          </p:cNvSpPr>
          <p:nvPr/>
        </p:nvSpPr>
        <p:spPr>
          <a:xfrm>
            <a:off x="230124" y="1559792"/>
            <a:ext cx="11731752" cy="12955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Datasets Sourced From - </a:t>
            </a:r>
            <a:r>
              <a:rPr lang="en-AU" dirty="0">
                <a:hlinkClick r:id="rId2"/>
              </a:rPr>
              <a:t>https://explore.data.abs.gov.au/</a:t>
            </a:r>
            <a:endParaRPr lang="en-AU" dirty="0"/>
          </a:p>
          <a:p>
            <a:endParaRPr lang="en-AU" dirty="0"/>
          </a:p>
          <a:p>
            <a:r>
              <a:rPr lang="en-AU" dirty="0"/>
              <a:t>File A - </a:t>
            </a:r>
            <a:r>
              <a:rPr lang="en-US" b="1" dirty="0"/>
              <a:t>ABS – AWE.CSV (27K datapoints) -  Population Movement Data for Australia</a:t>
            </a:r>
          </a:p>
          <a:p>
            <a:r>
              <a:rPr lang="en-AU" dirty="0"/>
              <a:t>File B - </a:t>
            </a:r>
            <a:r>
              <a:rPr lang="en-US" b="1" dirty="0"/>
              <a:t>ABS – ERP.CSV 7,5K (datapoints) – Average  Income Data for Australia</a:t>
            </a:r>
            <a:endParaRPr lang="en-AU" b="1" dirty="0"/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6" name="Title 17">
            <a:extLst>
              <a:ext uri="{FF2B5EF4-FFF2-40B4-BE49-F238E27FC236}">
                <a16:creationId xmlns:a16="http://schemas.microsoft.com/office/drawing/2014/main" id="{4B95AF5B-66B2-408B-0DFE-3787F4801F62}"/>
              </a:ext>
            </a:extLst>
          </p:cNvPr>
          <p:cNvSpPr txBox="1">
            <a:spLocks/>
          </p:cNvSpPr>
          <p:nvPr/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>
                <a:solidFill>
                  <a:srgbClr val="4C5DBA"/>
                </a:solidFill>
              </a:rPr>
              <a:t>extract</a:t>
            </a:r>
            <a:endParaRPr lang="en-AU" dirty="0">
              <a:solidFill>
                <a:srgbClr val="4C5DB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3B7F4-72A0-B279-A739-EB31933CC833}"/>
              </a:ext>
            </a:extLst>
          </p:cNvPr>
          <p:cNvSpPr txBox="1"/>
          <p:nvPr/>
        </p:nvSpPr>
        <p:spPr>
          <a:xfrm>
            <a:off x="230124" y="5794070"/>
            <a:ext cx="117317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Pandas Transformations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198226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311A977-A1F3-FAC7-860C-2D9B41E9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B895F"/>
                </a:solidFill>
              </a:rPr>
              <a:t>load</a:t>
            </a:r>
            <a:br>
              <a:rPr lang="en-AU" dirty="0"/>
            </a:br>
            <a:endParaRPr lang="en-AU" dirty="0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06D6312A-2E6B-C626-C3A8-E9667AE6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4" y="1596136"/>
            <a:ext cx="6412029" cy="51842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6D8618-7847-E207-4337-7547488A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" y="1596136"/>
            <a:ext cx="2724530" cy="51346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E61726-D253-90E4-5548-BE7AAF1A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115" y="2651664"/>
            <a:ext cx="2312098" cy="2570671"/>
          </a:xfrm>
          <a:prstGeom prst="rect">
            <a:avLst/>
          </a:prstGeom>
        </p:spPr>
      </p:pic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B340F5C9-AE7B-97D4-4C6D-D198047128FB}"/>
              </a:ext>
            </a:extLst>
          </p:cNvPr>
          <p:cNvSpPr/>
          <p:nvPr/>
        </p:nvSpPr>
        <p:spPr>
          <a:xfrm>
            <a:off x="9366684" y="3742906"/>
            <a:ext cx="717596" cy="439947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3C18-732D-E692-6022-8DBBA1740DD6}"/>
              </a:ext>
            </a:extLst>
          </p:cNvPr>
          <p:cNvSpPr txBox="1"/>
          <p:nvPr/>
        </p:nvSpPr>
        <p:spPr>
          <a:xfrm>
            <a:off x="230124" y="1089383"/>
            <a:ext cx="1186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will create a Database and Schema in PostgreSQL then Load the data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9626030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{90174A02-3E05-47AD-93F9-0D769F6DF5AC}tf16411242_win32</Template>
  <TotalTime>71</TotalTime>
  <Words>371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 Light</vt:lpstr>
      <vt:lpstr>Consolas</vt:lpstr>
      <vt:lpstr>Speak Pro</vt:lpstr>
      <vt:lpstr>Wingdings</vt:lpstr>
      <vt:lpstr>2_Office Theme</vt:lpstr>
      <vt:lpstr>UWA DATA ANALYSIS BOOTCAMP - PROJECT 2 ETL  TEAM 6 proposal</vt:lpstr>
      <vt:lpstr>Project 2-Etl : ERP vs. AWE Our team will select, analyze, extract, transform and load a dataset to allow data analysts to analyze the following:  How does average weekly earnings influence Estimated residence Population </vt:lpstr>
      <vt:lpstr>transform</vt:lpstr>
      <vt:lpstr>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Johannes Snyman</dc:creator>
  <cp:lastModifiedBy>Jon Wood, Curtain World</cp:lastModifiedBy>
  <cp:revision>8</cp:revision>
  <dcterms:created xsi:type="dcterms:W3CDTF">2022-12-13T13:27:52Z</dcterms:created>
  <dcterms:modified xsi:type="dcterms:W3CDTF">2022-12-14T03:38:02Z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