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8" r:id="rId5"/>
    <p:sldId id="284" r:id="rId6"/>
    <p:sldId id="287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AC6"/>
    <a:srgbClr val="1B895F"/>
    <a:srgbClr val="FFFFFF"/>
    <a:srgbClr val="00B0F0"/>
    <a:srgbClr val="4C5DBA"/>
    <a:srgbClr val="136143"/>
    <a:srgbClr val="0B3B29"/>
    <a:srgbClr val="8439BD"/>
    <a:srgbClr val="8F2EA2"/>
    <a:srgbClr val="3ED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5" autoAdjust="0"/>
    <p:restoredTop sz="95033" autoAdjust="0"/>
  </p:normalViewPr>
  <p:slideViewPr>
    <p:cSldViewPr snapToGrid="0" showGuides="1">
      <p:cViewPr varScale="1">
        <p:scale>
          <a:sx n="111" d="100"/>
          <a:sy n="111" d="100"/>
        </p:scale>
        <p:origin x="50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e.data.abs.gov.a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7DA04F76-AAA4-BCA5-353C-DA20DC56D357}"/>
              </a:ext>
            </a:extLst>
          </p:cNvPr>
          <p:cNvSpPr/>
          <p:nvPr/>
        </p:nvSpPr>
        <p:spPr>
          <a:xfrm>
            <a:off x="139958" y="117699"/>
            <a:ext cx="11896532" cy="6540759"/>
          </a:xfrm>
          <a:prstGeom prst="round2DiagRect">
            <a:avLst>
              <a:gd name="adj1" fmla="val 16531"/>
              <a:gd name="adj2" fmla="val 0"/>
            </a:avLst>
          </a:prstGeom>
          <a:solidFill>
            <a:schemeClr val="bg2">
              <a:lumMod val="90000"/>
              <a:alpha val="6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04F06-533B-055D-2D37-8FDDEB2073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624" y="3000102"/>
            <a:ext cx="1571376" cy="302186"/>
          </a:xfrm>
        </p:spPr>
        <p:txBody>
          <a:bodyPr/>
          <a:lstStyle/>
          <a:p>
            <a:pPr algn="ctr"/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Johan Snyman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1947A0-5876-7204-2B0A-740491933F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06" y="2814633"/>
            <a:ext cx="1979518" cy="2342625"/>
          </a:xfrm>
          <a:prstGeom prst="rect">
            <a:avLst/>
          </a:prstGeom>
          <a:effectLst>
            <a:outerShdw blurRad="50800" dist="38100" dir="2700000" sx="47000" sy="47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0DE515-569A-185B-7847-D77890749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353" y="2814633"/>
            <a:ext cx="1979518" cy="2455840"/>
          </a:xfrm>
          <a:prstGeom prst="rect">
            <a:avLst/>
          </a:prstGeom>
          <a:effectLst>
            <a:outerShdw blurRad="50800" dist="38100" dir="2700000" sx="47000" sy="47000" algn="tl" rotWithShape="0">
              <a:prstClr val="black">
                <a:alpha val="50000"/>
              </a:prstClr>
            </a:outerShdw>
          </a:effectLst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925CC7DD-BEBC-0660-1A6D-F17BF5AC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99542"/>
            <a:ext cx="11731752" cy="630936"/>
          </a:xfrm>
        </p:spPr>
        <p:txBody>
          <a:bodyPr/>
          <a:lstStyle/>
          <a:p>
            <a:r>
              <a:rPr lang="en-AU" b="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UWA DATA ANALYSIS BOOTCAMP - PROJECT 2 ETL</a:t>
            </a:r>
            <a:br>
              <a:rPr lang="en-AU" b="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br>
              <a:rPr lang="en-AU" b="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AU" b="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TEAM 6 proposal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28EB3-2A6F-1A11-D682-F5147D634844}"/>
              </a:ext>
            </a:extLst>
          </p:cNvPr>
          <p:cNvSpPr txBox="1"/>
          <p:nvPr/>
        </p:nvSpPr>
        <p:spPr>
          <a:xfrm>
            <a:off x="3501576" y="5926346"/>
            <a:ext cx="792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https://github.com/jonowood/Project_2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D434B1CD-60A4-7EF1-38E8-C787D890B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067" y="5975308"/>
            <a:ext cx="3035839" cy="302186"/>
          </a:xfrm>
        </p:spPr>
        <p:txBody>
          <a:bodyPr/>
          <a:lstStyle/>
          <a:p>
            <a:r>
              <a:rPr lang="en-AU" sz="2400" dirty="0"/>
              <a:t>Our Git Repository</a:t>
            </a:r>
            <a:r>
              <a:rPr lang="en-AU" sz="2000" dirty="0"/>
              <a:t>	</a:t>
            </a: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86B3A13D-679C-2333-4DA6-656466ED417B}"/>
              </a:ext>
            </a:extLst>
          </p:cNvPr>
          <p:cNvSpPr txBox="1">
            <a:spLocks/>
          </p:cNvSpPr>
          <p:nvPr/>
        </p:nvSpPr>
        <p:spPr>
          <a:xfrm>
            <a:off x="419067" y="2369980"/>
            <a:ext cx="3035839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sz="24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Our Team	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220639-7E91-BFDC-D078-2258F8AF8B02}"/>
              </a:ext>
            </a:extLst>
          </p:cNvPr>
          <p:cNvCxnSpPr>
            <a:cxnSpLocks/>
          </p:cNvCxnSpPr>
          <p:nvPr/>
        </p:nvCxnSpPr>
        <p:spPr>
          <a:xfrm>
            <a:off x="139958" y="2198479"/>
            <a:ext cx="1189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2AD2B4-BBAB-62F5-C5FE-1100A33A399E}"/>
              </a:ext>
            </a:extLst>
          </p:cNvPr>
          <p:cNvCxnSpPr>
            <a:cxnSpLocks/>
          </p:cNvCxnSpPr>
          <p:nvPr/>
        </p:nvCxnSpPr>
        <p:spPr>
          <a:xfrm>
            <a:off x="136848" y="5672577"/>
            <a:ext cx="11899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1077A-465F-841F-8F9B-1EF7024BE954}"/>
              </a:ext>
            </a:extLst>
          </p:cNvPr>
          <p:cNvSpPr/>
          <p:nvPr/>
        </p:nvSpPr>
        <p:spPr>
          <a:xfrm>
            <a:off x="3501576" y="5975308"/>
            <a:ext cx="7377918" cy="474258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F2149B-661E-8E67-E006-01665429D6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397767" y="3000102"/>
            <a:ext cx="1181099" cy="302186"/>
          </a:xfrm>
        </p:spPr>
        <p:txBody>
          <a:bodyPr>
            <a:noAutofit/>
          </a:bodyPr>
          <a:lstStyle/>
          <a:p>
            <a:pPr algn="ctr"/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Jon Wood</a:t>
            </a:r>
          </a:p>
        </p:txBody>
      </p:sp>
    </p:spTree>
    <p:extLst>
      <p:ext uri="{BB962C8B-B14F-4D97-AF65-F5344CB8AC3E}">
        <p14:creationId xmlns:p14="http://schemas.microsoft.com/office/powerpoint/2010/main" val="127607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32CEC63-2928-5D02-D015-CC9CC2932629}"/>
              </a:ext>
            </a:extLst>
          </p:cNvPr>
          <p:cNvGrpSpPr/>
          <p:nvPr/>
        </p:nvGrpSpPr>
        <p:grpSpPr>
          <a:xfrm>
            <a:off x="1276709" y="2299621"/>
            <a:ext cx="9236408" cy="2007566"/>
            <a:chOff x="972952" y="1995091"/>
            <a:chExt cx="9893848" cy="24101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15C901-039D-4058-80C7-5ABA400CDB06}"/>
                </a:ext>
              </a:extLst>
            </p:cNvPr>
            <p:cNvSpPr/>
            <p:nvPr/>
          </p:nvSpPr>
          <p:spPr>
            <a:xfrm>
              <a:off x="4119546" y="2619896"/>
              <a:ext cx="1160580" cy="11605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/>
                  </a:solidFill>
                  <a:latin typeface="Microsoft GothicNeo" panose="020B0503020000020004" pitchFamily="34" charset="-127"/>
                  <a:ea typeface="Microsoft GothicNeo" panose="020B0503020000020004" pitchFamily="34" charset="-127"/>
                  <a:cs typeface="Microsoft GothicNeo" panose="020B0503020000020004" pitchFamily="34" charset="-127"/>
                </a:rPr>
                <a:t>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6DA334-7569-42CB-95CD-419F4AC26092}"/>
                </a:ext>
              </a:extLst>
            </p:cNvPr>
            <p:cNvSpPr/>
            <p:nvPr/>
          </p:nvSpPr>
          <p:spPr>
            <a:xfrm>
              <a:off x="6612417" y="2619896"/>
              <a:ext cx="1160580" cy="11605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B0F0"/>
                  </a:solidFill>
                  <a:latin typeface="Microsoft GothicNeo" panose="020B0503020000020004" pitchFamily="34" charset="-127"/>
                  <a:ea typeface="Microsoft GothicNeo" panose="020B0503020000020004" pitchFamily="34" charset="-127"/>
                  <a:cs typeface="Microsoft GothicNeo" panose="020B0503020000020004" pitchFamily="34" charset="-127"/>
                </a:rPr>
                <a:t>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8E2964-D9A5-4A16-8604-F04921C189EB}"/>
                </a:ext>
              </a:extLst>
            </p:cNvPr>
            <p:cNvSpPr/>
            <p:nvPr/>
          </p:nvSpPr>
          <p:spPr>
            <a:xfrm>
              <a:off x="8978046" y="2564473"/>
              <a:ext cx="1160580" cy="11605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3"/>
                  </a:solidFill>
                  <a:latin typeface="Microsoft GothicNeo" panose="020B0503020000020004" pitchFamily="34" charset="-127"/>
                  <a:ea typeface="Microsoft GothicNeo" panose="020B0503020000020004" pitchFamily="34" charset="-127"/>
                  <a:cs typeface="Microsoft GothicNeo" panose="020B0503020000020004" pitchFamily="34" charset="-127"/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17936A-EE2B-4C30-A31C-496282D48B87}"/>
                </a:ext>
              </a:extLst>
            </p:cNvPr>
            <p:cNvSpPr/>
            <p:nvPr/>
          </p:nvSpPr>
          <p:spPr>
            <a:xfrm>
              <a:off x="1281892" y="1995091"/>
              <a:ext cx="2153721" cy="21889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  <a:latin typeface="Microsoft GothicNeo" panose="020B0503020000020004" pitchFamily="34" charset="-127"/>
                  <a:ea typeface="Microsoft GothicNeo" panose="020B0503020000020004" pitchFamily="34" charset="-127"/>
                  <a:cs typeface="Microsoft GothicNeo" panose="020B0503020000020004" pitchFamily="34" charset="-127"/>
                </a:rPr>
                <a:t>Data Sources</a:t>
              </a:r>
            </a:p>
            <a:p>
              <a:pPr algn="ctr"/>
              <a:endParaRPr lang="en-US" sz="800" b="1" dirty="0">
                <a:solidFill>
                  <a:schemeClr val="accent4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accent4"/>
                  </a:solidFill>
                  <a:latin typeface="Microsoft GothicNeo" panose="020B0503020000020004" pitchFamily="34" charset="-127"/>
                  <a:ea typeface="Microsoft GothicNeo" panose="020B0503020000020004" pitchFamily="34" charset="-127"/>
                  <a:cs typeface="Microsoft GothicNeo" panose="020B0503020000020004" pitchFamily="34" charset="-127"/>
                </a:rPr>
                <a:t>Review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accent4"/>
                  </a:solidFill>
                  <a:latin typeface="Microsoft GothicNeo" panose="020B0503020000020004" pitchFamily="34" charset="-127"/>
                  <a:ea typeface="Microsoft GothicNeo" panose="020B0503020000020004" pitchFamily="34" charset="-127"/>
                  <a:cs typeface="Microsoft GothicNeo" panose="020B0503020000020004" pitchFamily="34" charset="-127"/>
                </a:rPr>
                <a:t>Inspect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accent4"/>
                  </a:solidFill>
                  <a:latin typeface="Microsoft GothicNeo" panose="020B0503020000020004" pitchFamily="34" charset="-127"/>
                  <a:ea typeface="Microsoft GothicNeo" panose="020B0503020000020004" pitchFamily="34" charset="-127"/>
                  <a:cs typeface="Microsoft GothicNeo" panose="020B0503020000020004" pitchFamily="34" charset="-127"/>
                </a:rPr>
                <a:t>Simulate</a:t>
              </a:r>
            </a:p>
          </p:txBody>
        </p:sp>
        <p:sp>
          <p:nvSpPr>
            <p:cNvPr id="23" name="Freeform: Shape 22" descr="timeline ">
              <a:extLst>
                <a:ext uri="{FF2B5EF4-FFF2-40B4-BE49-F238E27FC236}">
                  <a16:creationId xmlns:a16="http://schemas.microsoft.com/office/drawing/2014/main" id="{7889103E-B405-4427-BC20-A3CA893D099A}"/>
                </a:ext>
              </a:extLst>
            </p:cNvPr>
            <p:cNvSpPr/>
            <p:nvPr/>
          </p:nvSpPr>
          <p:spPr>
            <a:xfrm flipH="1" flipV="1">
              <a:off x="1065161" y="1995091"/>
              <a:ext cx="9747751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rgbClr val="00B0F0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endParaRPr>
            </a:p>
          </p:txBody>
        </p:sp>
        <p:sp>
          <p:nvSpPr>
            <p:cNvPr id="2" name="Oval 1" descr="timeline endpoints">
              <a:extLst>
                <a:ext uri="{FF2B5EF4-FFF2-40B4-BE49-F238E27FC236}">
                  <a16:creationId xmlns:a16="http://schemas.microsoft.com/office/drawing/2014/main" id="{81AA7F01-98B3-49CE-A287-1B558536C306}"/>
                </a:ext>
              </a:extLst>
            </p:cNvPr>
            <p:cNvSpPr/>
            <p:nvPr/>
          </p:nvSpPr>
          <p:spPr>
            <a:xfrm>
              <a:off x="972952" y="301003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endParaRPr>
            </a:p>
          </p:txBody>
        </p:sp>
        <p:sp>
          <p:nvSpPr>
            <p:cNvPr id="3" name="Oval 2" descr="timeline endpoints">
              <a:extLst>
                <a:ext uri="{FF2B5EF4-FFF2-40B4-BE49-F238E27FC236}">
                  <a16:creationId xmlns:a16="http://schemas.microsoft.com/office/drawing/2014/main" id="{491CCD59-030F-4F79-9A33-EBC86A2EC9FE}"/>
                </a:ext>
              </a:extLst>
            </p:cNvPr>
            <p:cNvSpPr/>
            <p:nvPr/>
          </p:nvSpPr>
          <p:spPr>
            <a:xfrm>
              <a:off x="10648708" y="3124471"/>
              <a:ext cx="218092" cy="218092"/>
            </a:xfrm>
            <a:prstGeom prst="ellipse">
              <a:avLst/>
            </a:prstGeom>
            <a:solidFill>
              <a:srgbClr val="20A472"/>
            </a:solidFill>
            <a:ln w="76200">
              <a:solidFill>
                <a:srgbClr val="20A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0A47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endParaRPr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7722" y="4522916"/>
            <a:ext cx="1796396" cy="302186"/>
          </a:xfrm>
        </p:spPr>
        <p:txBody>
          <a:bodyPr/>
          <a:lstStyle/>
          <a:p>
            <a:pPr algn="ctr"/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Activities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2791" y="4968321"/>
            <a:ext cx="2590287" cy="182499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Locate and download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ABS – AWE.CSV 27K datapoints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ABS – ERP.CSV 7,5K datapoints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Prework, structure, common keys, duplicates and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Data formats</a:t>
            </a:r>
          </a:p>
          <a:p>
            <a:endParaRPr lang="en-US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7746" y="4522916"/>
            <a:ext cx="1796396" cy="302186"/>
          </a:xfrm>
        </p:spPr>
        <p:txBody>
          <a:bodyPr/>
          <a:lstStyle/>
          <a:p>
            <a:pPr algn="ctr"/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Extract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063" y="4926453"/>
            <a:ext cx="2139356" cy="183473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Design ERD flow for desired table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Create POSTGRES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Load .CSV to Python and convert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Check CSV loaded correctly</a:t>
            </a:r>
          </a:p>
          <a:p>
            <a:endParaRPr lang="en-US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4967" y="4530037"/>
            <a:ext cx="1796396" cy="302186"/>
          </a:xfrm>
        </p:spPr>
        <p:txBody>
          <a:bodyPr/>
          <a:lstStyle/>
          <a:p>
            <a:pPr algn="ctr"/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Transform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6553" y="4926453"/>
            <a:ext cx="1813567" cy="183473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Wrangling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Cleaning –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Align Time/reasons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Rename headers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Remove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Join</a:t>
            </a:r>
          </a:p>
          <a:p>
            <a:endParaRPr lang="en-US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93402" y="4527026"/>
            <a:ext cx="1796396" cy="302186"/>
          </a:xfrm>
        </p:spPr>
        <p:txBody>
          <a:bodyPr/>
          <a:lstStyle/>
          <a:p>
            <a:pPr algn="ctr"/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Load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95950" y="4926453"/>
            <a:ext cx="1813567" cy="179799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Connect to </a:t>
            </a:r>
            <a:r>
              <a:rPr lang="en-US" dirty="0" err="1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PostGres</a:t>
            </a:r>
            <a:endParaRPr lang="en-US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Check and test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06097"/>
            <a:ext cx="11731752" cy="938387"/>
          </a:xfrm>
        </p:spPr>
        <p:txBody>
          <a:bodyPr/>
          <a:lstStyle/>
          <a:p>
            <a:r>
              <a:rPr lang="en-US" b="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Project 2-Etl : FINANCE/SOCIAL SERVICES</a:t>
            </a:r>
            <a:br>
              <a:rPr lang="en-US" b="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</a:br>
            <a:br>
              <a:rPr lang="en-US" sz="800" b="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</a:br>
            <a:r>
              <a:rPr lang="en-US" sz="1600" b="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How does average weekly earnings influence Estimated residence Population</a:t>
            </a:r>
            <a:br>
              <a:rPr lang="en-US" sz="80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</a:br>
            <a:br>
              <a:rPr lang="en-US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</a:br>
            <a:r>
              <a:rPr lang="en-US" sz="1000" b="0" i="0" dirty="0">
                <a:solidFill>
                  <a:srgbClr val="2B2B2B"/>
                </a:solidFill>
                <a:effectLst/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The aim of our project is to uncover patterns in POPULATION MOVEMENTS AND AVERGE INCOME CHANGES . We’ll examine relationships between POPULATION CHANGE and AVERAGE INCOME, PERCENTAGE CHANGE and other related relationships derived from the data. </a:t>
            </a:r>
            <a:br>
              <a:rPr lang="en-US" sz="800" b="0" i="0" dirty="0">
                <a:solidFill>
                  <a:srgbClr val="2B2B2B"/>
                </a:solidFill>
                <a:effectLst/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</a:br>
            <a:endParaRPr lang="en-US" sz="1800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D4A0A2-39A0-39BA-D9C0-25BD2C62C98E}"/>
              </a:ext>
            </a:extLst>
          </p:cNvPr>
          <p:cNvCxnSpPr>
            <a:cxnSpLocks/>
          </p:cNvCxnSpPr>
          <p:nvPr/>
        </p:nvCxnSpPr>
        <p:spPr>
          <a:xfrm>
            <a:off x="168343" y="1991090"/>
            <a:ext cx="1189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6C131-4F19-305C-A1E7-5EB27E260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0125" y="4046990"/>
            <a:ext cx="11479426" cy="471656"/>
          </a:xfrm>
        </p:spPr>
        <p:txBody>
          <a:bodyPr/>
          <a:lstStyle/>
          <a:p>
            <a:r>
              <a:rPr lang="en-AU" dirty="0">
                <a:solidFill>
                  <a:schemeClr val="accent6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REQUIRED STEPS TO TRANSFORM DATA;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9B1AE-69A4-A94E-FC92-03DD4F06EB6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30124" y="4515769"/>
            <a:ext cx="5524980" cy="1597477"/>
          </a:xfrm>
        </p:spPr>
        <p:txBody>
          <a:bodyPr/>
          <a:lstStyle/>
          <a:p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File A - </a:t>
            </a:r>
            <a:r>
              <a:rPr 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ABS – AWE.CSV (27K datapoints)</a:t>
            </a:r>
            <a:endParaRPr lang="en-AU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Filter column C values to only include ‘Earnings’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Filter column B to only include 'All employees average weekly earnings’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Filter column G to only include ‘Original’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Copy columns to </a:t>
            </a:r>
            <a:r>
              <a:rPr 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DataFrame</a:t>
            </a: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- REGION: Region, TIME_PERIOD: Time Period, OBS_VALUE</a:t>
            </a:r>
            <a:endParaRPr lang="en-AU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C974036A-2C9E-2E95-3C84-CA04C103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3" y="3661598"/>
            <a:ext cx="11731752" cy="471656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transform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63775D-7A23-16BD-5052-689A5F3D3512}"/>
              </a:ext>
            </a:extLst>
          </p:cNvPr>
          <p:cNvSpPr txBox="1">
            <a:spLocks/>
          </p:cNvSpPr>
          <p:nvPr/>
        </p:nvSpPr>
        <p:spPr>
          <a:xfrm>
            <a:off x="6095999" y="4515769"/>
            <a:ext cx="5696309" cy="1597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File B - </a:t>
            </a:r>
            <a:r>
              <a:rPr 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ABS – ERP.CSV 7,5K (datapoints)</a:t>
            </a:r>
            <a:endParaRPr lang="en-AU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Filter column B to only include ‘4: Internal Arrivals’, ‘5: Internal Departures’, ‘6: Net Internal Migration’, ‘13: Change Over Previous Quarter’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Copy columns to </a:t>
            </a:r>
            <a:r>
              <a:rPr 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DataFrame</a:t>
            </a: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- REGION: Region, TIME_PERIOD: Time Period, OBS_VALUE</a:t>
            </a:r>
            <a:endParaRPr lang="en-AU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C4A6F6B-3C87-C6A6-6022-996363A3989F}"/>
              </a:ext>
            </a:extLst>
          </p:cNvPr>
          <p:cNvSpPr txBox="1">
            <a:spLocks/>
          </p:cNvSpPr>
          <p:nvPr/>
        </p:nvSpPr>
        <p:spPr>
          <a:xfrm>
            <a:off x="230124" y="1088136"/>
            <a:ext cx="1193323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Data Sets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CFF666C-B074-8BD1-9066-962732F90528}"/>
              </a:ext>
            </a:extLst>
          </p:cNvPr>
          <p:cNvSpPr txBox="1">
            <a:spLocks/>
          </p:cNvSpPr>
          <p:nvPr/>
        </p:nvSpPr>
        <p:spPr>
          <a:xfrm>
            <a:off x="230123" y="1377229"/>
            <a:ext cx="11731752" cy="8742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Datasets Sourced From - </a:t>
            </a:r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hlinkClick r:id="rId2"/>
              </a:rPr>
              <a:t>https://explore.data.abs.gov.au/</a:t>
            </a:r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(Licence CC01)</a:t>
            </a:r>
          </a:p>
          <a:p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File A - </a:t>
            </a:r>
            <a:r>
              <a:rPr 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ABS – AWE.CSV (27K datapoints) -  Population Movement Data for Australia</a:t>
            </a:r>
          </a:p>
          <a:p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File B - </a:t>
            </a:r>
            <a:r>
              <a:rPr 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ABS – ERP.CSV 7,5K (datapoints) – Average  Income Data for Australia</a:t>
            </a:r>
            <a:endParaRPr lang="en-AU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AU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AU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6" name="Title 17">
            <a:extLst>
              <a:ext uri="{FF2B5EF4-FFF2-40B4-BE49-F238E27FC236}">
                <a16:creationId xmlns:a16="http://schemas.microsoft.com/office/drawing/2014/main" id="{4B95AF5B-66B2-408B-0DFE-3787F4801F62}"/>
              </a:ext>
            </a:extLst>
          </p:cNvPr>
          <p:cNvSpPr txBox="1">
            <a:spLocks/>
          </p:cNvSpPr>
          <p:nvPr/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4C5DBA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extract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3B7F4-72A0-B279-A739-EB31933CC833}"/>
              </a:ext>
            </a:extLst>
          </p:cNvPr>
          <p:cNvSpPr txBox="1"/>
          <p:nvPr/>
        </p:nvSpPr>
        <p:spPr>
          <a:xfrm>
            <a:off x="230122" y="6342765"/>
            <a:ext cx="119618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6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Additional Pandas Transformations – Data Filtering, Data Mapping, Data Deduplication, Derived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9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83AF2C3-879A-6B66-30A9-FDE8B3F31464}"/>
              </a:ext>
            </a:extLst>
          </p:cNvPr>
          <p:cNvSpPr txBox="1">
            <a:spLocks/>
          </p:cNvSpPr>
          <p:nvPr/>
        </p:nvSpPr>
        <p:spPr>
          <a:xfrm>
            <a:off x="230124" y="2372422"/>
            <a:ext cx="1862627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Initial Findings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5214783-EFC2-7E27-B55B-B74FE653CB10}"/>
              </a:ext>
            </a:extLst>
          </p:cNvPr>
          <p:cNvSpPr txBox="1">
            <a:spLocks/>
          </p:cNvSpPr>
          <p:nvPr/>
        </p:nvSpPr>
        <p:spPr>
          <a:xfrm>
            <a:off x="230123" y="2674608"/>
            <a:ext cx="11731752" cy="8742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Both data sets will require filtering of data based off multiple columns. The data is in a similar format across both sets.</a:t>
            </a:r>
          </a:p>
          <a:p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Data is incomplete and will require the filling of </a:t>
            </a:r>
            <a:r>
              <a:rPr lang="en-AU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NaN</a:t>
            </a:r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values. Some column values will require extra characters removed prior to transforming.</a:t>
            </a:r>
          </a:p>
          <a:p>
            <a:r>
              <a:rPr lang="en-AU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For loading this data to Postgres in a relational database, we will need to explode the data into multiple tables and link with date and location ID’s.</a:t>
            </a:r>
          </a:p>
          <a:p>
            <a:endParaRPr lang="en-AU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99CA70-2B31-B9FB-D7D5-6EDD99A0F743}"/>
              </a:ext>
            </a:extLst>
          </p:cNvPr>
          <p:cNvCxnSpPr>
            <a:cxnSpLocks/>
          </p:cNvCxnSpPr>
          <p:nvPr/>
        </p:nvCxnSpPr>
        <p:spPr>
          <a:xfrm>
            <a:off x="230123" y="1088136"/>
            <a:ext cx="11825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21DB95-1324-49CB-9CAD-67AD52C5736A}"/>
              </a:ext>
            </a:extLst>
          </p:cNvPr>
          <p:cNvCxnSpPr>
            <a:cxnSpLocks/>
          </p:cNvCxnSpPr>
          <p:nvPr/>
        </p:nvCxnSpPr>
        <p:spPr>
          <a:xfrm>
            <a:off x="230123" y="4412944"/>
            <a:ext cx="11825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6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311A977-A1F3-FAC7-860C-2D9B41E9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1B895F"/>
                </a:solidFill>
              </a:rPr>
              <a:t>load</a:t>
            </a:r>
            <a:br>
              <a:rPr lang="en-AU" dirty="0"/>
            </a:br>
            <a:endParaRPr lang="en-AU"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06D6312A-2E6B-C626-C3A8-E9667AE6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4" y="1596136"/>
            <a:ext cx="6412029" cy="5184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6D8618-7847-E207-4337-7547488A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1596136"/>
            <a:ext cx="2724530" cy="5134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E61726-D253-90E4-5548-BE7AAF1A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115" y="2651664"/>
            <a:ext cx="2312098" cy="2570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B340F5C9-AE7B-97D4-4C6D-D198047128FB}"/>
              </a:ext>
            </a:extLst>
          </p:cNvPr>
          <p:cNvSpPr/>
          <p:nvPr/>
        </p:nvSpPr>
        <p:spPr>
          <a:xfrm>
            <a:off x="9366684" y="3742906"/>
            <a:ext cx="717596" cy="439947"/>
          </a:xfrm>
          <a:prstGeom prst="striped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C3C18-732D-E692-6022-8DBBA1740DD6}"/>
              </a:ext>
            </a:extLst>
          </p:cNvPr>
          <p:cNvSpPr txBox="1"/>
          <p:nvPr/>
        </p:nvSpPr>
        <p:spPr>
          <a:xfrm>
            <a:off x="230124" y="1089383"/>
            <a:ext cx="1186108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Relational Database </a:t>
            </a:r>
            <a:r>
              <a:rPr lang="en-AU" dirty="0"/>
              <a:t>- We will create a Database and Schema in PostgreSQL then Load the data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19626030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{90174A02-3E05-47AD-93F9-0D769F6DF5AC}tf16411242_win32</Template>
  <TotalTime>102</TotalTime>
  <Words>487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Microsoft GothicNeo</vt:lpstr>
      <vt:lpstr>Arial</vt:lpstr>
      <vt:lpstr>Avenir Next LT Pro Light</vt:lpstr>
      <vt:lpstr>Consolas</vt:lpstr>
      <vt:lpstr>Speak Pro</vt:lpstr>
      <vt:lpstr>Wingdings</vt:lpstr>
      <vt:lpstr>2_Office Theme</vt:lpstr>
      <vt:lpstr>UWA DATA ANALYSIS BOOTCAMP - PROJECT 2 ETL  TEAM 6 proposal</vt:lpstr>
      <vt:lpstr>Project 2-Etl : FINANCE/SOCIAL SERVICES  How does average weekly earnings influence Estimated residence Population  The aim of our project is to uncover patterns in POPULATION MOVEMENTS AND AVERGE INCOME CHANGES . We’ll examine relationships between POPULATION CHANGE and AVERAGE INCOME, PERCENTAGE CHANGE and other related relationships derived from the data.  </vt:lpstr>
      <vt:lpstr>transform</vt:lpstr>
      <vt:lpstr>load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Johannes Snyman</dc:creator>
  <cp:lastModifiedBy>Jon Wood, Curtain World</cp:lastModifiedBy>
  <cp:revision>9</cp:revision>
  <dcterms:created xsi:type="dcterms:W3CDTF">2022-12-13T13:27:52Z</dcterms:created>
  <dcterms:modified xsi:type="dcterms:W3CDTF">2022-12-19T05:13:17Z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