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sldIdLst>
    <p:sldId id="256" r:id="rId2"/>
    <p:sldId id="257" r:id="rId3"/>
    <p:sldId id="259" r:id="rId4"/>
    <p:sldId id="272" r:id="rId5"/>
    <p:sldId id="285" r:id="rId6"/>
    <p:sldId id="273" r:id="rId7"/>
    <p:sldId id="286" r:id="rId8"/>
    <p:sldId id="274" r:id="rId9"/>
    <p:sldId id="287" r:id="rId10"/>
    <p:sldId id="275" r:id="rId11"/>
    <p:sldId id="276" r:id="rId12"/>
    <p:sldId id="277" r:id="rId13"/>
    <p:sldId id="278" r:id="rId14"/>
    <p:sldId id="279" r:id="rId15"/>
    <p:sldId id="280" r:id="rId16"/>
    <p:sldId id="281" r:id="rId17"/>
    <p:sldId id="282" r:id="rId18"/>
    <p:sldId id="283" r:id="rId19"/>
    <p:sldId id="284"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D7C2720-B2A4-42D4-A14C-79B508D9438D}" type="datetimeFigureOut">
              <a:rPr lang="es-MX" smtClean="0"/>
              <a:t>12/10/2016</a:t>
            </a:fld>
            <a:endParaRPr lang="es-MX"/>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EFB6639-4A20-4E92-BD60-B7838DF7F401}" type="slidenum">
              <a:rPr lang="es-MX" smtClean="0"/>
              <a:t>‹Nº›</a:t>
            </a:fld>
            <a:endParaRPr lang="es-MX"/>
          </a:p>
        </p:txBody>
      </p:sp>
    </p:spTree>
    <p:extLst>
      <p:ext uri="{BB962C8B-B14F-4D97-AF65-F5344CB8AC3E}">
        <p14:creationId xmlns:p14="http://schemas.microsoft.com/office/powerpoint/2010/main" val="2584721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D7C2720-B2A4-42D4-A14C-79B508D9438D}" type="datetimeFigureOut">
              <a:rPr lang="es-MX" smtClean="0"/>
              <a:t>12/10/2016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EFB6639-4A20-4E92-BD60-B7838DF7F401}" type="slidenum">
              <a:rPr lang="es-MX" smtClean="0"/>
              <a:t>‹Nº›</a:t>
            </a:fld>
            <a:endParaRPr lang="es-MX"/>
          </a:p>
        </p:txBody>
      </p:sp>
    </p:spTree>
    <p:extLst>
      <p:ext uri="{BB962C8B-B14F-4D97-AF65-F5344CB8AC3E}">
        <p14:creationId xmlns:p14="http://schemas.microsoft.com/office/powerpoint/2010/main" val="159913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D7C2720-B2A4-42D4-A14C-79B508D9438D}" type="datetimeFigureOut">
              <a:rPr lang="es-MX" smtClean="0"/>
              <a:t>12/10/2016</a:t>
            </a:fld>
            <a:endParaRPr lang="es-MX"/>
          </a:p>
        </p:txBody>
      </p:sp>
      <p:sp>
        <p:nvSpPr>
          <p:cNvPr id="5" name="Footer Placeholder 4"/>
          <p:cNvSpPr>
            <a:spLocks noGrp="1"/>
          </p:cNvSpPr>
          <p:nvPr>
            <p:ph type="ftr" sz="quarter" idx="11"/>
          </p:nvPr>
        </p:nvSpPr>
        <p:spPr>
          <a:xfrm>
            <a:off x="774923" y="5951811"/>
            <a:ext cx="7896279" cy="365125"/>
          </a:xfrm>
        </p:spPr>
        <p:txBody>
          <a:bodyPr/>
          <a:lstStyle/>
          <a:p>
            <a:endParaRPr lang="es-MX"/>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EFB6639-4A20-4E92-BD60-B7838DF7F401}" type="slidenum">
              <a:rPr lang="es-MX" smtClean="0"/>
              <a:t>‹Nº›</a:t>
            </a:fld>
            <a:endParaRPr lang="es-MX"/>
          </a:p>
        </p:txBody>
      </p:sp>
    </p:spTree>
    <p:extLst>
      <p:ext uri="{BB962C8B-B14F-4D97-AF65-F5344CB8AC3E}">
        <p14:creationId xmlns:p14="http://schemas.microsoft.com/office/powerpoint/2010/main" val="226492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D7C2720-B2A4-42D4-A14C-79B508D9438D}" type="datetimeFigureOut">
              <a:rPr lang="es-MX" smtClean="0"/>
              <a:t>12/10/2016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558300" y="5956137"/>
            <a:ext cx="1052508" cy="365125"/>
          </a:xfrm>
        </p:spPr>
        <p:txBody>
          <a:bodyPr/>
          <a:lstStyle/>
          <a:p>
            <a:fld id="{1EFB6639-4A20-4E92-BD60-B7838DF7F401}" type="slidenum">
              <a:rPr lang="es-MX" smtClean="0"/>
              <a:t>‹Nº›</a:t>
            </a:fld>
            <a:endParaRPr lang="es-MX"/>
          </a:p>
        </p:txBody>
      </p:sp>
    </p:spTree>
    <p:extLst>
      <p:ext uri="{BB962C8B-B14F-4D97-AF65-F5344CB8AC3E}">
        <p14:creationId xmlns:p14="http://schemas.microsoft.com/office/powerpoint/2010/main" val="163651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D7C2720-B2A4-42D4-A14C-79B508D9438D}" type="datetimeFigureOut">
              <a:rPr lang="es-MX" smtClean="0"/>
              <a:t>12/10/2016</a:t>
            </a:fld>
            <a:endParaRPr lang="es-MX"/>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EFB6639-4A20-4E92-BD60-B7838DF7F401}" type="slidenum">
              <a:rPr lang="es-MX" smtClean="0"/>
              <a:t>‹Nº›</a:t>
            </a:fld>
            <a:endParaRPr lang="es-MX"/>
          </a:p>
        </p:txBody>
      </p:sp>
    </p:spTree>
    <p:extLst>
      <p:ext uri="{BB962C8B-B14F-4D97-AF65-F5344CB8AC3E}">
        <p14:creationId xmlns:p14="http://schemas.microsoft.com/office/powerpoint/2010/main" val="1680191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D7C2720-B2A4-42D4-A14C-79B508D9438D}" type="datetimeFigureOut">
              <a:rPr lang="es-MX" smtClean="0"/>
              <a:t>12/10/2016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EFB6639-4A20-4E92-BD60-B7838DF7F401}" type="slidenum">
              <a:rPr lang="es-MX" smtClean="0"/>
              <a:t>‹Nº›</a:t>
            </a:fld>
            <a:endParaRPr lang="es-MX"/>
          </a:p>
        </p:txBody>
      </p:sp>
    </p:spTree>
    <p:extLst>
      <p:ext uri="{BB962C8B-B14F-4D97-AF65-F5344CB8AC3E}">
        <p14:creationId xmlns:p14="http://schemas.microsoft.com/office/powerpoint/2010/main" val="337625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D7C2720-B2A4-42D4-A14C-79B508D9438D}" type="datetimeFigureOut">
              <a:rPr lang="es-MX" smtClean="0"/>
              <a:t>12/10/2016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EFB6639-4A20-4E92-BD60-B7838DF7F401}" type="slidenum">
              <a:rPr lang="es-MX" smtClean="0"/>
              <a:t>‹Nº›</a:t>
            </a:fld>
            <a:endParaRPr lang="es-MX"/>
          </a:p>
        </p:txBody>
      </p:sp>
    </p:spTree>
    <p:extLst>
      <p:ext uri="{BB962C8B-B14F-4D97-AF65-F5344CB8AC3E}">
        <p14:creationId xmlns:p14="http://schemas.microsoft.com/office/powerpoint/2010/main" val="351871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D7C2720-B2A4-42D4-A14C-79B508D9438D}" type="datetimeFigureOut">
              <a:rPr lang="es-MX" smtClean="0"/>
              <a:t>12/10/2016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EFB6639-4A20-4E92-BD60-B7838DF7F401}" type="slidenum">
              <a:rPr lang="es-MX" smtClean="0"/>
              <a:t>‹Nº›</a:t>
            </a:fld>
            <a:endParaRPr lang="es-MX"/>
          </a:p>
        </p:txBody>
      </p:sp>
    </p:spTree>
    <p:extLst>
      <p:ext uri="{BB962C8B-B14F-4D97-AF65-F5344CB8AC3E}">
        <p14:creationId xmlns:p14="http://schemas.microsoft.com/office/powerpoint/2010/main" val="130732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7C2720-B2A4-42D4-A14C-79B508D9438D}" type="datetimeFigureOut">
              <a:rPr lang="es-MX" smtClean="0"/>
              <a:t>12/10/2016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EFB6639-4A20-4E92-BD60-B7838DF7F401}" type="slidenum">
              <a:rPr lang="es-MX" smtClean="0"/>
              <a:t>‹Nº›</a:t>
            </a:fld>
            <a:endParaRPr lang="es-MX"/>
          </a:p>
        </p:txBody>
      </p:sp>
    </p:spTree>
    <p:extLst>
      <p:ext uri="{BB962C8B-B14F-4D97-AF65-F5344CB8AC3E}">
        <p14:creationId xmlns:p14="http://schemas.microsoft.com/office/powerpoint/2010/main" val="260603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D7C2720-B2A4-42D4-A14C-79B508D9438D}" type="datetimeFigureOut">
              <a:rPr lang="es-MX" smtClean="0"/>
              <a:t>12/10/2016</a:t>
            </a:fld>
            <a:endParaRPr lang="es-MX"/>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FB6639-4A20-4E92-BD60-B7838DF7F401}" type="slidenum">
              <a:rPr lang="es-MX" smtClean="0"/>
              <a:t>‹Nº›</a:t>
            </a:fld>
            <a:endParaRPr lang="es-MX"/>
          </a:p>
        </p:txBody>
      </p:sp>
    </p:spTree>
    <p:extLst>
      <p:ext uri="{BB962C8B-B14F-4D97-AF65-F5344CB8AC3E}">
        <p14:creationId xmlns:p14="http://schemas.microsoft.com/office/powerpoint/2010/main" val="401892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D7C2720-B2A4-42D4-A14C-79B508D9438D}" type="datetimeFigureOut">
              <a:rPr lang="es-MX" smtClean="0"/>
              <a:t>12/10/2016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EFB6639-4A20-4E92-BD60-B7838DF7F401}" type="slidenum">
              <a:rPr lang="es-MX" smtClean="0"/>
              <a:t>‹Nº›</a:t>
            </a:fld>
            <a:endParaRPr lang="es-MX"/>
          </a:p>
        </p:txBody>
      </p:sp>
    </p:spTree>
    <p:extLst>
      <p:ext uri="{BB962C8B-B14F-4D97-AF65-F5344CB8AC3E}">
        <p14:creationId xmlns:p14="http://schemas.microsoft.com/office/powerpoint/2010/main" val="198368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D7C2720-B2A4-42D4-A14C-79B508D9438D}" type="datetimeFigureOut">
              <a:rPr lang="es-MX" smtClean="0"/>
              <a:t>12/10/2016</a:t>
            </a:fld>
            <a:endParaRPr lang="es-MX"/>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MX"/>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EFB6639-4A20-4E92-BD60-B7838DF7F401}" type="slidenum">
              <a:rPr lang="es-MX" smtClean="0"/>
              <a:t>‹Nº›</a:t>
            </a:fld>
            <a:endParaRPr lang="es-MX"/>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62396288"/>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jpg"/><Relationship Id="rId7" Type="http://schemas.openxmlformats.org/officeDocument/2006/relationships/image" Target="../media/image14.jp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jpg"/><Relationship Id="rId7" Type="http://schemas.openxmlformats.org/officeDocument/2006/relationships/image" Target="../media/image20.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jpg"/><Relationship Id="rId5" Type="http://schemas.openxmlformats.org/officeDocument/2006/relationships/image" Target="../media/image18.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1.jpg"/><Relationship Id="rId7"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4.jpeg"/><Relationship Id="rId9"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85173" y="3627435"/>
            <a:ext cx="5872310" cy="1384995"/>
          </a:xfrm>
          <a:prstGeom prst="rect">
            <a:avLst/>
          </a:prstGeom>
          <a:noFill/>
        </p:spPr>
        <p:txBody>
          <a:bodyPr wrap="square" rtlCol="0">
            <a:spAutoFit/>
          </a:bodyPr>
          <a:lstStyle/>
          <a:p>
            <a:pPr algn="ctr"/>
            <a:r>
              <a:rPr lang="es-MX" sz="2800" b="1" dirty="0">
                <a:solidFill>
                  <a:schemeClr val="bg1"/>
                </a:solidFill>
                <a:latin typeface="+mj-lt"/>
                <a:ea typeface="Arial Unicode MS" panose="020B0604020202020204" pitchFamily="34" charset="-128"/>
                <a:cs typeface="Arial Unicode MS" panose="020B0604020202020204" pitchFamily="34" charset="-128"/>
              </a:rPr>
              <a:t>ORGANIZACIONES GANADORAS </a:t>
            </a:r>
          </a:p>
          <a:p>
            <a:pPr algn="ctr"/>
            <a:r>
              <a:rPr lang="es-MX" sz="2800" b="1" dirty="0">
                <a:solidFill>
                  <a:schemeClr val="bg1"/>
                </a:solidFill>
                <a:latin typeface="+mj-lt"/>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3185173" y="5132491"/>
            <a:ext cx="6085683" cy="830997"/>
          </a:xfrm>
          <a:prstGeom prst="rect">
            <a:avLst/>
          </a:prstGeom>
          <a:noFill/>
        </p:spPr>
        <p:txBody>
          <a:bodyPr wrap="square" rtlCol="0">
            <a:spAutoFit/>
          </a:bodyPr>
          <a:lstStyle/>
          <a:p>
            <a:pPr algn="ctr"/>
            <a:r>
              <a:rPr lang="es-MX" sz="2400" b="1" dirty="0">
                <a:solidFill>
                  <a:schemeClr val="bg1"/>
                </a:solidFill>
                <a:latin typeface="+mj-lt"/>
                <a:ea typeface="Arial Unicode MS" panose="020B0604020202020204" pitchFamily="34" charset="-128"/>
                <a:cs typeface="Arial Unicode MS" panose="020B0604020202020204" pitchFamily="34" charset="-128"/>
              </a:rPr>
              <a:t>FORO ESTATAL DE TRABAJO EN EQUIPO</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7483" y="851921"/>
            <a:ext cx="2749033" cy="2001064"/>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859" y="595899"/>
            <a:ext cx="2257086" cy="2257086"/>
          </a:xfrm>
          <a:prstGeom prst="rect">
            <a:avLst/>
          </a:prstGeom>
        </p:spPr>
      </p:pic>
    </p:spTree>
    <p:extLst>
      <p:ext uri="{BB962C8B-B14F-4D97-AF65-F5344CB8AC3E}">
        <p14:creationId xmlns:p14="http://schemas.microsoft.com/office/powerpoint/2010/main" val="3142905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sp>
        <p:nvSpPr>
          <p:cNvPr id="2" name="CuadroTexto 1"/>
          <p:cNvSpPr txBox="1"/>
          <p:nvPr/>
        </p:nvSpPr>
        <p:spPr>
          <a:xfrm>
            <a:off x="9603042" y="95012"/>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16" name="CuadroTexto 15"/>
          <p:cNvSpPr txBox="1"/>
          <p:nvPr/>
        </p:nvSpPr>
        <p:spPr>
          <a:xfrm>
            <a:off x="408079" y="522098"/>
            <a:ext cx="2152149" cy="400110"/>
          </a:xfrm>
          <a:prstGeom prst="rect">
            <a:avLst/>
          </a:prstGeom>
          <a:noFill/>
        </p:spPr>
        <p:txBody>
          <a:bodyPr wrap="square" rtlCol="0">
            <a:spAutoFit/>
          </a:bodyPr>
          <a:lstStyle/>
          <a:p>
            <a:r>
              <a:rPr lang="es-MX" sz="2000" b="1" dirty="0" smtClean="0">
                <a:solidFill>
                  <a:schemeClr val="tx2"/>
                </a:solidFill>
              </a:rPr>
              <a:t>2010</a:t>
            </a:r>
            <a:endParaRPr lang="es-MX" sz="2000" b="1" dirty="0">
              <a:solidFill>
                <a:schemeClr val="tx2"/>
              </a:solidFill>
            </a:endParaRPr>
          </a:p>
        </p:txBody>
      </p:sp>
      <p:sp>
        <p:nvSpPr>
          <p:cNvPr id="19" name="CuadroTexto 18"/>
          <p:cNvSpPr txBox="1"/>
          <p:nvPr/>
        </p:nvSpPr>
        <p:spPr>
          <a:xfrm>
            <a:off x="180734" y="79168"/>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sp>
        <p:nvSpPr>
          <p:cNvPr id="25" name="CuadroTexto 24"/>
          <p:cNvSpPr txBox="1"/>
          <p:nvPr/>
        </p:nvSpPr>
        <p:spPr>
          <a:xfrm>
            <a:off x="9359906" y="616227"/>
            <a:ext cx="2152149" cy="400110"/>
          </a:xfrm>
          <a:prstGeom prst="rect">
            <a:avLst/>
          </a:prstGeom>
          <a:noFill/>
        </p:spPr>
        <p:txBody>
          <a:bodyPr wrap="square" rtlCol="0">
            <a:spAutoFit/>
          </a:bodyPr>
          <a:lstStyle/>
          <a:p>
            <a:pPr algn="r"/>
            <a:r>
              <a:rPr lang="es-MX" sz="2000" b="1" dirty="0" smtClean="0">
                <a:solidFill>
                  <a:schemeClr val="tx2"/>
                </a:solidFill>
              </a:rPr>
              <a:t>2009</a:t>
            </a:r>
            <a:endParaRPr lang="es-MX" sz="2000" b="1" dirty="0">
              <a:solidFill>
                <a:schemeClr val="tx2"/>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833691941"/>
              </p:ext>
            </p:extLst>
          </p:nvPr>
        </p:nvGraphicFramePr>
        <p:xfrm>
          <a:off x="264713" y="1078512"/>
          <a:ext cx="5605780" cy="4696588"/>
        </p:xfrm>
        <a:graphic>
          <a:graphicData uri="http://schemas.openxmlformats.org/drawingml/2006/table">
            <a:tbl>
              <a:tblPr firstRow="1" firstCol="1" bandRow="1">
                <a:tableStyleId>{21E4AEA4-8DFA-4A89-87EB-49C32662AFE0}</a:tableStyleId>
              </a:tblPr>
              <a:tblGrid>
                <a:gridCol w="1868170"/>
                <a:gridCol w="1868805"/>
                <a:gridCol w="1868805"/>
              </a:tblGrid>
              <a:tr h="0">
                <a:tc>
                  <a:txBody>
                    <a:bodyPr/>
                    <a:lstStyle/>
                    <a:p>
                      <a:pPr algn="ctr">
                        <a:lnSpc>
                          <a:spcPct val="107000"/>
                        </a:lnSpc>
                        <a:spcAft>
                          <a:spcPts val="0"/>
                        </a:spcAft>
                      </a:pPr>
                      <a:r>
                        <a:rPr lang="es-MX" sz="1600">
                          <a:effectLst/>
                        </a:rPr>
                        <a:t>EMPRESA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planta Samalayuca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Energy</a:t>
                      </a:r>
                      <a:r>
                        <a:rPr lang="es-MX" sz="1600" dirty="0">
                          <a:solidFill>
                            <a:schemeClr val="tx2"/>
                          </a:solidFill>
                          <a:effectLst/>
                        </a:rPr>
                        <a:t> </a:t>
                      </a:r>
                      <a:r>
                        <a:rPr lang="es-MX" sz="1600" dirty="0" err="1">
                          <a:solidFill>
                            <a:schemeClr val="tx2"/>
                          </a:solidFill>
                          <a:effectLst/>
                        </a:rPr>
                        <a:t>Savers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GT, Manufactura mediana</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planta concretos Cd. Juárez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Los </a:t>
                      </a:r>
                      <a:r>
                        <a:rPr lang="es-MX" sz="1600" dirty="0" err="1">
                          <a:solidFill>
                            <a:schemeClr val="tx2"/>
                          </a:solidFill>
                          <a:effectLst/>
                        </a:rPr>
                        <a:t>Bloqueros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GT, Manufactura mediana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planta concretos Chihuahua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Delivery Express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EMETE, Manufactura Mediana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a:effectLst/>
                        </a:rPr>
                        <a:t>Foxconn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solidFill>
                            <a:schemeClr val="tx2"/>
                          </a:solidFill>
                          <a:effectLst/>
                        </a:rPr>
                        <a:t>M-Flow</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solidFill>
                            <a:schemeClr val="tx2"/>
                          </a:solidFill>
                          <a:effectLst/>
                        </a:rPr>
                        <a:t>EMETE, </a:t>
                      </a:r>
                      <a:r>
                        <a:rPr lang="en-US" sz="1600" dirty="0" err="1">
                          <a:solidFill>
                            <a:schemeClr val="tx2"/>
                          </a:solidFill>
                          <a:effectLst/>
                        </a:rPr>
                        <a:t>Manufactura</a:t>
                      </a:r>
                      <a:r>
                        <a:rPr lang="en-US" sz="1600" dirty="0">
                          <a:solidFill>
                            <a:schemeClr val="tx2"/>
                          </a:solidFill>
                          <a:effectLst/>
                        </a:rPr>
                        <a:t>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Tecnología de flujo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 </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EMETE,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a:effectLst/>
                        </a:rPr>
                        <a:t>Nexteer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solidFill>
                            <a:schemeClr val="tx2"/>
                          </a:solidFill>
                          <a:effectLst/>
                        </a:rPr>
                        <a:t>CIS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solidFill>
                            <a:schemeClr val="tx2"/>
                          </a:solidFill>
                          <a:effectLst/>
                        </a:rPr>
                        <a:t>EMETE, </a:t>
                      </a:r>
                      <a:r>
                        <a:rPr lang="en-US" sz="1600" dirty="0" err="1">
                          <a:solidFill>
                            <a:schemeClr val="tx2"/>
                          </a:solidFill>
                          <a:effectLst/>
                        </a:rPr>
                        <a:t>Manufactura</a:t>
                      </a:r>
                      <a:r>
                        <a:rPr lang="en-US" sz="1600" dirty="0">
                          <a:solidFill>
                            <a:schemeClr val="tx2"/>
                          </a:solidFill>
                          <a:effectLst/>
                        </a:rPr>
                        <a:t>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Jabil Circuit de Chihuahua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Los Solares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EMETE,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3240558544"/>
              </p:ext>
            </p:extLst>
          </p:nvPr>
        </p:nvGraphicFramePr>
        <p:xfrm>
          <a:off x="6349978" y="1094356"/>
          <a:ext cx="5605780" cy="4696588"/>
        </p:xfrm>
        <a:graphic>
          <a:graphicData uri="http://schemas.openxmlformats.org/drawingml/2006/table">
            <a:tbl>
              <a:tblPr firstRow="1" firstCol="1" bandRow="1">
                <a:tableStyleId>{6E25E649-3F16-4E02-A733-19D2CDBF48F0}</a:tableStyleId>
              </a:tblPr>
              <a:tblGrid>
                <a:gridCol w="1868170"/>
                <a:gridCol w="1868805"/>
                <a:gridCol w="1868805"/>
              </a:tblGrid>
              <a:tr h="0">
                <a:tc>
                  <a:txBody>
                    <a:bodyPr/>
                    <a:lstStyle/>
                    <a:p>
                      <a:pPr algn="ctr">
                        <a:lnSpc>
                          <a:spcPct val="107000"/>
                        </a:lnSpc>
                        <a:spcAft>
                          <a:spcPts val="0"/>
                        </a:spcAft>
                      </a:pPr>
                      <a:r>
                        <a:rPr lang="es-MX" sz="1600">
                          <a:effectLst/>
                        </a:rPr>
                        <a:t>EMPRESA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Adhesivos y Boquillas, Interceramic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ABISA </a:t>
                      </a:r>
                      <a:r>
                        <a:rPr lang="es-MX" sz="1600" dirty="0" err="1">
                          <a:solidFill>
                            <a:schemeClr val="tx2"/>
                          </a:solidFill>
                          <a:effectLst/>
                        </a:rPr>
                        <a:t>Interceramic</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EMETE, Manufactura Mediana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CFE, Central Termoeléctrica Francisco Villa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Sinaí</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Six</a:t>
                      </a:r>
                      <a:r>
                        <a:rPr lang="es-MX" sz="1600" dirty="0">
                          <a:solidFill>
                            <a:schemeClr val="tx2"/>
                          </a:solidFill>
                          <a:effectLst/>
                        </a:rPr>
                        <a:t> Sigma,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 Cementos planta Samalayuca</a:t>
                      </a:r>
                    </a:p>
                    <a:p>
                      <a:pPr>
                        <a:lnSpc>
                          <a:spcPct val="107000"/>
                        </a:lnSpc>
                        <a:spcAft>
                          <a:spcPts val="0"/>
                        </a:spcAft>
                      </a:pPr>
                      <a:r>
                        <a:rPr lang="es-MX" sz="1600">
                          <a:effectLst/>
                        </a:rPr>
                        <a:t>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Fuerza Líder (Nueva</a:t>
                      </a:r>
                    </a:p>
                    <a:p>
                      <a:pPr>
                        <a:lnSpc>
                          <a:spcPct val="107000"/>
                        </a:lnSpc>
                        <a:spcAft>
                          <a:spcPts val="0"/>
                        </a:spcAft>
                      </a:pPr>
                      <a:r>
                        <a:rPr lang="es-MX" sz="1600">
                          <a:solidFill>
                            <a:schemeClr val="tx2"/>
                          </a:solidFill>
                          <a:effectLst/>
                        </a:rPr>
                        <a:t>Generación)</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GT, Manufactura mediana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concretos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Los Bloqueros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GT, Manufactura mediana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a:effectLst/>
                        </a:rPr>
                        <a:t>Foxconn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solidFill>
                            <a:schemeClr val="tx2"/>
                          </a:solidFill>
                          <a:effectLst/>
                        </a:rPr>
                        <a:t>Boxers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solidFill>
                            <a:schemeClr val="tx2"/>
                          </a:solidFill>
                          <a:effectLst/>
                        </a:rPr>
                        <a:t>EMETE, </a:t>
                      </a:r>
                      <a:r>
                        <a:rPr lang="en-US" sz="1600" dirty="0" err="1">
                          <a:solidFill>
                            <a:schemeClr val="tx2"/>
                          </a:solidFill>
                          <a:effectLst/>
                        </a:rPr>
                        <a:t>Manufactura</a:t>
                      </a:r>
                      <a:r>
                        <a:rPr lang="en-US" sz="1600" dirty="0">
                          <a:solidFill>
                            <a:schemeClr val="tx2"/>
                          </a:solidFill>
                          <a:effectLst/>
                        </a:rPr>
                        <a:t>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Labinal de Chihuahua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RRR, Labinal</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EMETE,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58786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sp>
        <p:nvSpPr>
          <p:cNvPr id="2" name="CuadroTexto 1"/>
          <p:cNvSpPr txBox="1"/>
          <p:nvPr/>
        </p:nvSpPr>
        <p:spPr>
          <a:xfrm>
            <a:off x="9603042" y="95012"/>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16" name="CuadroTexto 15"/>
          <p:cNvSpPr txBox="1"/>
          <p:nvPr/>
        </p:nvSpPr>
        <p:spPr>
          <a:xfrm>
            <a:off x="408079" y="522098"/>
            <a:ext cx="2152149" cy="400110"/>
          </a:xfrm>
          <a:prstGeom prst="rect">
            <a:avLst/>
          </a:prstGeom>
          <a:noFill/>
        </p:spPr>
        <p:txBody>
          <a:bodyPr wrap="square" rtlCol="0">
            <a:spAutoFit/>
          </a:bodyPr>
          <a:lstStyle/>
          <a:p>
            <a:r>
              <a:rPr lang="es-MX" sz="2000" b="1" dirty="0" smtClean="0">
                <a:solidFill>
                  <a:schemeClr val="tx2"/>
                </a:solidFill>
              </a:rPr>
              <a:t>2008</a:t>
            </a:r>
            <a:endParaRPr lang="es-MX" sz="2000" b="1" dirty="0">
              <a:solidFill>
                <a:schemeClr val="tx2"/>
              </a:solidFill>
            </a:endParaRPr>
          </a:p>
        </p:txBody>
      </p:sp>
      <p:sp>
        <p:nvSpPr>
          <p:cNvPr id="19" name="CuadroTexto 18"/>
          <p:cNvSpPr txBox="1"/>
          <p:nvPr/>
        </p:nvSpPr>
        <p:spPr>
          <a:xfrm>
            <a:off x="180734" y="79168"/>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sp>
        <p:nvSpPr>
          <p:cNvPr id="25" name="CuadroTexto 24"/>
          <p:cNvSpPr txBox="1"/>
          <p:nvPr/>
        </p:nvSpPr>
        <p:spPr>
          <a:xfrm>
            <a:off x="9359906" y="616227"/>
            <a:ext cx="2152149" cy="400110"/>
          </a:xfrm>
          <a:prstGeom prst="rect">
            <a:avLst/>
          </a:prstGeom>
          <a:noFill/>
        </p:spPr>
        <p:txBody>
          <a:bodyPr wrap="square" rtlCol="0">
            <a:spAutoFit/>
          </a:bodyPr>
          <a:lstStyle/>
          <a:p>
            <a:pPr algn="r"/>
            <a:r>
              <a:rPr lang="es-MX" sz="2000" b="1" dirty="0" smtClean="0">
                <a:solidFill>
                  <a:schemeClr val="tx2"/>
                </a:solidFill>
              </a:rPr>
              <a:t>2007</a:t>
            </a:r>
            <a:endParaRPr lang="es-MX" sz="2000" b="1" dirty="0">
              <a:solidFill>
                <a:schemeClr val="tx2"/>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3614117461"/>
              </p:ext>
            </p:extLst>
          </p:nvPr>
        </p:nvGraphicFramePr>
        <p:xfrm>
          <a:off x="249771" y="1791696"/>
          <a:ext cx="5605780" cy="3131058"/>
        </p:xfrm>
        <a:graphic>
          <a:graphicData uri="http://schemas.openxmlformats.org/drawingml/2006/table">
            <a:tbl>
              <a:tblPr firstRow="1" firstCol="1" bandRow="1">
                <a:tableStyleId>{EB344D84-9AFB-497E-A393-DC336BA19D2E}</a:tableStyleId>
              </a:tblPr>
              <a:tblGrid>
                <a:gridCol w="1868170"/>
                <a:gridCol w="1868805"/>
                <a:gridCol w="1868805"/>
              </a:tblGrid>
              <a:tr h="0">
                <a:tc>
                  <a:txBody>
                    <a:bodyPr/>
                    <a:lstStyle/>
                    <a:p>
                      <a:pPr algn="ctr">
                        <a:lnSpc>
                          <a:spcPct val="107000"/>
                        </a:lnSpc>
                        <a:spcAft>
                          <a:spcPts val="0"/>
                        </a:spcAft>
                      </a:pPr>
                      <a:r>
                        <a:rPr lang="es-MX" sz="1600" dirty="0">
                          <a:effectLst/>
                        </a:rPr>
                        <a:t>EMPRESA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CFE, Central Termoeléctrica Francisco Villa</a:t>
                      </a:r>
                    </a:p>
                    <a:p>
                      <a:pPr>
                        <a:lnSpc>
                          <a:spcPct val="107000"/>
                        </a:lnSpc>
                        <a:spcAft>
                          <a:spcPts val="0"/>
                        </a:spcAft>
                      </a:pPr>
                      <a:r>
                        <a:rPr lang="es-MX" sz="1600">
                          <a:effectLst/>
                        </a:rPr>
                        <a:t>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Sinaí</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Six</a:t>
                      </a:r>
                      <a:r>
                        <a:rPr lang="es-MX" sz="1600" dirty="0">
                          <a:solidFill>
                            <a:schemeClr val="tx2"/>
                          </a:solidFill>
                          <a:effectLst/>
                        </a:rPr>
                        <a:t> Sigma,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dirty="0" err="1">
                          <a:effectLst/>
                        </a:rPr>
                        <a:t>Labinal</a:t>
                      </a:r>
                      <a:r>
                        <a:rPr lang="es-MX" sz="1600" dirty="0">
                          <a:effectLst/>
                        </a:rPr>
                        <a:t> </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Los Carniceros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EMETE,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a:effectLst/>
                        </a:rPr>
                        <a:t>Foxconn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solidFill>
                            <a:schemeClr val="tx2"/>
                          </a:solidFill>
                          <a:effectLst/>
                        </a:rPr>
                        <a:t>Solphvent Recycle</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solidFill>
                            <a:schemeClr val="tx2"/>
                          </a:solidFill>
                          <a:effectLst/>
                        </a:rPr>
                        <a:t>GT, </a:t>
                      </a:r>
                      <a:r>
                        <a:rPr lang="en-US" sz="1600" dirty="0" err="1">
                          <a:solidFill>
                            <a:schemeClr val="tx2"/>
                          </a:solidFill>
                          <a:effectLst/>
                        </a:rPr>
                        <a:t>Manufactura</a:t>
                      </a:r>
                      <a:r>
                        <a:rPr lang="en-US" sz="1600" dirty="0">
                          <a:solidFill>
                            <a:schemeClr val="tx2"/>
                          </a:solidFill>
                          <a:effectLst/>
                        </a:rPr>
                        <a:t> </a:t>
                      </a:r>
                      <a:r>
                        <a:rPr lang="en-US" sz="1600" dirty="0" err="1">
                          <a:solidFill>
                            <a:schemeClr val="tx2"/>
                          </a:solidFill>
                          <a:effectLst/>
                        </a:rPr>
                        <a:t>mediana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Sumidenso Mediatech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Honda Vip</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CCC,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643571920"/>
              </p:ext>
            </p:extLst>
          </p:nvPr>
        </p:nvGraphicFramePr>
        <p:xfrm>
          <a:off x="6295843" y="1753000"/>
          <a:ext cx="5605780" cy="2870137"/>
        </p:xfrm>
        <a:graphic>
          <a:graphicData uri="http://schemas.openxmlformats.org/drawingml/2006/table">
            <a:tbl>
              <a:tblPr firstRow="1" firstCol="1" bandRow="1">
                <a:tableStyleId>{85BE263C-DBD7-4A20-BB59-AAB30ACAA65A}</a:tableStyleId>
              </a:tblPr>
              <a:tblGrid>
                <a:gridCol w="1868170"/>
                <a:gridCol w="1868805"/>
                <a:gridCol w="1868805"/>
              </a:tblGrid>
              <a:tr h="0">
                <a:tc>
                  <a:txBody>
                    <a:bodyPr/>
                    <a:lstStyle/>
                    <a:p>
                      <a:pPr algn="ctr">
                        <a:lnSpc>
                          <a:spcPct val="107000"/>
                        </a:lnSpc>
                        <a:spcAft>
                          <a:spcPts val="0"/>
                        </a:spcAft>
                      </a:pPr>
                      <a:r>
                        <a:rPr lang="es-MX" sz="1600" dirty="0">
                          <a:effectLst/>
                        </a:rPr>
                        <a:t>EMPRESA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Novamex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Halcones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CCC, Manufactura mediana</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CFE, Central Termoeléctrica Francisco Villa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Sinaí</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Six</a:t>
                      </a:r>
                      <a:r>
                        <a:rPr lang="es-MX" sz="1600" dirty="0">
                          <a:solidFill>
                            <a:schemeClr val="tx2"/>
                          </a:solidFill>
                          <a:effectLst/>
                        </a:rPr>
                        <a:t> Sigma,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Chihuahua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Soporte Técnico</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GT, Manufactura mediana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Labinal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Labinal con secuencia</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EMETE,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52093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16" name="CuadroTexto 15"/>
          <p:cNvSpPr txBox="1"/>
          <p:nvPr/>
        </p:nvSpPr>
        <p:spPr>
          <a:xfrm>
            <a:off x="408079" y="522098"/>
            <a:ext cx="2152149" cy="400110"/>
          </a:xfrm>
          <a:prstGeom prst="rect">
            <a:avLst/>
          </a:prstGeom>
          <a:noFill/>
        </p:spPr>
        <p:txBody>
          <a:bodyPr wrap="square" rtlCol="0">
            <a:spAutoFit/>
          </a:bodyPr>
          <a:lstStyle/>
          <a:p>
            <a:r>
              <a:rPr lang="es-MX" sz="2000" b="1" dirty="0" smtClean="0">
                <a:solidFill>
                  <a:schemeClr val="tx2"/>
                </a:solidFill>
              </a:rPr>
              <a:t>2006</a:t>
            </a:r>
            <a:endParaRPr lang="es-MX" sz="2000" b="1" dirty="0">
              <a:solidFill>
                <a:schemeClr val="tx2"/>
              </a:solidFill>
            </a:endParaRPr>
          </a:p>
        </p:txBody>
      </p:sp>
      <p:sp>
        <p:nvSpPr>
          <p:cNvPr id="19" name="CuadroTexto 18"/>
          <p:cNvSpPr txBox="1"/>
          <p:nvPr/>
        </p:nvSpPr>
        <p:spPr>
          <a:xfrm>
            <a:off x="180734" y="79168"/>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graphicFrame>
        <p:nvGraphicFramePr>
          <p:cNvPr id="7" name="Tabla 6"/>
          <p:cNvGraphicFramePr>
            <a:graphicFrameLocks noGrp="1"/>
          </p:cNvGraphicFramePr>
          <p:nvPr>
            <p:extLst>
              <p:ext uri="{D42A27DB-BD31-4B8C-83A1-F6EECF244321}">
                <p14:modId xmlns:p14="http://schemas.microsoft.com/office/powerpoint/2010/main" val="2403955526"/>
              </p:ext>
            </p:extLst>
          </p:nvPr>
        </p:nvGraphicFramePr>
        <p:xfrm>
          <a:off x="368914" y="1357496"/>
          <a:ext cx="5605780" cy="3913823"/>
        </p:xfrm>
        <a:graphic>
          <a:graphicData uri="http://schemas.openxmlformats.org/drawingml/2006/table">
            <a:tbl>
              <a:tblPr firstRow="1" firstCol="1" bandRow="1">
                <a:tableStyleId>{EB9631B5-78F2-41C9-869B-9F39066F8104}</a:tableStyleId>
              </a:tblPr>
              <a:tblGrid>
                <a:gridCol w="1868170"/>
                <a:gridCol w="1868805"/>
                <a:gridCol w="1868805"/>
              </a:tblGrid>
              <a:tr h="0">
                <a:tc>
                  <a:txBody>
                    <a:bodyPr/>
                    <a:lstStyle/>
                    <a:p>
                      <a:pPr algn="ctr">
                        <a:lnSpc>
                          <a:spcPct val="107000"/>
                        </a:lnSpc>
                        <a:spcAft>
                          <a:spcPts val="0"/>
                        </a:spcAft>
                      </a:pPr>
                      <a:r>
                        <a:rPr lang="es-MX" sz="1600">
                          <a:effectLst/>
                        </a:rPr>
                        <a:t>EMPRESA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Novamex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Hormigas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Círculos de Control de Calidad</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concretos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Concreteros</a:t>
                      </a:r>
                      <a:r>
                        <a:rPr lang="es-MX" sz="1600" dirty="0">
                          <a:solidFill>
                            <a:schemeClr val="tx2"/>
                          </a:solidFill>
                          <a:effectLst/>
                        </a:rPr>
                        <a:t> de Cuauhtémoc</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planta Samalayuca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Los Molineros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Electrocomponenetes de México Variability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Reduction Team</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Six</a:t>
                      </a:r>
                      <a:r>
                        <a:rPr lang="es-MX" sz="1600" dirty="0">
                          <a:solidFill>
                            <a:schemeClr val="tx2"/>
                          </a:solidFill>
                          <a:effectLst/>
                        </a:rPr>
                        <a:t> Sigma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concretos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Cadena de Valor Concreto</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Jabil Circuit de Chihuahua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JBL</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17" name="3 Marcador de contenido" descr="POSTER FINAL 1 copy.jpg"/>
          <p:cNvPicPr>
            <a:picLocks noChangeAspect="1"/>
          </p:cNvPicPr>
          <p:nvPr/>
        </p:nvPicPr>
        <p:blipFill rotWithShape="1">
          <a:blip r:embed="rId5" cstate="print"/>
          <a:srcRect b="18807"/>
          <a:stretch/>
        </p:blipFill>
        <p:spPr>
          <a:xfrm>
            <a:off x="6930995" y="922208"/>
            <a:ext cx="4644846" cy="4880465"/>
          </a:xfrm>
          <a:prstGeom prst="rect">
            <a:avLst/>
          </a:prstGeom>
        </p:spPr>
      </p:pic>
    </p:spTree>
    <p:extLst>
      <p:ext uri="{BB962C8B-B14F-4D97-AF65-F5344CB8AC3E}">
        <p14:creationId xmlns:p14="http://schemas.microsoft.com/office/powerpoint/2010/main" val="1629949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16" name="CuadroTexto 15"/>
          <p:cNvSpPr txBox="1"/>
          <p:nvPr/>
        </p:nvSpPr>
        <p:spPr>
          <a:xfrm>
            <a:off x="9607432" y="562438"/>
            <a:ext cx="2152149" cy="400110"/>
          </a:xfrm>
          <a:prstGeom prst="rect">
            <a:avLst/>
          </a:prstGeom>
          <a:noFill/>
        </p:spPr>
        <p:txBody>
          <a:bodyPr wrap="square" rtlCol="0">
            <a:spAutoFit/>
          </a:bodyPr>
          <a:lstStyle/>
          <a:p>
            <a:pPr algn="r"/>
            <a:r>
              <a:rPr lang="es-MX" sz="2000" b="1" dirty="0" smtClean="0">
                <a:solidFill>
                  <a:schemeClr val="tx2"/>
                </a:solidFill>
              </a:rPr>
              <a:t>2005</a:t>
            </a:r>
            <a:endParaRPr lang="es-MX" sz="2000" b="1" dirty="0">
              <a:solidFill>
                <a:schemeClr val="tx2"/>
              </a:solidFill>
            </a:endParaRPr>
          </a:p>
        </p:txBody>
      </p:sp>
      <p:sp>
        <p:nvSpPr>
          <p:cNvPr id="19" name="CuadroTexto 18"/>
          <p:cNvSpPr txBox="1"/>
          <p:nvPr/>
        </p:nvSpPr>
        <p:spPr>
          <a:xfrm>
            <a:off x="9607431" y="135434"/>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graphicFrame>
        <p:nvGraphicFramePr>
          <p:cNvPr id="2" name="Tabla 1"/>
          <p:cNvGraphicFramePr>
            <a:graphicFrameLocks noGrp="1"/>
          </p:cNvGraphicFramePr>
          <p:nvPr>
            <p:extLst>
              <p:ext uri="{D42A27DB-BD31-4B8C-83A1-F6EECF244321}">
                <p14:modId xmlns:p14="http://schemas.microsoft.com/office/powerpoint/2010/main" val="2869615783"/>
              </p:ext>
            </p:extLst>
          </p:nvPr>
        </p:nvGraphicFramePr>
        <p:xfrm>
          <a:off x="502634" y="1284484"/>
          <a:ext cx="10884000" cy="3913829"/>
        </p:xfrm>
        <a:graphic>
          <a:graphicData uri="http://schemas.openxmlformats.org/drawingml/2006/table">
            <a:tbl>
              <a:tblPr firstRow="1" firstCol="1" bandRow="1">
                <a:tableStyleId>{6E25E649-3F16-4E02-A733-19D2CDBF48F0}</a:tableStyleId>
              </a:tblPr>
              <a:tblGrid>
                <a:gridCol w="3627178"/>
                <a:gridCol w="3628411"/>
                <a:gridCol w="3628411"/>
              </a:tblGrid>
              <a:tr h="0">
                <a:tc>
                  <a:txBody>
                    <a:bodyPr/>
                    <a:lstStyle/>
                    <a:p>
                      <a:pPr algn="ctr">
                        <a:lnSpc>
                          <a:spcPct val="107000"/>
                        </a:lnSpc>
                        <a:spcAft>
                          <a:spcPts val="0"/>
                        </a:spcAft>
                      </a:pPr>
                      <a:r>
                        <a:rPr lang="es-MX" sz="1600">
                          <a:effectLst/>
                        </a:rPr>
                        <a:t>EMPRESA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Novamex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Hormigas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Círculos de Control de Calidad</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a:effectLst/>
                        </a:rPr>
                        <a:t>Ford Motor Company, SA de CV, planta </a:t>
                      </a:r>
                      <a:r>
                        <a:rPr lang="es-MX" sz="1600">
                          <a:effectLst/>
                        </a:rPr>
                        <a:t>motores</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Diez Cuatro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Grupos de Trabajo</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CFE, central ciclo combinado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Los encinos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planta Chihuahua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Equipo #4- UNCK</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concretos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Mejora continua concreto</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planta Samalayuca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Sinergia sustentable</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Electrocomponenetes de México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Brimar´s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Six</a:t>
                      </a:r>
                      <a:r>
                        <a:rPr lang="es-MX" sz="1600" dirty="0">
                          <a:solidFill>
                            <a:schemeClr val="tx2"/>
                          </a:solidFill>
                          <a:effectLst/>
                        </a:rPr>
                        <a:t> Sigma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Lexmark Internacional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Circuito quebrado</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Six</a:t>
                      </a:r>
                      <a:r>
                        <a:rPr lang="es-MX" sz="1600" dirty="0">
                          <a:solidFill>
                            <a:schemeClr val="tx2"/>
                          </a:solidFill>
                          <a:effectLst/>
                        </a:rPr>
                        <a:t> Sigma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CFE, ciclo combinado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Diasys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Six</a:t>
                      </a:r>
                      <a:r>
                        <a:rPr lang="es-MX" sz="1600" dirty="0">
                          <a:solidFill>
                            <a:schemeClr val="tx2"/>
                          </a:solidFill>
                          <a:effectLst/>
                        </a:rPr>
                        <a:t> Sigma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Electrocomponenetes de Juárez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Viasystems en accion</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Six</a:t>
                      </a:r>
                      <a:r>
                        <a:rPr lang="es-MX" sz="1600" dirty="0">
                          <a:solidFill>
                            <a:schemeClr val="tx2"/>
                          </a:solidFill>
                          <a:effectLst/>
                        </a:rPr>
                        <a:t> Sigma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TRW</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W164</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Six</a:t>
                      </a:r>
                      <a:r>
                        <a:rPr lang="es-MX" sz="1600" dirty="0">
                          <a:solidFill>
                            <a:schemeClr val="tx2"/>
                          </a:solidFill>
                          <a:effectLst/>
                        </a:rPr>
                        <a:t> Sigma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Labinal de chihuahua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Los increíbles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a:effectLst/>
                        </a:rPr>
                        <a:t>Eaton Molded products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solidFill>
                            <a:schemeClr val="tx2"/>
                          </a:solidFill>
                          <a:effectLst/>
                        </a:rPr>
                        <a:t>Main drivers II</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95761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sp>
        <p:nvSpPr>
          <p:cNvPr id="2" name="CuadroTexto 1"/>
          <p:cNvSpPr txBox="1"/>
          <p:nvPr/>
        </p:nvSpPr>
        <p:spPr>
          <a:xfrm>
            <a:off x="9603042" y="95012"/>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16" name="CuadroTexto 15"/>
          <p:cNvSpPr txBox="1"/>
          <p:nvPr/>
        </p:nvSpPr>
        <p:spPr>
          <a:xfrm>
            <a:off x="408079" y="522098"/>
            <a:ext cx="2152149" cy="400110"/>
          </a:xfrm>
          <a:prstGeom prst="rect">
            <a:avLst/>
          </a:prstGeom>
          <a:noFill/>
        </p:spPr>
        <p:txBody>
          <a:bodyPr wrap="square" rtlCol="0">
            <a:spAutoFit/>
          </a:bodyPr>
          <a:lstStyle/>
          <a:p>
            <a:r>
              <a:rPr lang="es-MX" sz="2000" b="1" dirty="0" smtClean="0">
                <a:solidFill>
                  <a:schemeClr val="tx2"/>
                </a:solidFill>
              </a:rPr>
              <a:t>2004</a:t>
            </a:r>
            <a:endParaRPr lang="es-MX" sz="2000" b="1" dirty="0">
              <a:solidFill>
                <a:schemeClr val="tx2"/>
              </a:solidFill>
            </a:endParaRPr>
          </a:p>
        </p:txBody>
      </p:sp>
      <p:sp>
        <p:nvSpPr>
          <p:cNvPr id="19" name="CuadroTexto 18"/>
          <p:cNvSpPr txBox="1"/>
          <p:nvPr/>
        </p:nvSpPr>
        <p:spPr>
          <a:xfrm>
            <a:off x="180734" y="79168"/>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sp>
        <p:nvSpPr>
          <p:cNvPr id="25" name="CuadroTexto 24"/>
          <p:cNvSpPr txBox="1"/>
          <p:nvPr/>
        </p:nvSpPr>
        <p:spPr>
          <a:xfrm>
            <a:off x="9359906" y="616227"/>
            <a:ext cx="2152149" cy="400110"/>
          </a:xfrm>
          <a:prstGeom prst="rect">
            <a:avLst/>
          </a:prstGeom>
          <a:noFill/>
        </p:spPr>
        <p:txBody>
          <a:bodyPr wrap="square" rtlCol="0">
            <a:spAutoFit/>
          </a:bodyPr>
          <a:lstStyle/>
          <a:p>
            <a:pPr algn="r"/>
            <a:r>
              <a:rPr lang="es-MX" sz="2000" b="1" dirty="0" smtClean="0">
                <a:solidFill>
                  <a:schemeClr val="tx2"/>
                </a:solidFill>
              </a:rPr>
              <a:t>2003</a:t>
            </a:r>
            <a:endParaRPr lang="es-MX" sz="2000" b="1" dirty="0">
              <a:solidFill>
                <a:schemeClr val="tx2"/>
              </a:solidFill>
            </a:endParaRPr>
          </a:p>
        </p:txBody>
      </p:sp>
      <p:graphicFrame>
        <p:nvGraphicFramePr>
          <p:cNvPr id="7" name="Tabla 6"/>
          <p:cNvGraphicFramePr>
            <a:graphicFrameLocks noGrp="1"/>
          </p:cNvGraphicFramePr>
          <p:nvPr>
            <p:extLst>
              <p:ext uri="{D42A27DB-BD31-4B8C-83A1-F6EECF244321}">
                <p14:modId xmlns:p14="http://schemas.microsoft.com/office/powerpoint/2010/main" val="753388071"/>
              </p:ext>
            </p:extLst>
          </p:nvPr>
        </p:nvGraphicFramePr>
        <p:xfrm>
          <a:off x="199468" y="1521442"/>
          <a:ext cx="5605780" cy="3131058"/>
        </p:xfrm>
        <a:graphic>
          <a:graphicData uri="http://schemas.openxmlformats.org/drawingml/2006/table">
            <a:tbl>
              <a:tblPr firstRow="1" firstCol="1" bandRow="1">
                <a:tableStyleId>{EB344D84-9AFB-497E-A393-DC336BA19D2E}</a:tableStyleId>
              </a:tblPr>
              <a:tblGrid>
                <a:gridCol w="1868170"/>
                <a:gridCol w="1868805"/>
                <a:gridCol w="1868805"/>
              </a:tblGrid>
              <a:tr h="0">
                <a:tc>
                  <a:txBody>
                    <a:bodyPr/>
                    <a:lstStyle/>
                    <a:p>
                      <a:pPr algn="ctr">
                        <a:lnSpc>
                          <a:spcPct val="107000"/>
                        </a:lnSpc>
                        <a:spcAft>
                          <a:spcPts val="0"/>
                        </a:spcAft>
                      </a:pPr>
                      <a:r>
                        <a:rPr lang="es-MX" sz="1600" dirty="0">
                          <a:effectLst/>
                        </a:rPr>
                        <a:t>EMPRESA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dirty="0">
                          <a:effectLst/>
                        </a:rPr>
                        <a:t>NOMBRE EQUIPO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Novamex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Hormigas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Círculos de Control de Calidad</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planta Samalayuca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Fuerza Líder</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Foxconn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SWAT</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Cementos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Seis sigma</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CFE, Chihuahua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Resplandor</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2047778211"/>
              </p:ext>
            </p:extLst>
          </p:nvPr>
        </p:nvGraphicFramePr>
        <p:xfrm>
          <a:off x="6342092" y="1521442"/>
          <a:ext cx="5605780" cy="3054859"/>
        </p:xfrm>
        <a:graphic>
          <a:graphicData uri="http://schemas.openxmlformats.org/drawingml/2006/table">
            <a:tbl>
              <a:tblPr firstRow="1" firstCol="1" bandRow="1">
                <a:tableStyleId>{85BE263C-DBD7-4A20-BB59-AAB30ACAA65A}</a:tableStyleId>
              </a:tblPr>
              <a:tblGrid>
                <a:gridCol w="1868170"/>
                <a:gridCol w="1868805"/>
                <a:gridCol w="1868805"/>
              </a:tblGrid>
              <a:tr h="556691">
                <a:tc>
                  <a:txBody>
                    <a:bodyPr/>
                    <a:lstStyle/>
                    <a:p>
                      <a:pPr algn="ctr">
                        <a:lnSpc>
                          <a:spcPct val="107000"/>
                        </a:lnSpc>
                        <a:spcAft>
                          <a:spcPts val="0"/>
                        </a:spcAft>
                      </a:pPr>
                      <a:r>
                        <a:rPr lang="es-MX" sz="1600" dirty="0">
                          <a:effectLst/>
                        </a:rPr>
                        <a:t>EMPRESA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41980">
                <a:tc>
                  <a:txBody>
                    <a:bodyPr/>
                    <a:lstStyle/>
                    <a:p>
                      <a:pPr>
                        <a:lnSpc>
                          <a:spcPct val="107000"/>
                        </a:lnSpc>
                        <a:spcAft>
                          <a:spcPts val="0"/>
                        </a:spcAft>
                      </a:pPr>
                      <a:r>
                        <a:rPr lang="es-MX" sz="1600">
                          <a:effectLst/>
                        </a:rPr>
                        <a:t>Autopartes y arneses de México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Arcoíris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Círculos de Control de Calidad</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1403">
                <a:tc>
                  <a:txBody>
                    <a:bodyPr/>
                    <a:lstStyle/>
                    <a:p>
                      <a:pPr>
                        <a:lnSpc>
                          <a:spcPct val="107000"/>
                        </a:lnSpc>
                        <a:spcAft>
                          <a:spcPts val="0"/>
                        </a:spcAft>
                      </a:pPr>
                      <a:r>
                        <a:rPr lang="es-MX" sz="1600">
                          <a:effectLst/>
                        </a:rPr>
                        <a:t>Pizza del Rey, S.A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Los Correcaminos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Grupos de Trabajo</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1403">
                <a:tc>
                  <a:txBody>
                    <a:bodyPr/>
                    <a:lstStyle/>
                    <a:p>
                      <a:pPr>
                        <a:lnSpc>
                          <a:spcPct val="107000"/>
                        </a:lnSpc>
                        <a:spcAft>
                          <a:spcPts val="0"/>
                        </a:spcAft>
                      </a:pPr>
                      <a:r>
                        <a:rPr lang="es-MX" sz="1600">
                          <a:effectLst/>
                        </a:rPr>
                        <a:t>GCC, Cementos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Los Molineros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56691">
                <a:tc>
                  <a:txBody>
                    <a:bodyPr/>
                    <a:lstStyle/>
                    <a:p>
                      <a:pPr>
                        <a:lnSpc>
                          <a:spcPct val="107000"/>
                        </a:lnSpc>
                        <a:spcAft>
                          <a:spcPts val="0"/>
                        </a:spcAft>
                      </a:pPr>
                      <a:r>
                        <a:rPr lang="es-MX" sz="1600">
                          <a:effectLst/>
                        </a:rPr>
                        <a:t>Lexmark Internacional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Fugas de tapón</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Estrategias Metodológicas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56691">
                <a:tc>
                  <a:txBody>
                    <a:bodyPr/>
                    <a:lstStyle/>
                    <a:p>
                      <a:pPr>
                        <a:lnSpc>
                          <a:spcPct val="107000"/>
                        </a:lnSpc>
                        <a:spcAft>
                          <a:spcPts val="0"/>
                        </a:spcAft>
                      </a:pPr>
                      <a:r>
                        <a:rPr lang="es-MX" sz="1600">
                          <a:effectLst/>
                        </a:rPr>
                        <a:t>Confortseat SA de CV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Mejora continua </a:t>
                      </a:r>
                      <a:r>
                        <a:rPr lang="es-MX" sz="1600" dirty="0" err="1">
                          <a:solidFill>
                            <a:schemeClr val="tx2"/>
                          </a:solidFill>
                          <a:effectLst/>
                        </a:rPr>
                        <a:t>confortseat</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36880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sp>
        <p:nvSpPr>
          <p:cNvPr id="2" name="CuadroTexto 1"/>
          <p:cNvSpPr txBox="1"/>
          <p:nvPr/>
        </p:nvSpPr>
        <p:spPr>
          <a:xfrm>
            <a:off x="9603042" y="95012"/>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16" name="CuadroTexto 15"/>
          <p:cNvSpPr txBox="1"/>
          <p:nvPr/>
        </p:nvSpPr>
        <p:spPr>
          <a:xfrm>
            <a:off x="408079" y="522098"/>
            <a:ext cx="2152149" cy="400110"/>
          </a:xfrm>
          <a:prstGeom prst="rect">
            <a:avLst/>
          </a:prstGeom>
          <a:noFill/>
        </p:spPr>
        <p:txBody>
          <a:bodyPr wrap="square" rtlCol="0">
            <a:spAutoFit/>
          </a:bodyPr>
          <a:lstStyle/>
          <a:p>
            <a:r>
              <a:rPr lang="es-MX" sz="2000" b="1" dirty="0" smtClean="0">
                <a:solidFill>
                  <a:schemeClr val="tx2"/>
                </a:solidFill>
              </a:rPr>
              <a:t>2002</a:t>
            </a:r>
            <a:endParaRPr lang="es-MX" sz="2000" b="1" dirty="0">
              <a:solidFill>
                <a:schemeClr val="tx2"/>
              </a:solidFill>
            </a:endParaRPr>
          </a:p>
        </p:txBody>
      </p:sp>
      <p:sp>
        <p:nvSpPr>
          <p:cNvPr id="19" name="CuadroTexto 18"/>
          <p:cNvSpPr txBox="1"/>
          <p:nvPr/>
        </p:nvSpPr>
        <p:spPr>
          <a:xfrm>
            <a:off x="180734" y="79168"/>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sp>
        <p:nvSpPr>
          <p:cNvPr id="25" name="CuadroTexto 24"/>
          <p:cNvSpPr txBox="1"/>
          <p:nvPr/>
        </p:nvSpPr>
        <p:spPr>
          <a:xfrm>
            <a:off x="9359906" y="616227"/>
            <a:ext cx="2152149" cy="400110"/>
          </a:xfrm>
          <a:prstGeom prst="rect">
            <a:avLst/>
          </a:prstGeom>
          <a:noFill/>
        </p:spPr>
        <p:txBody>
          <a:bodyPr wrap="square" rtlCol="0">
            <a:spAutoFit/>
          </a:bodyPr>
          <a:lstStyle/>
          <a:p>
            <a:pPr algn="r"/>
            <a:r>
              <a:rPr lang="es-MX" sz="2000" b="1" dirty="0" smtClean="0">
                <a:solidFill>
                  <a:schemeClr val="tx2"/>
                </a:solidFill>
              </a:rPr>
              <a:t>2001</a:t>
            </a:r>
            <a:endParaRPr lang="es-MX" sz="2000" b="1" dirty="0">
              <a:solidFill>
                <a:schemeClr val="tx2"/>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3231789316"/>
              </p:ext>
            </p:extLst>
          </p:nvPr>
        </p:nvGraphicFramePr>
        <p:xfrm>
          <a:off x="338854" y="2384986"/>
          <a:ext cx="5605780" cy="1043686"/>
        </p:xfrm>
        <a:graphic>
          <a:graphicData uri="http://schemas.openxmlformats.org/drawingml/2006/table">
            <a:tbl>
              <a:tblPr firstRow="1" firstCol="1" bandRow="1">
                <a:tableStyleId>{EB9631B5-78F2-41C9-869B-9F39066F8104}</a:tableStyleId>
              </a:tblPr>
              <a:tblGrid>
                <a:gridCol w="1868170"/>
                <a:gridCol w="1868805"/>
                <a:gridCol w="1868805"/>
              </a:tblGrid>
              <a:tr h="0">
                <a:tc>
                  <a:txBody>
                    <a:bodyPr/>
                    <a:lstStyle/>
                    <a:p>
                      <a:pPr algn="ctr">
                        <a:lnSpc>
                          <a:spcPct val="107000"/>
                        </a:lnSpc>
                        <a:spcAft>
                          <a:spcPts val="0"/>
                        </a:spcAft>
                      </a:pPr>
                      <a:r>
                        <a:rPr lang="es-MX" sz="1600">
                          <a:effectLst/>
                        </a:rPr>
                        <a:t>EMPRESA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Planta Motores de Chihuahua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Mariachi</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488403996"/>
              </p:ext>
            </p:extLst>
          </p:nvPr>
        </p:nvGraphicFramePr>
        <p:xfrm>
          <a:off x="6318698" y="1347649"/>
          <a:ext cx="5605780" cy="4174745"/>
        </p:xfrm>
        <a:graphic>
          <a:graphicData uri="http://schemas.openxmlformats.org/drawingml/2006/table">
            <a:tbl>
              <a:tblPr firstRow="1" firstCol="1" bandRow="1">
                <a:tableStyleId>{6E25E649-3F16-4E02-A733-19D2CDBF48F0}</a:tableStyleId>
              </a:tblPr>
              <a:tblGrid>
                <a:gridCol w="1868170"/>
                <a:gridCol w="1868805"/>
                <a:gridCol w="1868805"/>
              </a:tblGrid>
              <a:tr h="0">
                <a:tc>
                  <a:txBody>
                    <a:bodyPr/>
                    <a:lstStyle/>
                    <a:p>
                      <a:pPr algn="ctr">
                        <a:lnSpc>
                          <a:spcPct val="107000"/>
                        </a:lnSpc>
                        <a:spcAft>
                          <a:spcPts val="0"/>
                        </a:spcAft>
                      </a:pPr>
                      <a:r>
                        <a:rPr lang="es-MX" sz="1600">
                          <a:effectLst/>
                        </a:rPr>
                        <a:t>EMPRESA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Autopartes y arneses de México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Esperanza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Círculos de Control de Calidad</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Cementos planta Chihuahua #4</a:t>
                      </a:r>
                    </a:p>
                    <a:p>
                      <a:pPr>
                        <a:lnSpc>
                          <a:spcPct val="107000"/>
                        </a:lnSpc>
                        <a:spcAft>
                          <a:spcPts val="0"/>
                        </a:spcAft>
                      </a:pPr>
                      <a:r>
                        <a:rPr lang="es-MX" sz="1600">
                          <a:effectLst/>
                        </a:rPr>
                        <a:t>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mantenimiento unidad</a:t>
                      </a:r>
                    </a:p>
                    <a:p>
                      <a:pPr>
                        <a:lnSpc>
                          <a:spcPct val="107000"/>
                        </a:lnSpc>
                        <a:spcAft>
                          <a:spcPts val="0"/>
                        </a:spcAft>
                      </a:pPr>
                      <a:r>
                        <a:rPr lang="es-MX" sz="1600">
                          <a:solidFill>
                            <a:schemeClr val="tx2"/>
                          </a:solidFill>
                          <a:effectLst/>
                        </a:rPr>
                        <a:t>envase mortero</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 Cementos planta Samalayuca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Flintstones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Planta de Motores de Chihuahua, SA de CV</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Mariachi</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MX" sz="1600" dirty="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30768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16" name="CuadroTexto 15"/>
          <p:cNvSpPr txBox="1"/>
          <p:nvPr/>
        </p:nvSpPr>
        <p:spPr>
          <a:xfrm>
            <a:off x="408079" y="522098"/>
            <a:ext cx="2152149" cy="400110"/>
          </a:xfrm>
          <a:prstGeom prst="rect">
            <a:avLst/>
          </a:prstGeom>
          <a:noFill/>
        </p:spPr>
        <p:txBody>
          <a:bodyPr wrap="square" rtlCol="0">
            <a:spAutoFit/>
          </a:bodyPr>
          <a:lstStyle/>
          <a:p>
            <a:r>
              <a:rPr lang="es-MX" sz="2000" b="1" dirty="0" smtClean="0">
                <a:solidFill>
                  <a:schemeClr val="tx2"/>
                </a:solidFill>
              </a:rPr>
              <a:t>2000</a:t>
            </a:r>
            <a:endParaRPr lang="es-MX" sz="2000" b="1" dirty="0">
              <a:solidFill>
                <a:schemeClr val="tx2"/>
              </a:solidFill>
            </a:endParaRPr>
          </a:p>
        </p:txBody>
      </p:sp>
      <p:sp>
        <p:nvSpPr>
          <p:cNvPr id="19" name="CuadroTexto 18"/>
          <p:cNvSpPr txBox="1"/>
          <p:nvPr/>
        </p:nvSpPr>
        <p:spPr>
          <a:xfrm>
            <a:off x="180734" y="79168"/>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graphicFrame>
        <p:nvGraphicFramePr>
          <p:cNvPr id="7" name="Tabla 6"/>
          <p:cNvGraphicFramePr>
            <a:graphicFrameLocks noGrp="1"/>
          </p:cNvGraphicFramePr>
          <p:nvPr>
            <p:extLst>
              <p:ext uri="{D42A27DB-BD31-4B8C-83A1-F6EECF244321}">
                <p14:modId xmlns:p14="http://schemas.microsoft.com/office/powerpoint/2010/main" val="1628668159"/>
              </p:ext>
            </p:extLst>
          </p:nvPr>
        </p:nvGraphicFramePr>
        <p:xfrm>
          <a:off x="1256808" y="2362450"/>
          <a:ext cx="9766666" cy="1304608"/>
        </p:xfrm>
        <a:graphic>
          <a:graphicData uri="http://schemas.openxmlformats.org/drawingml/2006/table">
            <a:tbl>
              <a:tblPr firstRow="1" firstCol="1" bandRow="1">
                <a:tableStyleId>{85BE263C-DBD7-4A20-BB59-AAB30ACAA65A}</a:tableStyleId>
              </a:tblPr>
              <a:tblGrid>
                <a:gridCol w="3254818"/>
                <a:gridCol w="3255924"/>
                <a:gridCol w="3255924"/>
              </a:tblGrid>
              <a:tr h="0">
                <a:tc>
                  <a:txBody>
                    <a:bodyPr/>
                    <a:lstStyle/>
                    <a:p>
                      <a:pPr algn="ctr">
                        <a:lnSpc>
                          <a:spcPct val="107000"/>
                        </a:lnSpc>
                        <a:spcAft>
                          <a:spcPts val="0"/>
                        </a:spcAft>
                      </a:pPr>
                      <a:r>
                        <a:rPr lang="es-MX" sz="1600" dirty="0">
                          <a:effectLst/>
                        </a:rPr>
                        <a:t>EMPRESA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BAPSA, planta Ignacio Zaragoza</a:t>
                      </a:r>
                    </a:p>
                    <a:p>
                      <a:pPr>
                        <a:lnSpc>
                          <a:spcPct val="107000"/>
                        </a:lnSpc>
                        <a:spcAft>
                          <a:spcPts val="0"/>
                        </a:spcAft>
                      </a:pPr>
                      <a:r>
                        <a:rPr lang="es-MX" sz="1600">
                          <a:effectLst/>
                        </a:rPr>
                        <a:t>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Buenaventura Autopartes S.A de CV</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Círculos de Control de Calidad</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Cemento planta Chihuahua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#5 de mantenimiento</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Círculos de Control de Calidad</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686555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16" name="CuadroTexto 15"/>
          <p:cNvSpPr txBox="1"/>
          <p:nvPr/>
        </p:nvSpPr>
        <p:spPr>
          <a:xfrm>
            <a:off x="9607120" y="523613"/>
            <a:ext cx="2152149" cy="400110"/>
          </a:xfrm>
          <a:prstGeom prst="rect">
            <a:avLst/>
          </a:prstGeom>
          <a:noFill/>
        </p:spPr>
        <p:txBody>
          <a:bodyPr wrap="square" rtlCol="0">
            <a:spAutoFit/>
          </a:bodyPr>
          <a:lstStyle/>
          <a:p>
            <a:pPr algn="r"/>
            <a:r>
              <a:rPr lang="es-MX" sz="2000" b="1" dirty="0" smtClean="0">
                <a:solidFill>
                  <a:schemeClr val="tx2"/>
                </a:solidFill>
              </a:rPr>
              <a:t>1999</a:t>
            </a:r>
            <a:endParaRPr lang="es-MX" sz="2000" b="1" dirty="0">
              <a:solidFill>
                <a:schemeClr val="tx2"/>
              </a:solidFill>
            </a:endParaRPr>
          </a:p>
        </p:txBody>
      </p:sp>
      <p:sp>
        <p:nvSpPr>
          <p:cNvPr id="19" name="CuadroTexto 18"/>
          <p:cNvSpPr txBox="1"/>
          <p:nvPr/>
        </p:nvSpPr>
        <p:spPr>
          <a:xfrm>
            <a:off x="9607121" y="94129"/>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graphicFrame>
        <p:nvGraphicFramePr>
          <p:cNvPr id="2" name="Tabla 1"/>
          <p:cNvGraphicFramePr>
            <a:graphicFrameLocks noGrp="1"/>
          </p:cNvGraphicFramePr>
          <p:nvPr>
            <p:extLst>
              <p:ext uri="{D42A27DB-BD31-4B8C-83A1-F6EECF244321}">
                <p14:modId xmlns:p14="http://schemas.microsoft.com/office/powerpoint/2010/main" val="3286162795"/>
              </p:ext>
            </p:extLst>
          </p:nvPr>
        </p:nvGraphicFramePr>
        <p:xfrm>
          <a:off x="1362636" y="981821"/>
          <a:ext cx="9466727" cy="4957510"/>
        </p:xfrm>
        <a:graphic>
          <a:graphicData uri="http://schemas.openxmlformats.org/drawingml/2006/table">
            <a:tbl>
              <a:tblPr firstRow="1" firstCol="1" bandRow="1">
                <a:tableStyleId>{EB344D84-9AFB-497E-A393-DC336BA19D2E}</a:tableStyleId>
              </a:tblPr>
              <a:tblGrid>
                <a:gridCol w="3154861"/>
                <a:gridCol w="3155933"/>
                <a:gridCol w="3155933"/>
              </a:tblGrid>
              <a:tr h="0">
                <a:tc>
                  <a:txBody>
                    <a:bodyPr/>
                    <a:lstStyle/>
                    <a:p>
                      <a:pPr algn="ctr">
                        <a:lnSpc>
                          <a:spcPct val="107000"/>
                        </a:lnSpc>
                        <a:spcAft>
                          <a:spcPts val="0"/>
                        </a:spcAft>
                      </a:pPr>
                      <a:r>
                        <a:rPr lang="es-MX" sz="1600" dirty="0">
                          <a:effectLst/>
                        </a:rPr>
                        <a:t>EMPRESA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Autoelectrónica de Juárez, SA de CV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Los acoplados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Círculos de Control de Calidad</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Productos eléctricos diversificados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Excalibur</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Círculos de Control de Calidad</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Guardería participativa amanecer, AC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Amanecer a la calidad</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Planta Samalayuca</a:t>
                      </a:r>
                    </a:p>
                    <a:p>
                      <a:pPr>
                        <a:lnSpc>
                          <a:spcPct val="107000"/>
                        </a:lnSpc>
                        <a:spcAft>
                          <a:spcPts val="0"/>
                        </a:spcAft>
                      </a:pPr>
                      <a:r>
                        <a:rPr lang="es-MX" sz="1600">
                          <a:effectLst/>
                        </a:rPr>
                        <a:t>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Equipo operativo 1, de la</a:t>
                      </a:r>
                    </a:p>
                    <a:p>
                      <a:pPr>
                        <a:lnSpc>
                          <a:spcPct val="107000"/>
                        </a:lnSpc>
                        <a:spcAft>
                          <a:spcPts val="0"/>
                        </a:spcAft>
                      </a:pPr>
                      <a:r>
                        <a:rPr lang="es-MX" sz="1600">
                          <a:solidFill>
                            <a:schemeClr val="tx2"/>
                          </a:solidFill>
                          <a:effectLst/>
                        </a:rPr>
                        <a:t>unidad de neg II</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Productos eléctricos diversificados, planta</a:t>
                      </a:r>
                    </a:p>
                    <a:p>
                      <a:pPr>
                        <a:lnSpc>
                          <a:spcPct val="107000"/>
                        </a:lnSpc>
                        <a:spcAft>
                          <a:spcPts val="0"/>
                        </a:spcAft>
                      </a:pPr>
                      <a:r>
                        <a:rPr lang="es-MX" sz="1600">
                          <a:effectLst/>
                        </a:rPr>
                        <a:t>1</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Pioneros del nuevo milenio</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Autoelectrónica de Juárez, SA de CV,</a:t>
                      </a:r>
                    </a:p>
                    <a:p>
                      <a:pPr>
                        <a:lnSpc>
                          <a:spcPct val="107000"/>
                        </a:lnSpc>
                        <a:spcAft>
                          <a:spcPts val="0"/>
                        </a:spcAft>
                      </a:pPr>
                      <a:r>
                        <a:rPr lang="es-MX" sz="1600">
                          <a:effectLst/>
                        </a:rPr>
                        <a:t>planta 2</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Proyecto visión 2000</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Autoelectrónica de Juárez, SA de CV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Los tremendos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Sistemas eléctricos y donductores SA de CV</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TWIS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92617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sp>
        <p:nvSpPr>
          <p:cNvPr id="2" name="CuadroTexto 1"/>
          <p:cNvSpPr txBox="1"/>
          <p:nvPr/>
        </p:nvSpPr>
        <p:spPr>
          <a:xfrm>
            <a:off x="9603042" y="95012"/>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16" name="CuadroTexto 15"/>
          <p:cNvSpPr txBox="1"/>
          <p:nvPr/>
        </p:nvSpPr>
        <p:spPr>
          <a:xfrm>
            <a:off x="408079" y="522098"/>
            <a:ext cx="2152149" cy="400110"/>
          </a:xfrm>
          <a:prstGeom prst="rect">
            <a:avLst/>
          </a:prstGeom>
          <a:noFill/>
        </p:spPr>
        <p:txBody>
          <a:bodyPr wrap="square" rtlCol="0">
            <a:spAutoFit/>
          </a:bodyPr>
          <a:lstStyle/>
          <a:p>
            <a:r>
              <a:rPr lang="es-MX" sz="2000" b="1" dirty="0" smtClean="0">
                <a:solidFill>
                  <a:schemeClr val="tx2"/>
                </a:solidFill>
              </a:rPr>
              <a:t>1998</a:t>
            </a:r>
            <a:endParaRPr lang="es-MX" sz="2000" b="1" dirty="0">
              <a:solidFill>
                <a:schemeClr val="tx2"/>
              </a:solidFill>
            </a:endParaRPr>
          </a:p>
        </p:txBody>
      </p:sp>
      <p:sp>
        <p:nvSpPr>
          <p:cNvPr id="19" name="CuadroTexto 18"/>
          <p:cNvSpPr txBox="1"/>
          <p:nvPr/>
        </p:nvSpPr>
        <p:spPr>
          <a:xfrm>
            <a:off x="180734" y="79168"/>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sp>
        <p:nvSpPr>
          <p:cNvPr id="25" name="CuadroTexto 24"/>
          <p:cNvSpPr txBox="1"/>
          <p:nvPr/>
        </p:nvSpPr>
        <p:spPr>
          <a:xfrm>
            <a:off x="9359906" y="616227"/>
            <a:ext cx="2152149" cy="400110"/>
          </a:xfrm>
          <a:prstGeom prst="rect">
            <a:avLst/>
          </a:prstGeom>
          <a:noFill/>
        </p:spPr>
        <p:txBody>
          <a:bodyPr wrap="square" rtlCol="0">
            <a:spAutoFit/>
          </a:bodyPr>
          <a:lstStyle/>
          <a:p>
            <a:pPr algn="r"/>
            <a:r>
              <a:rPr lang="es-MX" sz="2000" b="1" dirty="0" smtClean="0">
                <a:solidFill>
                  <a:schemeClr val="tx2"/>
                </a:solidFill>
              </a:rPr>
              <a:t>1997</a:t>
            </a:r>
            <a:endParaRPr lang="es-MX" sz="2000" b="1" dirty="0">
              <a:solidFill>
                <a:schemeClr val="tx2"/>
              </a:solidFill>
            </a:endParaRPr>
          </a:p>
        </p:txBody>
      </p:sp>
      <p:graphicFrame>
        <p:nvGraphicFramePr>
          <p:cNvPr id="7" name="Tabla 6"/>
          <p:cNvGraphicFramePr>
            <a:graphicFrameLocks noGrp="1"/>
          </p:cNvGraphicFramePr>
          <p:nvPr>
            <p:extLst>
              <p:ext uri="{D42A27DB-BD31-4B8C-83A1-F6EECF244321}">
                <p14:modId xmlns:p14="http://schemas.microsoft.com/office/powerpoint/2010/main" val="322507747"/>
              </p:ext>
            </p:extLst>
          </p:nvPr>
        </p:nvGraphicFramePr>
        <p:xfrm>
          <a:off x="180734" y="1521442"/>
          <a:ext cx="5986179" cy="3913824"/>
        </p:xfrm>
        <a:graphic>
          <a:graphicData uri="http://schemas.openxmlformats.org/drawingml/2006/table">
            <a:tbl>
              <a:tblPr firstRow="1" firstCol="1" bandRow="1">
                <a:tableStyleId>{74C1A8A3-306A-4EB7-A6B1-4F7E0EB9C5D6}</a:tableStyleId>
              </a:tblPr>
              <a:tblGrid>
                <a:gridCol w="1994941"/>
                <a:gridCol w="1995619"/>
                <a:gridCol w="1995619"/>
              </a:tblGrid>
              <a:tr h="0">
                <a:tc>
                  <a:txBody>
                    <a:bodyPr/>
                    <a:lstStyle/>
                    <a:p>
                      <a:pPr algn="ctr">
                        <a:lnSpc>
                          <a:spcPct val="107000"/>
                        </a:lnSpc>
                        <a:spcAft>
                          <a:spcPts val="0"/>
                        </a:spcAft>
                      </a:pPr>
                      <a:r>
                        <a:rPr lang="es-MX" sz="1600">
                          <a:effectLst/>
                        </a:rPr>
                        <a:t>EMPRESA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Troqueladora Magicalor, SA de CV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Los </a:t>
                      </a:r>
                      <a:r>
                        <a:rPr lang="es-MX" sz="1600" dirty="0" err="1">
                          <a:solidFill>
                            <a:schemeClr val="tx2"/>
                          </a:solidFill>
                          <a:effectLst/>
                        </a:rPr>
                        <a:t>Mickys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Círculos de Control de Calidad</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planta Samalayuca</a:t>
                      </a:r>
                    </a:p>
                    <a:p>
                      <a:pPr>
                        <a:lnSpc>
                          <a:spcPct val="107000"/>
                        </a:lnSpc>
                        <a:spcAft>
                          <a:spcPts val="0"/>
                        </a:spcAft>
                      </a:pPr>
                      <a:r>
                        <a:rPr lang="es-MX" sz="1600">
                          <a:effectLst/>
                        </a:rPr>
                        <a:t>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Equipo de Soporte de</a:t>
                      </a:r>
                    </a:p>
                    <a:p>
                      <a:pPr>
                        <a:lnSpc>
                          <a:spcPct val="107000"/>
                        </a:lnSpc>
                        <a:spcAft>
                          <a:spcPts val="0"/>
                        </a:spcAft>
                      </a:pPr>
                      <a:r>
                        <a:rPr lang="es-MX" sz="1600" dirty="0">
                          <a:solidFill>
                            <a:schemeClr val="tx2"/>
                          </a:solidFill>
                          <a:effectLst/>
                        </a:rPr>
                        <a:t>mantenimiento</a:t>
                      </a:r>
                    </a:p>
                    <a:p>
                      <a:pPr>
                        <a:lnSpc>
                          <a:spcPct val="107000"/>
                        </a:lnSpc>
                        <a:spcAft>
                          <a:spcPts val="0"/>
                        </a:spcAft>
                      </a:pPr>
                      <a:r>
                        <a:rPr lang="es-MX" sz="1600" dirty="0">
                          <a:solidFill>
                            <a:schemeClr val="tx2"/>
                          </a:solidFill>
                          <a:effectLst/>
                        </a:rPr>
                        <a:t> </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Autoeléctrica de Juárez, SA de CV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Los herramentistas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Productos eléctricos diversificados, SA de</a:t>
                      </a:r>
                    </a:p>
                    <a:p>
                      <a:pPr>
                        <a:lnSpc>
                          <a:spcPct val="107000"/>
                        </a:lnSpc>
                        <a:spcAft>
                          <a:spcPts val="0"/>
                        </a:spcAft>
                      </a:pPr>
                      <a:r>
                        <a:rPr lang="es-MX" sz="1600">
                          <a:effectLst/>
                        </a:rPr>
                        <a:t>CV</a:t>
                      </a:r>
                    </a:p>
                    <a:p>
                      <a:pPr>
                        <a:lnSpc>
                          <a:spcPct val="107000"/>
                        </a:lnSpc>
                        <a:spcAft>
                          <a:spcPts val="0"/>
                        </a:spcAft>
                      </a:pPr>
                      <a:r>
                        <a:rPr lang="es-MX" sz="1600">
                          <a:effectLst/>
                        </a:rPr>
                        <a:t>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Optoelectrónicos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1654915280"/>
              </p:ext>
            </p:extLst>
          </p:nvPr>
        </p:nvGraphicFramePr>
        <p:xfrm>
          <a:off x="6364880" y="1422731"/>
          <a:ext cx="5605780" cy="4174745"/>
        </p:xfrm>
        <a:graphic>
          <a:graphicData uri="http://schemas.openxmlformats.org/drawingml/2006/table">
            <a:tbl>
              <a:tblPr firstRow="1" firstCol="1" bandRow="1">
                <a:tableStyleId>{2A488322-F2BA-4B5B-9748-0D474271808F}</a:tableStyleId>
              </a:tblPr>
              <a:tblGrid>
                <a:gridCol w="1868170"/>
                <a:gridCol w="1868805"/>
                <a:gridCol w="1868805"/>
              </a:tblGrid>
              <a:tr h="0">
                <a:tc>
                  <a:txBody>
                    <a:bodyPr/>
                    <a:lstStyle/>
                    <a:p>
                      <a:pPr algn="ctr">
                        <a:lnSpc>
                          <a:spcPct val="107000"/>
                        </a:lnSpc>
                        <a:spcAft>
                          <a:spcPts val="0"/>
                        </a:spcAft>
                      </a:pPr>
                      <a:r>
                        <a:rPr lang="es-MX" sz="1600">
                          <a:effectLst/>
                        </a:rPr>
                        <a:t>EMPRESA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Sistemas eléctricos y conductores SA de CV</a:t>
                      </a:r>
                    </a:p>
                    <a:p>
                      <a:pPr>
                        <a:lnSpc>
                          <a:spcPct val="107000"/>
                        </a:lnSpc>
                        <a:spcAft>
                          <a:spcPts val="0"/>
                        </a:spcAft>
                      </a:pPr>
                      <a:r>
                        <a:rPr lang="es-MX" sz="1600">
                          <a:effectLst/>
                        </a:rPr>
                        <a:t>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Revolución Industrial II</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Círculos de Control de Calidad</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GCC, planta Samalayuca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Equipo autocontrolado no. 1</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FAVESA, SA de CV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Los Mosqueteros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a:effectLst/>
                        </a:rPr>
                        <a:t>Ford Motor Company, SA de CV, planta</a:t>
                      </a:r>
                      <a:endParaRPr lang="es-MX" sz="1600">
                        <a:effectLst/>
                      </a:endParaRPr>
                    </a:p>
                    <a:p>
                      <a:pPr>
                        <a:lnSpc>
                          <a:spcPct val="107000"/>
                        </a:lnSpc>
                        <a:spcAft>
                          <a:spcPts val="0"/>
                        </a:spcAft>
                      </a:pPr>
                      <a:r>
                        <a:rPr lang="es-MX" sz="1600">
                          <a:effectLst/>
                        </a:rPr>
                        <a:t>motores</a:t>
                      </a:r>
                    </a:p>
                    <a:p>
                      <a:pPr>
                        <a:lnSpc>
                          <a:spcPct val="107000"/>
                        </a:lnSpc>
                        <a:spcAft>
                          <a:spcPts val="0"/>
                        </a:spcAft>
                      </a:pPr>
                      <a:r>
                        <a:rPr lang="es-MX" sz="1600">
                          <a:effectLst/>
                        </a:rPr>
                        <a:t>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Transmisión con fuga</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62385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sp>
        <p:nvSpPr>
          <p:cNvPr id="2" name="CuadroTexto 1"/>
          <p:cNvSpPr txBox="1"/>
          <p:nvPr/>
        </p:nvSpPr>
        <p:spPr>
          <a:xfrm>
            <a:off x="9603042" y="95012"/>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25" name="CuadroTexto 24"/>
          <p:cNvSpPr txBox="1"/>
          <p:nvPr/>
        </p:nvSpPr>
        <p:spPr>
          <a:xfrm>
            <a:off x="9615399" y="495204"/>
            <a:ext cx="2152149" cy="400110"/>
          </a:xfrm>
          <a:prstGeom prst="rect">
            <a:avLst/>
          </a:prstGeom>
          <a:noFill/>
        </p:spPr>
        <p:txBody>
          <a:bodyPr wrap="square" rtlCol="0">
            <a:spAutoFit/>
          </a:bodyPr>
          <a:lstStyle/>
          <a:p>
            <a:pPr algn="r"/>
            <a:r>
              <a:rPr lang="es-MX" sz="2000" b="1" dirty="0" smtClean="0">
                <a:solidFill>
                  <a:schemeClr val="tx2"/>
                </a:solidFill>
              </a:rPr>
              <a:t>1996</a:t>
            </a:r>
            <a:endParaRPr lang="es-MX" sz="2000" b="1" dirty="0">
              <a:solidFill>
                <a:schemeClr val="tx2"/>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52508555"/>
              </p:ext>
            </p:extLst>
          </p:nvPr>
        </p:nvGraphicFramePr>
        <p:xfrm>
          <a:off x="1775011" y="2325919"/>
          <a:ext cx="9143999" cy="782765"/>
        </p:xfrm>
        <a:graphic>
          <a:graphicData uri="http://schemas.openxmlformats.org/drawingml/2006/table">
            <a:tbl>
              <a:tblPr firstRow="1" firstCol="1" bandRow="1">
                <a:tableStyleId>{85BE263C-DBD7-4A20-BB59-AAB30ACAA65A}</a:tableStyleId>
              </a:tblPr>
              <a:tblGrid>
                <a:gridCol w="3047309"/>
                <a:gridCol w="3048345"/>
                <a:gridCol w="3048345"/>
              </a:tblGrid>
              <a:tr h="0">
                <a:tc>
                  <a:txBody>
                    <a:bodyPr/>
                    <a:lstStyle/>
                    <a:p>
                      <a:pPr algn="ctr">
                        <a:lnSpc>
                          <a:spcPct val="107000"/>
                        </a:lnSpc>
                        <a:spcAft>
                          <a:spcPts val="0"/>
                        </a:spcAft>
                      </a:pPr>
                      <a:r>
                        <a:rPr lang="es-MX" sz="1600" dirty="0">
                          <a:effectLst/>
                        </a:rPr>
                        <a:t>EMPRESA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dirty="0">
                          <a:effectLst/>
                        </a:rPr>
                        <a:t>Autopartes y arneses de México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Pioneros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Círculos de Control de Calidad</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01193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pic>
        <p:nvPicPr>
          <p:cNvPr id="15" name="Imagen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0941" y="6104819"/>
            <a:ext cx="1857765" cy="623700"/>
          </a:xfrm>
          <a:prstGeom prst="rect">
            <a:avLst/>
          </a:prstGeom>
        </p:spPr>
      </p:pic>
      <p:pic>
        <p:nvPicPr>
          <p:cNvPr id="17" name="Imagen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3559" y="6104819"/>
            <a:ext cx="1010096" cy="735264"/>
          </a:xfrm>
          <a:prstGeom prst="rect">
            <a:avLst/>
          </a:prstGeom>
        </p:spPr>
      </p:pic>
      <p:pic>
        <p:nvPicPr>
          <p:cNvPr id="18" name="Imagen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2842" y="5909698"/>
            <a:ext cx="948302" cy="948302"/>
          </a:xfrm>
          <a:prstGeom prst="rect">
            <a:avLst/>
          </a:prstGeom>
        </p:spPr>
      </p:pic>
      <p:sp>
        <p:nvSpPr>
          <p:cNvPr id="19" name="Título 1"/>
          <p:cNvSpPr txBox="1">
            <a:spLocks/>
          </p:cNvSpPr>
          <p:nvPr/>
        </p:nvSpPr>
        <p:spPr>
          <a:xfrm>
            <a:off x="2393577" y="1024235"/>
            <a:ext cx="7745505" cy="458093"/>
          </a:xfrm>
          <a:prstGeom prst="rect">
            <a:avLst/>
          </a:prstGeom>
        </p:spPr>
        <p:txBody>
          <a:bodyPr vert="horz" lIns="51435" tIns="25718" rIns="51435" bIns="25718" rtlCol="0" anchor="b">
            <a:no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b="1" dirty="0">
                <a:solidFill>
                  <a:schemeClr val="tx2"/>
                </a:solidFill>
              </a:rPr>
              <a:t>20 AÑOS EN PRO DE LA CALIDAD TOTAL Y LA MEJORA CONTINUA</a:t>
            </a:r>
          </a:p>
        </p:txBody>
      </p:sp>
      <p:sp>
        <p:nvSpPr>
          <p:cNvPr id="21" name="Marcador de contenido 8"/>
          <p:cNvSpPr txBox="1">
            <a:spLocks/>
          </p:cNvSpPr>
          <p:nvPr/>
        </p:nvSpPr>
        <p:spPr>
          <a:xfrm>
            <a:off x="387252" y="1909764"/>
            <a:ext cx="5219483" cy="3630811"/>
          </a:xfrm>
          <a:prstGeom prst="rect">
            <a:avLst/>
          </a:prstGeom>
        </p:spPr>
        <p:txBody>
          <a:bodyPr vert="horz" lIns="51435" tIns="25718" rIns="51435" bIns="25718" rtlCol="0" anchor="ctr">
            <a:noAutofit/>
          </a:bodyPr>
          <a:lstStyle>
            <a:lvl1pPr marL="229500" indent="-229500" algn="l" defTabSz="342900" rtl="0" eaLnBrk="1" latinLnBrk="0" hangingPunct="1">
              <a:spcBef>
                <a:spcPct val="20000"/>
              </a:spcBef>
              <a:spcAft>
                <a:spcPts val="450"/>
              </a:spcAft>
              <a:buClr>
                <a:schemeClr val="accent2"/>
              </a:buClr>
              <a:buSzPct val="92000"/>
              <a:buFont typeface="Wingdings 2"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algn="just"/>
            <a:r>
              <a:rPr lang="es-MX" sz="1125" dirty="0"/>
              <a:t>En 1990 surge en México el Primer Concurso Nacional de Círculos de Control de Calidad, la idea fundamental de este concurso, además de dar un reconocimiento a las empresas que participan, es el de presentar los ejemplos y casos reales de empresas mexicanas y convencer a un gran número de empresarios que titubean al no ver en forma práctica y real resultados del trabajo en equipo dentro de las teorías de la calidad. </a:t>
            </a:r>
          </a:p>
          <a:p>
            <a:pPr marL="0" indent="0" algn="just">
              <a:buNone/>
            </a:pPr>
            <a:endParaRPr lang="es-MX" sz="1125" dirty="0"/>
          </a:p>
          <a:p>
            <a:pPr algn="just"/>
            <a:r>
              <a:rPr lang="es-MX" sz="1125" dirty="0"/>
              <a:t>Los círculos de Calidad son un concepto de trabajo iniciado en Japón, su adecuada implementación crea una infraestructura en la empresa que le permite mejorar en forma continua, su calidad, productividad y motivación de su personal.</a:t>
            </a:r>
          </a:p>
          <a:p>
            <a:pPr marL="0" indent="0" algn="just">
              <a:buNone/>
            </a:pPr>
            <a:endParaRPr lang="es-MX" sz="1125" dirty="0"/>
          </a:p>
          <a:p>
            <a:pPr algn="just"/>
            <a:r>
              <a:rPr lang="es-MX" sz="1125" dirty="0"/>
              <a:t>En el año de 1996 la Asociación Mexicana de Trabajo en Equipo (AMTE), buscando ampliar la participación de las empresas y en colaboración con el Centro de Competitividad Chihuahua, como comité sede realiza el Séptimo Foro Nacional de Trabajo en Equipo.</a:t>
            </a:r>
          </a:p>
          <a:p>
            <a:pPr algn="just"/>
            <a:endParaRPr lang="es-MX" sz="1125" dirty="0"/>
          </a:p>
        </p:txBody>
      </p:sp>
      <p:sp>
        <p:nvSpPr>
          <p:cNvPr id="22" name="Marcador de contenido 8"/>
          <p:cNvSpPr txBox="1">
            <a:spLocks/>
          </p:cNvSpPr>
          <p:nvPr/>
        </p:nvSpPr>
        <p:spPr>
          <a:xfrm>
            <a:off x="6266329" y="1783202"/>
            <a:ext cx="5809130" cy="363061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endParaRPr lang="es-MX" sz="1125" dirty="0" smtClean="0"/>
          </a:p>
          <a:p>
            <a:pPr algn="just"/>
            <a:r>
              <a:rPr lang="es-MX" sz="1125" dirty="0" smtClean="0"/>
              <a:t>Como resultado del evento y el interés de las empresas en participar se acordó en 1997 dar inicio al Primer Foro Estatal de Círculos de Control de Calidad y Trabajo en Equipo en el estado de Chihuahua; desde entonces el Centro de Competitividad Chihuahua año con año invita a las empresas a participar en este regional aportando equipos altamente competitivos al concurso nacional.</a:t>
            </a:r>
          </a:p>
          <a:p>
            <a:pPr marL="0" indent="0" algn="just">
              <a:buFont typeface="Wingdings 2" panose="05020102010507070707" pitchFamily="18" charset="2"/>
              <a:buNone/>
            </a:pPr>
            <a:endParaRPr lang="es-MX" sz="1125" dirty="0" smtClean="0"/>
          </a:p>
          <a:p>
            <a:pPr algn="just"/>
            <a:r>
              <a:rPr lang="es-MX" sz="1125" dirty="0" smtClean="0"/>
              <a:t>Al día de hoy el Foro Estatal de Trabajo en Equipo, promueve la participación de las empresas no solo en la categoría de Círculos de Control del Calidad, sino también a implementar diversas metodologías de Calidad tales como: Estrategias metodológicas de trabajo en equipo, Seis Sigma y Short </a:t>
            </a:r>
            <a:r>
              <a:rPr lang="es-MX" sz="1125" dirty="0" err="1" smtClean="0"/>
              <a:t>Kaizen</a:t>
            </a:r>
            <a:r>
              <a:rPr lang="es-MX" sz="1125" dirty="0" smtClean="0"/>
              <a:t>.</a:t>
            </a:r>
          </a:p>
          <a:p>
            <a:pPr marL="0" indent="0" algn="just">
              <a:buFont typeface="Wingdings 2" panose="05020102010507070707" pitchFamily="18" charset="2"/>
              <a:buNone/>
            </a:pPr>
            <a:endParaRPr lang="es-MX" sz="1125" dirty="0" smtClean="0"/>
          </a:p>
          <a:p>
            <a:pPr algn="just"/>
            <a:r>
              <a:rPr lang="es-MX" sz="1125" dirty="0" smtClean="0"/>
              <a:t>Desde 1996 hasta la fecha, han participado en representación del estado un total de 115, lo cual nos ha posicionado como el tercer estado más competitivo a nivel nacional en este foro.</a:t>
            </a:r>
          </a:p>
          <a:p>
            <a:pPr algn="just"/>
            <a:endParaRPr lang="es-MX" sz="1125" dirty="0"/>
          </a:p>
        </p:txBody>
      </p:sp>
      <p:sp>
        <p:nvSpPr>
          <p:cNvPr id="23" name="CuadroTexto 22"/>
          <p:cNvSpPr txBox="1"/>
          <p:nvPr/>
        </p:nvSpPr>
        <p:spPr>
          <a:xfrm>
            <a:off x="2935603" y="5384159"/>
            <a:ext cx="6235291" cy="819455"/>
          </a:xfrm>
          <a:prstGeom prst="rect">
            <a:avLst/>
          </a:prstGeom>
          <a:noFill/>
        </p:spPr>
        <p:txBody>
          <a:bodyPr wrap="square" rtlCol="0">
            <a:spAutoFit/>
          </a:bodyPr>
          <a:lstStyle/>
          <a:p>
            <a:pPr algn="ctr"/>
            <a:r>
              <a:rPr lang="es-MX" sz="1575" b="1" dirty="0">
                <a:solidFill>
                  <a:schemeClr val="tx2"/>
                </a:solidFill>
              </a:rPr>
              <a:t>TRABAJAMOS EN EQUIPO OBTENIENDO LOGROS EXTRAORDINARIOS</a:t>
            </a:r>
            <a:endParaRPr lang="es-MX" sz="1575" dirty="0">
              <a:solidFill>
                <a:schemeClr val="tx2"/>
              </a:solidFill>
            </a:endParaRPr>
          </a:p>
          <a:p>
            <a:pPr algn="ctr"/>
            <a:endParaRPr lang="es-MX" sz="1575" dirty="0">
              <a:solidFill>
                <a:schemeClr val="tx2"/>
              </a:solidFill>
            </a:endParaRPr>
          </a:p>
        </p:txBody>
      </p:sp>
    </p:spTree>
    <p:extLst>
      <p:ext uri="{BB962C8B-B14F-4D97-AF65-F5344CB8AC3E}">
        <p14:creationId xmlns:p14="http://schemas.microsoft.com/office/powerpoint/2010/main" val="1185144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sp>
        <p:nvSpPr>
          <p:cNvPr id="2" name="CuadroTexto 1"/>
          <p:cNvSpPr txBox="1"/>
          <p:nvPr/>
        </p:nvSpPr>
        <p:spPr>
          <a:xfrm>
            <a:off x="9603042" y="95012"/>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sp>
        <p:nvSpPr>
          <p:cNvPr id="3" name="CuadroTexto 2"/>
          <p:cNvSpPr txBox="1"/>
          <p:nvPr/>
        </p:nvSpPr>
        <p:spPr>
          <a:xfrm>
            <a:off x="354940" y="612615"/>
            <a:ext cx="7390566" cy="707886"/>
          </a:xfrm>
          <a:prstGeom prst="rect">
            <a:avLst/>
          </a:prstGeom>
          <a:noFill/>
        </p:spPr>
        <p:txBody>
          <a:bodyPr wrap="square" rtlCol="0">
            <a:spAutoFit/>
          </a:bodyPr>
          <a:lstStyle/>
          <a:p>
            <a:r>
              <a:rPr lang="es-MX" sz="2000" dirty="0">
                <a:solidFill>
                  <a:schemeClr val="tx2"/>
                </a:solidFill>
              </a:rPr>
              <a:t>Conmemoración de los 20 años </a:t>
            </a:r>
            <a:r>
              <a:rPr lang="es-MX" sz="2000" dirty="0" smtClean="0">
                <a:solidFill>
                  <a:schemeClr val="tx2"/>
                </a:solidFill>
              </a:rPr>
              <a:t>del </a:t>
            </a:r>
            <a:r>
              <a:rPr lang="es-MX" sz="2000" dirty="0">
                <a:solidFill>
                  <a:schemeClr val="tx2"/>
                </a:solidFill>
              </a:rPr>
              <a:t>Foro Estatal de Trabajo en Equipo</a:t>
            </a:r>
          </a:p>
          <a:p>
            <a:endParaRPr lang="es-MX" sz="2000" dirty="0">
              <a:solidFill>
                <a:schemeClr val="tx2"/>
              </a:solidFill>
            </a:endParaRPr>
          </a:p>
        </p:txBody>
      </p:sp>
      <p:graphicFrame>
        <p:nvGraphicFramePr>
          <p:cNvPr id="12" name="Tabla 11"/>
          <p:cNvGraphicFramePr>
            <a:graphicFrameLocks noGrp="1"/>
          </p:cNvGraphicFramePr>
          <p:nvPr>
            <p:extLst>
              <p:ext uri="{D42A27DB-BD31-4B8C-83A1-F6EECF244321}">
                <p14:modId xmlns:p14="http://schemas.microsoft.com/office/powerpoint/2010/main" val="2281985782"/>
              </p:ext>
            </p:extLst>
          </p:nvPr>
        </p:nvGraphicFramePr>
        <p:xfrm>
          <a:off x="6684695" y="1392829"/>
          <a:ext cx="5350422" cy="4241897"/>
        </p:xfrm>
        <a:graphic>
          <a:graphicData uri="http://schemas.openxmlformats.org/drawingml/2006/table">
            <a:tbl>
              <a:tblPr firstRow="1" firstCol="1" bandRow="1">
                <a:tableStyleId>{85BE263C-DBD7-4A20-BB59-AAB30ACAA65A}</a:tableStyleId>
              </a:tblPr>
              <a:tblGrid>
                <a:gridCol w="1783070"/>
                <a:gridCol w="1783676"/>
                <a:gridCol w="1783676"/>
              </a:tblGrid>
              <a:tr h="268047">
                <a:tc>
                  <a:txBody>
                    <a:bodyPr/>
                    <a:lstStyle/>
                    <a:p>
                      <a:pPr algn="ctr">
                        <a:lnSpc>
                          <a:spcPct val="107000"/>
                        </a:lnSpc>
                        <a:spcAft>
                          <a:spcPts val="0"/>
                        </a:spcAft>
                      </a:pPr>
                      <a:r>
                        <a:rPr lang="es-MX" sz="1400" dirty="0">
                          <a:solidFill>
                            <a:schemeClr val="bg1"/>
                          </a:solidFill>
                          <a:effectLst/>
                        </a:rPr>
                        <a:t>EMPRESA</a:t>
                      </a:r>
                      <a:endParaRPr lang="es-MX"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gn="ctr">
                        <a:lnSpc>
                          <a:spcPct val="107000"/>
                        </a:lnSpc>
                        <a:spcAft>
                          <a:spcPts val="0"/>
                        </a:spcAft>
                      </a:pPr>
                      <a:r>
                        <a:rPr lang="es-MX" sz="1400" dirty="0">
                          <a:solidFill>
                            <a:schemeClr val="bg1"/>
                          </a:solidFill>
                          <a:effectLst/>
                        </a:rPr>
                        <a:t>NOMBRE EQUIPO</a:t>
                      </a:r>
                      <a:endParaRPr lang="es-MX"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gn="ctr">
                        <a:lnSpc>
                          <a:spcPct val="107000"/>
                        </a:lnSpc>
                        <a:spcAft>
                          <a:spcPts val="0"/>
                        </a:spcAft>
                      </a:pPr>
                      <a:r>
                        <a:rPr lang="es-MX" sz="1400" dirty="0">
                          <a:solidFill>
                            <a:schemeClr val="bg1"/>
                          </a:solidFill>
                          <a:effectLst/>
                        </a:rPr>
                        <a:t>CATEGORIA</a:t>
                      </a:r>
                      <a:endParaRPr lang="es-MX"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r>
              <a:tr h="516053">
                <a:tc>
                  <a:txBody>
                    <a:bodyPr/>
                    <a:lstStyle/>
                    <a:p>
                      <a:pPr>
                        <a:lnSpc>
                          <a:spcPct val="107000"/>
                        </a:lnSpc>
                        <a:spcAft>
                          <a:spcPts val="0"/>
                        </a:spcAft>
                      </a:pPr>
                      <a:r>
                        <a:rPr lang="es-MX" sz="1400" dirty="0" err="1">
                          <a:solidFill>
                            <a:schemeClr val="bg1"/>
                          </a:solidFill>
                          <a:effectLst/>
                        </a:rPr>
                        <a:t>Conmed</a:t>
                      </a:r>
                      <a:endParaRPr lang="es-MX"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a:solidFill>
                            <a:schemeClr val="tx2"/>
                          </a:solidFill>
                          <a:effectLst/>
                        </a:rPr>
                        <a:t>Los Ultralimpios</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a:solidFill>
                            <a:schemeClr val="tx2"/>
                          </a:solidFill>
                          <a:effectLst/>
                        </a:rPr>
                        <a:t>Estrategias Metodológicas</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r>
              <a:tr h="516053">
                <a:tc>
                  <a:txBody>
                    <a:bodyPr/>
                    <a:lstStyle/>
                    <a:p>
                      <a:pPr>
                        <a:lnSpc>
                          <a:spcPct val="107000"/>
                        </a:lnSpc>
                        <a:spcAft>
                          <a:spcPts val="0"/>
                        </a:spcAft>
                      </a:pPr>
                      <a:r>
                        <a:rPr lang="es-MX" sz="1400" dirty="0">
                          <a:solidFill>
                            <a:schemeClr val="bg1"/>
                          </a:solidFill>
                          <a:effectLst/>
                        </a:rPr>
                        <a:t>GCC, planta </a:t>
                      </a:r>
                      <a:r>
                        <a:rPr lang="es-MX" sz="1400" dirty="0" err="1">
                          <a:solidFill>
                            <a:schemeClr val="bg1"/>
                          </a:solidFill>
                          <a:effectLst/>
                        </a:rPr>
                        <a:t>Samalayuca</a:t>
                      </a:r>
                      <a:endParaRPr lang="es-MX"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a:solidFill>
                            <a:schemeClr val="tx2"/>
                          </a:solidFill>
                          <a:effectLst/>
                        </a:rPr>
                        <a:t>Energy Savers</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a:solidFill>
                            <a:schemeClr val="tx2"/>
                          </a:solidFill>
                          <a:effectLst/>
                        </a:rPr>
                        <a:t>Estrategias Metodológicas</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r>
              <a:tr h="539411">
                <a:tc>
                  <a:txBody>
                    <a:bodyPr/>
                    <a:lstStyle/>
                    <a:p>
                      <a:pPr>
                        <a:lnSpc>
                          <a:spcPct val="107000"/>
                        </a:lnSpc>
                        <a:spcAft>
                          <a:spcPts val="0"/>
                        </a:spcAft>
                      </a:pPr>
                      <a:r>
                        <a:rPr lang="es-MX" sz="1400" dirty="0">
                          <a:solidFill>
                            <a:schemeClr val="bg1"/>
                          </a:solidFill>
                          <a:effectLst/>
                        </a:rPr>
                        <a:t>FIH </a:t>
                      </a:r>
                      <a:r>
                        <a:rPr lang="es-MX" sz="1400" dirty="0" err="1">
                          <a:solidFill>
                            <a:schemeClr val="bg1"/>
                          </a:solidFill>
                          <a:effectLst/>
                        </a:rPr>
                        <a:t>Mexico</a:t>
                      </a:r>
                      <a:r>
                        <a:rPr lang="es-MX" sz="1400" dirty="0">
                          <a:solidFill>
                            <a:schemeClr val="bg1"/>
                          </a:solidFill>
                          <a:effectLst/>
                        </a:rPr>
                        <a:t> </a:t>
                      </a:r>
                      <a:r>
                        <a:rPr lang="es-MX" sz="1400" dirty="0" err="1">
                          <a:solidFill>
                            <a:schemeClr val="bg1"/>
                          </a:solidFill>
                          <a:effectLst/>
                        </a:rPr>
                        <a:t>Industry</a:t>
                      </a:r>
                      <a:r>
                        <a:rPr lang="es-MX" sz="1400" dirty="0">
                          <a:solidFill>
                            <a:schemeClr val="bg1"/>
                          </a:solidFill>
                          <a:effectLst/>
                        </a:rPr>
                        <a:t> Co. S.A. de C.V.</a:t>
                      </a:r>
                      <a:endParaRPr lang="es-MX"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dirty="0" err="1">
                          <a:solidFill>
                            <a:schemeClr val="tx2"/>
                          </a:solidFill>
                          <a:effectLst/>
                        </a:rPr>
                        <a:t>Laminator</a:t>
                      </a:r>
                      <a:endParaRPr lang="es-MX"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a:solidFill>
                            <a:schemeClr val="tx2"/>
                          </a:solidFill>
                          <a:effectLst/>
                        </a:rPr>
                        <a:t>Estrategias Metodológicas</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r>
              <a:tr h="516053">
                <a:tc>
                  <a:txBody>
                    <a:bodyPr/>
                    <a:lstStyle/>
                    <a:p>
                      <a:pPr>
                        <a:lnSpc>
                          <a:spcPct val="107000"/>
                        </a:lnSpc>
                        <a:spcAft>
                          <a:spcPts val="0"/>
                        </a:spcAft>
                      </a:pPr>
                      <a:r>
                        <a:rPr lang="es-MX" sz="1400" dirty="0" err="1">
                          <a:solidFill>
                            <a:schemeClr val="bg1"/>
                          </a:solidFill>
                          <a:effectLst/>
                        </a:rPr>
                        <a:t>Conmed</a:t>
                      </a:r>
                      <a:endParaRPr lang="es-MX"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a:solidFill>
                            <a:schemeClr val="tx2"/>
                          </a:solidFill>
                          <a:effectLst/>
                        </a:rPr>
                        <a:t>Guardianes del Tiempo</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a:solidFill>
                            <a:schemeClr val="tx2"/>
                          </a:solidFill>
                          <a:effectLst/>
                        </a:rPr>
                        <a:t>Estrategias Metodológicas</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r>
              <a:tr h="539411">
                <a:tc>
                  <a:txBody>
                    <a:bodyPr/>
                    <a:lstStyle/>
                    <a:p>
                      <a:pPr>
                        <a:lnSpc>
                          <a:spcPct val="107000"/>
                        </a:lnSpc>
                        <a:spcAft>
                          <a:spcPts val="0"/>
                        </a:spcAft>
                      </a:pPr>
                      <a:r>
                        <a:rPr lang="es-MX" sz="1400" dirty="0">
                          <a:solidFill>
                            <a:schemeClr val="bg1"/>
                          </a:solidFill>
                          <a:effectLst/>
                        </a:rPr>
                        <a:t>GCC, planta Chihuahua</a:t>
                      </a:r>
                      <a:endParaRPr lang="es-MX"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a:solidFill>
                            <a:schemeClr val="tx2"/>
                          </a:solidFill>
                          <a:effectLst/>
                        </a:rPr>
                        <a:t>Mantenimiento Unidad de Materias Primas</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a:solidFill>
                            <a:schemeClr val="tx2"/>
                          </a:solidFill>
                          <a:effectLst/>
                        </a:rPr>
                        <a:t>Estrategias Metodológicas</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r>
              <a:tr h="539411">
                <a:tc>
                  <a:txBody>
                    <a:bodyPr/>
                    <a:lstStyle/>
                    <a:p>
                      <a:pPr>
                        <a:lnSpc>
                          <a:spcPct val="107000"/>
                        </a:lnSpc>
                        <a:spcAft>
                          <a:spcPts val="0"/>
                        </a:spcAft>
                      </a:pPr>
                      <a:r>
                        <a:rPr lang="es-MX" sz="1400" dirty="0" err="1">
                          <a:solidFill>
                            <a:schemeClr val="bg1"/>
                          </a:solidFill>
                          <a:effectLst/>
                        </a:rPr>
                        <a:t>Quiroproductos</a:t>
                      </a:r>
                      <a:r>
                        <a:rPr lang="es-MX" sz="1400" dirty="0">
                          <a:solidFill>
                            <a:schemeClr val="bg1"/>
                          </a:solidFill>
                          <a:effectLst/>
                        </a:rPr>
                        <a:t> de Cuauhtémoc</a:t>
                      </a:r>
                      <a:endParaRPr lang="es-MX"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a:solidFill>
                            <a:schemeClr val="tx2"/>
                          </a:solidFill>
                          <a:effectLst/>
                        </a:rPr>
                        <a:t>Los Laminators</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a:solidFill>
                            <a:schemeClr val="tx2"/>
                          </a:solidFill>
                          <a:effectLst/>
                        </a:rPr>
                        <a:t>Short Kaizen</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r>
              <a:tr h="539411">
                <a:tc>
                  <a:txBody>
                    <a:bodyPr/>
                    <a:lstStyle/>
                    <a:p>
                      <a:pPr>
                        <a:lnSpc>
                          <a:spcPct val="107000"/>
                        </a:lnSpc>
                        <a:spcAft>
                          <a:spcPts val="0"/>
                        </a:spcAft>
                      </a:pPr>
                      <a:r>
                        <a:rPr lang="es-MX" sz="1400" dirty="0">
                          <a:solidFill>
                            <a:schemeClr val="bg1"/>
                          </a:solidFill>
                          <a:effectLst/>
                        </a:rPr>
                        <a:t>FIH </a:t>
                      </a:r>
                      <a:r>
                        <a:rPr lang="es-MX" sz="1400" dirty="0" err="1">
                          <a:solidFill>
                            <a:schemeClr val="bg1"/>
                          </a:solidFill>
                          <a:effectLst/>
                        </a:rPr>
                        <a:t>Mexico</a:t>
                      </a:r>
                      <a:r>
                        <a:rPr lang="es-MX" sz="1400" dirty="0">
                          <a:solidFill>
                            <a:schemeClr val="bg1"/>
                          </a:solidFill>
                          <a:effectLst/>
                        </a:rPr>
                        <a:t> </a:t>
                      </a:r>
                      <a:r>
                        <a:rPr lang="es-MX" sz="1400" dirty="0" err="1">
                          <a:solidFill>
                            <a:schemeClr val="bg1"/>
                          </a:solidFill>
                          <a:effectLst/>
                        </a:rPr>
                        <a:t>Industry</a:t>
                      </a:r>
                      <a:r>
                        <a:rPr lang="es-MX" sz="1400" dirty="0">
                          <a:solidFill>
                            <a:schemeClr val="bg1"/>
                          </a:solidFill>
                          <a:effectLst/>
                        </a:rPr>
                        <a:t> Co. S.A. de C.V.</a:t>
                      </a:r>
                      <a:endParaRPr lang="es-MX"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a:solidFill>
                            <a:schemeClr val="tx2"/>
                          </a:solidFill>
                          <a:effectLst/>
                        </a:rPr>
                        <a:t>MIB (Men in Black)</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a:solidFill>
                            <a:schemeClr val="tx2"/>
                          </a:solidFill>
                          <a:effectLst/>
                        </a:rPr>
                        <a:t>Grupos de Trabajo </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r>
              <a:tr h="268047">
                <a:tc>
                  <a:txBody>
                    <a:bodyPr/>
                    <a:lstStyle/>
                    <a:p>
                      <a:pPr>
                        <a:lnSpc>
                          <a:spcPct val="107000"/>
                        </a:lnSpc>
                        <a:spcAft>
                          <a:spcPts val="0"/>
                        </a:spcAft>
                      </a:pPr>
                      <a:r>
                        <a:rPr lang="es-MX" sz="1400" dirty="0" err="1">
                          <a:solidFill>
                            <a:schemeClr val="bg1"/>
                          </a:solidFill>
                          <a:effectLst/>
                        </a:rPr>
                        <a:t>Conmed</a:t>
                      </a:r>
                      <a:endParaRPr lang="es-MX"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dirty="0">
                          <a:solidFill>
                            <a:schemeClr val="tx2"/>
                          </a:solidFill>
                          <a:effectLst/>
                        </a:rPr>
                        <a:t>Fuerza Limpiadora</a:t>
                      </a:r>
                      <a:endParaRPr lang="es-MX"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c>
                  <a:txBody>
                    <a:bodyPr/>
                    <a:lstStyle/>
                    <a:p>
                      <a:pPr>
                        <a:lnSpc>
                          <a:spcPct val="107000"/>
                        </a:lnSpc>
                        <a:spcAft>
                          <a:spcPts val="0"/>
                        </a:spcAft>
                      </a:pPr>
                      <a:r>
                        <a:rPr lang="es-MX" sz="1400" dirty="0" err="1">
                          <a:solidFill>
                            <a:schemeClr val="tx2"/>
                          </a:solidFill>
                          <a:effectLst/>
                        </a:rPr>
                        <a:t>Six</a:t>
                      </a:r>
                      <a:r>
                        <a:rPr lang="es-MX" sz="1400" dirty="0">
                          <a:solidFill>
                            <a:schemeClr val="tx2"/>
                          </a:solidFill>
                          <a:effectLst/>
                        </a:rPr>
                        <a:t> Sigma</a:t>
                      </a:r>
                      <a:endParaRPr lang="es-MX"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38576" marR="38576" marT="0" marB="0"/>
                </a:tc>
              </a:tr>
            </a:tbl>
          </a:graphicData>
        </a:graphic>
      </p:graphicFrame>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16" name="CuadroTexto 15"/>
          <p:cNvSpPr txBox="1"/>
          <p:nvPr/>
        </p:nvSpPr>
        <p:spPr>
          <a:xfrm>
            <a:off x="9620972" y="583587"/>
            <a:ext cx="2152149" cy="400110"/>
          </a:xfrm>
          <a:prstGeom prst="rect">
            <a:avLst/>
          </a:prstGeom>
          <a:noFill/>
        </p:spPr>
        <p:txBody>
          <a:bodyPr wrap="square" rtlCol="0">
            <a:spAutoFit/>
          </a:bodyPr>
          <a:lstStyle/>
          <a:p>
            <a:pPr algn="r"/>
            <a:r>
              <a:rPr lang="es-MX" sz="2000" b="1" dirty="0" smtClean="0">
                <a:solidFill>
                  <a:schemeClr val="tx2"/>
                </a:solidFill>
              </a:rPr>
              <a:t>2016</a:t>
            </a:r>
            <a:endParaRPr lang="es-MX" sz="2000" b="1" dirty="0">
              <a:solidFill>
                <a:schemeClr val="tx2"/>
              </a:solidFill>
            </a:endParaRPr>
          </a:p>
        </p:txBody>
      </p:sp>
      <p:grpSp>
        <p:nvGrpSpPr>
          <p:cNvPr id="24" name="Grupo 23"/>
          <p:cNvGrpSpPr/>
          <p:nvPr/>
        </p:nvGrpSpPr>
        <p:grpSpPr>
          <a:xfrm>
            <a:off x="267258" y="1653394"/>
            <a:ext cx="5828742" cy="4151808"/>
            <a:chOff x="489520" y="2073777"/>
            <a:chExt cx="5828742" cy="4151808"/>
          </a:xfrm>
        </p:grpSpPr>
        <p:pic>
          <p:nvPicPr>
            <p:cNvPr id="17" name="Imagen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758585">
              <a:off x="873052" y="2073777"/>
              <a:ext cx="2165761" cy="144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8" name="Imagen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1999" y="3355653"/>
              <a:ext cx="2165760" cy="144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20" name="Imagen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531895">
              <a:off x="489520" y="3817318"/>
              <a:ext cx="2165761" cy="144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21" name="Imagen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927406">
              <a:off x="2707868" y="2173689"/>
              <a:ext cx="2165760" cy="144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22" name="Imagen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545655">
              <a:off x="2563075" y="4785585"/>
              <a:ext cx="2165760" cy="144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23" name="Imagen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783877">
              <a:off x="4152502" y="3987516"/>
              <a:ext cx="2165760" cy="144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grpSp>
    </p:spTree>
    <p:extLst>
      <p:ext uri="{BB962C8B-B14F-4D97-AF65-F5344CB8AC3E}">
        <p14:creationId xmlns:p14="http://schemas.microsoft.com/office/powerpoint/2010/main" val="558457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16" name="CuadroTexto 15"/>
          <p:cNvSpPr txBox="1"/>
          <p:nvPr/>
        </p:nvSpPr>
        <p:spPr>
          <a:xfrm>
            <a:off x="434973" y="616227"/>
            <a:ext cx="2152149" cy="400110"/>
          </a:xfrm>
          <a:prstGeom prst="rect">
            <a:avLst/>
          </a:prstGeom>
          <a:noFill/>
        </p:spPr>
        <p:txBody>
          <a:bodyPr wrap="square" rtlCol="0">
            <a:spAutoFit/>
          </a:bodyPr>
          <a:lstStyle/>
          <a:p>
            <a:r>
              <a:rPr lang="es-MX" sz="2000" b="1" dirty="0" smtClean="0">
                <a:solidFill>
                  <a:schemeClr val="tx2"/>
                </a:solidFill>
              </a:rPr>
              <a:t>2015</a:t>
            </a:r>
            <a:endParaRPr lang="es-MX" sz="2000" b="1" dirty="0">
              <a:solidFill>
                <a:schemeClr val="tx2"/>
              </a:solidFill>
            </a:endParaRPr>
          </a:p>
        </p:txBody>
      </p:sp>
      <p:sp>
        <p:nvSpPr>
          <p:cNvPr id="19" name="CuadroTexto 18"/>
          <p:cNvSpPr txBox="1"/>
          <p:nvPr/>
        </p:nvSpPr>
        <p:spPr>
          <a:xfrm>
            <a:off x="180734" y="79168"/>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graphicFrame>
        <p:nvGraphicFramePr>
          <p:cNvPr id="6" name="Tabla 5"/>
          <p:cNvGraphicFramePr>
            <a:graphicFrameLocks noGrp="1"/>
          </p:cNvGraphicFramePr>
          <p:nvPr>
            <p:extLst>
              <p:ext uri="{D42A27DB-BD31-4B8C-83A1-F6EECF244321}">
                <p14:modId xmlns:p14="http://schemas.microsoft.com/office/powerpoint/2010/main" val="2083445876"/>
              </p:ext>
            </p:extLst>
          </p:nvPr>
        </p:nvGraphicFramePr>
        <p:xfrm>
          <a:off x="182536" y="1078512"/>
          <a:ext cx="5605780" cy="4663380"/>
        </p:xfrm>
        <a:graphic>
          <a:graphicData uri="http://schemas.openxmlformats.org/drawingml/2006/table">
            <a:tbl>
              <a:tblPr firstRow="1" firstCol="1" bandRow="1">
                <a:tableStyleId>{EB9631B5-78F2-41C9-869B-9F39066F8104}</a:tableStyleId>
              </a:tblPr>
              <a:tblGrid>
                <a:gridCol w="1868170"/>
                <a:gridCol w="1868805"/>
                <a:gridCol w="1868805"/>
              </a:tblGrid>
              <a:tr h="267081">
                <a:tc>
                  <a:txBody>
                    <a:bodyPr/>
                    <a:lstStyle/>
                    <a:p>
                      <a:pPr algn="ctr">
                        <a:lnSpc>
                          <a:spcPct val="107000"/>
                        </a:lnSpc>
                        <a:spcAft>
                          <a:spcPts val="0"/>
                        </a:spcAft>
                      </a:pPr>
                      <a:r>
                        <a:rPr lang="es-MX" sz="1400" dirty="0">
                          <a:effectLst/>
                        </a:rPr>
                        <a:t>EMPRESA</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400">
                          <a:effectLst/>
                        </a:rPr>
                        <a:t>NOMBRE EQUIPO</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400">
                          <a:effectLst/>
                        </a:rPr>
                        <a:t>CATEGORIA</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8577">
                <a:tc>
                  <a:txBody>
                    <a:bodyPr/>
                    <a:lstStyle/>
                    <a:p>
                      <a:pPr>
                        <a:lnSpc>
                          <a:spcPct val="107000"/>
                        </a:lnSpc>
                        <a:spcAft>
                          <a:spcPts val="0"/>
                        </a:spcAft>
                      </a:pPr>
                      <a:r>
                        <a:rPr lang="es-MX" sz="1400">
                          <a:effectLst/>
                        </a:rPr>
                        <a:t>Servicios Técnicos Interceramic S.A.de C.V.</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dirty="0" err="1">
                          <a:solidFill>
                            <a:schemeClr val="tx2"/>
                          </a:solidFill>
                          <a:effectLst/>
                        </a:rPr>
                        <a:t>Intergreen</a:t>
                      </a:r>
                      <a:r>
                        <a:rPr lang="es-MX" sz="1400" dirty="0">
                          <a:solidFill>
                            <a:schemeClr val="tx2"/>
                          </a:solidFill>
                          <a:effectLst/>
                        </a:rPr>
                        <a:t> </a:t>
                      </a:r>
                      <a:endParaRPr lang="es-MX"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a:solidFill>
                            <a:schemeClr val="tx2"/>
                          </a:solidFill>
                          <a:effectLst/>
                        </a:rPr>
                        <a:t>Grupos de Trabajo</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8577">
                <a:tc>
                  <a:txBody>
                    <a:bodyPr/>
                    <a:lstStyle/>
                    <a:p>
                      <a:pPr>
                        <a:lnSpc>
                          <a:spcPct val="107000"/>
                        </a:lnSpc>
                        <a:spcAft>
                          <a:spcPts val="0"/>
                        </a:spcAft>
                      </a:pPr>
                      <a:r>
                        <a:rPr lang="es-MX" sz="1400">
                          <a:effectLst/>
                        </a:rPr>
                        <a:t>Servicios Técnicos Interceramic S.A.de C.V.</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dirty="0">
                          <a:solidFill>
                            <a:schemeClr val="tx2"/>
                          </a:solidFill>
                          <a:effectLst/>
                        </a:rPr>
                        <a:t>Sinergia</a:t>
                      </a:r>
                      <a:endParaRPr lang="es-MX"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dirty="0">
                          <a:solidFill>
                            <a:schemeClr val="tx2"/>
                          </a:solidFill>
                          <a:effectLst/>
                        </a:rPr>
                        <a:t>Grupos de Trabajo</a:t>
                      </a:r>
                      <a:endParaRPr lang="es-MX"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081">
                <a:tc>
                  <a:txBody>
                    <a:bodyPr/>
                    <a:lstStyle/>
                    <a:p>
                      <a:pPr>
                        <a:lnSpc>
                          <a:spcPct val="107000"/>
                        </a:lnSpc>
                        <a:spcAft>
                          <a:spcPts val="0"/>
                        </a:spcAft>
                      </a:pPr>
                      <a:r>
                        <a:rPr lang="es-MX" sz="1400">
                          <a:effectLst/>
                        </a:rPr>
                        <a:t>Conmed</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a:solidFill>
                            <a:schemeClr val="tx2"/>
                          </a:solidFill>
                          <a:effectLst/>
                        </a:rPr>
                        <a:t>Los Ahorradores</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dirty="0" err="1">
                          <a:solidFill>
                            <a:schemeClr val="tx2"/>
                          </a:solidFill>
                          <a:effectLst/>
                        </a:rPr>
                        <a:t>Six</a:t>
                      </a:r>
                      <a:r>
                        <a:rPr lang="es-MX" sz="1400" dirty="0">
                          <a:solidFill>
                            <a:schemeClr val="tx2"/>
                          </a:solidFill>
                          <a:effectLst/>
                        </a:rPr>
                        <a:t> Sigma</a:t>
                      </a:r>
                      <a:endParaRPr lang="es-MX"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7829">
                <a:tc>
                  <a:txBody>
                    <a:bodyPr/>
                    <a:lstStyle/>
                    <a:p>
                      <a:pPr>
                        <a:lnSpc>
                          <a:spcPct val="107000"/>
                        </a:lnSpc>
                        <a:spcAft>
                          <a:spcPts val="0"/>
                        </a:spcAft>
                      </a:pPr>
                      <a:r>
                        <a:rPr lang="es-MX" sz="1400">
                          <a:effectLst/>
                        </a:rPr>
                        <a:t>Conmed</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a:solidFill>
                            <a:schemeClr val="tx2"/>
                          </a:solidFill>
                          <a:effectLst/>
                        </a:rPr>
                        <a:t>Fuerzas Especiales</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dirty="0">
                          <a:solidFill>
                            <a:schemeClr val="tx2"/>
                          </a:solidFill>
                          <a:effectLst/>
                        </a:rPr>
                        <a:t>Estrategias Metodológicas</a:t>
                      </a:r>
                      <a:endParaRPr lang="es-MX"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7829">
                <a:tc>
                  <a:txBody>
                    <a:bodyPr/>
                    <a:lstStyle/>
                    <a:p>
                      <a:pPr>
                        <a:lnSpc>
                          <a:spcPct val="107000"/>
                        </a:lnSpc>
                        <a:spcAft>
                          <a:spcPts val="0"/>
                        </a:spcAft>
                      </a:pPr>
                      <a:r>
                        <a:rPr lang="es-MX" sz="1400" dirty="0">
                          <a:effectLst/>
                        </a:rPr>
                        <a:t>FIH </a:t>
                      </a:r>
                      <a:r>
                        <a:rPr lang="es-MX" sz="1400" dirty="0" err="1">
                          <a:effectLst/>
                        </a:rPr>
                        <a:t>Mexico</a:t>
                      </a:r>
                      <a:r>
                        <a:rPr lang="es-MX" sz="1400" dirty="0">
                          <a:effectLst/>
                        </a:rPr>
                        <a:t> </a:t>
                      </a:r>
                      <a:r>
                        <a:rPr lang="es-MX" sz="1400" dirty="0" err="1">
                          <a:effectLst/>
                        </a:rPr>
                        <a:t>Industry</a:t>
                      </a:r>
                      <a:r>
                        <a:rPr lang="es-MX" sz="1400" dirty="0">
                          <a:effectLst/>
                        </a:rPr>
                        <a:t> Co. S.A. de C.V.</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a:solidFill>
                            <a:schemeClr val="tx2"/>
                          </a:solidFill>
                          <a:effectLst/>
                        </a:rPr>
                        <a:t>Big Heroes</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dirty="0">
                          <a:solidFill>
                            <a:schemeClr val="tx2"/>
                          </a:solidFill>
                          <a:effectLst/>
                        </a:rPr>
                        <a:t>Estrategias Metodológicas</a:t>
                      </a:r>
                      <a:endParaRPr lang="es-MX"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7829">
                <a:tc>
                  <a:txBody>
                    <a:bodyPr/>
                    <a:lstStyle/>
                    <a:p>
                      <a:pPr>
                        <a:lnSpc>
                          <a:spcPct val="107000"/>
                        </a:lnSpc>
                        <a:spcAft>
                          <a:spcPts val="0"/>
                        </a:spcAft>
                      </a:pPr>
                      <a:r>
                        <a:rPr lang="es-MX" sz="1400">
                          <a:effectLst/>
                        </a:rPr>
                        <a:t>Conmed</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a:solidFill>
                            <a:schemeClr val="tx2"/>
                          </a:solidFill>
                          <a:effectLst/>
                        </a:rPr>
                        <a:t>Los implacables</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dirty="0">
                          <a:solidFill>
                            <a:schemeClr val="tx2"/>
                          </a:solidFill>
                          <a:effectLst/>
                        </a:rPr>
                        <a:t>Estrategias Metodológicas</a:t>
                      </a:r>
                      <a:endParaRPr lang="es-MX"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8577">
                <a:tc>
                  <a:txBody>
                    <a:bodyPr/>
                    <a:lstStyle/>
                    <a:p>
                      <a:pPr>
                        <a:lnSpc>
                          <a:spcPct val="107000"/>
                        </a:lnSpc>
                        <a:spcAft>
                          <a:spcPts val="0"/>
                        </a:spcAft>
                      </a:pPr>
                      <a:r>
                        <a:rPr lang="es-MX" sz="1400">
                          <a:effectLst/>
                        </a:rPr>
                        <a:t>Internacional de Cerámica SAB de C.V.</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a:solidFill>
                            <a:schemeClr val="tx2"/>
                          </a:solidFill>
                          <a:effectLst/>
                        </a:rPr>
                        <a:t>Solution Team</a:t>
                      </a:r>
                      <a:endParaRPr lang="es-MX"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400" dirty="0">
                          <a:solidFill>
                            <a:schemeClr val="tx2"/>
                          </a:solidFill>
                          <a:effectLst/>
                        </a:rPr>
                        <a:t>Short </a:t>
                      </a:r>
                      <a:r>
                        <a:rPr lang="es-MX" sz="1400" dirty="0" err="1">
                          <a:solidFill>
                            <a:schemeClr val="tx2"/>
                          </a:solidFill>
                          <a:effectLst/>
                        </a:rPr>
                        <a:t>Kaizen</a:t>
                      </a:r>
                      <a:endParaRPr lang="es-MX" sz="1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6306" y="1368321"/>
            <a:ext cx="5020235" cy="376517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95117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sp>
        <p:nvSpPr>
          <p:cNvPr id="2" name="CuadroTexto 1"/>
          <p:cNvSpPr txBox="1"/>
          <p:nvPr/>
        </p:nvSpPr>
        <p:spPr>
          <a:xfrm>
            <a:off x="9603042" y="95012"/>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25" name="CuadroTexto 24"/>
          <p:cNvSpPr txBox="1"/>
          <p:nvPr/>
        </p:nvSpPr>
        <p:spPr>
          <a:xfrm>
            <a:off x="9359906" y="616227"/>
            <a:ext cx="2152149" cy="400110"/>
          </a:xfrm>
          <a:prstGeom prst="rect">
            <a:avLst/>
          </a:prstGeom>
          <a:noFill/>
        </p:spPr>
        <p:txBody>
          <a:bodyPr wrap="square" rtlCol="0">
            <a:spAutoFit/>
          </a:bodyPr>
          <a:lstStyle/>
          <a:p>
            <a:pPr algn="r"/>
            <a:r>
              <a:rPr lang="es-MX" sz="2000" b="1" dirty="0" smtClean="0">
                <a:solidFill>
                  <a:schemeClr val="tx2"/>
                </a:solidFill>
              </a:rPr>
              <a:t>2014</a:t>
            </a:r>
            <a:endParaRPr lang="es-MX" sz="2000" b="1" dirty="0">
              <a:solidFill>
                <a:schemeClr val="tx2"/>
              </a:solidFill>
            </a:endParaRPr>
          </a:p>
        </p:txBody>
      </p:sp>
      <p:graphicFrame>
        <p:nvGraphicFramePr>
          <p:cNvPr id="7" name="Tabla 6"/>
          <p:cNvGraphicFramePr>
            <a:graphicFrameLocks noGrp="1"/>
          </p:cNvGraphicFramePr>
          <p:nvPr>
            <p:extLst>
              <p:ext uri="{D42A27DB-BD31-4B8C-83A1-F6EECF244321}">
                <p14:modId xmlns:p14="http://schemas.microsoft.com/office/powerpoint/2010/main" val="3892357318"/>
              </p:ext>
            </p:extLst>
          </p:nvPr>
        </p:nvGraphicFramePr>
        <p:xfrm>
          <a:off x="6255501" y="1078512"/>
          <a:ext cx="5605780" cy="4663381"/>
        </p:xfrm>
        <a:graphic>
          <a:graphicData uri="http://schemas.openxmlformats.org/drawingml/2006/table">
            <a:tbl>
              <a:tblPr firstRow="1" firstCol="1" bandRow="1">
                <a:tableStyleId>{85BE263C-DBD7-4A20-BB59-AAB30ACAA65A}</a:tableStyleId>
              </a:tblPr>
              <a:tblGrid>
                <a:gridCol w="1868170"/>
                <a:gridCol w="1868805"/>
                <a:gridCol w="1868805"/>
              </a:tblGrid>
              <a:tr h="716069">
                <a:tc>
                  <a:txBody>
                    <a:bodyPr/>
                    <a:lstStyle/>
                    <a:p>
                      <a:pPr algn="ctr">
                        <a:lnSpc>
                          <a:spcPct val="107000"/>
                        </a:lnSpc>
                        <a:spcAft>
                          <a:spcPts val="0"/>
                        </a:spcAft>
                      </a:pPr>
                      <a:r>
                        <a:rPr lang="es-MX" sz="1600" dirty="0">
                          <a:effectLst/>
                        </a:rPr>
                        <a:t>EMPRESA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dirty="0">
                          <a:effectLst/>
                        </a:rPr>
                        <a:t>NOMBRE EQUIPO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83035">
                <a:tc>
                  <a:txBody>
                    <a:bodyPr/>
                    <a:lstStyle/>
                    <a:p>
                      <a:pPr>
                        <a:lnSpc>
                          <a:spcPct val="107000"/>
                        </a:lnSpc>
                        <a:spcAft>
                          <a:spcPts val="0"/>
                        </a:spcAft>
                      </a:pPr>
                      <a:r>
                        <a:rPr lang="es-MX" sz="1600">
                          <a:effectLst/>
                        </a:rPr>
                        <a:t>Internacional de Cerámica SAB de C.V.</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Ergón</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104">
                <a:tc>
                  <a:txBody>
                    <a:bodyPr/>
                    <a:lstStyle/>
                    <a:p>
                      <a:pPr>
                        <a:lnSpc>
                          <a:spcPct val="107000"/>
                        </a:lnSpc>
                        <a:spcAft>
                          <a:spcPts val="0"/>
                        </a:spcAft>
                      </a:pPr>
                      <a:r>
                        <a:rPr lang="es-MX" sz="1600">
                          <a:effectLst/>
                        </a:rPr>
                        <a:t>Conmed</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Los Derechitos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Six</a:t>
                      </a:r>
                      <a:r>
                        <a:rPr lang="es-MX" sz="1600" dirty="0">
                          <a:solidFill>
                            <a:schemeClr val="tx2"/>
                          </a:solidFill>
                          <a:effectLst/>
                        </a:rPr>
                        <a:t> Sigma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16069">
                <a:tc>
                  <a:txBody>
                    <a:bodyPr/>
                    <a:lstStyle/>
                    <a:p>
                      <a:pPr>
                        <a:lnSpc>
                          <a:spcPct val="107000"/>
                        </a:lnSpc>
                        <a:spcAft>
                          <a:spcPts val="0"/>
                        </a:spcAft>
                      </a:pPr>
                      <a:r>
                        <a:rPr lang="es-MX" sz="1600">
                          <a:effectLst/>
                        </a:rPr>
                        <a:t>Foxconn</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Validadores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16069">
                <a:tc>
                  <a:txBody>
                    <a:bodyPr/>
                    <a:lstStyle/>
                    <a:p>
                      <a:pPr>
                        <a:lnSpc>
                          <a:spcPct val="107000"/>
                        </a:lnSpc>
                        <a:spcAft>
                          <a:spcPts val="0"/>
                        </a:spcAft>
                      </a:pPr>
                      <a:r>
                        <a:rPr lang="es-MX" sz="1600">
                          <a:effectLst/>
                        </a:rPr>
                        <a:t>Conmed</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Los rapiditos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83035">
                <a:tc>
                  <a:txBody>
                    <a:bodyPr/>
                    <a:lstStyle/>
                    <a:p>
                      <a:pPr>
                        <a:lnSpc>
                          <a:spcPct val="107000"/>
                        </a:lnSpc>
                        <a:spcAft>
                          <a:spcPts val="0"/>
                        </a:spcAft>
                      </a:pPr>
                      <a:r>
                        <a:rPr lang="es-MX" sz="1600">
                          <a:effectLst/>
                        </a:rPr>
                        <a:t>Internacional de Cerámica SAB de C.V.</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Metálicos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Short </a:t>
                      </a:r>
                      <a:r>
                        <a:rPr lang="es-MX" sz="1600" dirty="0" err="1">
                          <a:solidFill>
                            <a:schemeClr val="tx2"/>
                          </a:solidFill>
                          <a:effectLst/>
                        </a:rPr>
                        <a:t>Kaizen</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3" name="Imagen 2"/>
          <p:cNvPicPr>
            <a:picLocks noChangeAspect="1"/>
          </p:cNvPicPr>
          <p:nvPr/>
        </p:nvPicPr>
        <p:blipFill rotWithShape="1">
          <a:blip r:embed="rId5" cstate="print">
            <a:extLst>
              <a:ext uri="{28A0092B-C50C-407E-A947-70E740481C1C}">
                <a14:useLocalDpi xmlns:a14="http://schemas.microsoft.com/office/drawing/2010/main" val="0"/>
              </a:ext>
            </a:extLst>
          </a:blip>
          <a:srcRect l="16680" t="-654" r="1963" b="654"/>
          <a:stretch/>
        </p:blipFill>
        <p:spPr>
          <a:xfrm>
            <a:off x="3471861" y="1016337"/>
            <a:ext cx="2229838" cy="2055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Imagen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16379" y="3613988"/>
            <a:ext cx="2740800" cy="2055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9" name="Imagen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7258" y="3613988"/>
            <a:ext cx="2740800" cy="2055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Imagen 9"/>
          <p:cNvPicPr>
            <a:picLocks noChangeAspect="1"/>
          </p:cNvPicPr>
          <p:nvPr/>
        </p:nvPicPr>
        <p:blipFill rotWithShape="1">
          <a:blip r:embed="rId8" cstate="print">
            <a:extLst>
              <a:ext uri="{28A0092B-C50C-407E-A947-70E740481C1C}">
                <a14:useLocalDpi xmlns:a14="http://schemas.microsoft.com/office/drawing/2010/main" val="0"/>
              </a:ext>
            </a:extLst>
          </a:blip>
          <a:srcRect l="5858"/>
          <a:stretch/>
        </p:blipFill>
        <p:spPr>
          <a:xfrm>
            <a:off x="313782" y="1016337"/>
            <a:ext cx="2578409" cy="205412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65867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4888" y="6028053"/>
            <a:ext cx="812030" cy="812030"/>
          </a:xfrm>
          <a:prstGeom prst="rect">
            <a:avLst/>
          </a:prstGeom>
        </p:spPr>
      </p:pic>
      <p:sp>
        <p:nvSpPr>
          <p:cNvPr id="16" name="CuadroTexto 15"/>
          <p:cNvSpPr txBox="1"/>
          <p:nvPr/>
        </p:nvSpPr>
        <p:spPr>
          <a:xfrm>
            <a:off x="408079" y="468310"/>
            <a:ext cx="2152149" cy="400110"/>
          </a:xfrm>
          <a:prstGeom prst="rect">
            <a:avLst/>
          </a:prstGeom>
          <a:noFill/>
        </p:spPr>
        <p:txBody>
          <a:bodyPr wrap="square" rtlCol="0">
            <a:spAutoFit/>
          </a:bodyPr>
          <a:lstStyle/>
          <a:p>
            <a:r>
              <a:rPr lang="es-MX" sz="2000" b="1" dirty="0" smtClean="0">
                <a:solidFill>
                  <a:schemeClr val="tx2"/>
                </a:solidFill>
              </a:rPr>
              <a:t>2013</a:t>
            </a:r>
            <a:endParaRPr lang="es-MX" sz="2000" b="1" dirty="0">
              <a:solidFill>
                <a:schemeClr val="tx2"/>
              </a:solidFill>
            </a:endParaRPr>
          </a:p>
        </p:txBody>
      </p:sp>
      <p:sp>
        <p:nvSpPr>
          <p:cNvPr id="19" name="CuadroTexto 18"/>
          <p:cNvSpPr txBox="1"/>
          <p:nvPr/>
        </p:nvSpPr>
        <p:spPr>
          <a:xfrm>
            <a:off x="180734" y="79168"/>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165948819"/>
              </p:ext>
            </p:extLst>
          </p:nvPr>
        </p:nvGraphicFramePr>
        <p:xfrm>
          <a:off x="180735" y="815831"/>
          <a:ext cx="11840936" cy="2870142"/>
        </p:xfrm>
        <a:graphic>
          <a:graphicData uri="http://schemas.openxmlformats.org/drawingml/2006/table">
            <a:tbl>
              <a:tblPr firstRow="1" firstCol="1" bandRow="1">
                <a:tableStyleId>{85BE263C-DBD7-4A20-BB59-AAB30ACAA65A}</a:tableStyleId>
              </a:tblPr>
              <a:tblGrid>
                <a:gridCol w="3946084"/>
                <a:gridCol w="3947426"/>
                <a:gridCol w="3947426"/>
              </a:tblGrid>
              <a:tr h="0">
                <a:tc>
                  <a:txBody>
                    <a:bodyPr/>
                    <a:lstStyle/>
                    <a:p>
                      <a:pPr algn="ctr">
                        <a:lnSpc>
                          <a:spcPct val="107000"/>
                        </a:lnSpc>
                        <a:spcAft>
                          <a:spcPts val="0"/>
                        </a:spcAft>
                      </a:pPr>
                      <a:r>
                        <a:rPr lang="es-MX" sz="1600" dirty="0">
                          <a:effectLst/>
                        </a:rPr>
                        <a:t>EMPRESA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Servicios Interceramic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Maquinados	</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Grupos de Trabajo</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Interceramic Planta 9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Evolución</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Grupos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Interceramic Planta 1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Pro-Cerámicos	</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Círculos de Control de Calidad</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Interceramic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Kaleidofobia</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Short </a:t>
                      </a:r>
                      <a:r>
                        <a:rPr lang="es-MX" sz="1600" dirty="0" err="1">
                          <a:solidFill>
                            <a:schemeClr val="tx2"/>
                          </a:solidFill>
                          <a:effectLst/>
                        </a:rPr>
                        <a:t>Kaisen</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Conmed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Extrusores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Seis Sigma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Cessna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Cessna Citation M2</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Seis Sigma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Foxconn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Acceptores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Emete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Quiroproductos de Cuauhtémoc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Maskabrothers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Emete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dirty="0">
                          <a:effectLst/>
                        </a:rPr>
                        <a:t>Zodiac Aerospace Planta 1		</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solidFill>
                            <a:schemeClr val="tx2"/>
                          </a:solidFill>
                          <a:effectLst/>
                        </a:rPr>
                        <a:t>MX Liferaft</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a:solidFill>
                            <a:schemeClr val="tx2"/>
                          </a:solidFill>
                          <a:effectLst/>
                        </a:rPr>
                        <a:t>Short </a:t>
                      </a:r>
                      <a:r>
                        <a:rPr lang="en-US" sz="1600" dirty="0" err="1">
                          <a:solidFill>
                            <a:schemeClr val="tx2"/>
                          </a:solidFill>
                          <a:effectLst/>
                        </a:rPr>
                        <a:t>Kaisen</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600" dirty="0" err="1">
                          <a:effectLst/>
                        </a:rPr>
                        <a:t>Conmed</a:t>
                      </a:r>
                      <a:r>
                        <a:rPr lang="en-US" sz="1600" dirty="0">
                          <a:effectLst/>
                        </a:rPr>
                        <a:t>		</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solidFill>
                            <a:schemeClr val="tx2"/>
                          </a:solidFill>
                          <a:effectLst/>
                        </a:rPr>
                        <a:t>Mezcladores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1529" y="3940966"/>
            <a:ext cx="8079348" cy="196873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612913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sp>
        <p:nvSpPr>
          <p:cNvPr id="2" name="CuadroTexto 1"/>
          <p:cNvSpPr txBox="1"/>
          <p:nvPr/>
        </p:nvSpPr>
        <p:spPr>
          <a:xfrm>
            <a:off x="9603042" y="95012"/>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25" name="CuadroTexto 24"/>
          <p:cNvSpPr txBox="1"/>
          <p:nvPr/>
        </p:nvSpPr>
        <p:spPr>
          <a:xfrm>
            <a:off x="9575058" y="495204"/>
            <a:ext cx="2152149" cy="400110"/>
          </a:xfrm>
          <a:prstGeom prst="rect">
            <a:avLst/>
          </a:prstGeom>
          <a:noFill/>
        </p:spPr>
        <p:txBody>
          <a:bodyPr wrap="square" rtlCol="0">
            <a:spAutoFit/>
          </a:bodyPr>
          <a:lstStyle/>
          <a:p>
            <a:pPr algn="r"/>
            <a:r>
              <a:rPr lang="es-MX" sz="2000" b="1" dirty="0" smtClean="0">
                <a:solidFill>
                  <a:schemeClr val="tx2"/>
                </a:solidFill>
              </a:rPr>
              <a:t>2012</a:t>
            </a:r>
            <a:endParaRPr lang="es-MX" sz="2000" b="1" dirty="0">
              <a:solidFill>
                <a:schemeClr val="tx2"/>
              </a:solidFill>
            </a:endParaRPr>
          </a:p>
        </p:txBody>
      </p:sp>
      <p:graphicFrame>
        <p:nvGraphicFramePr>
          <p:cNvPr id="8" name="Tabla 7"/>
          <p:cNvGraphicFramePr>
            <a:graphicFrameLocks noGrp="1"/>
          </p:cNvGraphicFramePr>
          <p:nvPr>
            <p:extLst>
              <p:ext uri="{D42A27DB-BD31-4B8C-83A1-F6EECF244321}">
                <p14:modId xmlns:p14="http://schemas.microsoft.com/office/powerpoint/2010/main" val="644593022"/>
              </p:ext>
            </p:extLst>
          </p:nvPr>
        </p:nvGraphicFramePr>
        <p:xfrm>
          <a:off x="6300389" y="854973"/>
          <a:ext cx="5605780" cy="5117911"/>
        </p:xfrm>
        <a:graphic>
          <a:graphicData uri="http://schemas.openxmlformats.org/drawingml/2006/table">
            <a:tbl>
              <a:tblPr firstRow="1" firstCol="1" bandRow="1">
                <a:tableStyleId>{6E25E649-3F16-4E02-A733-19D2CDBF48F0}</a:tableStyleId>
              </a:tblPr>
              <a:tblGrid>
                <a:gridCol w="1868170"/>
                <a:gridCol w="1868805"/>
                <a:gridCol w="1868805"/>
              </a:tblGrid>
              <a:tr h="0">
                <a:tc>
                  <a:txBody>
                    <a:bodyPr/>
                    <a:lstStyle/>
                    <a:p>
                      <a:pPr algn="ctr">
                        <a:lnSpc>
                          <a:spcPct val="107000"/>
                        </a:lnSpc>
                        <a:spcAft>
                          <a:spcPts val="0"/>
                        </a:spcAft>
                      </a:pPr>
                      <a:r>
                        <a:rPr lang="es-MX" sz="1600" dirty="0">
                          <a:effectLst/>
                        </a:rPr>
                        <a:t>EMPRESA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NOMBRE EQUIPO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dirty="0" err="1" smtClean="0">
                          <a:effectLst/>
                        </a:rPr>
                        <a:t>Foxconn</a:t>
                      </a:r>
                      <a:r>
                        <a:rPr lang="es-MX" sz="1600" dirty="0" smtClean="0">
                          <a:effectLst/>
                        </a:rPr>
                        <a:t>, Unidad de negocios celulares</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 </a:t>
                      </a:r>
                      <a:r>
                        <a:rPr lang="es-MX" sz="1600" dirty="0" err="1" smtClean="0">
                          <a:solidFill>
                            <a:schemeClr val="tx2"/>
                          </a:solidFill>
                          <a:effectLst/>
                        </a:rPr>
                        <a:t>Finder</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smtClean="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dirty="0" err="1" smtClean="0">
                          <a:effectLst/>
                        </a:rPr>
                        <a:t>Foxconn</a:t>
                      </a:r>
                      <a:r>
                        <a:rPr lang="es-MX" sz="1600" dirty="0" smtClean="0">
                          <a:effectLst/>
                        </a:rPr>
                        <a:t>, Unidad de negocios </a:t>
                      </a:r>
                      <a:r>
                        <a:rPr lang="es-MX" sz="1600" dirty="0" err="1" smtClean="0">
                          <a:effectLst/>
                        </a:rPr>
                        <a:t>Dish</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 </a:t>
                      </a:r>
                      <a:r>
                        <a:rPr lang="es-MX" sz="1600" dirty="0" smtClean="0">
                          <a:solidFill>
                            <a:schemeClr val="tx2"/>
                          </a:solidFill>
                          <a:effectLst/>
                        </a:rPr>
                        <a:t>Accesorios </a:t>
                      </a:r>
                      <a:r>
                        <a:rPr lang="es-MX" sz="1600" dirty="0" err="1" smtClean="0">
                          <a:solidFill>
                            <a:schemeClr val="tx2"/>
                          </a:solidFill>
                          <a:effectLst/>
                        </a:rPr>
                        <a:t>Dish</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 </a:t>
                      </a:r>
                      <a:r>
                        <a:rPr lang="es-MX" sz="1600" dirty="0" smtClean="0">
                          <a:solidFill>
                            <a:schemeClr val="tx2"/>
                          </a:solidFill>
                          <a:effectLst/>
                        </a:rPr>
                        <a:t>Estrategias Metodológicas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dirty="0" err="1" smtClean="0">
                          <a:effectLst/>
                        </a:rPr>
                        <a:t>Foxconn</a:t>
                      </a:r>
                      <a:r>
                        <a:rPr lang="es-MX" sz="1600" dirty="0" smtClean="0">
                          <a:effectLst/>
                        </a:rPr>
                        <a:t>, Unidad de negocios celulares</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 </a:t>
                      </a:r>
                      <a:r>
                        <a:rPr lang="es-MX" sz="1600" dirty="0" smtClean="0">
                          <a:solidFill>
                            <a:schemeClr val="tx2"/>
                          </a:solidFill>
                          <a:effectLst/>
                        </a:rPr>
                        <a:t>New Hope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smtClean="0">
                          <a:solidFill>
                            <a:schemeClr val="tx2"/>
                          </a:solidFill>
                          <a:effectLst/>
                        </a:rPr>
                        <a:t>Grupo de Trabajo</a:t>
                      </a:r>
                      <a:r>
                        <a:rPr lang="es-MX" sz="1600" dirty="0">
                          <a:solidFill>
                            <a:schemeClr val="tx2"/>
                          </a:solidFill>
                          <a:effectLst/>
                        </a:rPr>
                        <a:t> </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dirty="0" err="1" smtClean="0">
                          <a:effectLst/>
                        </a:rPr>
                        <a:t>Interceramic</a:t>
                      </a:r>
                      <a:r>
                        <a:rPr lang="es-MX" sz="1600" dirty="0" smtClean="0">
                          <a:effectLst/>
                        </a:rPr>
                        <a:t>, Planta 8</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 </a:t>
                      </a:r>
                      <a:r>
                        <a:rPr lang="es-MX" sz="1600" dirty="0" smtClean="0">
                          <a:solidFill>
                            <a:schemeClr val="tx2"/>
                          </a:solidFill>
                          <a:effectLst/>
                        </a:rPr>
                        <a:t>Rompiendo Paradigmas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 </a:t>
                      </a:r>
                      <a:r>
                        <a:rPr lang="es-MX" sz="1600" dirty="0" smtClean="0">
                          <a:solidFill>
                            <a:schemeClr val="tx2"/>
                          </a:solidFill>
                          <a:effectLst/>
                        </a:rPr>
                        <a:t>Grupo de Trabajo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dirty="0">
                          <a:effectLst/>
                        </a:rPr>
                        <a:t>FR Tecnología de Flujo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smtClean="0">
                          <a:solidFill>
                            <a:schemeClr val="tx2"/>
                          </a:solidFill>
                          <a:effectLst/>
                        </a:rPr>
                        <a:t>Doblado de tubos</a:t>
                      </a:r>
                      <a:r>
                        <a:rPr lang="es-MX" sz="1600" baseline="0" dirty="0" smtClean="0">
                          <a:solidFill>
                            <a:schemeClr val="tx2"/>
                          </a:solidFill>
                          <a:effectLst/>
                        </a:rPr>
                        <a:t> R100</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s-MX" sz="1600" dirty="0" smtClean="0">
                          <a:solidFill>
                            <a:schemeClr val="tx2"/>
                          </a:solidFill>
                          <a:effectLst/>
                        </a:rPr>
                        <a:t>Círculos de Control de Calidad</a:t>
                      </a:r>
                      <a:r>
                        <a:rPr lang="es-MX" sz="1600" dirty="0">
                          <a:solidFill>
                            <a:schemeClr val="tx2"/>
                          </a:solidFill>
                          <a:effectLst/>
                        </a:rPr>
                        <a:t> </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dirty="0">
                          <a:effectLst/>
                        </a:rPr>
                        <a:t>FR Tecnología de Flujo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smtClean="0">
                          <a:solidFill>
                            <a:schemeClr val="tx2"/>
                          </a:solidFill>
                          <a:effectLst/>
                        </a:rPr>
                        <a:t>Mejoramiento</a:t>
                      </a:r>
                      <a:r>
                        <a:rPr lang="es-MX" sz="1600" baseline="0" dirty="0" smtClean="0">
                          <a:solidFill>
                            <a:schemeClr val="tx2"/>
                          </a:solidFill>
                          <a:effectLst/>
                        </a:rPr>
                        <a:t> del espesor de pintura RFD</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 </a:t>
                      </a:r>
                      <a:r>
                        <a:rPr lang="es-MX" sz="1600" dirty="0" err="1" smtClean="0">
                          <a:solidFill>
                            <a:schemeClr val="tx2"/>
                          </a:solidFill>
                          <a:effectLst/>
                        </a:rPr>
                        <a:t>Six</a:t>
                      </a:r>
                      <a:r>
                        <a:rPr lang="es-MX" sz="1600" dirty="0" smtClean="0">
                          <a:solidFill>
                            <a:schemeClr val="tx2"/>
                          </a:solidFill>
                          <a:effectLst/>
                        </a:rPr>
                        <a:t> Sigma</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s-MX" sz="1600">
                          <a:effectLst/>
                        </a:rPr>
                        <a:t>Conmed</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 </a:t>
                      </a:r>
                      <a:r>
                        <a:rPr lang="es-MX" sz="1600" dirty="0" smtClean="0">
                          <a:solidFill>
                            <a:schemeClr val="tx2"/>
                          </a:solidFill>
                          <a:effectLst/>
                        </a:rPr>
                        <a:t>Ultrasónicos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s-MX" sz="1600" dirty="0">
                          <a:solidFill>
                            <a:schemeClr val="tx2"/>
                          </a:solidFill>
                          <a:effectLst/>
                        </a:rPr>
                        <a:t> </a:t>
                      </a:r>
                      <a:r>
                        <a:rPr lang="es-MX" sz="1600" dirty="0" smtClean="0">
                          <a:solidFill>
                            <a:schemeClr val="tx2"/>
                          </a:solidFill>
                          <a:effectLst/>
                        </a:rPr>
                        <a:t>Estrategias Metodológicas</a:t>
                      </a:r>
                    </a:p>
                    <a:p>
                      <a:pPr>
                        <a:lnSpc>
                          <a:spcPct val="107000"/>
                        </a:lnSpc>
                        <a:spcAft>
                          <a:spcPts val="0"/>
                        </a:spcAft>
                      </a:pP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5472" y="4520002"/>
            <a:ext cx="1713600" cy="12852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Imagen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396" y="747993"/>
            <a:ext cx="4900658" cy="326710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1" name="Imagen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44940" y="4520002"/>
            <a:ext cx="1927800" cy="12852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2" name="Imagen 11"/>
          <p:cNvPicPr>
            <a:picLocks noChangeAspect="1"/>
          </p:cNvPicPr>
          <p:nvPr/>
        </p:nvPicPr>
        <p:blipFill rotWithShape="1">
          <a:blip r:embed="rId8" cstate="print">
            <a:extLst>
              <a:ext uri="{28A0092B-C50C-407E-A947-70E740481C1C}">
                <a14:useLocalDpi xmlns:a14="http://schemas.microsoft.com/office/drawing/2010/main" val="0"/>
              </a:ext>
            </a:extLst>
          </a:blip>
          <a:srcRect l="12470" r="9570" b="11412"/>
          <a:stretch/>
        </p:blipFill>
        <p:spPr>
          <a:xfrm>
            <a:off x="105250" y="4536941"/>
            <a:ext cx="1694279" cy="128349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831261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sp>
        <p:nvSpPr>
          <p:cNvPr id="16" name="CuadroTexto 15"/>
          <p:cNvSpPr txBox="1"/>
          <p:nvPr/>
        </p:nvSpPr>
        <p:spPr>
          <a:xfrm>
            <a:off x="408079" y="522098"/>
            <a:ext cx="2152149" cy="400110"/>
          </a:xfrm>
          <a:prstGeom prst="rect">
            <a:avLst/>
          </a:prstGeom>
          <a:noFill/>
        </p:spPr>
        <p:txBody>
          <a:bodyPr wrap="square" rtlCol="0">
            <a:spAutoFit/>
          </a:bodyPr>
          <a:lstStyle/>
          <a:p>
            <a:r>
              <a:rPr lang="es-MX" sz="2000" b="1" dirty="0" smtClean="0">
                <a:solidFill>
                  <a:schemeClr val="tx2"/>
                </a:solidFill>
              </a:rPr>
              <a:t>2011</a:t>
            </a:r>
            <a:endParaRPr lang="es-MX" sz="2000" b="1" dirty="0">
              <a:solidFill>
                <a:schemeClr val="tx2"/>
              </a:solidFill>
            </a:endParaRPr>
          </a:p>
        </p:txBody>
      </p:sp>
      <p:sp>
        <p:nvSpPr>
          <p:cNvPr id="19" name="CuadroTexto 18"/>
          <p:cNvSpPr txBox="1"/>
          <p:nvPr/>
        </p:nvSpPr>
        <p:spPr>
          <a:xfrm>
            <a:off x="180734" y="79168"/>
            <a:ext cx="2152149" cy="400110"/>
          </a:xfrm>
          <a:prstGeom prst="rect">
            <a:avLst/>
          </a:prstGeom>
          <a:noFill/>
        </p:spPr>
        <p:txBody>
          <a:bodyPr wrap="square" rtlCol="0">
            <a:spAutoFit/>
          </a:bodyPr>
          <a:lstStyle/>
          <a:p>
            <a:pPr algn="r"/>
            <a:r>
              <a:rPr lang="es-MX" sz="2000" b="1" dirty="0" smtClean="0">
                <a:solidFill>
                  <a:schemeClr val="tx2"/>
                </a:solidFill>
              </a:rPr>
              <a:t>GANADORES</a:t>
            </a:r>
            <a:endParaRPr lang="es-MX" sz="2000" b="1" dirty="0">
              <a:solidFill>
                <a:schemeClr val="tx2"/>
              </a:solidFill>
            </a:endParaRPr>
          </a:p>
        </p:txBody>
      </p:sp>
      <p:graphicFrame>
        <p:nvGraphicFramePr>
          <p:cNvPr id="6" name="Tabla 5"/>
          <p:cNvGraphicFramePr>
            <a:graphicFrameLocks noGrp="1"/>
          </p:cNvGraphicFramePr>
          <p:nvPr>
            <p:extLst>
              <p:ext uri="{D42A27DB-BD31-4B8C-83A1-F6EECF244321}">
                <p14:modId xmlns:p14="http://schemas.microsoft.com/office/powerpoint/2010/main" val="526740135"/>
              </p:ext>
            </p:extLst>
          </p:nvPr>
        </p:nvGraphicFramePr>
        <p:xfrm>
          <a:off x="831293" y="1290505"/>
          <a:ext cx="10226682" cy="4332276"/>
        </p:xfrm>
        <a:graphic>
          <a:graphicData uri="http://schemas.openxmlformats.org/drawingml/2006/table">
            <a:tbl>
              <a:tblPr firstRow="1" firstCol="1" bandRow="1">
                <a:tableStyleId>{EB9631B5-78F2-41C9-869B-9F39066F8104}</a:tableStyleId>
              </a:tblPr>
              <a:tblGrid>
                <a:gridCol w="3408122"/>
                <a:gridCol w="3409280"/>
                <a:gridCol w="3409280"/>
              </a:tblGrid>
              <a:tr h="0">
                <a:tc>
                  <a:txBody>
                    <a:bodyPr/>
                    <a:lstStyle/>
                    <a:p>
                      <a:pPr algn="ctr">
                        <a:lnSpc>
                          <a:spcPct val="107000"/>
                        </a:lnSpc>
                        <a:spcAft>
                          <a:spcPts val="0"/>
                        </a:spcAft>
                      </a:pPr>
                      <a:r>
                        <a:rPr lang="es-MX" sz="1600" dirty="0">
                          <a:effectLst/>
                        </a:rPr>
                        <a:t>EMPRESA</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dirty="0">
                          <a:effectLst/>
                        </a:rPr>
                        <a:t>NOMBRE EQUIPO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600">
                          <a:effectLst/>
                        </a:rPr>
                        <a:t>CATEGORIA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8558">
                <a:tc>
                  <a:txBody>
                    <a:bodyPr/>
                    <a:lstStyle/>
                    <a:p>
                      <a:pPr>
                        <a:lnSpc>
                          <a:spcPct val="107000"/>
                        </a:lnSpc>
                        <a:spcAft>
                          <a:spcPts val="0"/>
                        </a:spcAft>
                      </a:pPr>
                      <a:r>
                        <a:rPr lang="es-MX" sz="1600">
                          <a:effectLst/>
                        </a:rPr>
                        <a:t>CFE Central Termoeléctrica Francisco Villa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Vencedores</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CCC, servicios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8558">
                <a:tc>
                  <a:txBody>
                    <a:bodyPr/>
                    <a:lstStyle/>
                    <a:p>
                      <a:pPr>
                        <a:lnSpc>
                          <a:spcPct val="107000"/>
                        </a:lnSpc>
                        <a:spcAft>
                          <a:spcPts val="0"/>
                        </a:spcAft>
                      </a:pPr>
                      <a:r>
                        <a:rPr lang="es-MX" sz="1600">
                          <a:effectLst/>
                        </a:rPr>
                        <a:t>FR Tecnología de Flujo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Mejora Calidad de Electrodos	</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Six</a:t>
                      </a:r>
                      <a:r>
                        <a:rPr lang="es-MX" sz="1600" dirty="0">
                          <a:solidFill>
                            <a:schemeClr val="tx2"/>
                          </a:solidFill>
                          <a:effectLst/>
                        </a:rPr>
                        <a:t> Sigma,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8558">
                <a:tc>
                  <a:txBody>
                    <a:bodyPr/>
                    <a:lstStyle/>
                    <a:p>
                      <a:pPr>
                        <a:lnSpc>
                          <a:spcPct val="107000"/>
                        </a:lnSpc>
                        <a:spcAft>
                          <a:spcPts val="0"/>
                        </a:spcAft>
                      </a:pPr>
                      <a:r>
                        <a:rPr lang="es-MX" sz="1600">
                          <a:effectLst/>
                        </a:rPr>
                        <a:t>FR Tecnología de Flujo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Reducción de residuos peligrosos	</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Emete</a:t>
                      </a:r>
                      <a:r>
                        <a:rPr lang="es-MX" sz="1600" dirty="0">
                          <a:solidFill>
                            <a:schemeClr val="tx2"/>
                          </a:solidFill>
                          <a:effectLst/>
                        </a:rPr>
                        <a:t>,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280">
                <a:tc>
                  <a:txBody>
                    <a:bodyPr/>
                    <a:lstStyle/>
                    <a:p>
                      <a:pPr>
                        <a:lnSpc>
                          <a:spcPct val="107000"/>
                        </a:lnSpc>
                        <a:spcAft>
                          <a:spcPts val="0"/>
                        </a:spcAft>
                      </a:pPr>
                      <a:r>
                        <a:rPr lang="es-MX" sz="1600">
                          <a:effectLst/>
                        </a:rPr>
                        <a:t>Foxconn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Accesorios Dish	</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GT,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280">
                <a:tc>
                  <a:txBody>
                    <a:bodyPr/>
                    <a:lstStyle/>
                    <a:p>
                      <a:pPr>
                        <a:lnSpc>
                          <a:spcPct val="107000"/>
                        </a:lnSpc>
                        <a:spcAft>
                          <a:spcPts val="0"/>
                        </a:spcAft>
                      </a:pPr>
                      <a:r>
                        <a:rPr lang="es-MX" sz="1600">
                          <a:effectLst/>
                        </a:rPr>
                        <a:t>Foxconn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X-mas</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Emete</a:t>
                      </a:r>
                      <a:r>
                        <a:rPr lang="es-MX" sz="1600" dirty="0">
                          <a:solidFill>
                            <a:schemeClr val="tx2"/>
                          </a:solidFill>
                          <a:effectLst/>
                        </a:rPr>
                        <a:t>,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280">
                <a:tc>
                  <a:txBody>
                    <a:bodyPr/>
                    <a:lstStyle/>
                    <a:p>
                      <a:pPr>
                        <a:lnSpc>
                          <a:spcPct val="107000"/>
                        </a:lnSpc>
                        <a:spcAft>
                          <a:spcPts val="0"/>
                        </a:spcAft>
                      </a:pPr>
                      <a:r>
                        <a:rPr lang="en-US" sz="1600">
                          <a:effectLst/>
                        </a:rPr>
                        <a:t>Foxconn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a:solidFill>
                            <a:schemeClr val="tx2"/>
                          </a:solidFill>
                          <a:effectLst/>
                        </a:rPr>
                        <a:t>Finder	</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600" dirty="0" err="1">
                          <a:solidFill>
                            <a:schemeClr val="tx2"/>
                          </a:solidFill>
                          <a:effectLst/>
                        </a:rPr>
                        <a:t>Emete</a:t>
                      </a:r>
                      <a:r>
                        <a:rPr lang="en-US" sz="1600" dirty="0">
                          <a:solidFill>
                            <a:schemeClr val="tx2"/>
                          </a:solidFill>
                          <a:effectLst/>
                        </a:rPr>
                        <a:t>, </a:t>
                      </a:r>
                      <a:r>
                        <a:rPr lang="en-US" sz="1600" dirty="0" err="1">
                          <a:solidFill>
                            <a:schemeClr val="tx2"/>
                          </a:solidFill>
                          <a:effectLst/>
                        </a:rPr>
                        <a:t>manufactura</a:t>
                      </a:r>
                      <a:r>
                        <a:rPr lang="en-US" sz="1600" dirty="0">
                          <a:solidFill>
                            <a:schemeClr val="tx2"/>
                          </a:solidFill>
                          <a:effectLst/>
                        </a:rPr>
                        <a:t> </a:t>
                      </a:r>
                      <a:r>
                        <a:rPr lang="en-US" sz="1600" dirty="0" err="1">
                          <a:solidFill>
                            <a:schemeClr val="tx2"/>
                          </a:solidFill>
                          <a:effectLst/>
                        </a:rPr>
                        <a:t>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280">
                <a:tc>
                  <a:txBody>
                    <a:bodyPr/>
                    <a:lstStyle/>
                    <a:p>
                      <a:pPr>
                        <a:lnSpc>
                          <a:spcPct val="107000"/>
                        </a:lnSpc>
                        <a:spcAft>
                          <a:spcPts val="0"/>
                        </a:spcAft>
                      </a:pPr>
                      <a:r>
                        <a:rPr lang="es-MX" sz="1600">
                          <a:effectLst/>
                        </a:rPr>
                        <a:t>Conmed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Héroes del Silencio	</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GT,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280">
                <a:tc>
                  <a:txBody>
                    <a:bodyPr/>
                    <a:lstStyle/>
                    <a:p>
                      <a:pPr>
                        <a:lnSpc>
                          <a:spcPct val="107000"/>
                        </a:lnSpc>
                        <a:spcAft>
                          <a:spcPts val="0"/>
                        </a:spcAft>
                      </a:pPr>
                      <a:r>
                        <a:rPr lang="es-MX" sz="1600">
                          <a:effectLst/>
                        </a:rPr>
                        <a:t>Conmed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a:solidFill>
                            <a:schemeClr val="tx2"/>
                          </a:solidFill>
                          <a:effectLst/>
                        </a:rPr>
                        <a:t>Cepillendo</a:t>
                      </a:r>
                      <a:endParaRPr lang="es-MX"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Emete</a:t>
                      </a:r>
                      <a:r>
                        <a:rPr lang="es-MX" sz="1600" dirty="0">
                          <a:solidFill>
                            <a:schemeClr val="tx2"/>
                          </a:solidFill>
                          <a:effectLst/>
                        </a:rPr>
                        <a:t>,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280">
                <a:tc>
                  <a:txBody>
                    <a:bodyPr/>
                    <a:lstStyle/>
                    <a:p>
                      <a:pPr>
                        <a:lnSpc>
                          <a:spcPct val="107000"/>
                        </a:lnSpc>
                        <a:spcAft>
                          <a:spcPts val="0"/>
                        </a:spcAft>
                      </a:pPr>
                      <a:r>
                        <a:rPr lang="es-MX" sz="1600">
                          <a:effectLst/>
                        </a:rPr>
                        <a:t>Conmed		</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a:solidFill>
                            <a:schemeClr val="tx2"/>
                          </a:solidFill>
                          <a:effectLst/>
                        </a:rPr>
                        <a:t>Lápiz de oro</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1600" dirty="0" err="1">
                          <a:solidFill>
                            <a:schemeClr val="tx2"/>
                          </a:solidFill>
                          <a:effectLst/>
                        </a:rPr>
                        <a:t>Emete</a:t>
                      </a:r>
                      <a:r>
                        <a:rPr lang="es-MX" sz="1600" dirty="0">
                          <a:solidFill>
                            <a:schemeClr val="tx2"/>
                          </a:solidFill>
                          <a:effectLst/>
                        </a:rPr>
                        <a:t>, Manufactura grande</a:t>
                      </a:r>
                      <a:endParaRPr lang="es-MX"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51179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75472" y="3613988"/>
            <a:ext cx="3600450" cy="923330"/>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ORGANIZACIONES GANADORAS </a:t>
            </a:r>
          </a:p>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2016-1996</a:t>
            </a:r>
          </a:p>
        </p:txBody>
      </p:sp>
      <p:sp>
        <p:nvSpPr>
          <p:cNvPr id="5" name="CuadroTexto 4"/>
          <p:cNvSpPr txBox="1"/>
          <p:nvPr/>
        </p:nvSpPr>
        <p:spPr>
          <a:xfrm>
            <a:off x="4586789" y="4859254"/>
            <a:ext cx="2977816" cy="646331"/>
          </a:xfrm>
          <a:prstGeom prst="rect">
            <a:avLst/>
          </a:prstGeom>
          <a:noFill/>
        </p:spPr>
        <p:txBody>
          <a:bodyPr wrap="square" rtlCol="0">
            <a:spAutoFit/>
          </a:bodyPr>
          <a:lstStyle/>
          <a:p>
            <a:pPr algn="ctr"/>
            <a:r>
              <a:rPr lang="es-MX"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FORO ESTATAL DE TRABAJO EN EQUIPO</a:t>
            </a: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752" y="6104819"/>
            <a:ext cx="1857765" cy="623700"/>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370" y="6104819"/>
            <a:ext cx="1010096" cy="735264"/>
          </a:xfrm>
          <a:prstGeom prst="rect">
            <a:avLst/>
          </a:prstGeom>
        </p:spPr>
      </p:pic>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7653" y="5909698"/>
            <a:ext cx="948302" cy="948302"/>
          </a:xfrm>
          <a:prstGeom prst="rect">
            <a:avLst/>
          </a:prstGeom>
        </p:spPr>
      </p:pic>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008" y="762215"/>
            <a:ext cx="3510000" cy="234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Imagen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2752" y="3569698"/>
            <a:ext cx="3510000" cy="234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Imagen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2752" y="847124"/>
            <a:ext cx="3510000" cy="234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Imagen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4982" y="847124"/>
            <a:ext cx="3510000" cy="234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9" name="Imagen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98679" y="3465202"/>
            <a:ext cx="3510000" cy="234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Imagen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0281" y="3465202"/>
            <a:ext cx="3509999" cy="234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20777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o">
  <a:themeElements>
    <a:clrScheme name="Personalizado 8">
      <a:dk1>
        <a:srgbClr val="FFFFFF"/>
      </a:dk1>
      <a:lt1>
        <a:sysClr val="window" lastClr="FFFFFF"/>
      </a:lt1>
      <a:dk2>
        <a:srgbClr val="000000"/>
      </a:dk2>
      <a:lt2>
        <a:srgbClr val="FFFFFF"/>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Dividendo</Template>
  <TotalTime>218</TotalTime>
  <Words>1719</Words>
  <Application>Microsoft Office PowerPoint</Application>
  <PresentationFormat>Panorámica</PresentationFormat>
  <Paragraphs>552</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 Unicode MS</vt:lpstr>
      <vt:lpstr>Calibri</vt:lpstr>
      <vt:lpstr>Gill Sans MT</vt:lpstr>
      <vt:lpstr>Times New Roman</vt:lpstr>
      <vt:lpstr>Wingdings 2</vt:lpstr>
      <vt:lpstr>Dividendo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dc:creator>
  <cp:lastModifiedBy>GE</cp:lastModifiedBy>
  <cp:revision>33</cp:revision>
  <dcterms:created xsi:type="dcterms:W3CDTF">2016-10-03T18:32:51Z</dcterms:created>
  <dcterms:modified xsi:type="dcterms:W3CDTF">2016-10-12T16:11:06Z</dcterms:modified>
</cp:coreProperties>
</file>