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07" autoAdjust="0"/>
  </p:normalViewPr>
  <p:slideViewPr>
    <p:cSldViewPr snapToGrid="0" snapToObjects="1">
      <p:cViewPr>
        <p:scale>
          <a:sx n="143" d="100"/>
          <a:sy n="143" d="100"/>
        </p:scale>
        <p:origin x="-1184" y="-2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_tradnl"/>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_tradnl"/>
          </a:p>
        </p:txBody>
      </p:sp>
      <p:sp>
        <p:nvSpPr>
          <p:cNvPr id="4" name="Marcador de fecha 3"/>
          <p:cNvSpPr>
            <a:spLocks noGrp="1"/>
          </p:cNvSpPr>
          <p:nvPr>
            <p:ph type="dt" sz="half" idx="10"/>
          </p:nvPr>
        </p:nvSpPr>
        <p:spPr/>
        <p:txBody>
          <a:bodyPr/>
          <a:lstStyle/>
          <a:p>
            <a:fld id="{F1B3AD12-DE30-C54B-B0C9-A36789D605E5}" type="datetimeFigureOut">
              <a:rPr lang="es-ES" smtClean="0"/>
              <a:t>13/03/15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2003543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p>
            <a:fld id="{F1B3AD12-DE30-C54B-B0C9-A36789D605E5}" type="datetimeFigureOut">
              <a:rPr lang="es-ES" smtClean="0"/>
              <a:t>13/03/15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1034156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p>
            <a:fld id="{F1B3AD12-DE30-C54B-B0C9-A36789D605E5}" type="datetimeFigureOut">
              <a:rPr lang="es-ES" smtClean="0"/>
              <a:t>13/03/15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168150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10"/>
          </p:nvPr>
        </p:nvSpPr>
        <p:spPr/>
        <p:txBody>
          <a:bodyPr/>
          <a:lstStyle/>
          <a:p>
            <a:fld id="{F1B3AD12-DE30-C54B-B0C9-A36789D605E5}" type="datetimeFigureOut">
              <a:rPr lang="es-ES" smtClean="0"/>
              <a:t>13/03/15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21274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smtClean="0"/>
              <a:t>Clic para editar título</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p>
            <a:fld id="{F1B3AD12-DE30-C54B-B0C9-A36789D605E5}" type="datetimeFigureOut">
              <a:rPr lang="es-ES" smtClean="0"/>
              <a:t>13/03/15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132509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fecha 4"/>
          <p:cNvSpPr>
            <a:spLocks noGrp="1"/>
          </p:cNvSpPr>
          <p:nvPr>
            <p:ph type="dt" sz="half" idx="10"/>
          </p:nvPr>
        </p:nvSpPr>
        <p:spPr/>
        <p:txBody>
          <a:bodyPr/>
          <a:lstStyle/>
          <a:p>
            <a:fld id="{F1B3AD12-DE30-C54B-B0C9-A36789D605E5}" type="datetimeFigureOut">
              <a:rPr lang="es-ES" smtClean="0"/>
              <a:t>13/03/15</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348474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7" name="Marcador de fecha 6"/>
          <p:cNvSpPr>
            <a:spLocks noGrp="1"/>
          </p:cNvSpPr>
          <p:nvPr>
            <p:ph type="dt" sz="half" idx="10"/>
          </p:nvPr>
        </p:nvSpPr>
        <p:spPr/>
        <p:txBody>
          <a:bodyPr/>
          <a:lstStyle/>
          <a:p>
            <a:fld id="{F1B3AD12-DE30-C54B-B0C9-A36789D605E5}" type="datetimeFigureOut">
              <a:rPr lang="es-ES" smtClean="0"/>
              <a:t>13/03/15</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2595847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_tradnl"/>
          </a:p>
        </p:txBody>
      </p:sp>
      <p:sp>
        <p:nvSpPr>
          <p:cNvPr id="3" name="Marcador de fecha 2"/>
          <p:cNvSpPr>
            <a:spLocks noGrp="1"/>
          </p:cNvSpPr>
          <p:nvPr>
            <p:ph type="dt" sz="half" idx="10"/>
          </p:nvPr>
        </p:nvSpPr>
        <p:spPr/>
        <p:txBody>
          <a:bodyPr/>
          <a:lstStyle/>
          <a:p>
            <a:fld id="{F1B3AD12-DE30-C54B-B0C9-A36789D605E5}" type="datetimeFigureOut">
              <a:rPr lang="es-ES" smtClean="0"/>
              <a:t>13/03/15</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2406438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1B3AD12-DE30-C54B-B0C9-A36789D605E5}" type="datetimeFigureOut">
              <a:rPr lang="es-ES" smtClean="0"/>
              <a:t>13/03/15</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1602916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F1B3AD12-DE30-C54B-B0C9-A36789D605E5}" type="datetimeFigureOut">
              <a:rPr lang="es-ES" smtClean="0"/>
              <a:t>13/03/15</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1094340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_tradnl"/>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F1B3AD12-DE30-C54B-B0C9-A36789D605E5}" type="datetimeFigureOut">
              <a:rPr lang="es-ES" smtClean="0"/>
              <a:t>13/03/15</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1843466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 para editar título</a:t>
            </a:r>
            <a:endParaRPr lang="es-ES_tradnl"/>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3AD12-DE30-C54B-B0C9-A36789D605E5}" type="datetimeFigureOut">
              <a:rPr lang="es-ES" smtClean="0"/>
              <a:t>13/03/15</a:t>
            </a:fld>
            <a:endParaRPr lang="es-ES_tradn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4E3D1-719D-834C-A0EF-A5208D7D5A5C}" type="slidenum">
              <a:rPr lang="es-ES_tradnl" smtClean="0"/>
              <a:t>‹Nr.›</a:t>
            </a:fld>
            <a:endParaRPr lang="es-ES_tradnl"/>
          </a:p>
        </p:txBody>
      </p:sp>
    </p:spTree>
    <p:extLst>
      <p:ext uri="{BB962C8B-B14F-4D97-AF65-F5344CB8AC3E}">
        <p14:creationId xmlns:p14="http://schemas.microsoft.com/office/powerpoint/2010/main" val="675201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_tradnl" sz="6000" b="1" dirty="0" smtClean="0"/>
              <a:t>Página de Internet</a:t>
            </a:r>
            <a:endParaRPr lang="es-ES_tradnl" sz="6000" b="1" dirty="0"/>
          </a:p>
        </p:txBody>
      </p:sp>
      <p:sp>
        <p:nvSpPr>
          <p:cNvPr id="3" name="Subtítulo 2"/>
          <p:cNvSpPr>
            <a:spLocks noGrp="1"/>
          </p:cNvSpPr>
          <p:nvPr>
            <p:ph type="subTitle" idx="1"/>
          </p:nvPr>
        </p:nvSpPr>
        <p:spPr>
          <a:xfrm>
            <a:off x="1371600" y="3339649"/>
            <a:ext cx="6400800" cy="1752600"/>
          </a:xfrm>
        </p:spPr>
        <p:txBody>
          <a:bodyPr/>
          <a:lstStyle/>
          <a:p>
            <a:r>
              <a:rPr lang="es-ES_tradnl" dirty="0" smtClean="0"/>
              <a:t>Información</a:t>
            </a:r>
            <a:endParaRPr lang="es-ES_tradnl" dirty="0"/>
          </a:p>
        </p:txBody>
      </p:sp>
    </p:spTree>
    <p:extLst>
      <p:ext uri="{BB962C8B-B14F-4D97-AF65-F5344CB8AC3E}">
        <p14:creationId xmlns:p14="http://schemas.microsoft.com/office/powerpoint/2010/main" val="175670820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562551"/>
            <a:ext cx="2186511"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Áreas de servicios</a:t>
            </a:r>
            <a:endParaRPr lang="es-ES_tradnl" sz="1600" b="1" dirty="0"/>
          </a:p>
        </p:txBody>
      </p:sp>
      <p:sp>
        <p:nvSpPr>
          <p:cNvPr id="23" name="Marcador de contenido 2"/>
          <p:cNvSpPr txBox="1">
            <a:spLocks/>
          </p:cNvSpPr>
          <p:nvPr/>
        </p:nvSpPr>
        <p:spPr>
          <a:xfrm>
            <a:off x="718117" y="1177164"/>
            <a:ext cx="2449688"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Empresarial</a:t>
            </a:r>
            <a:endParaRPr lang="es-ES_tradnl" sz="1600" b="1" dirty="0"/>
          </a:p>
        </p:txBody>
      </p:sp>
    </p:spTree>
    <p:extLst>
      <p:ext uri="{BB962C8B-B14F-4D97-AF65-F5344CB8AC3E}">
        <p14:creationId xmlns:p14="http://schemas.microsoft.com/office/powerpoint/2010/main" val="422932289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562551"/>
            <a:ext cx="2186511"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Productos</a:t>
            </a:r>
            <a:endParaRPr lang="es-ES_tradnl" sz="1600" b="1" dirty="0"/>
          </a:p>
        </p:txBody>
      </p:sp>
      <p:sp>
        <p:nvSpPr>
          <p:cNvPr id="23" name="Marcador de contenido 2"/>
          <p:cNvSpPr txBox="1">
            <a:spLocks/>
          </p:cNvSpPr>
          <p:nvPr/>
        </p:nvSpPr>
        <p:spPr>
          <a:xfrm>
            <a:off x="718117" y="1177164"/>
            <a:ext cx="2449688"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Educación</a:t>
            </a:r>
            <a:endParaRPr lang="es-ES_tradnl" sz="1600" b="1" dirty="0"/>
          </a:p>
        </p:txBody>
      </p:sp>
      <p:sp>
        <p:nvSpPr>
          <p:cNvPr id="5" name="Marcador de contenido 2"/>
          <p:cNvSpPr txBox="1">
            <a:spLocks/>
          </p:cNvSpPr>
          <p:nvPr/>
        </p:nvSpPr>
        <p:spPr>
          <a:xfrm>
            <a:off x="1211525" y="1638640"/>
            <a:ext cx="1956280"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_tradnl" sz="1600" b="1" dirty="0" smtClean="0"/>
              <a:t>Material didáctico</a:t>
            </a:r>
            <a:endParaRPr lang="es-ES_tradnl" sz="1600" b="1" dirty="0"/>
          </a:p>
        </p:txBody>
      </p:sp>
      <p:sp>
        <p:nvSpPr>
          <p:cNvPr id="6" name="Marcador de contenido 2"/>
          <p:cNvSpPr txBox="1">
            <a:spLocks/>
          </p:cNvSpPr>
          <p:nvPr/>
        </p:nvSpPr>
        <p:spPr>
          <a:xfrm>
            <a:off x="1665571" y="1947715"/>
            <a:ext cx="6671476" cy="16939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_tradnl" sz="1600" b="1" dirty="0" smtClean="0"/>
              <a:t>Infografías</a:t>
            </a:r>
          </a:p>
          <a:p>
            <a:pPr marL="0" indent="0">
              <a:buNone/>
            </a:pPr>
            <a:r>
              <a:rPr lang="es-ES_tradnl" sz="1600" b="1" dirty="0" smtClean="0"/>
              <a:t>Dinámicas</a:t>
            </a:r>
          </a:p>
          <a:p>
            <a:pPr marL="0" indent="0">
              <a:buNone/>
            </a:pPr>
            <a:r>
              <a:rPr lang="es-ES_tradnl" sz="1600" b="1" dirty="0" smtClean="0"/>
              <a:t>Presentaciones en </a:t>
            </a:r>
            <a:r>
              <a:rPr lang="es-ES_tradnl" sz="1600" b="1" dirty="0" err="1" smtClean="0"/>
              <a:t>Prezi</a:t>
            </a:r>
            <a:r>
              <a:rPr lang="es-ES_tradnl" sz="1600" b="1" dirty="0" smtClean="0"/>
              <a:t> y </a:t>
            </a:r>
            <a:r>
              <a:rPr lang="es-ES_tradnl" sz="1600" b="1" dirty="0" err="1" smtClean="0"/>
              <a:t>Power</a:t>
            </a:r>
            <a:r>
              <a:rPr lang="es-ES_tradnl" sz="1600" b="1" dirty="0" smtClean="0"/>
              <a:t> Point</a:t>
            </a:r>
          </a:p>
          <a:p>
            <a:pPr marL="0" indent="0">
              <a:buNone/>
            </a:pPr>
            <a:r>
              <a:rPr lang="es-ES_tradnl" sz="1600" b="1" dirty="0" smtClean="0"/>
              <a:t>Juegos didácticos</a:t>
            </a:r>
            <a:endParaRPr lang="es-ES_tradnl" sz="1600" b="1" dirty="0"/>
          </a:p>
        </p:txBody>
      </p:sp>
    </p:spTree>
    <p:extLst>
      <p:ext uri="{BB962C8B-B14F-4D97-AF65-F5344CB8AC3E}">
        <p14:creationId xmlns:p14="http://schemas.microsoft.com/office/powerpoint/2010/main" val="39714858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747452"/>
            <a:ext cx="2186511"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Productos</a:t>
            </a:r>
            <a:endParaRPr lang="es-ES_tradnl" sz="1600" b="1" dirty="0"/>
          </a:p>
        </p:txBody>
      </p:sp>
      <p:sp>
        <p:nvSpPr>
          <p:cNvPr id="5" name="Marcador de contenido 2"/>
          <p:cNvSpPr txBox="1">
            <a:spLocks/>
          </p:cNvSpPr>
          <p:nvPr/>
        </p:nvSpPr>
        <p:spPr>
          <a:xfrm>
            <a:off x="1211525" y="1638640"/>
            <a:ext cx="3174538"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Material didáctico</a:t>
            </a:r>
            <a:endParaRPr lang="es-ES_tradnl" sz="1600" b="1" dirty="0"/>
          </a:p>
        </p:txBody>
      </p:sp>
      <p:sp>
        <p:nvSpPr>
          <p:cNvPr id="6" name="Marcador de contenido 2"/>
          <p:cNvSpPr txBox="1">
            <a:spLocks/>
          </p:cNvSpPr>
          <p:nvPr/>
        </p:nvSpPr>
        <p:spPr>
          <a:xfrm>
            <a:off x="1665571" y="1947715"/>
            <a:ext cx="6671476" cy="16939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_tradnl" sz="1600" b="1" dirty="0" smtClean="0"/>
              <a:t>X</a:t>
            </a:r>
          </a:p>
          <a:p>
            <a:pPr marL="0" indent="0">
              <a:buNone/>
            </a:pPr>
            <a:r>
              <a:rPr lang="es-ES_tradnl" sz="1600" b="1" dirty="0" smtClean="0"/>
              <a:t>S</a:t>
            </a:r>
          </a:p>
          <a:p>
            <a:pPr marL="0" indent="0">
              <a:buNone/>
            </a:pPr>
            <a:r>
              <a:rPr lang="es-ES_tradnl" sz="1600" b="1" dirty="0" smtClean="0"/>
              <a:t>X</a:t>
            </a:r>
          </a:p>
          <a:p>
            <a:pPr marL="0" indent="0">
              <a:buNone/>
            </a:pPr>
            <a:endParaRPr lang="es-ES_tradnl" sz="1600" b="1" dirty="0"/>
          </a:p>
        </p:txBody>
      </p:sp>
      <p:sp>
        <p:nvSpPr>
          <p:cNvPr id="3" name="Rectángulo 2"/>
          <p:cNvSpPr/>
          <p:nvPr/>
        </p:nvSpPr>
        <p:spPr>
          <a:xfrm>
            <a:off x="867917" y="1180937"/>
            <a:ext cx="1595309" cy="369332"/>
          </a:xfrm>
          <a:prstGeom prst="rect">
            <a:avLst/>
          </a:prstGeom>
        </p:spPr>
        <p:txBody>
          <a:bodyPr wrap="none">
            <a:spAutoFit/>
          </a:bodyPr>
          <a:lstStyle/>
          <a:p>
            <a:pPr marL="285750" indent="-285750" algn="ctr">
              <a:buFont typeface="Arial"/>
              <a:buChar char="•"/>
            </a:pPr>
            <a:r>
              <a:rPr lang="es-ES_tradnl" b="1" dirty="0" smtClean="0"/>
              <a:t>Empresarial</a:t>
            </a:r>
            <a:endParaRPr lang="es-ES_tradnl" b="1" dirty="0"/>
          </a:p>
        </p:txBody>
      </p:sp>
    </p:spTree>
    <p:extLst>
      <p:ext uri="{BB962C8B-B14F-4D97-AF65-F5344CB8AC3E}">
        <p14:creationId xmlns:p14="http://schemas.microsoft.com/office/powerpoint/2010/main" val="7351737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747452"/>
            <a:ext cx="2976393"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Capacitación y desarrollo</a:t>
            </a:r>
            <a:endParaRPr lang="es-ES_tradnl" sz="1600" b="1" dirty="0"/>
          </a:p>
        </p:txBody>
      </p:sp>
      <p:sp>
        <p:nvSpPr>
          <p:cNvPr id="5" name="Marcador de contenido 2"/>
          <p:cNvSpPr txBox="1">
            <a:spLocks/>
          </p:cNvSpPr>
          <p:nvPr/>
        </p:nvSpPr>
        <p:spPr>
          <a:xfrm>
            <a:off x="1211525" y="1109530"/>
            <a:ext cx="6514060"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Cursos y talleres por áreas de especialidad</a:t>
            </a:r>
            <a:endParaRPr lang="es-ES_tradnl" sz="1600" b="1" dirty="0"/>
          </a:p>
        </p:txBody>
      </p:sp>
      <p:pic>
        <p:nvPicPr>
          <p:cNvPr id="3" name="Imagen 2" descr="Captura de pantalla 2015-02-17 a la(s) 17.35.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8152"/>
            <a:ext cx="9144000" cy="382696"/>
          </a:xfrm>
          <a:prstGeom prst="rect">
            <a:avLst/>
          </a:prstGeom>
        </p:spPr>
      </p:pic>
      <p:pic>
        <p:nvPicPr>
          <p:cNvPr id="4" name="Imagen 3" descr="Captura de pantalla 2015-02-17 a la(s) 17.35.3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9" y="2179638"/>
            <a:ext cx="4597723" cy="386571"/>
          </a:xfrm>
          <a:prstGeom prst="rect">
            <a:avLst/>
          </a:prstGeom>
        </p:spPr>
      </p:pic>
      <p:pic>
        <p:nvPicPr>
          <p:cNvPr id="7" name="Imagen 6" descr="Captura de pantalla 2015-02-17 a la(s) 17.36.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5964" y="2156122"/>
            <a:ext cx="4558036" cy="396351"/>
          </a:xfrm>
          <a:prstGeom prst="rect">
            <a:avLst/>
          </a:prstGeom>
        </p:spPr>
      </p:pic>
      <p:pic>
        <p:nvPicPr>
          <p:cNvPr id="8" name="Imagen 7" descr="Captura de pantalla 2015-02-17 a la(s) 17.37.3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072" y="3984930"/>
            <a:ext cx="7323578" cy="2680145"/>
          </a:xfrm>
          <a:prstGeom prst="rect">
            <a:avLst/>
          </a:prstGeom>
        </p:spPr>
      </p:pic>
      <p:pic>
        <p:nvPicPr>
          <p:cNvPr id="9" name="Imagen 8" descr="Captura de pantalla 2015-02-17 a la(s) 17.40.0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193" y="2869012"/>
            <a:ext cx="6808392" cy="1271545"/>
          </a:xfrm>
          <a:prstGeom prst="rect">
            <a:avLst/>
          </a:prstGeom>
        </p:spPr>
      </p:pic>
      <p:sp>
        <p:nvSpPr>
          <p:cNvPr id="12" name="Marcador de contenido 2"/>
          <p:cNvSpPr txBox="1">
            <a:spLocks/>
          </p:cNvSpPr>
          <p:nvPr/>
        </p:nvSpPr>
        <p:spPr>
          <a:xfrm>
            <a:off x="3433593" y="3831482"/>
            <a:ext cx="1740315" cy="309076"/>
          </a:xfrm>
          <a:prstGeom prst="rect">
            <a:avLst/>
          </a:prstGeom>
          <a:solidFill>
            <a:srgbClr val="FFFFFF"/>
          </a:solidFill>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B-</a:t>
            </a:r>
            <a:r>
              <a:rPr lang="es-ES_tradnl" sz="1600" b="1" dirty="0" err="1" smtClean="0"/>
              <a:t>Learning</a:t>
            </a:r>
            <a:endParaRPr lang="es-ES_tradnl" sz="1600" b="1" dirty="0"/>
          </a:p>
        </p:txBody>
      </p:sp>
      <p:sp>
        <p:nvSpPr>
          <p:cNvPr id="13" name="Rectángulo 12"/>
          <p:cNvSpPr/>
          <p:nvPr/>
        </p:nvSpPr>
        <p:spPr>
          <a:xfrm>
            <a:off x="303733" y="284177"/>
            <a:ext cx="708690" cy="42312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700016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747452"/>
            <a:ext cx="2976393"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Capacitación y desarrollo</a:t>
            </a:r>
            <a:endParaRPr lang="es-ES_tradnl" sz="1600" b="1" dirty="0"/>
          </a:p>
        </p:txBody>
      </p:sp>
      <p:sp>
        <p:nvSpPr>
          <p:cNvPr id="5" name="Marcador de contenido 2"/>
          <p:cNvSpPr txBox="1">
            <a:spLocks/>
          </p:cNvSpPr>
          <p:nvPr/>
        </p:nvSpPr>
        <p:spPr>
          <a:xfrm>
            <a:off x="1211525" y="1109530"/>
            <a:ext cx="6514060" cy="61815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_tradnl" sz="1600" b="1" dirty="0" smtClean="0"/>
              <a:t>Empresarial</a:t>
            </a:r>
          </a:p>
          <a:p>
            <a:r>
              <a:rPr lang="es-ES_tradnl" sz="1600" b="1" dirty="0" smtClean="0"/>
              <a:t>Cursos y talleres por áreas de especialidad</a:t>
            </a:r>
            <a:endParaRPr lang="es-ES_tradnl" sz="1600" b="1" dirty="0"/>
          </a:p>
        </p:txBody>
      </p:sp>
      <p:pic>
        <p:nvPicPr>
          <p:cNvPr id="3" name="Imagen 2" descr="Captura de pantalla 2015-02-17 a la(s) 17.35.07.png"/>
          <p:cNvPicPr>
            <a:picLocks noChangeAspect="1"/>
          </p:cNvPicPr>
          <p:nvPr/>
        </p:nvPicPr>
        <p:blipFill rotWithShape="1">
          <a:blip r:embed="rId2">
            <a:extLst>
              <a:ext uri="{28A0092B-C50C-407E-A947-70E740481C1C}">
                <a14:useLocalDpi xmlns:a14="http://schemas.microsoft.com/office/drawing/2010/main" val="0"/>
              </a:ext>
            </a:extLst>
          </a:blip>
          <a:srcRect l="50153" b="25720"/>
          <a:stretch/>
        </p:blipFill>
        <p:spPr>
          <a:xfrm>
            <a:off x="4585964" y="1738152"/>
            <a:ext cx="4558036" cy="284267"/>
          </a:xfrm>
          <a:prstGeom prst="rect">
            <a:avLst/>
          </a:prstGeom>
        </p:spPr>
      </p:pic>
      <p:pic>
        <p:nvPicPr>
          <p:cNvPr id="4" name="Imagen 3" descr="Captura de pantalla 2015-02-17 a la(s) 17.35.3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9" y="3943338"/>
            <a:ext cx="4597723" cy="386571"/>
          </a:xfrm>
          <a:prstGeom prst="rect">
            <a:avLst/>
          </a:prstGeom>
        </p:spPr>
      </p:pic>
      <p:pic>
        <p:nvPicPr>
          <p:cNvPr id="7" name="Imagen 6" descr="Captura de pantalla 2015-02-17 a la(s) 17.36.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5964" y="2203117"/>
            <a:ext cx="4558036" cy="396351"/>
          </a:xfrm>
          <a:prstGeom prst="rect">
            <a:avLst/>
          </a:prstGeom>
        </p:spPr>
      </p:pic>
      <p:pic>
        <p:nvPicPr>
          <p:cNvPr id="6" name="Imagen 5" descr="Captura de pantalla 2015-02-17 a la(s) 17.41.4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901" y="1738152"/>
            <a:ext cx="4386063" cy="1912075"/>
          </a:xfrm>
          <a:prstGeom prst="rect">
            <a:avLst/>
          </a:prstGeom>
        </p:spPr>
      </p:pic>
      <p:sp>
        <p:nvSpPr>
          <p:cNvPr id="9" name="Rectángulo 8"/>
          <p:cNvSpPr/>
          <p:nvPr/>
        </p:nvSpPr>
        <p:spPr>
          <a:xfrm>
            <a:off x="303733" y="284177"/>
            <a:ext cx="708690" cy="42312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2827526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747452"/>
            <a:ext cx="2976393"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Capacitación y desarrollo</a:t>
            </a:r>
            <a:endParaRPr lang="es-ES_tradnl" sz="1600" b="1" dirty="0"/>
          </a:p>
        </p:txBody>
      </p:sp>
      <p:pic>
        <p:nvPicPr>
          <p:cNvPr id="4" name="Imagen 3" descr="Captura de pantalla 2015-02-17 a la(s) 17.35.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5425"/>
            <a:ext cx="4597723" cy="386571"/>
          </a:xfrm>
          <a:prstGeom prst="rect">
            <a:avLst/>
          </a:prstGeom>
        </p:spPr>
      </p:pic>
      <p:pic>
        <p:nvPicPr>
          <p:cNvPr id="7" name="Imagen 6" descr="Captura de pantalla 2015-02-17 a la(s) 17.36.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964" y="3919822"/>
            <a:ext cx="4558036" cy="396351"/>
          </a:xfrm>
          <a:prstGeom prst="rect">
            <a:avLst/>
          </a:prstGeom>
        </p:spPr>
      </p:pic>
      <p:pic>
        <p:nvPicPr>
          <p:cNvPr id="10" name="Imagen 9" descr="Captura de pantalla 2015-02-17 a la(s) 17.35.07.png"/>
          <p:cNvPicPr>
            <a:picLocks noChangeAspect="1"/>
          </p:cNvPicPr>
          <p:nvPr/>
        </p:nvPicPr>
        <p:blipFill rotWithShape="1">
          <a:blip r:embed="rId4">
            <a:extLst>
              <a:ext uri="{28A0092B-C50C-407E-A947-70E740481C1C}">
                <a14:useLocalDpi xmlns:a14="http://schemas.microsoft.com/office/drawing/2010/main" val="0"/>
              </a:ext>
            </a:extLst>
          </a:blip>
          <a:srcRect r="51005"/>
          <a:stretch/>
        </p:blipFill>
        <p:spPr>
          <a:xfrm>
            <a:off x="0" y="1738152"/>
            <a:ext cx="4480134" cy="382696"/>
          </a:xfrm>
          <a:prstGeom prst="rect">
            <a:avLst/>
          </a:prstGeom>
        </p:spPr>
      </p:pic>
      <p:pic>
        <p:nvPicPr>
          <p:cNvPr id="8" name="Imagen 7" descr="Captura de pantalla 2015-02-17 a la(s) 17.43.5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5964" y="1738152"/>
            <a:ext cx="4558036" cy="1625359"/>
          </a:xfrm>
          <a:prstGeom prst="rect">
            <a:avLst/>
          </a:prstGeom>
        </p:spPr>
      </p:pic>
      <p:sp>
        <p:nvSpPr>
          <p:cNvPr id="14" name="Marcador de contenido 2"/>
          <p:cNvSpPr txBox="1">
            <a:spLocks/>
          </p:cNvSpPr>
          <p:nvPr/>
        </p:nvSpPr>
        <p:spPr>
          <a:xfrm>
            <a:off x="1211525" y="1109530"/>
            <a:ext cx="6514060" cy="61815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_tradnl" sz="1600" b="1" dirty="0" smtClean="0"/>
              <a:t>Empresarial</a:t>
            </a:r>
          </a:p>
          <a:p>
            <a:r>
              <a:rPr lang="es-ES_tradnl" sz="1600" b="1" dirty="0" smtClean="0"/>
              <a:t>Cursos y talleres por áreas de especialidad</a:t>
            </a:r>
            <a:endParaRPr lang="es-ES_tradnl" sz="1600" b="1" dirty="0"/>
          </a:p>
        </p:txBody>
      </p:sp>
      <p:sp>
        <p:nvSpPr>
          <p:cNvPr id="9" name="Rectángulo 8"/>
          <p:cNvSpPr/>
          <p:nvPr/>
        </p:nvSpPr>
        <p:spPr>
          <a:xfrm>
            <a:off x="303733" y="284177"/>
            <a:ext cx="708690" cy="42312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034492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747452"/>
            <a:ext cx="2976393"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Capacitación y desarrollo</a:t>
            </a:r>
            <a:endParaRPr lang="es-ES_tradnl" sz="1600" b="1" dirty="0"/>
          </a:p>
        </p:txBody>
      </p:sp>
      <p:pic>
        <p:nvPicPr>
          <p:cNvPr id="7" name="Imagen 6" descr="Captura de pantalla 2015-02-17 a la(s) 17.36.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723" y="2285425"/>
            <a:ext cx="4558036" cy="396351"/>
          </a:xfrm>
          <a:prstGeom prst="rect">
            <a:avLst/>
          </a:prstGeom>
        </p:spPr>
      </p:pic>
      <p:pic>
        <p:nvPicPr>
          <p:cNvPr id="10" name="Imagen 9" descr="Captura de pantalla 2015-02-17 a la(s) 17.35.07.png"/>
          <p:cNvPicPr>
            <a:picLocks noChangeAspect="1"/>
          </p:cNvPicPr>
          <p:nvPr/>
        </p:nvPicPr>
        <p:blipFill rotWithShape="1">
          <a:blip r:embed="rId3">
            <a:extLst>
              <a:ext uri="{28A0092B-C50C-407E-A947-70E740481C1C}">
                <a14:useLocalDpi xmlns:a14="http://schemas.microsoft.com/office/drawing/2010/main" val="0"/>
              </a:ext>
            </a:extLst>
          </a:blip>
          <a:srcRect r="51005"/>
          <a:stretch/>
        </p:blipFill>
        <p:spPr>
          <a:xfrm>
            <a:off x="0" y="1738152"/>
            <a:ext cx="4480134" cy="382696"/>
          </a:xfrm>
          <a:prstGeom prst="rect">
            <a:avLst/>
          </a:prstGeom>
        </p:spPr>
      </p:pic>
      <p:pic>
        <p:nvPicPr>
          <p:cNvPr id="9" name="Imagen 8" descr="Captura de pantalla 2015-02-17 a la(s) 17.35.07.png"/>
          <p:cNvPicPr>
            <a:picLocks noChangeAspect="1"/>
          </p:cNvPicPr>
          <p:nvPr/>
        </p:nvPicPr>
        <p:blipFill rotWithShape="1">
          <a:blip r:embed="rId3">
            <a:extLst>
              <a:ext uri="{28A0092B-C50C-407E-A947-70E740481C1C}">
                <a14:useLocalDpi xmlns:a14="http://schemas.microsoft.com/office/drawing/2010/main" val="0"/>
              </a:ext>
            </a:extLst>
          </a:blip>
          <a:srcRect l="50153" b="25720"/>
          <a:stretch/>
        </p:blipFill>
        <p:spPr>
          <a:xfrm>
            <a:off x="4585964" y="1738152"/>
            <a:ext cx="4558036" cy="284267"/>
          </a:xfrm>
          <a:prstGeom prst="rect">
            <a:avLst/>
          </a:prstGeom>
        </p:spPr>
      </p:pic>
      <p:pic>
        <p:nvPicPr>
          <p:cNvPr id="3" name="Imagen 2" descr="Captura de pantalla 2015-02-17 a la(s) 17.45.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19" y="2285425"/>
            <a:ext cx="4480134" cy="1423957"/>
          </a:xfrm>
          <a:prstGeom prst="rect">
            <a:avLst/>
          </a:prstGeom>
        </p:spPr>
      </p:pic>
      <p:sp>
        <p:nvSpPr>
          <p:cNvPr id="13" name="Marcador de contenido 2"/>
          <p:cNvSpPr txBox="1">
            <a:spLocks/>
          </p:cNvSpPr>
          <p:nvPr/>
        </p:nvSpPr>
        <p:spPr>
          <a:xfrm>
            <a:off x="1211525" y="1109530"/>
            <a:ext cx="6514060" cy="61815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_tradnl" sz="1600" b="1" dirty="0" smtClean="0"/>
              <a:t>Empresarial</a:t>
            </a:r>
          </a:p>
          <a:p>
            <a:r>
              <a:rPr lang="es-ES_tradnl" sz="1600" b="1" dirty="0" smtClean="0"/>
              <a:t>Cursos y talleres por áreas de especialidad</a:t>
            </a:r>
            <a:endParaRPr lang="es-ES_tradnl" sz="1600" b="1" dirty="0"/>
          </a:p>
        </p:txBody>
      </p:sp>
      <p:sp>
        <p:nvSpPr>
          <p:cNvPr id="12" name="Rectángulo 11"/>
          <p:cNvSpPr/>
          <p:nvPr/>
        </p:nvSpPr>
        <p:spPr>
          <a:xfrm>
            <a:off x="303733" y="284177"/>
            <a:ext cx="708690" cy="42312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5203707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747452"/>
            <a:ext cx="2976393"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Capacitación y desarrollo</a:t>
            </a:r>
            <a:endParaRPr lang="es-ES_tradnl" sz="1600" b="1" dirty="0"/>
          </a:p>
        </p:txBody>
      </p:sp>
      <p:pic>
        <p:nvPicPr>
          <p:cNvPr id="10" name="Imagen 9" descr="Captura de pantalla 2015-02-17 a la(s) 17.35.07.png"/>
          <p:cNvPicPr>
            <a:picLocks noChangeAspect="1"/>
          </p:cNvPicPr>
          <p:nvPr/>
        </p:nvPicPr>
        <p:blipFill rotWithShape="1">
          <a:blip r:embed="rId2">
            <a:extLst>
              <a:ext uri="{28A0092B-C50C-407E-A947-70E740481C1C}">
                <a14:useLocalDpi xmlns:a14="http://schemas.microsoft.com/office/drawing/2010/main" val="0"/>
              </a:ext>
            </a:extLst>
          </a:blip>
          <a:srcRect r="51005"/>
          <a:stretch/>
        </p:blipFill>
        <p:spPr>
          <a:xfrm>
            <a:off x="0" y="1738152"/>
            <a:ext cx="4480134" cy="382696"/>
          </a:xfrm>
          <a:prstGeom prst="rect">
            <a:avLst/>
          </a:prstGeom>
        </p:spPr>
      </p:pic>
      <p:pic>
        <p:nvPicPr>
          <p:cNvPr id="9" name="Imagen 8" descr="Captura de pantalla 2015-02-17 a la(s) 17.35.07.png"/>
          <p:cNvPicPr>
            <a:picLocks noChangeAspect="1"/>
          </p:cNvPicPr>
          <p:nvPr/>
        </p:nvPicPr>
        <p:blipFill rotWithShape="1">
          <a:blip r:embed="rId2">
            <a:extLst>
              <a:ext uri="{28A0092B-C50C-407E-A947-70E740481C1C}">
                <a14:useLocalDpi xmlns:a14="http://schemas.microsoft.com/office/drawing/2010/main" val="0"/>
              </a:ext>
            </a:extLst>
          </a:blip>
          <a:srcRect l="50153" b="25720"/>
          <a:stretch/>
        </p:blipFill>
        <p:spPr>
          <a:xfrm>
            <a:off x="4585964" y="1738152"/>
            <a:ext cx="4558036" cy="284267"/>
          </a:xfrm>
          <a:prstGeom prst="rect">
            <a:avLst/>
          </a:prstGeom>
        </p:spPr>
      </p:pic>
      <p:pic>
        <p:nvPicPr>
          <p:cNvPr id="12" name="Imagen 11" descr="Captura de pantalla 2015-02-17 a la(s) 17.35.3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5425"/>
            <a:ext cx="4597723" cy="386571"/>
          </a:xfrm>
          <a:prstGeom prst="rect">
            <a:avLst/>
          </a:prstGeom>
        </p:spPr>
      </p:pic>
      <p:pic>
        <p:nvPicPr>
          <p:cNvPr id="4" name="Imagen 3" descr="Captura de pantalla 2015-02-17 a la(s) 17.45.5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7723" y="2247901"/>
            <a:ext cx="4397821" cy="1489972"/>
          </a:xfrm>
          <a:prstGeom prst="rect">
            <a:avLst/>
          </a:prstGeom>
        </p:spPr>
      </p:pic>
      <p:sp>
        <p:nvSpPr>
          <p:cNvPr id="14" name="Marcador de contenido 2"/>
          <p:cNvSpPr txBox="1">
            <a:spLocks/>
          </p:cNvSpPr>
          <p:nvPr/>
        </p:nvSpPr>
        <p:spPr>
          <a:xfrm>
            <a:off x="1211525" y="1109530"/>
            <a:ext cx="6514060" cy="61815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_tradnl" sz="1600" b="1" dirty="0" smtClean="0"/>
              <a:t>Empresarial</a:t>
            </a:r>
          </a:p>
          <a:p>
            <a:r>
              <a:rPr lang="es-ES_tradnl" sz="1600" b="1" dirty="0" smtClean="0"/>
              <a:t>Cursos y talleres por áreas de especialidad</a:t>
            </a:r>
            <a:endParaRPr lang="es-ES_tradnl" sz="1600" b="1" dirty="0"/>
          </a:p>
        </p:txBody>
      </p:sp>
      <p:sp>
        <p:nvSpPr>
          <p:cNvPr id="13" name="Rectángulo 12"/>
          <p:cNvSpPr/>
          <p:nvPr/>
        </p:nvSpPr>
        <p:spPr>
          <a:xfrm>
            <a:off x="303733" y="284177"/>
            <a:ext cx="708690" cy="42312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257401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747452"/>
            <a:ext cx="2976393"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Contacto</a:t>
            </a:r>
            <a:endParaRPr lang="es-ES_tradnl" sz="1600" b="1" dirty="0"/>
          </a:p>
        </p:txBody>
      </p:sp>
      <p:sp>
        <p:nvSpPr>
          <p:cNvPr id="5" name="Marcador de contenido 2"/>
          <p:cNvSpPr txBox="1">
            <a:spLocks/>
          </p:cNvSpPr>
          <p:nvPr/>
        </p:nvSpPr>
        <p:spPr>
          <a:xfrm>
            <a:off x="658857" y="1568101"/>
            <a:ext cx="6514060" cy="141849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Calle 22 #1812</a:t>
            </a:r>
          </a:p>
          <a:p>
            <a:pPr marL="0" indent="0">
              <a:buNone/>
            </a:pPr>
            <a:r>
              <a:rPr lang="es-ES_tradnl" sz="1600" b="1" dirty="0" smtClean="0"/>
              <a:t>        Col. Sta. Rita, C.P. 31020</a:t>
            </a:r>
          </a:p>
          <a:p>
            <a:pPr marL="0" indent="0">
              <a:buNone/>
            </a:pPr>
            <a:r>
              <a:rPr lang="es-ES_tradnl" sz="1600" b="1" dirty="0" smtClean="0"/>
              <a:t>Chihuahua, </a:t>
            </a:r>
            <a:r>
              <a:rPr lang="es-ES_tradnl" sz="1600" b="1" dirty="0" err="1" smtClean="0"/>
              <a:t>Chih</a:t>
            </a:r>
            <a:r>
              <a:rPr lang="es-ES_tradnl" sz="1600" b="1" dirty="0" smtClean="0"/>
              <a:t>.</a:t>
            </a:r>
          </a:p>
          <a:p>
            <a:pPr marL="0" indent="0">
              <a:buNone/>
            </a:pPr>
            <a:r>
              <a:rPr lang="es-ES_tradnl" sz="1600" b="1" dirty="0" smtClean="0"/>
              <a:t>Tel. 614 4100494</a:t>
            </a:r>
            <a:endParaRPr lang="es-ES_tradnl" sz="1600" b="1" dirty="0"/>
          </a:p>
        </p:txBody>
      </p:sp>
      <p:sp>
        <p:nvSpPr>
          <p:cNvPr id="6" name="Rectángulo 5"/>
          <p:cNvSpPr/>
          <p:nvPr/>
        </p:nvSpPr>
        <p:spPr>
          <a:xfrm>
            <a:off x="303733" y="284177"/>
            <a:ext cx="708690" cy="42312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6311386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Cursos </a:t>
            </a:r>
            <a:endParaRPr lang="es-MX" dirty="0"/>
          </a:p>
        </p:txBody>
      </p:sp>
      <p:sp>
        <p:nvSpPr>
          <p:cNvPr id="3" name="Marcador de contenido 2"/>
          <p:cNvSpPr>
            <a:spLocks noGrp="1"/>
          </p:cNvSpPr>
          <p:nvPr>
            <p:ph idx="1"/>
          </p:nvPr>
        </p:nvSpPr>
        <p:spPr/>
        <p:txBody>
          <a:bodyPr>
            <a:normAutofit fontScale="70000" lnSpcReduction="20000"/>
          </a:bodyPr>
          <a:lstStyle/>
          <a:p>
            <a:r>
              <a:rPr lang="es-MX" dirty="0" smtClean="0"/>
              <a:t>Elaboración de secuencias didácticas</a:t>
            </a:r>
          </a:p>
          <a:p>
            <a:r>
              <a:rPr lang="es-MX" dirty="0" smtClean="0"/>
              <a:t>Sugerencias para mejorar la imagen del docente</a:t>
            </a:r>
          </a:p>
          <a:p>
            <a:r>
              <a:rPr lang="es-MX" dirty="0" smtClean="0"/>
              <a:t>Recursos docentes para dinamizar el trabajo en el aula</a:t>
            </a:r>
          </a:p>
          <a:p>
            <a:r>
              <a:rPr lang="es-MX" dirty="0" smtClean="0"/>
              <a:t>Integración del comité de calidad institucional</a:t>
            </a:r>
          </a:p>
          <a:p>
            <a:r>
              <a:rPr lang="es-MX" dirty="0" smtClean="0"/>
              <a:t>Redacción de artículos científicos con estilo propio</a:t>
            </a:r>
          </a:p>
          <a:p>
            <a:r>
              <a:rPr lang="es-MX" dirty="0" smtClean="0"/>
              <a:t>Formulación de protocolos de investigación</a:t>
            </a:r>
          </a:p>
          <a:p>
            <a:r>
              <a:rPr lang="es-MX" dirty="0" smtClean="0"/>
              <a:t>Estructura y evaluación del plan de negocios</a:t>
            </a:r>
          </a:p>
          <a:p>
            <a:r>
              <a:rPr lang="es-MX" dirty="0" smtClean="0"/>
              <a:t>Diseño de instrumentos de evaluación</a:t>
            </a:r>
          </a:p>
          <a:p>
            <a:r>
              <a:rPr lang="es-MX" dirty="0" smtClean="0"/>
              <a:t>Diseño de estrategias didácticas</a:t>
            </a:r>
          </a:p>
          <a:p>
            <a:r>
              <a:rPr lang="es-MX" dirty="0" smtClean="0"/>
              <a:t>Uso de las TIC en el aula</a:t>
            </a:r>
          </a:p>
          <a:p>
            <a:r>
              <a:rPr lang="es-MX" dirty="0" smtClean="0"/>
              <a:t>Modelos de tutoría</a:t>
            </a:r>
          </a:p>
          <a:p>
            <a:r>
              <a:rPr lang="es-MX" dirty="0" smtClean="0"/>
              <a:t>Competencias docente</a:t>
            </a:r>
          </a:p>
          <a:p>
            <a:r>
              <a:rPr lang="es-MX" dirty="0" smtClean="0"/>
              <a:t>Preparación para el examen ECODEMS</a:t>
            </a:r>
          </a:p>
          <a:p>
            <a:endParaRPr lang="es-MX" dirty="0"/>
          </a:p>
        </p:txBody>
      </p:sp>
      <p:sp>
        <p:nvSpPr>
          <p:cNvPr id="5" name="Rectángulo 4"/>
          <p:cNvSpPr/>
          <p:nvPr/>
        </p:nvSpPr>
        <p:spPr>
          <a:xfrm>
            <a:off x="303733" y="284177"/>
            <a:ext cx="708690" cy="42312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189548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Logotipo</a:t>
            </a:r>
            <a:endParaRPr lang="es-ES_tradnl" dirty="0"/>
          </a:p>
        </p:txBody>
      </p:sp>
      <p:pic>
        <p:nvPicPr>
          <p:cNvPr id="4" name="Imagen 3" descr="LOGO KONKURA-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319" y="981605"/>
            <a:ext cx="6689802" cy="5169392"/>
          </a:xfrm>
          <a:prstGeom prst="rect">
            <a:avLst/>
          </a:prstGeom>
        </p:spPr>
      </p:pic>
      <p:sp>
        <p:nvSpPr>
          <p:cNvPr id="5" name="Rectángulo 4"/>
          <p:cNvSpPr/>
          <p:nvPr/>
        </p:nvSpPr>
        <p:spPr>
          <a:xfrm>
            <a:off x="945444" y="5352112"/>
            <a:ext cx="8015112" cy="954107"/>
          </a:xfrm>
          <a:prstGeom prst="rect">
            <a:avLst/>
          </a:prstGeom>
        </p:spPr>
        <p:txBody>
          <a:bodyPr wrap="square">
            <a:spAutoFit/>
          </a:bodyPr>
          <a:lstStyle/>
          <a:p>
            <a:r>
              <a:rPr lang="es-ES" sz="2800" dirty="0" smtClean="0"/>
              <a:t>Slogan:</a:t>
            </a:r>
          </a:p>
          <a:p>
            <a:r>
              <a:rPr lang="es-ES" sz="2800" dirty="0" smtClean="0"/>
              <a:t>Estrategias competitivas, soluciones inteligentes.</a:t>
            </a:r>
            <a:endParaRPr lang="es-MX" sz="2800" dirty="0"/>
          </a:p>
        </p:txBody>
      </p:sp>
    </p:spTree>
    <p:extLst>
      <p:ext uri="{BB962C8B-B14F-4D97-AF65-F5344CB8AC3E}">
        <p14:creationId xmlns:p14="http://schemas.microsoft.com/office/powerpoint/2010/main" val="70118721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Cursos </a:t>
            </a:r>
            <a:endParaRPr lang="es-MX" dirty="0"/>
          </a:p>
        </p:txBody>
      </p:sp>
      <p:sp>
        <p:nvSpPr>
          <p:cNvPr id="3" name="Marcador de contenido 2"/>
          <p:cNvSpPr>
            <a:spLocks noGrp="1"/>
          </p:cNvSpPr>
          <p:nvPr>
            <p:ph idx="1"/>
          </p:nvPr>
        </p:nvSpPr>
        <p:spPr/>
        <p:txBody>
          <a:bodyPr>
            <a:normAutofit fontScale="62500" lnSpcReduction="20000"/>
          </a:bodyPr>
          <a:lstStyle/>
          <a:p>
            <a:r>
              <a:rPr lang="es-MX" dirty="0" smtClean="0"/>
              <a:t>Diseño de ambientes de aprendizaje</a:t>
            </a:r>
          </a:p>
          <a:p>
            <a:r>
              <a:rPr lang="es-MX" dirty="0" smtClean="0"/>
              <a:t>Estilos de aprendizaje</a:t>
            </a:r>
          </a:p>
          <a:p>
            <a:r>
              <a:rPr lang="es-MX" dirty="0" smtClean="0"/>
              <a:t>Diseño curricular basado en competencias</a:t>
            </a:r>
          </a:p>
          <a:p>
            <a:r>
              <a:rPr lang="es-MX" dirty="0" smtClean="0"/>
              <a:t>Diseño de cursos virtuales</a:t>
            </a:r>
          </a:p>
          <a:p>
            <a:r>
              <a:rPr lang="es-MX" dirty="0" smtClean="0"/>
              <a:t>Aprendizaje basado en problemas</a:t>
            </a:r>
          </a:p>
          <a:p>
            <a:r>
              <a:rPr lang="es-MX" dirty="0" smtClean="0"/>
              <a:t>Aprendizaje orientado a proyectos</a:t>
            </a:r>
          </a:p>
          <a:p>
            <a:r>
              <a:rPr lang="es-MX" dirty="0" smtClean="0"/>
              <a:t>Presentaciones efectivas con PREZI</a:t>
            </a:r>
          </a:p>
          <a:p>
            <a:r>
              <a:rPr lang="es-MX" dirty="0" smtClean="0"/>
              <a:t>Diseño de infografías como estrategia didáctica</a:t>
            </a:r>
          </a:p>
          <a:p>
            <a:r>
              <a:rPr lang="es-MX" dirty="0" smtClean="0"/>
              <a:t>Uso de la plataforma Moodle</a:t>
            </a:r>
          </a:p>
          <a:p>
            <a:r>
              <a:rPr lang="es-MX" dirty="0" smtClean="0"/>
              <a:t>Pensamiento creativo en el aula</a:t>
            </a:r>
          </a:p>
          <a:p>
            <a:r>
              <a:rPr lang="es-MX" dirty="0" smtClean="0"/>
              <a:t>Herramientas para el pensamiento creativo</a:t>
            </a:r>
          </a:p>
          <a:p>
            <a:r>
              <a:rPr lang="es-MX" dirty="0" smtClean="0"/>
              <a:t>La calidad de la práctica educativa en el aula</a:t>
            </a:r>
          </a:p>
          <a:p>
            <a:r>
              <a:rPr lang="es-MX" dirty="0" smtClean="0"/>
              <a:t>Gestión del conocimiento</a:t>
            </a:r>
          </a:p>
          <a:p>
            <a:r>
              <a:rPr lang="es-MX" dirty="0" smtClean="0"/>
              <a:t>Planes de desarrollo para cuerpos académicos</a:t>
            </a:r>
          </a:p>
          <a:p>
            <a:endParaRPr lang="es-MX" dirty="0" smtClean="0"/>
          </a:p>
          <a:p>
            <a:endParaRPr lang="es-MX" dirty="0" smtClean="0"/>
          </a:p>
          <a:p>
            <a:endParaRPr lang="es-MX" dirty="0" smtClean="0"/>
          </a:p>
          <a:p>
            <a:endParaRPr lang="es-MX" dirty="0" smtClean="0"/>
          </a:p>
          <a:p>
            <a:endParaRPr lang="es-MX" dirty="0"/>
          </a:p>
        </p:txBody>
      </p:sp>
      <p:sp>
        <p:nvSpPr>
          <p:cNvPr id="4" name="Rectángulo 3"/>
          <p:cNvSpPr/>
          <p:nvPr/>
        </p:nvSpPr>
        <p:spPr>
          <a:xfrm>
            <a:off x="303733" y="284177"/>
            <a:ext cx="708690" cy="42312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6833814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Cursos </a:t>
            </a:r>
            <a:endParaRPr lang="es-MX" dirty="0"/>
          </a:p>
        </p:txBody>
      </p:sp>
      <p:sp>
        <p:nvSpPr>
          <p:cNvPr id="3" name="Marcador de contenido 2"/>
          <p:cNvSpPr>
            <a:spLocks noGrp="1"/>
          </p:cNvSpPr>
          <p:nvPr>
            <p:ph idx="1"/>
          </p:nvPr>
        </p:nvSpPr>
        <p:spPr/>
        <p:txBody>
          <a:bodyPr>
            <a:normAutofit fontScale="85000" lnSpcReduction="20000"/>
          </a:bodyPr>
          <a:lstStyle/>
          <a:p>
            <a:r>
              <a:rPr lang="es-MX" dirty="0" smtClean="0"/>
              <a:t>Sistemas de calidad con sentido educativo</a:t>
            </a:r>
          </a:p>
          <a:p>
            <a:r>
              <a:rPr lang="es-MX" dirty="0" smtClean="0"/>
              <a:t>Una estrategia de marketing poderosa</a:t>
            </a:r>
          </a:p>
          <a:p>
            <a:r>
              <a:rPr lang="es-MX" dirty="0" smtClean="0"/>
              <a:t>Como potenciar tu marca institucional</a:t>
            </a:r>
          </a:p>
          <a:p>
            <a:r>
              <a:rPr lang="es-MX" dirty="0" smtClean="0"/>
              <a:t>Investigación del mercado educativo</a:t>
            </a:r>
          </a:p>
          <a:p>
            <a:r>
              <a:rPr lang="es-MX" dirty="0" smtClean="0"/>
              <a:t>Empowerment para el marketing eficaz</a:t>
            </a:r>
          </a:p>
          <a:p>
            <a:r>
              <a:rPr lang="es-MX" dirty="0" smtClean="0"/>
              <a:t>Captación de matrícula en redes sociales</a:t>
            </a:r>
          </a:p>
          <a:p>
            <a:r>
              <a:rPr lang="es-MX" dirty="0" smtClean="0"/>
              <a:t>Como vender cursos y carreras</a:t>
            </a:r>
          </a:p>
          <a:p>
            <a:r>
              <a:rPr lang="es-MX" dirty="0" smtClean="0"/>
              <a:t>Evaluación de la práctica docente</a:t>
            </a:r>
          </a:p>
          <a:p>
            <a:r>
              <a:rPr lang="es-MX" dirty="0" smtClean="0"/>
              <a:t>Plan de desarrollo institucional</a:t>
            </a:r>
          </a:p>
          <a:p>
            <a:r>
              <a:rPr lang="es-MX" dirty="0" smtClean="0"/>
              <a:t>Creación de contenidos didácticos interactivos</a:t>
            </a:r>
          </a:p>
          <a:p>
            <a:endParaRPr lang="es-MX" dirty="0" smtClean="0"/>
          </a:p>
          <a:p>
            <a:endParaRPr lang="es-MX" dirty="0" smtClean="0"/>
          </a:p>
          <a:p>
            <a:endParaRPr lang="es-MX" dirty="0" smtClean="0"/>
          </a:p>
          <a:p>
            <a:endParaRPr lang="es-MX" dirty="0"/>
          </a:p>
        </p:txBody>
      </p:sp>
      <p:sp>
        <p:nvSpPr>
          <p:cNvPr id="4" name="Rectángulo 3"/>
          <p:cNvSpPr/>
          <p:nvPr/>
        </p:nvSpPr>
        <p:spPr>
          <a:xfrm>
            <a:off x="303733" y="284177"/>
            <a:ext cx="708690" cy="42312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251087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Captura de pantalla 2015-02-17 a la(s) 13.41.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870726"/>
            <a:ext cx="8537080" cy="1892885"/>
          </a:xfrm>
          <a:prstGeom prst="rect">
            <a:avLst/>
          </a:prstGeom>
        </p:spPr>
      </p:pic>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3" name="Marcador de contenido 2"/>
          <p:cNvSpPr>
            <a:spLocks noGrp="1"/>
          </p:cNvSpPr>
          <p:nvPr>
            <p:ph idx="1"/>
          </p:nvPr>
        </p:nvSpPr>
        <p:spPr>
          <a:xfrm>
            <a:off x="-298418" y="925050"/>
            <a:ext cx="2211646" cy="618151"/>
          </a:xfrm>
        </p:spPr>
        <p:txBody>
          <a:bodyPr>
            <a:normAutofit/>
          </a:bodyPr>
          <a:lstStyle/>
          <a:p>
            <a:pPr marL="0" indent="0" algn="ctr">
              <a:buNone/>
            </a:pPr>
            <a:r>
              <a:rPr lang="es-ES_tradnl" sz="1600" b="1" dirty="0" smtClean="0"/>
              <a:t>¿Quiénes somos?</a:t>
            </a:r>
            <a:endParaRPr lang="es-ES_tradnl" sz="1600" b="1" dirty="0"/>
          </a:p>
        </p:txBody>
      </p:sp>
      <p:sp>
        <p:nvSpPr>
          <p:cNvPr id="4" name="Marcador de contenido 2"/>
          <p:cNvSpPr txBox="1">
            <a:spLocks/>
          </p:cNvSpPr>
          <p:nvPr/>
        </p:nvSpPr>
        <p:spPr>
          <a:xfrm>
            <a:off x="1688149" y="925050"/>
            <a:ext cx="2796707"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¿Cómo trabajamos? </a:t>
            </a:r>
            <a:r>
              <a:rPr lang="es-ES_tradnl" sz="1600" b="1" smtClean="0"/>
              <a:t>Galería</a:t>
            </a:r>
            <a:endParaRPr lang="es-ES_tradnl" sz="1600" b="1" dirty="0"/>
          </a:p>
        </p:txBody>
      </p:sp>
      <p:sp>
        <p:nvSpPr>
          <p:cNvPr id="5" name="Rectángulo 4"/>
          <p:cNvSpPr/>
          <p:nvPr/>
        </p:nvSpPr>
        <p:spPr>
          <a:xfrm>
            <a:off x="4274207" y="948439"/>
            <a:ext cx="1162097" cy="338554"/>
          </a:xfrm>
          <a:prstGeom prst="rect">
            <a:avLst/>
          </a:prstGeom>
        </p:spPr>
        <p:txBody>
          <a:bodyPr wrap="none">
            <a:spAutoFit/>
          </a:bodyPr>
          <a:lstStyle/>
          <a:p>
            <a:pPr lvl="0" algn="ctr"/>
            <a:r>
              <a:rPr lang="es-ES_tradnl" sz="1600" b="1" dirty="0" smtClean="0">
                <a:solidFill>
                  <a:prstClr val="black"/>
                </a:solidFill>
              </a:rPr>
              <a:t>Consultoría</a:t>
            </a:r>
            <a:endParaRPr lang="es-ES_tradnl" sz="1600" b="1" dirty="0">
              <a:solidFill>
                <a:prstClr val="black"/>
              </a:solidFill>
            </a:endParaRPr>
          </a:p>
        </p:txBody>
      </p:sp>
      <p:sp>
        <p:nvSpPr>
          <p:cNvPr id="6" name="Rectángulo 5"/>
          <p:cNvSpPr/>
          <p:nvPr/>
        </p:nvSpPr>
        <p:spPr>
          <a:xfrm>
            <a:off x="5666044" y="989306"/>
            <a:ext cx="1046480" cy="338554"/>
          </a:xfrm>
          <a:prstGeom prst="rect">
            <a:avLst/>
          </a:prstGeom>
        </p:spPr>
        <p:txBody>
          <a:bodyPr wrap="none">
            <a:spAutoFit/>
          </a:bodyPr>
          <a:lstStyle/>
          <a:p>
            <a:pPr lvl="0" algn="ctr"/>
            <a:r>
              <a:rPr lang="es-ES_tradnl" sz="1600" b="1" dirty="0" smtClean="0">
                <a:solidFill>
                  <a:prstClr val="black"/>
                </a:solidFill>
              </a:rPr>
              <a:t>Productos</a:t>
            </a:r>
            <a:endParaRPr lang="es-ES_tradnl" sz="1600" b="1" dirty="0">
              <a:solidFill>
                <a:prstClr val="black"/>
              </a:solidFill>
            </a:endParaRPr>
          </a:p>
        </p:txBody>
      </p:sp>
      <p:sp>
        <p:nvSpPr>
          <p:cNvPr id="7" name="Rectángulo 6"/>
          <p:cNvSpPr/>
          <p:nvPr/>
        </p:nvSpPr>
        <p:spPr>
          <a:xfrm>
            <a:off x="8106460" y="990919"/>
            <a:ext cx="953406" cy="338554"/>
          </a:xfrm>
          <a:prstGeom prst="rect">
            <a:avLst/>
          </a:prstGeom>
        </p:spPr>
        <p:txBody>
          <a:bodyPr wrap="none">
            <a:spAutoFit/>
          </a:bodyPr>
          <a:lstStyle/>
          <a:p>
            <a:pPr lvl="0" algn="ctr"/>
            <a:r>
              <a:rPr lang="es-ES_tradnl" sz="1600" b="1" dirty="0" smtClean="0">
                <a:solidFill>
                  <a:prstClr val="black"/>
                </a:solidFill>
              </a:rPr>
              <a:t>Contacto</a:t>
            </a:r>
            <a:endParaRPr lang="es-ES_tradnl" sz="1600" b="1" dirty="0">
              <a:solidFill>
                <a:prstClr val="black"/>
              </a:solidFill>
            </a:endParaRPr>
          </a:p>
        </p:txBody>
      </p:sp>
      <p:pic>
        <p:nvPicPr>
          <p:cNvPr id="8" name="Imagen 7"/>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7200"/>
                    </a14:imgEffect>
                  </a14:imgLayer>
                </a14:imgProps>
              </a:ext>
            </a:extLst>
          </a:blip>
          <a:stretch>
            <a:fillRect/>
          </a:stretch>
        </p:blipFill>
        <p:spPr>
          <a:xfrm>
            <a:off x="303733" y="1468395"/>
            <a:ext cx="8709040" cy="2795614"/>
          </a:xfrm>
          <a:prstGeom prst="rect">
            <a:avLst/>
          </a:prstGeom>
        </p:spPr>
      </p:pic>
      <p:sp>
        <p:nvSpPr>
          <p:cNvPr id="9" name="Rectángulo 8"/>
          <p:cNvSpPr/>
          <p:nvPr/>
        </p:nvSpPr>
        <p:spPr>
          <a:xfrm>
            <a:off x="197819" y="1556621"/>
            <a:ext cx="4930859" cy="584776"/>
          </a:xfrm>
          <a:prstGeom prst="rect">
            <a:avLst/>
          </a:prstGeom>
        </p:spPr>
        <p:txBody>
          <a:bodyPr wrap="square">
            <a:spAutoFit/>
          </a:bodyPr>
          <a:lstStyle/>
          <a:p>
            <a:pPr lvl="0" algn="ctr"/>
            <a:r>
              <a:rPr lang="es-ES_tradnl" sz="1600" b="1" dirty="0" smtClean="0">
                <a:solidFill>
                  <a:srgbClr val="FFFF00"/>
                </a:solidFill>
              </a:rPr>
              <a:t>Diseñamos soluciones integrales que contribuyen al desarrollo de las organizaciones y sus colaboradores.</a:t>
            </a:r>
            <a:endParaRPr lang="es-ES_tradnl" sz="1600" b="1" dirty="0">
              <a:solidFill>
                <a:srgbClr val="FFFF00"/>
              </a:solidFill>
            </a:endParaRPr>
          </a:p>
        </p:txBody>
      </p:sp>
      <p:sp>
        <p:nvSpPr>
          <p:cNvPr id="10" name="Rectángulo 9"/>
          <p:cNvSpPr/>
          <p:nvPr/>
        </p:nvSpPr>
        <p:spPr>
          <a:xfrm>
            <a:off x="209677" y="2286073"/>
            <a:ext cx="4919001" cy="584776"/>
          </a:xfrm>
          <a:prstGeom prst="rect">
            <a:avLst/>
          </a:prstGeom>
        </p:spPr>
        <p:txBody>
          <a:bodyPr wrap="square">
            <a:spAutoFit/>
          </a:bodyPr>
          <a:lstStyle/>
          <a:p>
            <a:pPr lvl="0" algn="ctr"/>
            <a:r>
              <a:rPr lang="es-ES_tradnl" sz="1600" b="1" dirty="0" smtClean="0">
                <a:solidFill>
                  <a:srgbClr val="FFFF00"/>
                </a:solidFill>
              </a:rPr>
              <a:t>Brindamos el apoyo necesario para impulsar a las organizaciones a superar sus propios límites . </a:t>
            </a:r>
            <a:endParaRPr lang="es-ES_tradnl" sz="1600" b="1" dirty="0">
              <a:solidFill>
                <a:srgbClr val="FFFF00"/>
              </a:solidFill>
            </a:endParaRPr>
          </a:p>
        </p:txBody>
      </p:sp>
      <p:sp>
        <p:nvSpPr>
          <p:cNvPr id="11" name="Rectángulo 10"/>
          <p:cNvSpPr/>
          <p:nvPr/>
        </p:nvSpPr>
        <p:spPr>
          <a:xfrm>
            <a:off x="209677" y="3044036"/>
            <a:ext cx="4919001" cy="584776"/>
          </a:xfrm>
          <a:prstGeom prst="rect">
            <a:avLst/>
          </a:prstGeom>
        </p:spPr>
        <p:txBody>
          <a:bodyPr wrap="square">
            <a:spAutoFit/>
          </a:bodyPr>
          <a:lstStyle/>
          <a:p>
            <a:pPr lvl="0" algn="ctr"/>
            <a:r>
              <a:rPr lang="es-ES_tradnl" sz="1600" b="1" dirty="0" smtClean="0">
                <a:solidFill>
                  <a:srgbClr val="FFFF00"/>
                </a:solidFill>
              </a:rPr>
              <a:t>Ayudamos en el desarrollo de colaboradores competentes.</a:t>
            </a:r>
            <a:endParaRPr lang="es-ES_tradnl" sz="1600" b="1" dirty="0">
              <a:solidFill>
                <a:srgbClr val="FFFF00"/>
              </a:solidFill>
            </a:endParaRPr>
          </a:p>
        </p:txBody>
      </p:sp>
      <p:sp>
        <p:nvSpPr>
          <p:cNvPr id="12" name="Rectángulo 11"/>
          <p:cNvSpPr/>
          <p:nvPr/>
        </p:nvSpPr>
        <p:spPr>
          <a:xfrm>
            <a:off x="303733" y="3813909"/>
            <a:ext cx="4919001" cy="338554"/>
          </a:xfrm>
          <a:prstGeom prst="rect">
            <a:avLst/>
          </a:prstGeom>
        </p:spPr>
        <p:txBody>
          <a:bodyPr wrap="square">
            <a:spAutoFit/>
          </a:bodyPr>
          <a:lstStyle/>
          <a:p>
            <a:pPr lvl="0" algn="ctr"/>
            <a:r>
              <a:rPr lang="es-ES_tradnl" sz="1600" b="1" dirty="0" smtClean="0">
                <a:solidFill>
                  <a:srgbClr val="FFFF00"/>
                </a:solidFill>
              </a:rPr>
              <a:t>Si lo puedes imaginar, nosotros te ayudamos a lograrlo.</a:t>
            </a:r>
            <a:endParaRPr lang="es-ES_tradnl" sz="1600" b="1" dirty="0">
              <a:solidFill>
                <a:srgbClr val="FFFF00"/>
              </a:solidFill>
            </a:endParaRPr>
          </a:p>
        </p:txBody>
      </p:sp>
      <p:sp>
        <p:nvSpPr>
          <p:cNvPr id="13" name="Rectángulo 12"/>
          <p:cNvSpPr/>
          <p:nvPr/>
        </p:nvSpPr>
        <p:spPr>
          <a:xfrm>
            <a:off x="6649976" y="948806"/>
            <a:ext cx="1414870" cy="830997"/>
          </a:xfrm>
          <a:prstGeom prst="rect">
            <a:avLst/>
          </a:prstGeom>
        </p:spPr>
        <p:txBody>
          <a:bodyPr wrap="none">
            <a:spAutoFit/>
          </a:bodyPr>
          <a:lstStyle/>
          <a:p>
            <a:pPr lvl="0" algn="ctr"/>
            <a:r>
              <a:rPr lang="es-ES_tradnl" sz="1600" b="1" dirty="0" smtClean="0">
                <a:solidFill>
                  <a:prstClr val="black"/>
                </a:solidFill>
              </a:rPr>
              <a:t>Capacitación y </a:t>
            </a:r>
          </a:p>
          <a:p>
            <a:pPr lvl="0" algn="ctr"/>
            <a:r>
              <a:rPr lang="es-ES_tradnl" sz="1600" b="1" dirty="0" smtClean="0">
                <a:solidFill>
                  <a:prstClr val="black"/>
                </a:solidFill>
              </a:rPr>
              <a:t>desarrollo</a:t>
            </a:r>
          </a:p>
          <a:p>
            <a:pPr lvl="0" algn="ctr"/>
            <a:r>
              <a:rPr lang="es-ES_tradnl" sz="1600" b="1" dirty="0" smtClean="0">
                <a:solidFill>
                  <a:prstClr val="black"/>
                </a:solidFill>
              </a:rPr>
              <a:t> </a:t>
            </a:r>
            <a:endParaRPr lang="es-ES_tradnl" sz="1600" b="1" dirty="0">
              <a:solidFill>
                <a:prstClr val="black"/>
              </a:solidFill>
            </a:endParaRPr>
          </a:p>
        </p:txBody>
      </p:sp>
      <p:sp>
        <p:nvSpPr>
          <p:cNvPr id="14" name="Marcador de contenido 2"/>
          <p:cNvSpPr txBox="1">
            <a:spLocks/>
          </p:cNvSpPr>
          <p:nvPr/>
        </p:nvSpPr>
        <p:spPr>
          <a:xfrm>
            <a:off x="594893" y="4485351"/>
            <a:ext cx="8091907"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Nos distinguimos por</a:t>
            </a:r>
            <a:endParaRPr lang="es-ES_tradnl" sz="1600" b="1" dirty="0"/>
          </a:p>
        </p:txBody>
      </p:sp>
      <p:sp>
        <p:nvSpPr>
          <p:cNvPr id="16" name="Rectángulo 15"/>
          <p:cNvSpPr/>
          <p:nvPr/>
        </p:nvSpPr>
        <p:spPr>
          <a:xfrm>
            <a:off x="2801381" y="6368633"/>
            <a:ext cx="865316" cy="246221"/>
          </a:xfrm>
          <a:prstGeom prst="rect">
            <a:avLst/>
          </a:prstGeom>
          <a:solidFill>
            <a:schemeClr val="bg1"/>
          </a:solidFill>
        </p:spPr>
        <p:txBody>
          <a:bodyPr wrap="none">
            <a:spAutoFit/>
          </a:bodyPr>
          <a:lstStyle/>
          <a:p>
            <a:pPr lvl="0" algn="ctr"/>
            <a:r>
              <a:rPr lang="es-ES_tradnl" sz="1000" b="1" dirty="0" smtClean="0">
                <a:solidFill>
                  <a:prstClr val="black"/>
                </a:solidFill>
              </a:rPr>
              <a:t>Capacitamos</a:t>
            </a:r>
            <a:endParaRPr lang="es-ES_tradnl" sz="1000" b="1" dirty="0">
              <a:solidFill>
                <a:prstClr val="black"/>
              </a:solidFill>
            </a:endParaRPr>
          </a:p>
        </p:txBody>
      </p:sp>
      <p:sp>
        <p:nvSpPr>
          <p:cNvPr id="17" name="Rectángulo 16"/>
          <p:cNvSpPr/>
          <p:nvPr/>
        </p:nvSpPr>
        <p:spPr>
          <a:xfrm>
            <a:off x="303733" y="284177"/>
            <a:ext cx="708690" cy="42312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412493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3" name="Marcador de contenido 2"/>
          <p:cNvSpPr>
            <a:spLocks noGrp="1"/>
          </p:cNvSpPr>
          <p:nvPr>
            <p:ph idx="1"/>
          </p:nvPr>
        </p:nvSpPr>
        <p:spPr>
          <a:xfrm>
            <a:off x="223691" y="591477"/>
            <a:ext cx="2211646" cy="618151"/>
          </a:xfrm>
        </p:spPr>
        <p:txBody>
          <a:bodyPr>
            <a:normAutofit/>
          </a:bodyPr>
          <a:lstStyle/>
          <a:p>
            <a:pPr marL="0" indent="0" algn="ctr">
              <a:buNone/>
            </a:pPr>
            <a:r>
              <a:rPr lang="es-ES_tradnl" sz="2000" b="1" dirty="0" smtClean="0"/>
              <a:t>¿Quiénes somos?</a:t>
            </a:r>
            <a:endParaRPr lang="es-ES_tradnl" sz="2000" b="1" dirty="0"/>
          </a:p>
        </p:txBody>
      </p:sp>
      <p:sp>
        <p:nvSpPr>
          <p:cNvPr id="17" name="Marcador de contenido 2"/>
          <p:cNvSpPr txBox="1">
            <a:spLocks/>
          </p:cNvSpPr>
          <p:nvPr/>
        </p:nvSpPr>
        <p:spPr>
          <a:xfrm>
            <a:off x="457201" y="1150361"/>
            <a:ext cx="2449688"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Despacho</a:t>
            </a:r>
            <a:endParaRPr lang="es-ES_tradnl" sz="1600" b="1" dirty="0"/>
          </a:p>
        </p:txBody>
      </p:sp>
      <p:sp>
        <p:nvSpPr>
          <p:cNvPr id="18" name="Marcador de contenido 2"/>
          <p:cNvSpPr txBox="1">
            <a:spLocks/>
          </p:cNvSpPr>
          <p:nvPr/>
        </p:nvSpPr>
        <p:spPr>
          <a:xfrm>
            <a:off x="457201" y="1556844"/>
            <a:ext cx="8229600" cy="24507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_tradnl" sz="1400" dirty="0" err="1" smtClean="0"/>
              <a:t>Konkura</a:t>
            </a:r>
            <a:r>
              <a:rPr lang="es-ES_tradnl" sz="1400" dirty="0" smtClean="0"/>
              <a:t> nace en marzo de 2014 en la ciudad de Chihuahua con el propósito de contribuir al desarrollo organizacional de las empresas, así como de instituciones educativas.</a:t>
            </a:r>
            <a:r>
              <a:rPr lang="es-ES" sz="1400" dirty="0" smtClean="0"/>
              <a:t> </a:t>
            </a:r>
          </a:p>
          <a:p>
            <a:pPr marL="0" indent="0" algn="just">
              <a:buNone/>
            </a:pPr>
            <a:endParaRPr lang="es-ES" sz="1400" dirty="0"/>
          </a:p>
          <a:p>
            <a:pPr marL="0" indent="0" algn="just">
              <a:buNone/>
            </a:pPr>
            <a:r>
              <a:rPr lang="es-ES" sz="1400" dirty="0" smtClean="0"/>
              <a:t>Somos un equipo multidisciplinario de profesionales que contribuye a mejorar la competitividad de las organizaciones o instituciones educativas, a través de la intervención en gestión de proyectos, capacitación y desarrollo organizacional.</a:t>
            </a:r>
            <a:endParaRPr lang="es-MX" sz="1400" dirty="0" smtClean="0"/>
          </a:p>
          <a:p>
            <a:pPr marL="0" indent="0" algn="just">
              <a:buFont typeface="Arial"/>
              <a:buNone/>
            </a:pPr>
            <a:endParaRPr lang="es-ES_tradnl" sz="1400" dirty="0" smtClean="0"/>
          </a:p>
          <a:p>
            <a:pPr marL="0" indent="0" algn="just">
              <a:buFont typeface="Arial"/>
              <a:buNone/>
            </a:pPr>
            <a:r>
              <a:rPr lang="es-ES_tradnl" sz="1400" dirty="0" smtClean="0"/>
              <a:t>Nuestro despacho cuenta con la capacidad y experiencia  para responder a las necesidades y resolver las demandas de las organizaciones empresariales y educativas.</a:t>
            </a:r>
            <a:endParaRPr lang="es-ES_tradnl" sz="1400" dirty="0"/>
          </a:p>
          <a:p>
            <a:pPr marL="0" indent="0" algn="just">
              <a:buFont typeface="Arial"/>
              <a:buNone/>
            </a:pPr>
            <a:endParaRPr lang="es-ES_tradnl" sz="1400" dirty="0"/>
          </a:p>
        </p:txBody>
      </p:sp>
      <p:sp>
        <p:nvSpPr>
          <p:cNvPr id="21" name="CuadroTexto 20"/>
          <p:cNvSpPr txBox="1"/>
          <p:nvPr/>
        </p:nvSpPr>
        <p:spPr>
          <a:xfrm>
            <a:off x="703069" y="3849389"/>
            <a:ext cx="4796667" cy="338554"/>
          </a:xfrm>
          <a:prstGeom prst="rect">
            <a:avLst/>
          </a:prstGeom>
        </p:spPr>
        <p:txBody>
          <a:bodyPr vert="horz" lIns="91440" tIns="45720" rIns="91440" bIns="45720" rtlCol="0">
            <a:normAutofit/>
          </a:bodyPr>
          <a:lstStyle>
            <a:defPPr>
              <a:defRPr lang="es-ES"/>
            </a:defPPr>
            <a:lvl1pPr marL="342900" indent="-342900">
              <a:spcBef>
                <a:spcPct val="20000"/>
              </a:spcBef>
              <a:buFont typeface="Arial"/>
              <a:buChar char="•"/>
              <a:defRPr sz="1600" b="1"/>
            </a:lvl1pPr>
            <a:lvl2pPr marL="742950"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s-ES_tradnl" dirty="0"/>
              <a:t>Misión</a:t>
            </a:r>
          </a:p>
        </p:txBody>
      </p:sp>
      <p:sp>
        <p:nvSpPr>
          <p:cNvPr id="22" name="CuadroTexto 21"/>
          <p:cNvSpPr txBox="1"/>
          <p:nvPr/>
        </p:nvSpPr>
        <p:spPr>
          <a:xfrm>
            <a:off x="547930" y="5032076"/>
            <a:ext cx="4796667" cy="338554"/>
          </a:xfrm>
          <a:prstGeom prst="rect">
            <a:avLst/>
          </a:prstGeom>
        </p:spPr>
        <p:txBody>
          <a:bodyPr vert="horz" lIns="91440" tIns="45720" rIns="91440" bIns="45720" rtlCol="0">
            <a:normAutofit/>
          </a:bodyPr>
          <a:lstStyle>
            <a:defPPr>
              <a:defRPr lang="es-ES"/>
            </a:defPPr>
            <a:lvl1pPr marL="342900" indent="-342900">
              <a:spcBef>
                <a:spcPct val="20000"/>
              </a:spcBef>
              <a:buFont typeface="Arial"/>
              <a:buChar char="•"/>
              <a:defRPr sz="1600" b="1"/>
            </a:lvl1pPr>
            <a:lvl2pPr marL="742950"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s-ES_tradnl" dirty="0"/>
              <a:t>Visión al 2019</a:t>
            </a:r>
          </a:p>
        </p:txBody>
      </p:sp>
      <p:sp>
        <p:nvSpPr>
          <p:cNvPr id="24" name="CuadroTexto 23"/>
          <p:cNvSpPr txBox="1"/>
          <p:nvPr/>
        </p:nvSpPr>
        <p:spPr>
          <a:xfrm>
            <a:off x="612340" y="4154208"/>
            <a:ext cx="7869709" cy="738664"/>
          </a:xfrm>
          <a:prstGeom prst="rect">
            <a:avLst/>
          </a:prstGeom>
          <a:noFill/>
        </p:spPr>
        <p:txBody>
          <a:bodyPr wrap="square" rtlCol="0">
            <a:spAutoFit/>
          </a:bodyPr>
          <a:lstStyle/>
          <a:p>
            <a:r>
              <a:rPr lang="es-ES" sz="1400" dirty="0"/>
              <a:t>En </a:t>
            </a:r>
            <a:r>
              <a:rPr lang="es-ES" sz="1400" dirty="0" err="1"/>
              <a:t>Konkura</a:t>
            </a:r>
            <a:r>
              <a:rPr lang="es-ES" sz="1400" dirty="0"/>
              <a:t> </a:t>
            </a:r>
            <a:r>
              <a:rPr lang="es-ES" sz="1400" dirty="0" smtClean="0"/>
              <a:t>ofrecemos </a:t>
            </a:r>
            <a:r>
              <a:rPr lang="es-ES" sz="1400" dirty="0"/>
              <a:t>soluciones para coadyuvar en la competitividad de las organizaciones, a través de relaciones basadas en la confianza. Nos ocupamos  de satisfacer la necesidad específica de nuestros clientes mediante un enfoque sistémico y metodologías pertinentes.</a:t>
            </a:r>
            <a:endParaRPr lang="es-MX" sz="1400" dirty="0"/>
          </a:p>
        </p:txBody>
      </p:sp>
      <p:sp>
        <p:nvSpPr>
          <p:cNvPr id="25" name="CuadroTexto 24"/>
          <p:cNvSpPr txBox="1"/>
          <p:nvPr/>
        </p:nvSpPr>
        <p:spPr>
          <a:xfrm>
            <a:off x="457201" y="5478570"/>
            <a:ext cx="7869709" cy="738664"/>
          </a:xfrm>
          <a:prstGeom prst="rect">
            <a:avLst/>
          </a:prstGeom>
          <a:noFill/>
        </p:spPr>
        <p:txBody>
          <a:bodyPr wrap="square" rtlCol="0">
            <a:spAutoFit/>
          </a:bodyPr>
          <a:lstStyle>
            <a:defPPr>
              <a:defRPr lang="es-ES"/>
            </a:defPPr>
            <a:lvl1pPr>
              <a:defRPr sz="1400"/>
            </a:lvl1pPr>
          </a:lstStyle>
          <a:p>
            <a:r>
              <a:rPr lang="es-ES" dirty="0"/>
              <a:t>Somos un despacho de consultoría reconocido en la región por generar soluciones creativas e innovadoras, que contribuyen a la creación de valor para nuestros clientes. Nos distingue un desempeño basado en principios y valores sólidos, que nos llevan a la búsqueda de relaciones ganar-ganar.</a:t>
            </a:r>
            <a:endParaRPr lang="es-MX" dirty="0"/>
          </a:p>
        </p:txBody>
      </p:sp>
      <p:sp>
        <p:nvSpPr>
          <p:cNvPr id="10" name="Rectángulo 9"/>
          <p:cNvSpPr/>
          <p:nvPr/>
        </p:nvSpPr>
        <p:spPr>
          <a:xfrm>
            <a:off x="303733" y="284177"/>
            <a:ext cx="708690" cy="42312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213170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3" name="Marcador de contenido 2"/>
          <p:cNvSpPr>
            <a:spLocks noGrp="1"/>
          </p:cNvSpPr>
          <p:nvPr>
            <p:ph idx="1"/>
          </p:nvPr>
        </p:nvSpPr>
        <p:spPr>
          <a:xfrm>
            <a:off x="223691" y="591477"/>
            <a:ext cx="2211646" cy="618151"/>
          </a:xfrm>
        </p:spPr>
        <p:txBody>
          <a:bodyPr>
            <a:normAutofit/>
          </a:bodyPr>
          <a:lstStyle/>
          <a:p>
            <a:pPr marL="0" indent="0" algn="ctr">
              <a:buNone/>
            </a:pPr>
            <a:r>
              <a:rPr lang="es-ES_tradnl" sz="2000" b="1" dirty="0" smtClean="0"/>
              <a:t>¿Quiénes somos?</a:t>
            </a:r>
            <a:endParaRPr lang="es-ES_tradnl" sz="2000" b="1" dirty="0"/>
          </a:p>
        </p:txBody>
      </p:sp>
      <p:sp>
        <p:nvSpPr>
          <p:cNvPr id="17" name="Marcador de contenido 2"/>
          <p:cNvSpPr txBox="1">
            <a:spLocks/>
          </p:cNvSpPr>
          <p:nvPr/>
        </p:nvSpPr>
        <p:spPr>
          <a:xfrm>
            <a:off x="457201" y="900552"/>
            <a:ext cx="2449688"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Nuestra Filosofía</a:t>
            </a:r>
            <a:endParaRPr lang="es-ES_tradnl" sz="1600" b="1" dirty="0"/>
          </a:p>
        </p:txBody>
      </p:sp>
      <p:pic>
        <p:nvPicPr>
          <p:cNvPr id="4" name="Imagen 3" descr="Filosofia konkur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051" y="1209628"/>
            <a:ext cx="6310950" cy="5380448"/>
          </a:xfrm>
          <a:prstGeom prst="rect">
            <a:avLst/>
          </a:prstGeom>
        </p:spPr>
      </p:pic>
    </p:spTree>
    <p:extLst>
      <p:ext uri="{BB962C8B-B14F-4D97-AF65-F5344CB8AC3E}">
        <p14:creationId xmlns:p14="http://schemas.microsoft.com/office/powerpoint/2010/main" val="460442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7" name="Marcador de contenido 2"/>
          <p:cNvSpPr txBox="1">
            <a:spLocks/>
          </p:cNvSpPr>
          <p:nvPr/>
        </p:nvSpPr>
        <p:spPr>
          <a:xfrm>
            <a:off x="457201" y="832841"/>
            <a:ext cx="2449688"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Nuestro enfoque</a:t>
            </a:r>
            <a:endParaRPr lang="es-ES_tradnl" sz="1600" b="1" dirty="0"/>
          </a:p>
        </p:txBody>
      </p:sp>
      <p:sp>
        <p:nvSpPr>
          <p:cNvPr id="18" name="Marcador de contenido 2"/>
          <p:cNvSpPr txBox="1">
            <a:spLocks/>
          </p:cNvSpPr>
          <p:nvPr/>
        </p:nvSpPr>
        <p:spPr>
          <a:xfrm>
            <a:off x="457201" y="1239324"/>
            <a:ext cx="8229600" cy="24507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_tradnl" sz="1400" dirty="0" smtClean="0"/>
              <a:t>Sabemos que los líderes de las organizaciones ocupan la mayor parte de su tiempo</a:t>
            </a:r>
            <a:r>
              <a:rPr lang="es-ES_tradnl" sz="1400" dirty="0"/>
              <a:t> </a:t>
            </a:r>
            <a:r>
              <a:rPr lang="es-ES_tradnl" sz="1400" dirty="0" smtClean="0"/>
              <a:t>en enfrentar el día a día; sin poder atender adecuadamente las estrategias que permiten fortalecer la organización.</a:t>
            </a:r>
            <a:endParaRPr lang="es-ES_tradnl" sz="1400" dirty="0"/>
          </a:p>
          <a:p>
            <a:pPr marL="0" indent="0" algn="just">
              <a:buNone/>
            </a:pPr>
            <a:r>
              <a:rPr lang="es-ES_tradnl" sz="1400" dirty="0" smtClean="0"/>
              <a:t>Nuestra metodología de intervención se basa  en tres aspectos fundamentales:</a:t>
            </a:r>
          </a:p>
          <a:p>
            <a:pPr algn="just">
              <a:buFont typeface="+mj-lt"/>
              <a:buAutoNum type="arabicPeriod"/>
            </a:pPr>
            <a:r>
              <a:rPr lang="es-ES_tradnl" sz="1400" dirty="0" smtClean="0"/>
              <a:t>Fortalecer la gestión operativa</a:t>
            </a:r>
          </a:p>
          <a:p>
            <a:pPr algn="just">
              <a:buFont typeface="+mj-lt"/>
              <a:buAutoNum type="arabicPeriod"/>
            </a:pPr>
            <a:r>
              <a:rPr lang="es-ES_tradnl" sz="1400" dirty="0" smtClean="0"/>
              <a:t>Énfasis en la eficiencia y eficacia de la organización.</a:t>
            </a:r>
          </a:p>
          <a:p>
            <a:pPr algn="just">
              <a:buFont typeface="+mj-lt"/>
              <a:buAutoNum type="arabicPeriod"/>
            </a:pPr>
            <a:r>
              <a:rPr lang="es-ES_tradnl" sz="1400" dirty="0" smtClean="0"/>
              <a:t>Impacten en la competitividad de la empresa.</a:t>
            </a:r>
          </a:p>
          <a:p>
            <a:pPr marL="0" indent="0" algn="just">
              <a:buFont typeface="Arial"/>
              <a:buNone/>
            </a:pPr>
            <a:endParaRPr lang="es-ES_tradnl" sz="1400" dirty="0"/>
          </a:p>
        </p:txBody>
      </p:sp>
      <p:sp>
        <p:nvSpPr>
          <p:cNvPr id="11" name="Marcador de contenido 2"/>
          <p:cNvSpPr txBox="1">
            <a:spLocks/>
          </p:cNvSpPr>
          <p:nvPr/>
        </p:nvSpPr>
        <p:spPr>
          <a:xfrm>
            <a:off x="457200" y="562551"/>
            <a:ext cx="2186511"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¿Cómo trabajamos?</a:t>
            </a:r>
            <a:endParaRPr lang="es-ES_tradnl" sz="1600" b="1" dirty="0"/>
          </a:p>
        </p:txBody>
      </p:sp>
      <p:sp>
        <p:nvSpPr>
          <p:cNvPr id="13" name="Marcador de contenido 2"/>
          <p:cNvSpPr txBox="1">
            <a:spLocks/>
          </p:cNvSpPr>
          <p:nvPr/>
        </p:nvSpPr>
        <p:spPr>
          <a:xfrm>
            <a:off x="577010" y="3324259"/>
            <a:ext cx="2449688"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Metodología</a:t>
            </a:r>
            <a:endParaRPr lang="es-ES_tradnl" sz="1600" b="1" dirty="0"/>
          </a:p>
        </p:txBody>
      </p:sp>
      <p:sp>
        <p:nvSpPr>
          <p:cNvPr id="14" name="Marcador de contenido 2"/>
          <p:cNvSpPr txBox="1">
            <a:spLocks/>
          </p:cNvSpPr>
          <p:nvPr/>
        </p:nvSpPr>
        <p:spPr>
          <a:xfrm>
            <a:off x="1734966" y="3730743"/>
            <a:ext cx="7071644" cy="24723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_tradnl" sz="1400" dirty="0" smtClean="0"/>
              <a:t>Nuestras estrategias de intervención las llevamos de la mano con nuestros clientes. Para ello, aplicamos diversas metodologías para detectar las áreas de oportunidad. Así como también  el estado actual de los indicadores clave relacionados. </a:t>
            </a:r>
          </a:p>
          <a:p>
            <a:pPr marL="0" indent="0" algn="just">
              <a:buNone/>
            </a:pPr>
            <a:r>
              <a:rPr lang="es-ES_tradnl" sz="1400" dirty="0" smtClean="0"/>
              <a:t>Las ventajas de realizar un diagnóstico son:</a:t>
            </a:r>
          </a:p>
          <a:p>
            <a:pPr algn="just"/>
            <a:r>
              <a:rPr lang="es-ES_tradnl" sz="1400" dirty="0" smtClean="0"/>
              <a:t>Reconocer la situación  actual de la empresa.</a:t>
            </a:r>
          </a:p>
          <a:p>
            <a:pPr algn="just"/>
            <a:r>
              <a:rPr lang="es-ES_tradnl" sz="1400" dirty="0" smtClean="0"/>
              <a:t>Identificar las áreas que requieren intervención.</a:t>
            </a:r>
          </a:p>
          <a:p>
            <a:pPr algn="just"/>
            <a:r>
              <a:rPr lang="es-ES_tradnl" sz="1400" dirty="0" smtClean="0"/>
              <a:t>Involucrar  el talento humano.</a:t>
            </a:r>
          </a:p>
          <a:p>
            <a:pPr algn="just"/>
            <a:r>
              <a:rPr lang="es-ES_tradnl" sz="1400" dirty="0" smtClean="0"/>
              <a:t>Orientar las posibles soluciones para generar mejores resultados en menos tiempo.</a:t>
            </a:r>
          </a:p>
          <a:p>
            <a:pPr marL="0" indent="0" algn="just">
              <a:buNone/>
            </a:pPr>
            <a:endParaRPr lang="es-ES_tradnl" sz="1400" dirty="0"/>
          </a:p>
          <a:p>
            <a:pPr marL="0" indent="0" algn="just">
              <a:buNone/>
            </a:pPr>
            <a:endParaRPr lang="es-ES_tradnl" sz="1400" dirty="0" smtClean="0"/>
          </a:p>
          <a:p>
            <a:pPr marL="0" indent="0" algn="just">
              <a:buFont typeface="Arial"/>
              <a:buNone/>
            </a:pPr>
            <a:endParaRPr lang="es-ES_tradnl" sz="1400" dirty="0"/>
          </a:p>
        </p:txBody>
      </p:sp>
      <p:sp>
        <p:nvSpPr>
          <p:cNvPr id="26" name="Marcador de contenido 2"/>
          <p:cNvSpPr txBox="1">
            <a:spLocks/>
          </p:cNvSpPr>
          <p:nvPr/>
        </p:nvSpPr>
        <p:spPr>
          <a:xfrm>
            <a:off x="274044" y="6214351"/>
            <a:ext cx="8740967" cy="555762"/>
          </a:xfrm>
          <a:prstGeom prst="rect">
            <a:avLst/>
          </a:prstGeom>
        </p:spPr>
        <p:txBody>
          <a:bodyPr vert="horz" lIns="91440" tIns="45720" rIns="91440" bIns="45720" rtlCol="0">
            <a:normAutofit/>
          </a:bodyPr>
          <a:lstStyle/>
          <a:p>
            <a:pPr algn="just"/>
            <a:r>
              <a:rPr lang="es-ES_tradnl" sz="1400" kern="1200" dirty="0" smtClean="0"/>
              <a:t>T</a:t>
            </a:r>
          </a:p>
          <a:p>
            <a:pPr marL="0" indent="0" algn="just">
              <a:buNone/>
            </a:pPr>
            <a:endParaRPr lang="es-ES_tradnl" sz="1400" kern="1200" dirty="0"/>
          </a:p>
          <a:p>
            <a:pPr marL="0" indent="0" algn="just">
              <a:buNone/>
            </a:pPr>
            <a:endParaRPr lang="es-ES_tradnl" sz="1400" kern="1200" dirty="0" smtClean="0"/>
          </a:p>
          <a:p>
            <a:pPr marL="0" indent="0" algn="just">
              <a:buFont typeface="Arial"/>
              <a:buNone/>
            </a:pPr>
            <a:endParaRPr lang="es-ES_tradnl" sz="1400" kern="1200" dirty="0"/>
          </a:p>
        </p:txBody>
      </p:sp>
      <p:pic>
        <p:nvPicPr>
          <p:cNvPr id="16" name="Imagen 15" descr="Captura de pantalla 2015-02-17 a la(s) 15.41.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388" y="4752457"/>
            <a:ext cx="1200807" cy="494745"/>
          </a:xfrm>
          <a:prstGeom prst="rect">
            <a:avLst/>
          </a:prstGeom>
        </p:spPr>
      </p:pic>
      <p:pic>
        <p:nvPicPr>
          <p:cNvPr id="19" name="Imagen 18" descr="Captura de pantalla 2015-02-17 a la(s) 15.4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671" y="4299875"/>
            <a:ext cx="1230525" cy="470622"/>
          </a:xfrm>
          <a:prstGeom prst="rect">
            <a:avLst/>
          </a:prstGeom>
        </p:spPr>
      </p:pic>
      <p:pic>
        <p:nvPicPr>
          <p:cNvPr id="28" name="Imagen 27" descr="Captura de pantalla 2015-02-17 a la(s) 15.41.3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389" y="5247202"/>
            <a:ext cx="1226207" cy="492210"/>
          </a:xfrm>
          <a:prstGeom prst="rect">
            <a:avLst/>
          </a:prstGeom>
        </p:spPr>
      </p:pic>
      <p:pic>
        <p:nvPicPr>
          <p:cNvPr id="30" name="Imagen 29" descr="Captura de pantalla 2015-02-17 a la(s) 16.23.1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388" y="5739412"/>
            <a:ext cx="1200807" cy="466745"/>
          </a:xfrm>
          <a:prstGeom prst="rect">
            <a:avLst/>
          </a:prstGeom>
        </p:spPr>
      </p:pic>
      <p:pic>
        <p:nvPicPr>
          <p:cNvPr id="31" name="Imagen 30" descr="Captura de pantalla 2015-02-17 a la(s) 16.20.28.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672" y="3780180"/>
            <a:ext cx="1230524" cy="487815"/>
          </a:xfrm>
          <a:prstGeom prst="rect">
            <a:avLst/>
          </a:prstGeom>
        </p:spPr>
      </p:pic>
      <p:sp>
        <p:nvSpPr>
          <p:cNvPr id="15" name="Rectángulo 14"/>
          <p:cNvSpPr/>
          <p:nvPr/>
        </p:nvSpPr>
        <p:spPr>
          <a:xfrm>
            <a:off x="303733" y="284177"/>
            <a:ext cx="708690" cy="42312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003767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562551"/>
            <a:ext cx="2186511"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¿Cómo trabajamos?</a:t>
            </a:r>
            <a:endParaRPr lang="es-ES_tradnl" sz="1600" b="1" dirty="0"/>
          </a:p>
        </p:txBody>
      </p:sp>
      <p:sp>
        <p:nvSpPr>
          <p:cNvPr id="13" name="Marcador de contenido 2"/>
          <p:cNvSpPr txBox="1">
            <a:spLocks/>
          </p:cNvSpPr>
          <p:nvPr/>
        </p:nvSpPr>
        <p:spPr>
          <a:xfrm>
            <a:off x="577010" y="1063560"/>
            <a:ext cx="2449688"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Metodología</a:t>
            </a:r>
            <a:endParaRPr lang="es-ES_tradnl" sz="1600" b="1" dirty="0"/>
          </a:p>
        </p:txBody>
      </p:sp>
      <p:sp>
        <p:nvSpPr>
          <p:cNvPr id="14" name="Marcador de contenido 2"/>
          <p:cNvSpPr txBox="1">
            <a:spLocks/>
          </p:cNvSpPr>
          <p:nvPr/>
        </p:nvSpPr>
        <p:spPr>
          <a:xfrm>
            <a:off x="1540879" y="1470044"/>
            <a:ext cx="7071644" cy="24723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_tradnl" sz="1400" dirty="0" smtClean="0"/>
              <a:t>Con base en el diagnóstico, diseñamos soluciones pertinentes que generen un valor agregado a nuestros clientes.</a:t>
            </a:r>
          </a:p>
          <a:p>
            <a:pPr marL="0" indent="0" algn="just">
              <a:buNone/>
            </a:pPr>
            <a:endParaRPr lang="es-ES_tradnl" sz="1400" dirty="0"/>
          </a:p>
          <a:p>
            <a:pPr marL="0" indent="0" algn="just">
              <a:buNone/>
            </a:pPr>
            <a:r>
              <a:rPr lang="es-ES_tradnl" sz="1400" dirty="0" smtClean="0"/>
              <a:t>Las ventajas de diseñar una solución a la medida son:</a:t>
            </a:r>
          </a:p>
          <a:p>
            <a:pPr algn="just"/>
            <a:r>
              <a:rPr lang="es-ES_tradnl" sz="1400" dirty="0" smtClean="0"/>
              <a:t>Resultados en menos tiempo.</a:t>
            </a:r>
          </a:p>
          <a:p>
            <a:pPr algn="just"/>
            <a:r>
              <a:rPr lang="es-ES_tradnl" sz="1400" dirty="0" smtClean="0"/>
              <a:t>Las acciones implementadas con menor resistencia al cambio.</a:t>
            </a:r>
          </a:p>
          <a:p>
            <a:pPr algn="just"/>
            <a:r>
              <a:rPr lang="es-ES_tradnl" sz="1400" dirty="0" smtClean="0"/>
              <a:t>Soluciones que fortalecen la cultura organizacional. 		</a:t>
            </a:r>
          </a:p>
          <a:p>
            <a:pPr marL="0" indent="0" algn="just">
              <a:buNone/>
            </a:pPr>
            <a:endParaRPr lang="es-ES_tradnl" sz="1400" dirty="0"/>
          </a:p>
          <a:p>
            <a:pPr marL="0" indent="0" algn="just">
              <a:buNone/>
            </a:pPr>
            <a:endParaRPr lang="es-ES_tradnl" sz="1400" dirty="0" smtClean="0"/>
          </a:p>
          <a:p>
            <a:pPr marL="0" indent="0" algn="just">
              <a:buFont typeface="Arial"/>
              <a:buNone/>
            </a:pPr>
            <a:endParaRPr lang="es-ES_tradnl" sz="1400" dirty="0"/>
          </a:p>
        </p:txBody>
      </p:sp>
      <p:pic>
        <p:nvPicPr>
          <p:cNvPr id="6" name="Imagen 5" descr="Captura de pantalla 2015-02-17 a la(s) 15.40.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71" y="1373660"/>
            <a:ext cx="1242973" cy="4848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Marcador de contenido 2"/>
          <p:cNvSpPr txBox="1">
            <a:spLocks/>
          </p:cNvSpPr>
          <p:nvPr/>
        </p:nvSpPr>
        <p:spPr>
          <a:xfrm>
            <a:off x="274044" y="3742008"/>
            <a:ext cx="8740967" cy="555762"/>
          </a:xfrm>
          <a:prstGeom prst="rect">
            <a:avLst/>
          </a:prstGeom>
        </p:spPr>
        <p:txBody>
          <a:bodyPr vert="horz" lIns="91440" tIns="45720" rIns="91440" bIns="45720" rtlCol="0">
            <a:normAutofit/>
          </a:bodyPr>
          <a:lstStyle/>
          <a:p>
            <a:pPr algn="just"/>
            <a:r>
              <a:rPr lang="es-ES_tradnl" sz="1400" kern="1200" dirty="0" smtClean="0"/>
              <a:t>En </a:t>
            </a:r>
            <a:r>
              <a:rPr lang="es-ES_tradnl" sz="1400" kern="1200" dirty="0" err="1" smtClean="0"/>
              <a:t>Konkura</a:t>
            </a:r>
            <a:r>
              <a:rPr lang="es-ES_tradnl" sz="1400" kern="1200" dirty="0" smtClean="0"/>
              <a:t> diseñamos soluciones estratégicas que atienden las necesidades reales de las organizaciones.</a:t>
            </a:r>
            <a:endParaRPr lang="es-ES_tradnl" sz="1400" kern="1200" dirty="0"/>
          </a:p>
          <a:p>
            <a:pPr marL="0" indent="0" algn="just">
              <a:buNone/>
            </a:pPr>
            <a:endParaRPr lang="es-ES_tradnl" sz="1400" kern="1200" dirty="0" smtClean="0"/>
          </a:p>
          <a:p>
            <a:pPr marL="0" indent="0" algn="just">
              <a:buFont typeface="Arial"/>
              <a:buNone/>
            </a:pPr>
            <a:endParaRPr lang="es-ES_tradnl" sz="1400" kern="1200" dirty="0"/>
          </a:p>
        </p:txBody>
      </p:sp>
      <p:sp>
        <p:nvSpPr>
          <p:cNvPr id="15" name="Marcador de contenido 2"/>
          <p:cNvSpPr txBox="1">
            <a:spLocks/>
          </p:cNvSpPr>
          <p:nvPr/>
        </p:nvSpPr>
        <p:spPr>
          <a:xfrm>
            <a:off x="1678965" y="4342288"/>
            <a:ext cx="7071644" cy="24723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_tradnl" sz="1400" dirty="0" smtClean="0"/>
              <a:t>EL diseño de nuestra solución incluye un plan  que permite implementar de manera eficiente la estrategia.</a:t>
            </a:r>
          </a:p>
          <a:p>
            <a:pPr marL="0" indent="0" algn="just">
              <a:buNone/>
            </a:pPr>
            <a:endParaRPr lang="es-ES_tradnl" sz="1400" dirty="0"/>
          </a:p>
          <a:p>
            <a:pPr marL="0" indent="0" algn="just">
              <a:buNone/>
            </a:pPr>
            <a:r>
              <a:rPr lang="es-ES_tradnl" sz="1400" dirty="0" smtClean="0"/>
              <a:t>Las ventajas de la implementación de nuestras soluciones:</a:t>
            </a:r>
          </a:p>
          <a:p>
            <a:pPr algn="just"/>
            <a:r>
              <a:rPr lang="es-ES_tradnl" sz="1400" dirty="0" smtClean="0"/>
              <a:t>Son prácticas y orientadas a generar resultados.</a:t>
            </a:r>
          </a:p>
          <a:p>
            <a:pPr algn="just"/>
            <a:r>
              <a:rPr lang="es-ES_tradnl" sz="1400" dirty="0" smtClean="0"/>
              <a:t>Enfocadas al aprendizaje organizacional.</a:t>
            </a:r>
          </a:p>
          <a:p>
            <a:pPr algn="just"/>
            <a:r>
              <a:rPr lang="es-ES_tradnl" sz="1400" dirty="0" smtClean="0"/>
              <a:t>Son procesos divertidos que contribuyen a generar el cambio de las organizaciones.</a:t>
            </a:r>
          </a:p>
          <a:p>
            <a:pPr marL="0" indent="0" algn="just">
              <a:buNone/>
            </a:pPr>
            <a:r>
              <a:rPr lang="es-ES_tradnl" sz="1400" dirty="0" smtClean="0"/>
              <a:t>		</a:t>
            </a:r>
          </a:p>
          <a:p>
            <a:pPr marL="0" indent="0" algn="just">
              <a:buNone/>
            </a:pPr>
            <a:endParaRPr lang="es-ES_tradnl" sz="1400" dirty="0"/>
          </a:p>
          <a:p>
            <a:pPr marL="0" indent="0" algn="just">
              <a:buNone/>
            </a:pPr>
            <a:endParaRPr lang="es-ES_tradnl" sz="1400" dirty="0" smtClean="0"/>
          </a:p>
          <a:p>
            <a:pPr marL="0" indent="0" algn="just">
              <a:buFont typeface="Arial"/>
              <a:buNone/>
            </a:pPr>
            <a:endParaRPr lang="es-ES_tradnl" sz="1400" dirty="0"/>
          </a:p>
        </p:txBody>
      </p:sp>
      <p:pic>
        <p:nvPicPr>
          <p:cNvPr id="16" name="Imagen 15" descr="Captura de pantalla 2015-02-17 a la(s) 15.40.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29" y="4339968"/>
            <a:ext cx="1242973" cy="4848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Imagen 18" descr="Captura de pantalla 2015-02-17 a la(s) 15.4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29" y="4784124"/>
            <a:ext cx="1256197" cy="480440"/>
          </a:xfrm>
          <a:prstGeom prst="rect">
            <a:avLst/>
          </a:prstGeom>
        </p:spPr>
      </p:pic>
      <p:sp>
        <p:nvSpPr>
          <p:cNvPr id="20" name="Marcador de contenido 2"/>
          <p:cNvSpPr txBox="1">
            <a:spLocks/>
          </p:cNvSpPr>
          <p:nvPr/>
        </p:nvSpPr>
        <p:spPr>
          <a:xfrm>
            <a:off x="1734966" y="6253332"/>
            <a:ext cx="6037682" cy="555762"/>
          </a:xfrm>
          <a:prstGeom prst="rect">
            <a:avLst/>
          </a:prstGeom>
        </p:spPr>
        <p:txBody>
          <a:bodyPr vert="horz" lIns="91440" tIns="45720" rIns="91440" bIns="45720" rtlCol="0">
            <a:normAutofit/>
          </a:bodyPr>
          <a:lstStyle/>
          <a:p>
            <a:pPr algn="just"/>
            <a:r>
              <a:rPr lang="es-ES_tradnl" sz="1400" kern="1200" dirty="0" smtClean="0"/>
              <a:t>Para </a:t>
            </a:r>
            <a:r>
              <a:rPr lang="es-ES_tradnl" sz="1400" kern="1200" dirty="0" err="1" smtClean="0"/>
              <a:t>Konkura</a:t>
            </a:r>
            <a:r>
              <a:rPr lang="es-ES_tradnl" sz="1400" kern="1200" dirty="0" smtClean="0"/>
              <a:t> la personalización de las estrategias a implementar son una característica de éxito.</a:t>
            </a:r>
            <a:endParaRPr lang="es-ES_tradnl" sz="1400" kern="1200" dirty="0"/>
          </a:p>
          <a:p>
            <a:pPr marL="0" indent="0" algn="just">
              <a:buNone/>
            </a:pPr>
            <a:endParaRPr lang="es-ES_tradnl" sz="1400" kern="1200" dirty="0" smtClean="0"/>
          </a:p>
          <a:p>
            <a:pPr marL="0" indent="0" algn="just">
              <a:buFont typeface="Arial"/>
              <a:buNone/>
            </a:pPr>
            <a:endParaRPr lang="es-ES_tradnl" sz="1400" kern="1200" dirty="0"/>
          </a:p>
        </p:txBody>
      </p:sp>
      <p:pic>
        <p:nvPicPr>
          <p:cNvPr id="21" name="Imagen 20" descr="Captura de pantalla 2015-02-17 a la(s) 15.41.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436" y="2327120"/>
            <a:ext cx="1200807" cy="494745"/>
          </a:xfrm>
          <a:prstGeom prst="rect">
            <a:avLst/>
          </a:prstGeom>
        </p:spPr>
      </p:pic>
      <p:pic>
        <p:nvPicPr>
          <p:cNvPr id="23" name="Imagen 22" descr="Captura de pantalla 2015-02-17 a la(s) 15.41.3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437" y="2821865"/>
            <a:ext cx="1226207" cy="492210"/>
          </a:xfrm>
          <a:prstGeom prst="rect">
            <a:avLst/>
          </a:prstGeom>
        </p:spPr>
      </p:pic>
      <p:pic>
        <p:nvPicPr>
          <p:cNvPr id="24" name="Imagen 23" descr="Captura de pantalla 2015-02-17 a la(s) 16.23.1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436" y="3314075"/>
            <a:ext cx="1200807" cy="466745"/>
          </a:xfrm>
          <a:prstGeom prst="rect">
            <a:avLst/>
          </a:prstGeom>
        </p:spPr>
      </p:pic>
      <p:pic>
        <p:nvPicPr>
          <p:cNvPr id="3" name="Imagen 2" descr="Captura de pantalla 2015-02-17 a la(s) 16.20.37.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8469" y="1858508"/>
            <a:ext cx="1204933" cy="472438"/>
          </a:xfrm>
          <a:prstGeom prst="rect">
            <a:avLst/>
          </a:prstGeom>
        </p:spPr>
      </p:pic>
      <p:pic>
        <p:nvPicPr>
          <p:cNvPr id="27" name="Imagen 26" descr="Captura de pantalla 2015-02-17 a la(s) 15.41.3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672" y="5761122"/>
            <a:ext cx="1226207" cy="492210"/>
          </a:xfrm>
          <a:prstGeom prst="rect">
            <a:avLst/>
          </a:prstGeom>
        </p:spPr>
      </p:pic>
      <p:pic>
        <p:nvPicPr>
          <p:cNvPr id="28" name="Imagen 27" descr="Captura de pantalla 2015-02-17 a la(s) 16.23.1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671" y="6253332"/>
            <a:ext cx="1200807" cy="466745"/>
          </a:xfrm>
          <a:prstGeom prst="rect">
            <a:avLst/>
          </a:prstGeom>
        </p:spPr>
      </p:pic>
      <p:pic>
        <p:nvPicPr>
          <p:cNvPr id="4" name="Imagen 3" descr="Captura de pantalla 2015-02-17 a la(s) 16.20.44.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4044" y="5197410"/>
            <a:ext cx="1258199" cy="583841"/>
          </a:xfrm>
          <a:prstGeom prst="rect">
            <a:avLst/>
          </a:prstGeom>
        </p:spPr>
      </p:pic>
      <p:sp>
        <p:nvSpPr>
          <p:cNvPr id="22" name="Rectángulo 21"/>
          <p:cNvSpPr/>
          <p:nvPr/>
        </p:nvSpPr>
        <p:spPr>
          <a:xfrm>
            <a:off x="303733" y="284177"/>
            <a:ext cx="708690" cy="42312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120037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562551"/>
            <a:ext cx="2186511"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¿Cómo trabajamos?</a:t>
            </a:r>
            <a:endParaRPr lang="es-ES_tradnl" sz="1600" b="1" dirty="0"/>
          </a:p>
        </p:txBody>
      </p:sp>
      <p:sp>
        <p:nvSpPr>
          <p:cNvPr id="13" name="Marcador de contenido 2"/>
          <p:cNvSpPr txBox="1">
            <a:spLocks/>
          </p:cNvSpPr>
          <p:nvPr/>
        </p:nvSpPr>
        <p:spPr>
          <a:xfrm>
            <a:off x="577010" y="1063560"/>
            <a:ext cx="2449688"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Metodología</a:t>
            </a:r>
            <a:endParaRPr lang="es-ES_tradnl" sz="1600" b="1" dirty="0"/>
          </a:p>
        </p:txBody>
      </p:sp>
      <p:sp>
        <p:nvSpPr>
          <p:cNvPr id="14" name="Marcador de contenido 2"/>
          <p:cNvSpPr txBox="1">
            <a:spLocks/>
          </p:cNvSpPr>
          <p:nvPr/>
        </p:nvSpPr>
        <p:spPr>
          <a:xfrm>
            <a:off x="1734966" y="1470044"/>
            <a:ext cx="7071644" cy="24723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_tradnl" sz="1400" dirty="0" smtClean="0"/>
              <a:t>Después de la implementación de las soluciones, medimos el impacto que se obtuvo.</a:t>
            </a:r>
            <a:endParaRPr lang="es-ES_tradnl" sz="1400" dirty="0"/>
          </a:p>
          <a:p>
            <a:pPr marL="0" indent="0" algn="just">
              <a:buNone/>
            </a:pPr>
            <a:r>
              <a:rPr lang="es-ES_tradnl" sz="1400" dirty="0" smtClean="0"/>
              <a:t>Las ventajas de medir son:</a:t>
            </a:r>
          </a:p>
          <a:p>
            <a:pPr algn="just"/>
            <a:r>
              <a:rPr lang="es-ES_tradnl" sz="1400" dirty="0" smtClean="0"/>
              <a:t>Lo que no se mide, no se mejora.</a:t>
            </a:r>
          </a:p>
          <a:p>
            <a:pPr algn="just"/>
            <a:r>
              <a:rPr lang="es-ES_tradnl" sz="1400" dirty="0" smtClean="0"/>
              <a:t>Impulsa la eficiencia y eficacia la organización.</a:t>
            </a:r>
          </a:p>
          <a:p>
            <a:pPr algn="just"/>
            <a:r>
              <a:rPr lang="es-ES_tradnl" sz="1400" dirty="0" smtClean="0"/>
              <a:t>Reorienta los esfuerzos y estrategias dentro de la organización.		</a:t>
            </a:r>
          </a:p>
          <a:p>
            <a:pPr marL="0" indent="0" algn="just">
              <a:buNone/>
            </a:pPr>
            <a:endParaRPr lang="es-ES_tradnl" sz="1400" dirty="0"/>
          </a:p>
          <a:p>
            <a:pPr marL="0" indent="0" algn="just">
              <a:buNone/>
            </a:pPr>
            <a:endParaRPr lang="es-ES_tradnl" sz="1400" dirty="0" smtClean="0"/>
          </a:p>
          <a:p>
            <a:pPr marL="0" indent="0" algn="just">
              <a:buFont typeface="Arial"/>
              <a:buNone/>
            </a:pPr>
            <a:endParaRPr lang="es-ES_tradnl" sz="1400" dirty="0"/>
          </a:p>
        </p:txBody>
      </p:sp>
      <p:pic>
        <p:nvPicPr>
          <p:cNvPr id="6" name="Imagen 5" descr="Captura de pantalla 2015-02-17 a la(s) 15.40.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71" y="1373660"/>
            <a:ext cx="1242973" cy="4848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Marcador de contenido 2"/>
          <p:cNvSpPr txBox="1">
            <a:spLocks/>
          </p:cNvSpPr>
          <p:nvPr/>
        </p:nvSpPr>
        <p:spPr>
          <a:xfrm>
            <a:off x="274044" y="3742008"/>
            <a:ext cx="8740967" cy="555762"/>
          </a:xfrm>
          <a:prstGeom prst="rect">
            <a:avLst/>
          </a:prstGeom>
        </p:spPr>
        <p:txBody>
          <a:bodyPr vert="horz" lIns="91440" tIns="45720" rIns="91440" bIns="45720" rtlCol="0">
            <a:normAutofit/>
          </a:bodyPr>
          <a:lstStyle/>
          <a:p>
            <a:pPr algn="just"/>
            <a:r>
              <a:rPr lang="es-ES_tradnl" sz="1400" kern="1200" dirty="0" smtClean="0"/>
              <a:t>Para </a:t>
            </a:r>
            <a:r>
              <a:rPr lang="es-ES_tradnl" sz="1400" kern="1200" dirty="0" err="1" smtClean="0"/>
              <a:t>Konkura</a:t>
            </a:r>
            <a:r>
              <a:rPr lang="es-ES_tradnl" sz="1400" kern="1200" dirty="0" smtClean="0"/>
              <a:t> la medición y la evaluación es parte de la mejora continua.</a:t>
            </a:r>
            <a:endParaRPr lang="es-ES_tradnl" sz="1400" kern="1200" dirty="0"/>
          </a:p>
          <a:p>
            <a:pPr marL="0" indent="0" algn="just">
              <a:buNone/>
            </a:pPr>
            <a:endParaRPr lang="es-ES_tradnl" sz="1400" kern="1200" dirty="0" smtClean="0"/>
          </a:p>
          <a:p>
            <a:pPr marL="0" indent="0" algn="just">
              <a:buFont typeface="Arial"/>
              <a:buNone/>
            </a:pPr>
            <a:endParaRPr lang="es-ES_tradnl" sz="1400" kern="1200" dirty="0"/>
          </a:p>
        </p:txBody>
      </p:sp>
      <p:sp>
        <p:nvSpPr>
          <p:cNvPr id="15" name="Marcador de contenido 2"/>
          <p:cNvSpPr txBox="1">
            <a:spLocks/>
          </p:cNvSpPr>
          <p:nvPr/>
        </p:nvSpPr>
        <p:spPr>
          <a:xfrm>
            <a:off x="1678965" y="4342288"/>
            <a:ext cx="7071644" cy="247236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_tradnl" sz="1400" dirty="0" smtClean="0"/>
              <a:t>Los resultados obtenidos los analizamos en conjunto con nuestros clientes para establecer planes de </a:t>
            </a:r>
            <a:r>
              <a:rPr lang="es-ES_tradnl" sz="1400" dirty="0" err="1" smtClean="0"/>
              <a:t>seguimeinto</a:t>
            </a:r>
            <a:r>
              <a:rPr lang="es-ES_tradnl" sz="1400" dirty="0" smtClean="0"/>
              <a:t>.</a:t>
            </a:r>
          </a:p>
          <a:p>
            <a:pPr marL="0" indent="0" algn="just">
              <a:buNone/>
            </a:pPr>
            <a:endParaRPr lang="es-ES_tradnl" sz="1400" dirty="0"/>
          </a:p>
          <a:p>
            <a:pPr marL="0" indent="0" algn="just">
              <a:buNone/>
            </a:pPr>
            <a:r>
              <a:rPr lang="es-ES_tradnl" sz="1400" dirty="0" smtClean="0"/>
              <a:t>Las ventajas de entregar los resultados son:</a:t>
            </a:r>
          </a:p>
          <a:p>
            <a:pPr algn="just"/>
            <a:r>
              <a:rPr lang="es-ES_tradnl" sz="1400" dirty="0" smtClean="0"/>
              <a:t>Comparar el antes y el después.</a:t>
            </a:r>
          </a:p>
          <a:p>
            <a:pPr algn="just"/>
            <a:r>
              <a:rPr lang="es-ES_tradnl" sz="1400" dirty="0" smtClean="0"/>
              <a:t>Generar planes de acción específicos</a:t>
            </a:r>
          </a:p>
          <a:p>
            <a:pPr algn="just"/>
            <a:r>
              <a:rPr lang="es-ES_tradnl" sz="1400" dirty="0" smtClean="0"/>
              <a:t>Presentar resultados reales.		</a:t>
            </a:r>
          </a:p>
          <a:p>
            <a:pPr marL="0" indent="0" algn="just">
              <a:buNone/>
            </a:pPr>
            <a:endParaRPr lang="es-ES_tradnl" sz="1400" dirty="0"/>
          </a:p>
          <a:p>
            <a:pPr marL="0" indent="0" algn="just">
              <a:buNone/>
            </a:pPr>
            <a:endParaRPr lang="es-ES_tradnl" sz="1400" dirty="0" smtClean="0"/>
          </a:p>
          <a:p>
            <a:pPr marL="0" indent="0" algn="just">
              <a:buFont typeface="Arial"/>
              <a:buNone/>
            </a:pPr>
            <a:endParaRPr lang="es-ES_tradnl" sz="1400" dirty="0"/>
          </a:p>
        </p:txBody>
      </p:sp>
      <p:pic>
        <p:nvPicPr>
          <p:cNvPr id="16" name="Imagen 15" descr="Captura de pantalla 2015-02-17 a la(s) 15.40.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29" y="4339968"/>
            <a:ext cx="1242973" cy="4848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Imagen 18" descr="Captura de pantalla 2015-02-17 a la(s) 15.4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29" y="4784124"/>
            <a:ext cx="1256197" cy="480440"/>
          </a:xfrm>
          <a:prstGeom prst="rect">
            <a:avLst/>
          </a:prstGeom>
        </p:spPr>
      </p:pic>
      <p:sp>
        <p:nvSpPr>
          <p:cNvPr id="20" name="Marcador de contenido 2"/>
          <p:cNvSpPr txBox="1">
            <a:spLocks/>
          </p:cNvSpPr>
          <p:nvPr/>
        </p:nvSpPr>
        <p:spPr>
          <a:xfrm>
            <a:off x="1734965" y="6333010"/>
            <a:ext cx="7280045" cy="555762"/>
          </a:xfrm>
          <a:prstGeom prst="rect">
            <a:avLst/>
          </a:prstGeom>
        </p:spPr>
        <p:txBody>
          <a:bodyPr vert="horz" lIns="91440" tIns="45720" rIns="91440" bIns="45720" rtlCol="0">
            <a:normAutofit/>
          </a:bodyPr>
          <a:lstStyle/>
          <a:p>
            <a:pPr algn="just"/>
            <a:r>
              <a:rPr lang="es-ES_tradnl" sz="1400" kern="1200" dirty="0" smtClean="0"/>
              <a:t>Para </a:t>
            </a:r>
            <a:r>
              <a:rPr lang="es-ES_tradnl" sz="1400" kern="1200" dirty="0" err="1" smtClean="0"/>
              <a:t>Konkura</a:t>
            </a:r>
            <a:r>
              <a:rPr lang="es-ES_tradnl" sz="1400" kern="1200" dirty="0" smtClean="0"/>
              <a:t> es de suma importancia soportar las decisiones en resultados.</a:t>
            </a:r>
          </a:p>
          <a:p>
            <a:pPr marL="0" indent="0" algn="just">
              <a:buFont typeface="Arial"/>
              <a:buNone/>
            </a:pPr>
            <a:endParaRPr lang="es-ES_tradnl" sz="1400" kern="1200" dirty="0"/>
          </a:p>
        </p:txBody>
      </p:sp>
      <p:pic>
        <p:nvPicPr>
          <p:cNvPr id="21" name="Imagen 20" descr="Captura de pantalla 2015-02-17 a la(s) 15.41.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436" y="2327120"/>
            <a:ext cx="1200807" cy="494745"/>
          </a:xfrm>
          <a:prstGeom prst="rect">
            <a:avLst/>
          </a:prstGeom>
        </p:spPr>
      </p:pic>
      <p:pic>
        <p:nvPicPr>
          <p:cNvPr id="24" name="Imagen 23" descr="Captura de pantalla 2015-02-17 a la(s) 16.23.1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436" y="3314075"/>
            <a:ext cx="1200807" cy="466745"/>
          </a:xfrm>
          <a:prstGeom prst="rect">
            <a:avLst/>
          </a:prstGeom>
        </p:spPr>
      </p:pic>
      <p:pic>
        <p:nvPicPr>
          <p:cNvPr id="27" name="Imagen 26" descr="Captura de pantalla 2015-02-17 a la(s) 15.41.3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672" y="5761122"/>
            <a:ext cx="1226207" cy="492210"/>
          </a:xfrm>
          <a:prstGeom prst="rect">
            <a:avLst/>
          </a:prstGeom>
        </p:spPr>
      </p:pic>
      <p:pic>
        <p:nvPicPr>
          <p:cNvPr id="22" name="Imagen 21" descr="Captura de pantalla 2015-02-17 a la(s) 15.4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436" y="1858507"/>
            <a:ext cx="1256197" cy="480440"/>
          </a:xfrm>
          <a:prstGeom prst="rect">
            <a:avLst/>
          </a:prstGeom>
        </p:spPr>
      </p:pic>
      <p:pic>
        <p:nvPicPr>
          <p:cNvPr id="25" name="Imagen 24" descr="Captura de pantalla 2015-02-17 a la(s) 15.41.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729" y="5264564"/>
            <a:ext cx="1200807" cy="494745"/>
          </a:xfrm>
          <a:prstGeom prst="rect">
            <a:avLst/>
          </a:prstGeom>
        </p:spPr>
      </p:pic>
      <p:pic>
        <p:nvPicPr>
          <p:cNvPr id="5" name="Imagen 4" descr="Captura de pantalla 2015-02-17 a la(s) 16.20.57.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1436" y="2821865"/>
            <a:ext cx="1300178" cy="492210"/>
          </a:xfrm>
          <a:prstGeom prst="rect">
            <a:avLst/>
          </a:prstGeom>
        </p:spPr>
      </p:pic>
      <p:pic>
        <p:nvPicPr>
          <p:cNvPr id="7" name="Imagen 6" descr="Captura de pantalla 2015-02-17 a la(s) 16.21.05.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1436" y="6253331"/>
            <a:ext cx="1200807" cy="457247"/>
          </a:xfrm>
          <a:prstGeom prst="rect">
            <a:avLst/>
          </a:prstGeom>
        </p:spPr>
      </p:pic>
      <p:sp>
        <p:nvSpPr>
          <p:cNvPr id="23" name="Rectángulo 22"/>
          <p:cNvSpPr/>
          <p:nvPr/>
        </p:nvSpPr>
        <p:spPr>
          <a:xfrm>
            <a:off x="303733" y="284177"/>
            <a:ext cx="708690" cy="42312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675339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n 27"/>
          <p:cNvPicPr>
            <a:picLocks noChangeAspect="1"/>
          </p:cNvPicPr>
          <p:nvPr/>
        </p:nvPicPr>
        <p:blipFill rotWithShape="1">
          <a:blip r:embed="rId2"/>
          <a:srcRect r="4016"/>
          <a:stretch/>
        </p:blipFill>
        <p:spPr>
          <a:xfrm>
            <a:off x="577010" y="562551"/>
            <a:ext cx="8387140" cy="5690089"/>
          </a:xfrm>
          <a:prstGeom prst="rect">
            <a:avLst/>
          </a:prstGeom>
        </p:spPr>
      </p:pic>
      <p:sp>
        <p:nvSpPr>
          <p:cNvPr id="2" name="Título 1"/>
          <p:cNvSpPr>
            <a:spLocks noGrp="1"/>
          </p:cNvSpPr>
          <p:nvPr>
            <p:ph type="title"/>
          </p:nvPr>
        </p:nvSpPr>
        <p:spPr>
          <a:xfrm>
            <a:off x="457200" y="0"/>
            <a:ext cx="8229600" cy="707300"/>
          </a:xfrm>
        </p:spPr>
        <p:txBody>
          <a:bodyPr>
            <a:normAutofit fontScale="90000"/>
          </a:bodyPr>
          <a:lstStyle/>
          <a:p>
            <a:r>
              <a:rPr lang="es-ES_tradnl" dirty="0" smtClean="0"/>
              <a:t>Contenido de la página de inicio</a:t>
            </a:r>
            <a:endParaRPr lang="es-ES_tradnl" dirty="0"/>
          </a:p>
        </p:txBody>
      </p:sp>
      <p:sp>
        <p:nvSpPr>
          <p:cNvPr id="11" name="Marcador de contenido 2"/>
          <p:cNvSpPr txBox="1">
            <a:spLocks/>
          </p:cNvSpPr>
          <p:nvPr/>
        </p:nvSpPr>
        <p:spPr>
          <a:xfrm>
            <a:off x="457200" y="562551"/>
            <a:ext cx="2186511"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s-ES_tradnl" sz="1600" b="1" dirty="0" smtClean="0"/>
              <a:t>Áreas de servicios</a:t>
            </a:r>
            <a:endParaRPr lang="es-ES_tradnl" sz="1600" b="1" dirty="0"/>
          </a:p>
        </p:txBody>
      </p:sp>
      <p:sp>
        <p:nvSpPr>
          <p:cNvPr id="13" name="Marcador de contenido 2"/>
          <p:cNvSpPr txBox="1">
            <a:spLocks/>
          </p:cNvSpPr>
          <p:nvPr/>
        </p:nvSpPr>
        <p:spPr>
          <a:xfrm>
            <a:off x="577010" y="1063560"/>
            <a:ext cx="2449688" cy="6181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_tradnl" sz="1600" b="1" dirty="0" smtClean="0"/>
              <a:t>Educación</a:t>
            </a:r>
            <a:endParaRPr lang="es-ES_tradnl" sz="1600" b="1" dirty="0"/>
          </a:p>
        </p:txBody>
      </p:sp>
    </p:spTree>
    <p:extLst>
      <p:ext uri="{BB962C8B-B14F-4D97-AF65-F5344CB8AC3E}">
        <p14:creationId xmlns:p14="http://schemas.microsoft.com/office/powerpoint/2010/main" val="386595820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3202</TotalTime>
  <Words>1078</Words>
  <Application>Microsoft Macintosh PowerPoint</Application>
  <PresentationFormat>Presentación en pantalla (4:3)</PresentationFormat>
  <Paragraphs>183</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Tema de Office</vt:lpstr>
      <vt:lpstr>Página de Internet</vt:lpstr>
      <vt:lpstr>Logotipo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Contenido de la página de inicio</vt:lpstr>
      <vt:lpstr>Cursos </vt:lpstr>
      <vt:lpstr>Cursos </vt:lpstr>
      <vt:lpstr>Cursos </vt:lpstr>
    </vt:vector>
  </TitlesOfParts>
  <Company>Erste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Nora Lopez</dc:creator>
  <cp:lastModifiedBy>Jonhatan Palma Gallardo</cp:lastModifiedBy>
  <cp:revision>53</cp:revision>
  <dcterms:created xsi:type="dcterms:W3CDTF">2015-02-17T19:37:49Z</dcterms:created>
  <dcterms:modified xsi:type="dcterms:W3CDTF">2015-03-13T22:05:33Z</dcterms:modified>
</cp:coreProperties>
</file>