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72" r:id="rId9"/>
    <p:sldId id="273" r:id="rId10"/>
    <p:sldId id="271" r:id="rId11"/>
    <p:sldId id="268" r:id="rId12"/>
    <p:sldId id="264" r:id="rId13"/>
    <p:sldId id="265" r:id="rId14"/>
    <p:sldId id="266" r:id="rId15"/>
    <p:sldId id="267" r:id="rId16"/>
    <p:sldId id="263" r:id="rId17"/>
    <p:sldId id="261" r:id="rId18"/>
    <p:sldId id="26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69" autoAdjust="0"/>
  </p:normalViewPr>
  <p:slideViewPr>
    <p:cSldViewPr snapToGrid="0" snapToObjects="1">
      <p:cViewPr>
        <p:scale>
          <a:sx n="112" d="100"/>
          <a:sy n="112" d="100"/>
        </p:scale>
        <p:origin x="-1136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B195-B1FC-F54F-A009-A3C36E3061DF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F993B-42B8-1D46-A6F4-50903DF9B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F993B-42B8-1D46-A6F4-50903DF9B4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5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1829-1E74-1344-BBF2-3D2BF1A5CC8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30B5-A2B1-DC41-BE79-1D7F9E33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6079" y="1726597"/>
            <a:ext cx="7844045" cy="1441953"/>
            <a:chOff x="604156" y="1726597"/>
            <a:chExt cx="4561982" cy="1441953"/>
          </a:xfrm>
        </p:grpSpPr>
        <p:sp>
          <p:nvSpPr>
            <p:cNvPr id="7" name="TextBox 6"/>
            <p:cNvSpPr txBox="1"/>
            <p:nvPr/>
          </p:nvSpPr>
          <p:spPr>
            <a:xfrm>
              <a:off x="604156" y="1726597"/>
              <a:ext cx="82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NP V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6090" y="2120586"/>
              <a:ext cx="4340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cap="small" dirty="0" smtClean="0">
                  <a:latin typeface="Times New Roman"/>
                  <a:cs typeface="Times New Roman"/>
                </a:rPr>
                <a:t>Example: </a:t>
              </a:r>
              <a:r>
                <a:rPr lang="en-US" dirty="0" smtClean="0">
                  <a:latin typeface="Times New Roman"/>
                  <a:cs typeface="Times New Roman"/>
                </a:rPr>
                <a:t>	“The horse jumped.”</a:t>
              </a:r>
            </a:p>
            <a:p>
              <a:r>
                <a:rPr lang="en-US" cap="small" dirty="0" smtClean="0">
                  <a:latin typeface="Times New Roman"/>
                  <a:cs typeface="Times New Roman"/>
                </a:rPr>
                <a:t>Syntax: </a:t>
              </a:r>
              <a:r>
                <a:rPr lang="en-US" dirty="0" smtClean="0">
                  <a:latin typeface="Times New Roman"/>
                  <a:cs typeface="Times New Roman"/>
                </a:rPr>
                <a:t>		</a:t>
              </a:r>
              <a:r>
                <a:rPr lang="en-US" u="sng" cap="small" dirty="0" smtClean="0">
                  <a:latin typeface="Times New Roman"/>
                  <a:cs typeface="Times New Roman"/>
                </a:rPr>
                <a:t>Theme</a:t>
              </a:r>
              <a:r>
                <a:rPr lang="en-US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V</a:t>
              </a:r>
            </a:p>
            <a:p>
              <a:r>
                <a:rPr lang="en-US" cap="small" dirty="0" smtClean="0">
                  <a:latin typeface="Times New Roman"/>
                  <a:cs typeface="Times New Roman"/>
                </a:rPr>
                <a:t>Semantics: </a:t>
              </a:r>
              <a:r>
                <a:rPr lang="en-US" dirty="0" smtClean="0">
                  <a:latin typeface="Times New Roman"/>
                  <a:cs typeface="Times New Roman"/>
                </a:rPr>
                <a:t>	</a:t>
              </a:r>
              <a:r>
                <a:rPr lang="en-US" cap="small" dirty="0" smtClean="0">
                  <a:solidFill>
                    <a:srgbClr val="800000"/>
                  </a:solidFill>
                  <a:latin typeface="Times New Roman"/>
                  <a:cs typeface="Times New Roman"/>
                </a:rPr>
                <a:t>Motion(</a:t>
              </a:r>
              <a:r>
                <a:rPr lang="en-US" cap="small" dirty="0" smtClean="0">
                  <a:latin typeface="Times New Roman"/>
                  <a:cs typeface="Times New Roman"/>
                </a:rPr>
                <a:t>E, Theme</a:t>
              </a:r>
              <a:r>
                <a:rPr lang="en-US" cap="small" dirty="0" smtClean="0">
                  <a:solidFill>
                    <a:srgbClr val="800000"/>
                  </a:solidFill>
                  <a:latin typeface="Times New Roman"/>
                  <a:cs typeface="Times New Roman"/>
                </a:rPr>
                <a:t>)</a:t>
              </a:r>
              <a:endParaRPr lang="en-US" cap="small" dirty="0">
                <a:solidFill>
                  <a:srgbClr val="8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0463" y="2095929"/>
              <a:ext cx="4475674" cy="1072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6079" y="3291301"/>
            <a:ext cx="7844047" cy="1594318"/>
            <a:chOff x="604156" y="1726597"/>
            <a:chExt cx="4561982" cy="1594318"/>
          </a:xfrm>
        </p:grpSpPr>
        <p:sp>
          <p:nvSpPr>
            <p:cNvPr id="12" name="TextBox 11"/>
            <p:cNvSpPr txBox="1"/>
            <p:nvPr/>
          </p:nvSpPr>
          <p:spPr>
            <a:xfrm>
              <a:off x="604156" y="1726597"/>
              <a:ext cx="3809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NP V PP.</a:t>
              </a:r>
              <a:r>
                <a:rPr lang="en-US" b="1" cap="small" dirty="0" smtClean="0">
                  <a:latin typeface="Times New Roman"/>
                  <a:cs typeface="Times New Roman"/>
                </a:rPr>
                <a:t>location</a:t>
              </a:r>
              <a:endParaRPr lang="en-US" b="1" cap="small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090" y="2120586"/>
              <a:ext cx="4340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cap="small" dirty="0" smtClean="0">
                  <a:latin typeface="Times New Roman"/>
                  <a:cs typeface="Times New Roman"/>
                </a:rPr>
                <a:t>Example: </a:t>
              </a:r>
              <a:r>
                <a:rPr lang="en-US" dirty="0" smtClean="0">
                  <a:latin typeface="Times New Roman"/>
                  <a:cs typeface="Times New Roman"/>
                </a:rPr>
                <a:t>	“The horse jumped over the fence.”</a:t>
              </a:r>
            </a:p>
            <a:p>
              <a:r>
                <a:rPr lang="en-US" cap="small" dirty="0" smtClean="0">
                  <a:latin typeface="Times New Roman"/>
                  <a:cs typeface="Times New Roman"/>
                </a:rPr>
                <a:t>Syntax: </a:t>
              </a:r>
              <a:r>
                <a:rPr lang="en-US" dirty="0" smtClean="0">
                  <a:latin typeface="Times New Roman"/>
                  <a:cs typeface="Times New Roman"/>
                </a:rPr>
                <a:t>		</a:t>
              </a:r>
              <a:r>
                <a:rPr lang="en-US" u="sng" cap="small" dirty="0" smtClean="0">
                  <a:latin typeface="Times New Roman"/>
                  <a:cs typeface="Times New Roman"/>
                </a:rPr>
                <a:t>Theme</a:t>
              </a:r>
              <a:r>
                <a:rPr lang="en-US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V </a:t>
              </a:r>
              <a:r>
                <a:rPr lang="en-US" u="sng" cap="small" dirty="0" smtClean="0">
                  <a:latin typeface="Times New Roman"/>
                  <a:cs typeface="Times New Roman"/>
                </a:rPr>
                <a:t>Location</a:t>
              </a:r>
              <a:endParaRPr lang="en-US" dirty="0" smtClean="0">
                <a:solidFill>
                  <a:srgbClr val="008000"/>
                </a:solidFill>
                <a:latin typeface="Times New Roman"/>
                <a:cs typeface="Times New Roman"/>
              </a:endParaRPr>
            </a:p>
            <a:p>
              <a:r>
                <a:rPr lang="en-US" cap="small" dirty="0" smtClean="0">
                  <a:latin typeface="Times New Roman"/>
                  <a:cs typeface="Times New Roman"/>
                </a:rPr>
                <a:t>Semantics: </a:t>
              </a:r>
              <a:r>
                <a:rPr lang="en-US" dirty="0" smtClean="0">
                  <a:latin typeface="Times New Roman"/>
                  <a:cs typeface="Times New Roman"/>
                </a:rPr>
                <a:t>	</a:t>
              </a:r>
              <a:r>
                <a:rPr lang="en-US" cap="small" dirty="0" smtClean="0">
                  <a:solidFill>
                    <a:srgbClr val="800000"/>
                  </a:solidFill>
                  <a:latin typeface="Times New Roman"/>
                  <a:cs typeface="Times New Roman"/>
                </a:rPr>
                <a:t>Motion(</a:t>
              </a:r>
              <a:r>
                <a:rPr lang="en-US" cap="small" dirty="0" smtClean="0">
                  <a:latin typeface="Times New Roman"/>
                  <a:cs typeface="Times New Roman"/>
                </a:rPr>
                <a:t>E, Theme</a:t>
              </a:r>
              <a:r>
                <a:rPr lang="en-US" cap="small" dirty="0" smtClean="0">
                  <a:solidFill>
                    <a:srgbClr val="800000"/>
                  </a:solidFill>
                  <a:latin typeface="Times New Roman"/>
                  <a:cs typeface="Times New Roman"/>
                </a:rPr>
                <a:t>)  Prep(</a:t>
              </a:r>
              <a:r>
                <a:rPr lang="en-US" cap="small" dirty="0" smtClean="0">
                  <a:latin typeface="Times New Roman"/>
                  <a:cs typeface="Times New Roman"/>
                </a:rPr>
                <a:t>E, Theme, Location</a:t>
              </a:r>
              <a:r>
                <a:rPr lang="en-US" cap="small" dirty="0" smtClean="0">
                  <a:solidFill>
                    <a:srgbClr val="800000"/>
                  </a:solidFill>
                  <a:latin typeface="Times New Roman"/>
                  <a:cs typeface="Times New Roman"/>
                </a:rPr>
                <a:t>)</a:t>
              </a:r>
            </a:p>
            <a:p>
              <a:endParaRPr lang="en-US" cap="small" dirty="0">
                <a:solidFill>
                  <a:srgbClr val="8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463" y="2095929"/>
              <a:ext cx="4475674" cy="1072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28806" y="1294544"/>
            <a:ext cx="8347202" cy="46110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96" y="783653"/>
            <a:ext cx="184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r</a:t>
            </a:r>
            <a:r>
              <a:rPr lang="en-US" sz="2800" b="1" dirty="0" smtClean="0">
                <a:latin typeface="Times New Roman"/>
                <a:cs typeface="Times New Roman"/>
              </a:rPr>
              <a:t>un-51.3.2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903" y="4981180"/>
            <a:ext cx="51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…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71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50286" y="2237111"/>
            <a:ext cx="4545378" cy="3579972"/>
            <a:chOff x="2350286" y="2237111"/>
            <a:chExt cx="4545378" cy="3579972"/>
          </a:xfrm>
        </p:grpSpPr>
        <p:grpSp>
          <p:nvGrpSpPr>
            <p:cNvPr id="48" name="Group 47"/>
            <p:cNvGrpSpPr/>
            <p:nvPr/>
          </p:nvGrpSpPr>
          <p:grpSpPr>
            <a:xfrm>
              <a:off x="2350286" y="2237111"/>
              <a:ext cx="4545378" cy="3579972"/>
              <a:chOff x="3596833" y="2818581"/>
              <a:chExt cx="4545378" cy="357997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484210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596833" y="3419598"/>
                <a:ext cx="78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642969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38629" y="4112768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07855" y="41462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>
                <a:stCxn id="50" idx="0"/>
                <a:endCxn id="49" idx="2"/>
              </p:cNvCxnSpPr>
              <p:nvPr/>
            </p:nvCxnSpPr>
            <p:spPr>
              <a:xfrm flipV="1">
                <a:off x="3988456" y="3187913"/>
                <a:ext cx="909763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  <a:endCxn id="51" idx="0"/>
              </p:cNvCxnSpPr>
              <p:nvPr/>
            </p:nvCxnSpPr>
            <p:spPr>
              <a:xfrm>
                <a:off x="4898219" y="3187913"/>
                <a:ext cx="984559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5312227" y="3788930"/>
                <a:ext cx="570551" cy="323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1" idx="2"/>
                <a:endCxn id="53" idx="0"/>
              </p:cNvCxnSpPr>
              <p:nvPr/>
            </p:nvCxnSpPr>
            <p:spPr>
              <a:xfrm>
                <a:off x="5882778" y="3788930"/>
                <a:ext cx="845650" cy="3572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6196329" y="4515561"/>
                <a:ext cx="532099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55" idx="0"/>
              </p:cNvCxnSpPr>
              <p:nvPr/>
            </p:nvCxnSpPr>
            <p:spPr>
              <a:xfrm>
                <a:off x="6728428" y="4515561"/>
                <a:ext cx="663618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3" name="Straight Connector 62"/>
              <p:cNvCxnSpPr>
                <a:stCxn id="54" idx="2"/>
                <a:endCxn id="62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jump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65" name="Straight Connector 64"/>
              <p:cNvCxnSpPr>
                <a:stCxn id="52" idx="2"/>
                <a:endCxn id="64" idx="0"/>
              </p:cNvCxnSpPr>
              <p:nvPr/>
            </p:nvCxnSpPr>
            <p:spPr>
              <a:xfrm flipH="1">
                <a:off x="5302469" y="4482100"/>
                <a:ext cx="9758" cy="342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425055" y="3564759"/>
              <a:ext cx="63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PRO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Straight Connector 20"/>
            <p:cNvCxnSpPr>
              <a:stCxn id="50" idx="2"/>
              <a:endCxn id="20" idx="0"/>
            </p:cNvCxnSpPr>
            <p:nvPr/>
          </p:nvCxnSpPr>
          <p:spPr>
            <a:xfrm>
              <a:off x="2741909" y="3207460"/>
              <a:ext cx="0" cy="35729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59756" y="408248"/>
            <a:ext cx="58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0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ump_intransitiv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14" y="2877574"/>
            <a:ext cx="1016000" cy="1422400"/>
          </a:xfrm>
          <a:prstGeom prst="rect">
            <a:avLst/>
          </a:prstGeom>
        </p:spPr>
      </p:pic>
      <p:pic>
        <p:nvPicPr>
          <p:cNvPr id="6" name="Picture 5" descr="jump_intransitive_p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55" y="2746477"/>
            <a:ext cx="16510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9871" y="4299974"/>
            <a:ext cx="192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m</a:t>
            </a:r>
            <a:r>
              <a:rPr lang="en-US" sz="1400" i="1" dirty="0" smtClean="0">
                <a:latin typeface="Times New Roman"/>
                <a:cs typeface="Times New Roman"/>
              </a:rPr>
              <a:t>otion(e) </a:t>
            </a:r>
            <a:r>
              <a:rPr lang="en-US" sz="1400" i="1" dirty="0">
                <a:latin typeface="Times New Roman"/>
                <a:cs typeface="Times New Roman"/>
              </a:rPr>
              <a:t>⋀ </a:t>
            </a:r>
            <a:r>
              <a:rPr lang="en-US" sz="1400" i="1" dirty="0" smtClean="0">
                <a:latin typeface="Times New Roman"/>
                <a:cs typeface="Times New Roman"/>
              </a:rPr>
              <a:t>Theme(</a:t>
            </a:r>
            <a:r>
              <a:rPr lang="en-US" sz="1400" i="1" dirty="0" err="1" smtClean="0">
                <a:latin typeface="Times New Roman"/>
                <a:cs typeface="Times New Roman"/>
              </a:rPr>
              <a:t>e,x</a:t>
            </a:r>
            <a:r>
              <a:rPr lang="en-US" sz="1400" i="1" dirty="0" smtClean="0">
                <a:latin typeface="Times New Roman"/>
                <a:cs typeface="Times New Roman"/>
              </a:rPr>
              <a:t>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3871" y="4285733"/>
            <a:ext cx="223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m</a:t>
            </a:r>
            <a:r>
              <a:rPr lang="en-US" sz="1400" i="1" dirty="0" smtClean="0">
                <a:latin typeface="Times New Roman"/>
                <a:cs typeface="Times New Roman"/>
              </a:rPr>
              <a:t>otion(e) ⋀ Theme(</a:t>
            </a:r>
            <a:r>
              <a:rPr lang="en-US" sz="1400" i="1" dirty="0" err="1" smtClean="0">
                <a:latin typeface="Times New Roman"/>
                <a:cs typeface="Times New Roman"/>
              </a:rPr>
              <a:t>e,x</a:t>
            </a:r>
            <a:r>
              <a:rPr lang="en-US" sz="1400" i="1" dirty="0" smtClean="0">
                <a:latin typeface="Times New Roman"/>
                <a:cs typeface="Times New Roman"/>
              </a:rPr>
              <a:t>) </a:t>
            </a:r>
            <a:r>
              <a:rPr lang="en-US" sz="1400" i="1" dirty="0">
                <a:latin typeface="Times New Roman"/>
                <a:cs typeface="Times New Roman"/>
              </a:rPr>
              <a:t>⋀ 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r>
              <a:rPr lang="en-US" sz="1400" i="1" dirty="0" smtClean="0">
                <a:latin typeface="Times New Roman"/>
                <a:cs typeface="Times New Roman"/>
              </a:rPr>
              <a:t>Location(</a:t>
            </a:r>
            <a:r>
              <a:rPr lang="en-US" sz="1400" i="1" dirty="0" err="1" smtClean="0">
                <a:latin typeface="Times New Roman"/>
                <a:cs typeface="Times New Roman"/>
              </a:rPr>
              <a:t>e,y</a:t>
            </a:r>
            <a:r>
              <a:rPr lang="en-US" sz="1400" i="1" dirty="0" smtClean="0">
                <a:latin typeface="Times New Roman"/>
                <a:cs typeface="Times New Roman"/>
              </a:rPr>
              <a:t>)</a:t>
            </a:r>
            <a:r>
              <a:rPr lang="en-US" sz="1400" i="1" dirty="0">
                <a:latin typeface="Times New Roman"/>
                <a:cs typeface="Times New Roman"/>
              </a:rPr>
              <a:t> ⋀ </a:t>
            </a:r>
            <a:r>
              <a:rPr lang="en-US" sz="1400" i="1" dirty="0" smtClean="0">
                <a:latin typeface="Times New Roman"/>
                <a:cs typeface="Times New Roman"/>
              </a:rPr>
              <a:t> Prep(</a:t>
            </a:r>
            <a:r>
              <a:rPr lang="en-US" sz="1400" i="1" dirty="0" err="1" smtClean="0">
                <a:latin typeface="Times New Roman"/>
                <a:cs typeface="Times New Roman"/>
              </a:rPr>
              <a:t>e,x,y</a:t>
            </a:r>
            <a:r>
              <a:rPr lang="en-US" sz="1400" i="1" dirty="0" smtClean="0">
                <a:latin typeface="Times New Roman"/>
                <a:cs typeface="Times New Roman"/>
              </a:rPr>
              <a:t>)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4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124349" y="2995038"/>
            <a:ext cx="4201457" cy="3210640"/>
            <a:chOff x="3350110" y="2818581"/>
            <a:chExt cx="4792101" cy="3579972"/>
          </a:xfrm>
        </p:grpSpPr>
        <p:sp>
          <p:nvSpPr>
            <p:cNvPr id="49" name="TextBox 48"/>
            <p:cNvSpPr txBox="1"/>
            <p:nvPr/>
          </p:nvSpPr>
          <p:spPr>
            <a:xfrm>
              <a:off x="4678516" y="2818581"/>
              <a:ext cx="828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S: ∃</a:t>
              </a:r>
              <a:r>
                <a:rPr lang="en-US" i="1" dirty="0" smtClean="0"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0110" y="3419598"/>
              <a:ext cx="1276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NP_0: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x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Agent(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e,x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2969" y="341959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8629" y="4112768"/>
              <a:ext cx="347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07855" y="41462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39876" y="48384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41880" y="4838437"/>
              <a:ext cx="15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NP_1: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y</a:t>
              </a:r>
              <a:r>
                <a:rPr lang="en-US" i="1" dirty="0" err="1" smtClean="0">
                  <a:latin typeface="Times New Roman"/>
                  <a:cs typeface="Times New Roman"/>
                </a:rPr>
                <a:t>y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Location(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>
                  <a:latin typeface="Times New Roman"/>
                  <a:cs typeface="Times New Roman"/>
                </a:rPr>
                <a:t>)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56" name="Straight Connector 55"/>
            <p:cNvCxnSpPr>
              <a:stCxn id="50" idx="0"/>
              <a:endCxn id="49" idx="2"/>
            </p:cNvCxnSpPr>
            <p:nvPr/>
          </p:nvCxnSpPr>
          <p:spPr>
            <a:xfrm flipV="1">
              <a:off x="3988458" y="3187913"/>
              <a:ext cx="1104067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2"/>
              <a:endCxn id="51" idx="0"/>
            </p:cNvCxnSpPr>
            <p:nvPr/>
          </p:nvCxnSpPr>
          <p:spPr>
            <a:xfrm>
              <a:off x="5092525" y="3187913"/>
              <a:ext cx="790253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2"/>
              <a:endCxn id="52" idx="0"/>
            </p:cNvCxnSpPr>
            <p:nvPr/>
          </p:nvCxnSpPr>
          <p:spPr>
            <a:xfrm flipH="1">
              <a:off x="5312227" y="3788930"/>
              <a:ext cx="570551" cy="32383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3" idx="0"/>
            </p:cNvCxnSpPr>
            <p:nvPr/>
          </p:nvCxnSpPr>
          <p:spPr>
            <a:xfrm>
              <a:off x="5882778" y="3788930"/>
              <a:ext cx="845650" cy="35729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2"/>
              <a:endCxn id="54" idx="0"/>
            </p:cNvCxnSpPr>
            <p:nvPr/>
          </p:nvCxnSpPr>
          <p:spPr>
            <a:xfrm flipH="1">
              <a:off x="6196329" y="4515561"/>
              <a:ext cx="532099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  <a:endCxn id="55" idx="0"/>
            </p:cNvCxnSpPr>
            <p:nvPr/>
          </p:nvCxnSpPr>
          <p:spPr>
            <a:xfrm>
              <a:off x="6728428" y="4515561"/>
              <a:ext cx="663618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51468" y="5475223"/>
              <a:ext cx="1089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over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o</a:t>
              </a:r>
              <a:r>
                <a:rPr lang="en-US" i="1" dirty="0" smtClean="0">
                  <a:latin typeface="Times New Roman"/>
                  <a:cs typeface="Times New Roman"/>
                </a:rPr>
                <a:t>ver(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  <a:p>
              <a:pPr algn="ctr"/>
              <a:endParaRPr lang="en-US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63" name="Straight Connector 62"/>
            <p:cNvCxnSpPr>
              <a:stCxn id="54" idx="2"/>
              <a:endCxn id="62" idx="0"/>
            </p:cNvCxnSpPr>
            <p:nvPr/>
          </p:nvCxnSpPr>
          <p:spPr>
            <a:xfrm>
              <a:off x="6196329" y="5207769"/>
              <a:ext cx="1" cy="26745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22159" y="4824942"/>
              <a:ext cx="1160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j</a:t>
              </a:r>
              <a:r>
                <a:rPr lang="en-US" dirty="0" smtClean="0">
                  <a:latin typeface="Times New Roman"/>
                  <a:cs typeface="Times New Roman"/>
                </a:rPr>
                <a:t>umped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m</a:t>
              </a:r>
              <a:r>
                <a:rPr lang="en-US" i="1" dirty="0" smtClean="0">
                  <a:latin typeface="Times New Roman"/>
                  <a:cs typeface="Times New Roman"/>
                </a:rPr>
                <a:t>otion(e)</a:t>
              </a:r>
            </a:p>
          </p:txBody>
        </p:sp>
        <p:cxnSp>
          <p:nvCxnSpPr>
            <p:cNvPr id="65" name="Straight Connector 64"/>
            <p:cNvCxnSpPr>
              <a:stCxn id="52" idx="2"/>
              <a:endCxn id="64" idx="0"/>
            </p:cNvCxnSpPr>
            <p:nvPr/>
          </p:nvCxnSpPr>
          <p:spPr>
            <a:xfrm flipH="1">
              <a:off x="5302469" y="4482100"/>
              <a:ext cx="9758" cy="34284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25954" y="4516948"/>
            <a:ext cx="878616" cy="1927781"/>
            <a:chOff x="6809632" y="3136258"/>
            <a:chExt cx="1002133" cy="2149540"/>
          </a:xfrm>
        </p:grpSpPr>
        <p:sp>
          <p:nvSpPr>
            <p:cNvPr id="42" name="TextBox 41"/>
            <p:cNvSpPr txBox="1"/>
            <p:nvPr/>
          </p:nvSpPr>
          <p:spPr>
            <a:xfrm>
              <a:off x="6860358" y="3136258"/>
              <a:ext cx="900683" cy="41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NP: </a:t>
              </a:r>
              <a:r>
                <a:rPr lang="en-US" i="1" dirty="0" smtClean="0">
                  <a:latin typeface="Times New Roman"/>
                  <a:cs typeface="Times New Roman"/>
                </a:rPr>
                <a:t>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8597" y="384819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44" name="Straight Connector 43"/>
            <p:cNvCxnSpPr>
              <a:stCxn id="42" idx="2"/>
              <a:endCxn id="43" idx="0"/>
            </p:cNvCxnSpPr>
            <p:nvPr/>
          </p:nvCxnSpPr>
          <p:spPr>
            <a:xfrm>
              <a:off x="7310699" y="3548075"/>
              <a:ext cx="0" cy="30011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809632" y="4565117"/>
              <a:ext cx="1002133" cy="720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dog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og(</a:t>
              </a:r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5" idx="0"/>
            </p:cNvCxnSpPr>
            <p:nvPr/>
          </p:nvCxnSpPr>
          <p:spPr>
            <a:xfrm>
              <a:off x="7310698" y="4217524"/>
              <a:ext cx="0" cy="34759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486300" y="4215727"/>
            <a:ext cx="939377" cy="301220"/>
          </a:xfrm>
          <a:custGeom>
            <a:avLst/>
            <a:gdLst>
              <a:gd name="connsiteX0" fmla="*/ 111203 w 1383017"/>
              <a:gd name="connsiteY0" fmla="*/ 393290 h 393290"/>
              <a:gd name="connsiteX1" fmla="*/ 103009 w 1383017"/>
              <a:gd name="connsiteY1" fmla="*/ 221226 h 393290"/>
              <a:gd name="connsiteX2" fmla="*/ 1200945 w 1383017"/>
              <a:gd name="connsiteY2" fmla="*/ 319548 h 393290"/>
              <a:gd name="connsiteX3" fmla="*/ 1381203 w 1383017"/>
              <a:gd name="connsiteY3" fmla="*/ 0 h 393290"/>
              <a:gd name="connsiteX0" fmla="*/ 48583 w 1318663"/>
              <a:gd name="connsiteY0" fmla="*/ 393290 h 393290"/>
              <a:gd name="connsiteX1" fmla="*/ 179680 w 1318663"/>
              <a:gd name="connsiteY1" fmla="*/ 229419 h 393290"/>
              <a:gd name="connsiteX2" fmla="*/ 1138325 w 1318663"/>
              <a:gd name="connsiteY2" fmla="*/ 319548 h 393290"/>
              <a:gd name="connsiteX3" fmla="*/ 1318583 w 1318663"/>
              <a:gd name="connsiteY3" fmla="*/ 0 h 393290"/>
              <a:gd name="connsiteX0" fmla="*/ 27008 w 1297008"/>
              <a:gd name="connsiteY0" fmla="*/ 393290 h 393290"/>
              <a:gd name="connsiteX1" fmla="*/ 158105 w 1297008"/>
              <a:gd name="connsiteY1" fmla="*/ 229419 h 393290"/>
              <a:gd name="connsiteX2" fmla="*/ 289202 w 1297008"/>
              <a:gd name="connsiteY2" fmla="*/ 229419 h 393290"/>
              <a:gd name="connsiteX3" fmla="*/ 1116750 w 1297008"/>
              <a:gd name="connsiteY3" fmla="*/ 319548 h 393290"/>
              <a:gd name="connsiteX4" fmla="*/ 1297008 w 1297008"/>
              <a:gd name="connsiteY4" fmla="*/ 0 h 393290"/>
              <a:gd name="connsiteX0" fmla="*/ 0 w 1270000"/>
              <a:gd name="connsiteY0" fmla="*/ 393290 h 393290"/>
              <a:gd name="connsiteX1" fmla="*/ 262194 w 1270000"/>
              <a:gd name="connsiteY1" fmla="*/ 229419 h 393290"/>
              <a:gd name="connsiteX2" fmla="*/ 1089742 w 1270000"/>
              <a:gd name="connsiteY2" fmla="*/ 319548 h 393290"/>
              <a:gd name="connsiteX3" fmla="*/ 1270000 w 1270000"/>
              <a:gd name="connsiteY3" fmla="*/ 0 h 393290"/>
              <a:gd name="connsiteX0" fmla="*/ 0 w 1270000"/>
              <a:gd name="connsiteY0" fmla="*/ 393290 h 393290"/>
              <a:gd name="connsiteX1" fmla="*/ 262194 w 1270000"/>
              <a:gd name="connsiteY1" fmla="*/ 294968 h 393290"/>
              <a:gd name="connsiteX2" fmla="*/ 1089742 w 1270000"/>
              <a:gd name="connsiteY2" fmla="*/ 319548 h 393290"/>
              <a:gd name="connsiteX3" fmla="*/ 1270000 w 1270000"/>
              <a:gd name="connsiteY3" fmla="*/ 0 h 3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393290">
                <a:moveTo>
                  <a:pt x="0" y="393290"/>
                </a:moveTo>
                <a:cubicBezTo>
                  <a:pt x="54624" y="359150"/>
                  <a:pt x="80570" y="307258"/>
                  <a:pt x="262194" y="294968"/>
                </a:cubicBezTo>
                <a:cubicBezTo>
                  <a:pt x="421968" y="309990"/>
                  <a:pt x="921774" y="368709"/>
                  <a:pt x="1089742" y="319548"/>
                </a:cubicBezTo>
                <a:cubicBezTo>
                  <a:pt x="1257710" y="270387"/>
                  <a:pt x="1270000" y="0"/>
                  <a:pt x="1270000" y="0"/>
                </a:cubicBezTo>
              </a:path>
            </a:pathLst>
          </a:cu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352328" y="2995038"/>
            <a:ext cx="4269540" cy="3210640"/>
            <a:chOff x="5888059" y="2798207"/>
            <a:chExt cx="4269540" cy="3210640"/>
          </a:xfrm>
        </p:grpSpPr>
        <p:grpSp>
          <p:nvGrpSpPr>
            <p:cNvPr id="66" name="Group 65"/>
            <p:cNvGrpSpPr/>
            <p:nvPr/>
          </p:nvGrpSpPr>
          <p:grpSpPr>
            <a:xfrm>
              <a:off x="5888059" y="2798207"/>
              <a:ext cx="4269540" cy="3210640"/>
              <a:chOff x="3272456" y="2818581"/>
              <a:chExt cx="4869755" cy="35799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678516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72456" y="3419598"/>
                <a:ext cx="1432005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d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d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42969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28871" y="4189853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07855" y="41810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4" name="Straight Connector 73"/>
              <p:cNvCxnSpPr>
                <a:stCxn id="68" idx="0"/>
                <a:endCxn id="67" idx="2"/>
              </p:cNvCxnSpPr>
              <p:nvPr/>
            </p:nvCxnSpPr>
            <p:spPr>
              <a:xfrm flipV="1">
                <a:off x="3988459" y="3187913"/>
                <a:ext cx="1104066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7" idx="2"/>
                <a:endCxn id="69" idx="0"/>
              </p:cNvCxnSpPr>
              <p:nvPr/>
            </p:nvCxnSpPr>
            <p:spPr>
              <a:xfrm>
                <a:off x="5092525" y="3187913"/>
                <a:ext cx="790253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5302468" y="3788929"/>
                <a:ext cx="580310" cy="400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9" idx="2"/>
                <a:endCxn id="71" idx="0"/>
              </p:cNvCxnSpPr>
              <p:nvPr/>
            </p:nvCxnSpPr>
            <p:spPr>
              <a:xfrm>
                <a:off x="5882779" y="3788929"/>
                <a:ext cx="845649" cy="39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6196329" y="4550368"/>
                <a:ext cx="532099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1" idx="2"/>
                <a:endCxn id="73" idx="0"/>
              </p:cNvCxnSpPr>
              <p:nvPr/>
            </p:nvCxnSpPr>
            <p:spPr>
              <a:xfrm>
                <a:off x="6728428" y="4550368"/>
                <a:ext cx="663617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1" name="Straight Connector 80"/>
              <p:cNvCxnSpPr>
                <a:stCxn id="72" idx="2"/>
                <a:endCxn id="80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83" name="Straight Connector 82"/>
              <p:cNvCxnSpPr>
                <a:stCxn id="70" idx="2"/>
                <a:endCxn id="82" idx="0"/>
              </p:cNvCxnSpPr>
              <p:nvPr/>
            </p:nvCxnSpPr>
            <p:spPr>
              <a:xfrm>
                <a:off x="5302468" y="4559184"/>
                <a:ext cx="0" cy="2657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6074590" y="3956791"/>
              <a:ext cx="878616" cy="1287119"/>
              <a:chOff x="6605513" y="3505590"/>
              <a:chExt cx="1002133" cy="1435181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922296" y="35761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7106578" y="3505590"/>
                <a:ext cx="0" cy="17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605513" y="4220090"/>
                <a:ext cx="1002133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dog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og(</a:t>
                </a:r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</p:txBody>
          </p:sp>
          <p:cxnSp>
            <p:nvCxnSpPr>
              <p:cNvPr id="93" name="Straight Connector 92"/>
              <p:cNvCxnSpPr>
                <a:stCxn id="90" idx="2"/>
              </p:cNvCxnSpPr>
              <p:nvPr/>
            </p:nvCxnSpPr>
            <p:spPr>
              <a:xfrm>
                <a:off x="7104398" y="3945517"/>
                <a:ext cx="4364" cy="274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>
            <a:off x="5325806" y="4113702"/>
            <a:ext cx="6063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3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40510" y="2901108"/>
            <a:ext cx="4269540" cy="3210640"/>
            <a:chOff x="5888059" y="2798207"/>
            <a:chExt cx="4269540" cy="3210640"/>
          </a:xfrm>
        </p:grpSpPr>
        <p:grpSp>
          <p:nvGrpSpPr>
            <p:cNvPr id="66" name="Group 65"/>
            <p:cNvGrpSpPr/>
            <p:nvPr/>
          </p:nvGrpSpPr>
          <p:grpSpPr>
            <a:xfrm>
              <a:off x="5888059" y="2798207"/>
              <a:ext cx="4269540" cy="3210640"/>
              <a:chOff x="3272456" y="2818581"/>
              <a:chExt cx="4869755" cy="35799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678516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72456" y="3419598"/>
                <a:ext cx="1432005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d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d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42969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28871" y="4189853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07855" y="41810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4" name="Straight Connector 73"/>
              <p:cNvCxnSpPr>
                <a:stCxn id="68" idx="0"/>
                <a:endCxn id="67" idx="2"/>
              </p:cNvCxnSpPr>
              <p:nvPr/>
            </p:nvCxnSpPr>
            <p:spPr>
              <a:xfrm flipV="1">
                <a:off x="3988459" y="3187913"/>
                <a:ext cx="1104066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7" idx="2"/>
                <a:endCxn id="69" idx="0"/>
              </p:cNvCxnSpPr>
              <p:nvPr/>
            </p:nvCxnSpPr>
            <p:spPr>
              <a:xfrm>
                <a:off x="5092525" y="3187913"/>
                <a:ext cx="790253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5302468" y="3788929"/>
                <a:ext cx="580310" cy="400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9" idx="2"/>
                <a:endCxn id="71" idx="0"/>
              </p:cNvCxnSpPr>
              <p:nvPr/>
            </p:nvCxnSpPr>
            <p:spPr>
              <a:xfrm>
                <a:off x="5882779" y="3788929"/>
                <a:ext cx="845649" cy="39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6196329" y="4550368"/>
                <a:ext cx="532099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1" idx="2"/>
                <a:endCxn id="73" idx="0"/>
              </p:cNvCxnSpPr>
              <p:nvPr/>
            </p:nvCxnSpPr>
            <p:spPr>
              <a:xfrm>
                <a:off x="6728428" y="4550368"/>
                <a:ext cx="663617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1" name="Straight Connector 80"/>
              <p:cNvCxnSpPr>
                <a:stCxn id="72" idx="2"/>
                <a:endCxn id="80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83" name="Straight Connector 82"/>
              <p:cNvCxnSpPr>
                <a:stCxn id="70" idx="2"/>
                <a:endCxn id="82" idx="0"/>
              </p:cNvCxnSpPr>
              <p:nvPr/>
            </p:nvCxnSpPr>
            <p:spPr>
              <a:xfrm>
                <a:off x="5302468" y="4559184"/>
                <a:ext cx="0" cy="2657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6074590" y="3956791"/>
              <a:ext cx="878616" cy="1287119"/>
              <a:chOff x="6605513" y="3505590"/>
              <a:chExt cx="1002133" cy="1435181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922296" y="35761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7106578" y="3505590"/>
                <a:ext cx="0" cy="17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605513" y="4220090"/>
                <a:ext cx="1002133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dog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og(</a:t>
                </a:r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</p:txBody>
          </p:sp>
          <p:cxnSp>
            <p:nvCxnSpPr>
              <p:cNvPr id="93" name="Straight Connector 92"/>
              <p:cNvCxnSpPr>
                <a:stCxn id="90" idx="2"/>
              </p:cNvCxnSpPr>
              <p:nvPr/>
            </p:nvCxnSpPr>
            <p:spPr>
              <a:xfrm>
                <a:off x="7104398" y="3945517"/>
                <a:ext cx="4364" cy="274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>
            <a:off x="5256679" y="3726717"/>
            <a:ext cx="6063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730985" y="4634932"/>
            <a:ext cx="1601493" cy="1933340"/>
            <a:chOff x="-183006" y="4516947"/>
            <a:chExt cx="1601493" cy="1933340"/>
          </a:xfrm>
        </p:grpSpPr>
        <p:grpSp>
          <p:nvGrpSpPr>
            <p:cNvPr id="84" name="Group 83"/>
            <p:cNvGrpSpPr/>
            <p:nvPr/>
          </p:nvGrpSpPr>
          <p:grpSpPr>
            <a:xfrm>
              <a:off x="-183006" y="4516947"/>
              <a:ext cx="1287577" cy="1933340"/>
              <a:chOff x="6343179" y="3136258"/>
              <a:chExt cx="1468586" cy="215573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860358" y="3136258"/>
                <a:ext cx="951407" cy="4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N_r</a:t>
                </a:r>
                <a:r>
                  <a:rPr lang="en-US" dirty="0" smtClean="0">
                    <a:latin typeface="Times New Roman"/>
                    <a:cs typeface="Times New Roman"/>
                  </a:rPr>
                  <a:t>: 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x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29414" y="3848191"/>
                <a:ext cx="386234" cy="4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7" name="Straight Connector 86"/>
              <p:cNvCxnSpPr>
                <a:stCxn id="85" idx="2"/>
                <a:endCxn id="86" idx="0"/>
              </p:cNvCxnSpPr>
              <p:nvPr/>
            </p:nvCxnSpPr>
            <p:spPr>
              <a:xfrm flipH="1">
                <a:off x="6922531" y="3548075"/>
                <a:ext cx="413531" cy="300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6343179" y="4571316"/>
                <a:ext cx="1162569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black</a:t>
                </a: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black(x)</a:t>
                </a:r>
              </a:p>
            </p:txBody>
          </p:sp>
          <p:cxnSp>
            <p:nvCxnSpPr>
              <p:cNvPr id="94" name="Straight Connector 93"/>
              <p:cNvCxnSpPr>
                <a:stCxn id="86" idx="2"/>
                <a:endCxn id="89" idx="0"/>
              </p:cNvCxnSpPr>
              <p:nvPr/>
            </p:nvCxnSpPr>
            <p:spPr>
              <a:xfrm>
                <a:off x="6922531" y="4260008"/>
                <a:ext cx="1934" cy="3113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stCxn id="85" idx="2"/>
              <a:endCxn id="11" idx="0"/>
            </p:cNvCxnSpPr>
            <p:nvPr/>
          </p:nvCxnSpPr>
          <p:spPr>
            <a:xfrm>
              <a:off x="687503" y="4886280"/>
              <a:ext cx="439879" cy="26915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36276" y="5155434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N_f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499811" y="4309806"/>
            <a:ext cx="1097936" cy="518206"/>
          </a:xfrm>
          <a:custGeom>
            <a:avLst/>
            <a:gdLst>
              <a:gd name="connsiteX0" fmla="*/ 0 w 1097936"/>
              <a:gd name="connsiteY0" fmla="*/ 483420 h 518206"/>
              <a:gd name="connsiteX1" fmla="*/ 516194 w 1097936"/>
              <a:gd name="connsiteY1" fmla="*/ 475226 h 518206"/>
              <a:gd name="connsiteX2" fmla="*/ 458839 w 1097936"/>
              <a:gd name="connsiteY2" fmla="*/ 57355 h 518206"/>
              <a:gd name="connsiteX3" fmla="*/ 1097936 w 1097936"/>
              <a:gd name="connsiteY3" fmla="*/ 0 h 51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936" h="518206">
                <a:moveTo>
                  <a:pt x="0" y="483420"/>
                </a:moveTo>
                <a:cubicBezTo>
                  <a:pt x="219860" y="514828"/>
                  <a:pt x="439721" y="546237"/>
                  <a:pt x="516194" y="475226"/>
                </a:cubicBezTo>
                <a:cubicBezTo>
                  <a:pt x="592667" y="404215"/>
                  <a:pt x="361882" y="136559"/>
                  <a:pt x="458839" y="57355"/>
                </a:cubicBezTo>
                <a:cubicBezTo>
                  <a:pt x="555796" y="-21849"/>
                  <a:pt x="991420" y="8193"/>
                  <a:pt x="1097936" y="0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6092947" y="2902068"/>
            <a:ext cx="4690957" cy="3210640"/>
            <a:chOff x="6092947" y="3029612"/>
            <a:chExt cx="4690957" cy="3210640"/>
          </a:xfrm>
        </p:grpSpPr>
        <p:grpSp>
          <p:nvGrpSpPr>
            <p:cNvPr id="97" name="Group 96"/>
            <p:cNvGrpSpPr/>
            <p:nvPr/>
          </p:nvGrpSpPr>
          <p:grpSpPr>
            <a:xfrm>
              <a:off x="6490953" y="3029612"/>
              <a:ext cx="4292951" cy="3210640"/>
              <a:chOff x="3245755" y="2818581"/>
              <a:chExt cx="4896456" cy="35799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4678516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45755" y="3415698"/>
                <a:ext cx="1432005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d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d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792151" y="340670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159338" y="4203590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07855" y="42460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0" name="Straight Connector 109"/>
              <p:cNvCxnSpPr>
                <a:stCxn id="104" idx="0"/>
                <a:endCxn id="103" idx="2"/>
              </p:cNvCxnSpPr>
              <p:nvPr/>
            </p:nvCxnSpPr>
            <p:spPr>
              <a:xfrm flipV="1">
                <a:off x="3961758" y="3187913"/>
                <a:ext cx="1130767" cy="2277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3" idx="2"/>
                <a:endCxn id="105" idx="0"/>
              </p:cNvCxnSpPr>
              <p:nvPr/>
            </p:nvCxnSpPr>
            <p:spPr>
              <a:xfrm>
                <a:off x="5092525" y="3187913"/>
                <a:ext cx="939436" cy="2187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5" idx="2"/>
                <a:endCxn id="106" idx="0"/>
              </p:cNvCxnSpPr>
              <p:nvPr/>
            </p:nvCxnSpPr>
            <p:spPr>
              <a:xfrm flipH="1">
                <a:off x="5332935" y="3776039"/>
                <a:ext cx="699025" cy="4275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05" idx="2"/>
                <a:endCxn id="107" idx="0"/>
              </p:cNvCxnSpPr>
              <p:nvPr/>
            </p:nvCxnSpPr>
            <p:spPr>
              <a:xfrm>
                <a:off x="6031960" y="3776039"/>
                <a:ext cx="696468" cy="4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7" idx="2"/>
                <a:endCxn id="108" idx="0"/>
              </p:cNvCxnSpPr>
              <p:nvPr/>
            </p:nvCxnSpPr>
            <p:spPr>
              <a:xfrm flipH="1">
                <a:off x="6196329" y="4615371"/>
                <a:ext cx="532099" cy="223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7" idx="2"/>
                <a:endCxn id="109" idx="0"/>
              </p:cNvCxnSpPr>
              <p:nvPr/>
            </p:nvCxnSpPr>
            <p:spPr>
              <a:xfrm>
                <a:off x="6728428" y="4615371"/>
                <a:ext cx="663617" cy="223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7" name="Straight Connector 116"/>
              <p:cNvCxnSpPr>
                <a:stCxn id="108" idx="2"/>
                <a:endCxn id="116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4752625" y="4816384"/>
                <a:ext cx="1160619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119" name="Straight Connector 118"/>
              <p:cNvCxnSpPr>
                <a:stCxn id="106" idx="2"/>
                <a:endCxn id="118" idx="0"/>
              </p:cNvCxnSpPr>
              <p:nvPr/>
            </p:nvCxnSpPr>
            <p:spPr>
              <a:xfrm>
                <a:off x="5332935" y="4572922"/>
                <a:ext cx="0" cy="2434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6959049" y="4309805"/>
              <a:ext cx="319312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7118707" y="4199377"/>
              <a:ext cx="0" cy="18322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998710" y="5449988"/>
              <a:ext cx="8786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dog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og(</a:t>
              </a:r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21" idx="0"/>
            </p:cNvCxnSpPr>
            <p:nvPr/>
          </p:nvCxnSpPr>
          <p:spPr>
            <a:xfrm flipH="1">
              <a:off x="6609068" y="4641035"/>
              <a:ext cx="509637" cy="2720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278361" y="4913124"/>
              <a:ext cx="319313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9753" y="4913124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A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Connector 121"/>
            <p:cNvCxnSpPr>
              <a:stCxn id="99" idx="2"/>
              <a:endCxn id="120" idx="0"/>
            </p:cNvCxnSpPr>
            <p:nvPr/>
          </p:nvCxnSpPr>
          <p:spPr>
            <a:xfrm>
              <a:off x="7118705" y="4641035"/>
              <a:ext cx="319313" cy="2720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092947" y="5466377"/>
              <a:ext cx="1032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black</a:t>
              </a: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black(d)</a:t>
              </a:r>
            </a:p>
          </p:txBody>
        </p:sp>
        <p:cxnSp>
          <p:nvCxnSpPr>
            <p:cNvPr id="124" name="Straight Connector 123"/>
            <p:cNvCxnSpPr>
              <a:stCxn id="121" idx="2"/>
              <a:endCxn id="123" idx="0"/>
            </p:cNvCxnSpPr>
            <p:nvPr/>
          </p:nvCxnSpPr>
          <p:spPr>
            <a:xfrm>
              <a:off x="6609068" y="5282456"/>
              <a:ext cx="0" cy="18392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0" idx="2"/>
              <a:endCxn id="101" idx="0"/>
            </p:cNvCxnSpPr>
            <p:nvPr/>
          </p:nvCxnSpPr>
          <p:spPr>
            <a:xfrm>
              <a:off x="7438018" y="5244354"/>
              <a:ext cx="0" cy="20563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4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2366" y="1575464"/>
            <a:ext cx="1071786" cy="1927781"/>
            <a:chOff x="6860358" y="3136258"/>
            <a:chExt cx="1222459" cy="2149540"/>
          </a:xfrm>
        </p:grpSpPr>
        <p:sp>
          <p:nvSpPr>
            <p:cNvPr id="5" name="TextBox 4"/>
            <p:cNvSpPr txBox="1"/>
            <p:nvPr/>
          </p:nvSpPr>
          <p:spPr>
            <a:xfrm>
              <a:off x="6860358" y="3136258"/>
              <a:ext cx="1222459" cy="41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NP: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d</a:t>
              </a:r>
              <a:r>
                <a:rPr lang="en-US" i="1" dirty="0" err="1" smtClean="0">
                  <a:latin typeface="Times New Roman"/>
                  <a:cs typeface="Times New Roman"/>
                </a:rPr>
                <a:t>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89486" y="384819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" name="Straight Connector 6"/>
            <p:cNvCxnSpPr>
              <a:stCxn id="5" idx="2"/>
              <a:endCxn id="6" idx="0"/>
            </p:cNvCxnSpPr>
            <p:nvPr/>
          </p:nvCxnSpPr>
          <p:spPr>
            <a:xfrm>
              <a:off x="7471588" y="3548075"/>
              <a:ext cx="0" cy="30011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70521" y="4565117"/>
              <a:ext cx="1002133" cy="720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dog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og(</a:t>
              </a:r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</p:txBody>
        </p:sp>
        <p:cxnSp>
          <p:nvCxnSpPr>
            <p:cNvPr id="9" name="Straight Connector 8"/>
            <p:cNvCxnSpPr>
              <a:stCxn id="6" idx="2"/>
              <a:endCxn id="8" idx="0"/>
            </p:cNvCxnSpPr>
            <p:nvPr/>
          </p:nvCxnSpPr>
          <p:spPr>
            <a:xfrm>
              <a:off x="7471588" y="4217524"/>
              <a:ext cx="0" cy="34759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6059" y="1846904"/>
            <a:ext cx="1077219" cy="1652125"/>
            <a:chOff x="-48899" y="4516947"/>
            <a:chExt cx="1077219" cy="1652125"/>
          </a:xfrm>
        </p:grpSpPr>
        <p:grpSp>
          <p:nvGrpSpPr>
            <p:cNvPr id="14" name="Group 13"/>
            <p:cNvGrpSpPr/>
            <p:nvPr/>
          </p:nvGrpSpPr>
          <p:grpSpPr>
            <a:xfrm>
              <a:off x="-48899" y="4516947"/>
              <a:ext cx="620139" cy="1652125"/>
              <a:chOff x="6496150" y="3136258"/>
              <a:chExt cx="707320" cy="184217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860359" y="3136258"/>
                <a:ext cx="343111" cy="41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96150" y="3850636"/>
                <a:ext cx="400774" cy="41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D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9" name="Straight Connector 18"/>
              <p:cNvCxnSpPr>
                <a:stCxn id="17" idx="2"/>
                <a:endCxn id="18" idx="0"/>
              </p:cNvCxnSpPr>
              <p:nvPr/>
            </p:nvCxnSpPr>
            <p:spPr>
              <a:xfrm flipH="1">
                <a:off x="6696537" y="3548076"/>
                <a:ext cx="335378" cy="3025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532718" y="4566615"/>
                <a:ext cx="327640" cy="41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a</a:t>
                </a:r>
              </a:p>
            </p:txBody>
          </p:sp>
          <p:cxnSp>
            <p:nvCxnSpPr>
              <p:cNvPr id="21" name="Straight Connector 20"/>
              <p:cNvCxnSpPr>
                <a:stCxn id="18" idx="2"/>
                <a:endCxn id="20" idx="0"/>
              </p:cNvCxnSpPr>
              <p:nvPr/>
            </p:nvCxnSpPr>
            <p:spPr>
              <a:xfrm>
                <a:off x="6696537" y="4262453"/>
                <a:ext cx="2" cy="3041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17" idx="2"/>
              <a:endCxn id="16" idx="0"/>
            </p:cNvCxnSpPr>
            <p:nvPr/>
          </p:nvCxnSpPr>
          <p:spPr>
            <a:xfrm>
              <a:off x="420832" y="4886279"/>
              <a:ext cx="316383" cy="27134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6109" y="5157625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N_f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2147480" y="2083758"/>
            <a:ext cx="1065161" cy="362537"/>
          </a:xfrm>
          <a:custGeom>
            <a:avLst/>
            <a:gdLst>
              <a:gd name="connsiteX0" fmla="*/ 0 w 1065161"/>
              <a:gd name="connsiteY0" fmla="*/ 40680 h 362537"/>
              <a:gd name="connsiteX1" fmla="*/ 458839 w 1065161"/>
              <a:gd name="connsiteY1" fmla="*/ 24292 h 362537"/>
              <a:gd name="connsiteX2" fmla="*/ 483420 w 1065161"/>
              <a:gd name="connsiteY2" fmla="*/ 327454 h 362537"/>
              <a:gd name="connsiteX3" fmla="*/ 1065161 w 1065161"/>
              <a:gd name="connsiteY3" fmla="*/ 343841 h 36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161" h="362537">
                <a:moveTo>
                  <a:pt x="0" y="40680"/>
                </a:moveTo>
                <a:cubicBezTo>
                  <a:pt x="189134" y="8588"/>
                  <a:pt x="378269" y="-23504"/>
                  <a:pt x="458839" y="24292"/>
                </a:cubicBezTo>
                <a:cubicBezTo>
                  <a:pt x="539409" y="72088"/>
                  <a:pt x="382366" y="274196"/>
                  <a:pt x="483420" y="327454"/>
                </a:cubicBezTo>
                <a:cubicBezTo>
                  <a:pt x="584474" y="380712"/>
                  <a:pt x="824817" y="362276"/>
                  <a:pt x="1065161" y="343841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50150" y="1575464"/>
            <a:ext cx="1686783" cy="2452388"/>
            <a:chOff x="5938515" y="1581289"/>
            <a:chExt cx="1686783" cy="2452388"/>
          </a:xfrm>
        </p:grpSpPr>
        <p:sp>
          <p:nvSpPr>
            <p:cNvPr id="27" name="TextBox 26"/>
            <p:cNvSpPr txBox="1"/>
            <p:nvPr/>
          </p:nvSpPr>
          <p:spPr>
            <a:xfrm>
              <a:off x="6139845" y="1581289"/>
              <a:ext cx="102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NP: </a:t>
              </a:r>
              <a:r>
                <a:rPr lang="en-US" dirty="0">
                  <a:latin typeface="Times New Roman"/>
                  <a:cs typeface="Times New Roman"/>
                </a:rPr>
                <a:t>∃</a:t>
              </a:r>
              <a:r>
                <a:rPr lang="en-US" i="1" dirty="0" smtClean="0">
                  <a:latin typeface="Times New Roman"/>
                  <a:cs typeface="Times New Roman"/>
                </a:rPr>
                <a:t>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0440" y="2219775"/>
              <a:ext cx="319313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9" name="Straight Connector 28"/>
            <p:cNvCxnSpPr>
              <a:stCxn id="27" idx="2"/>
              <a:endCxn id="28" idx="0"/>
            </p:cNvCxnSpPr>
            <p:nvPr/>
          </p:nvCxnSpPr>
          <p:spPr>
            <a:xfrm>
              <a:off x="6650097" y="1950621"/>
              <a:ext cx="0" cy="26915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6682" y="3387346"/>
              <a:ext cx="878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dog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og(</a:t>
              </a:r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4884" y="2844199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N_f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38515" y="282243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D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70575" y="336465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a</a:t>
              </a:r>
            </a:p>
          </p:txBody>
        </p:sp>
        <p:cxnSp>
          <p:nvCxnSpPr>
            <p:cNvPr id="35" name="Straight Connector 34"/>
            <p:cNvCxnSpPr>
              <a:stCxn id="28" idx="2"/>
              <a:endCxn id="33" idx="0"/>
            </p:cNvCxnSpPr>
            <p:nvPr/>
          </p:nvCxnSpPr>
          <p:spPr>
            <a:xfrm flipH="1">
              <a:off x="6114204" y="2551005"/>
              <a:ext cx="535893" cy="27143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2"/>
              <a:endCxn id="32" idx="0"/>
            </p:cNvCxnSpPr>
            <p:nvPr/>
          </p:nvCxnSpPr>
          <p:spPr>
            <a:xfrm>
              <a:off x="6650097" y="2551005"/>
              <a:ext cx="535893" cy="29319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4" idx="0"/>
              <a:endCxn id="33" idx="2"/>
            </p:cNvCxnSpPr>
            <p:nvPr/>
          </p:nvCxnSpPr>
          <p:spPr>
            <a:xfrm flipV="1">
              <a:off x="6114204" y="3191769"/>
              <a:ext cx="0" cy="17288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2"/>
              <a:endCxn id="30" idx="0"/>
            </p:cNvCxnSpPr>
            <p:nvPr/>
          </p:nvCxnSpPr>
          <p:spPr>
            <a:xfrm>
              <a:off x="7185990" y="3213531"/>
              <a:ext cx="0" cy="17381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216098" y="2230598"/>
            <a:ext cx="6063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8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0510" y="2901108"/>
            <a:ext cx="4269540" cy="3210640"/>
            <a:chOff x="5888059" y="2798207"/>
            <a:chExt cx="4269540" cy="3210640"/>
          </a:xfrm>
        </p:grpSpPr>
        <p:grpSp>
          <p:nvGrpSpPr>
            <p:cNvPr id="5" name="Group 4"/>
            <p:cNvGrpSpPr/>
            <p:nvPr/>
          </p:nvGrpSpPr>
          <p:grpSpPr>
            <a:xfrm>
              <a:off x="5888059" y="2798207"/>
              <a:ext cx="4269540" cy="3210640"/>
              <a:chOff x="3272456" y="2818581"/>
              <a:chExt cx="4869755" cy="357997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678516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72456" y="3419598"/>
                <a:ext cx="1432005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d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d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42969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28871" y="4189853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07855" y="418103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>
                <a:stCxn id="12" idx="0"/>
                <a:endCxn id="11" idx="2"/>
              </p:cNvCxnSpPr>
              <p:nvPr/>
            </p:nvCxnSpPr>
            <p:spPr>
              <a:xfrm flipV="1">
                <a:off x="3988459" y="3187913"/>
                <a:ext cx="1104066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1" idx="2"/>
                <a:endCxn id="13" idx="0"/>
              </p:cNvCxnSpPr>
              <p:nvPr/>
            </p:nvCxnSpPr>
            <p:spPr>
              <a:xfrm>
                <a:off x="5092525" y="3187913"/>
                <a:ext cx="790253" cy="23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5302468" y="3788929"/>
                <a:ext cx="580310" cy="400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2"/>
                <a:endCxn id="15" idx="0"/>
              </p:cNvCxnSpPr>
              <p:nvPr/>
            </p:nvCxnSpPr>
            <p:spPr>
              <a:xfrm>
                <a:off x="5882779" y="3788929"/>
                <a:ext cx="845649" cy="39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6196329" y="4550368"/>
                <a:ext cx="532099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5" idx="2"/>
                <a:endCxn id="17" idx="0"/>
              </p:cNvCxnSpPr>
              <p:nvPr/>
            </p:nvCxnSpPr>
            <p:spPr>
              <a:xfrm>
                <a:off x="6728428" y="4550368"/>
                <a:ext cx="663617" cy="2880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5" name="Straight Connector 24"/>
              <p:cNvCxnSpPr>
                <a:stCxn id="16" idx="2"/>
                <a:endCxn id="24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27" name="Straight Connector 26"/>
              <p:cNvCxnSpPr>
                <a:stCxn id="14" idx="2"/>
                <a:endCxn id="26" idx="0"/>
              </p:cNvCxnSpPr>
              <p:nvPr/>
            </p:nvCxnSpPr>
            <p:spPr>
              <a:xfrm>
                <a:off x="5302468" y="4559184"/>
                <a:ext cx="0" cy="2657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6074590" y="3956791"/>
              <a:ext cx="878616" cy="1287119"/>
              <a:chOff x="6605513" y="3505590"/>
              <a:chExt cx="1002133" cy="14351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922296" y="35761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7106578" y="3505590"/>
                <a:ext cx="0" cy="17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605513" y="4220090"/>
                <a:ext cx="1002133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dog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og(</a:t>
                </a:r>
                <a:r>
                  <a:rPr lang="en-US" i="1" dirty="0">
                    <a:latin typeface="Times New Roman"/>
                    <a:cs typeface="Times New Roman"/>
                  </a:rPr>
                  <a:t>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</p:txBody>
          </p:sp>
          <p:cxnSp>
            <p:nvCxnSpPr>
              <p:cNvPr id="10" name="Straight Connector 9"/>
              <p:cNvCxnSpPr>
                <a:stCxn id="7" idx="2"/>
              </p:cNvCxnSpPr>
              <p:nvPr/>
            </p:nvCxnSpPr>
            <p:spPr>
              <a:xfrm>
                <a:off x="7104398" y="3945517"/>
                <a:ext cx="4364" cy="274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5256679" y="3726717"/>
            <a:ext cx="6063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-303495" y="4569380"/>
            <a:ext cx="1256040" cy="1656341"/>
            <a:chOff x="-208250" y="4516947"/>
            <a:chExt cx="1256040" cy="1656341"/>
          </a:xfrm>
        </p:grpSpPr>
        <p:grpSp>
          <p:nvGrpSpPr>
            <p:cNvPr id="30" name="Group 29"/>
            <p:cNvGrpSpPr/>
            <p:nvPr/>
          </p:nvGrpSpPr>
          <p:grpSpPr>
            <a:xfrm>
              <a:off x="-208250" y="4516947"/>
              <a:ext cx="761599" cy="1656341"/>
              <a:chOff x="6314390" y="3136258"/>
              <a:chExt cx="868666" cy="184687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860359" y="3136258"/>
                <a:ext cx="322697" cy="4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19167" y="3855678"/>
                <a:ext cx="400775" cy="41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D</a:t>
                </a:r>
              </a:p>
            </p:txBody>
          </p:sp>
          <p:cxnSp>
            <p:nvCxnSpPr>
              <p:cNvPr id="35" name="Straight Connector 34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6719555" y="3548075"/>
                <a:ext cx="302154" cy="3076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314390" y="4571316"/>
                <a:ext cx="810327" cy="411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every</a:t>
                </a:r>
              </a:p>
            </p:txBody>
          </p:sp>
          <p:cxnSp>
            <p:nvCxnSpPr>
              <p:cNvPr id="37" name="Straight Connector 36"/>
              <p:cNvCxnSpPr>
                <a:stCxn id="34" idx="2"/>
                <a:endCxn id="36" idx="0"/>
              </p:cNvCxnSpPr>
              <p:nvPr/>
            </p:nvCxnSpPr>
            <p:spPr>
              <a:xfrm>
                <a:off x="6719554" y="4267495"/>
                <a:ext cx="0" cy="303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>
              <a:stCxn id="33" idx="2"/>
              <a:endCxn id="32" idx="0"/>
            </p:cNvCxnSpPr>
            <p:nvPr/>
          </p:nvCxnSpPr>
          <p:spPr>
            <a:xfrm>
              <a:off x="411891" y="4886278"/>
              <a:ext cx="344794" cy="26915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65579" y="5155434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N_f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>
            <a:off x="499811" y="4309806"/>
            <a:ext cx="1097936" cy="518206"/>
          </a:xfrm>
          <a:custGeom>
            <a:avLst/>
            <a:gdLst>
              <a:gd name="connsiteX0" fmla="*/ 0 w 1097936"/>
              <a:gd name="connsiteY0" fmla="*/ 483420 h 518206"/>
              <a:gd name="connsiteX1" fmla="*/ 516194 w 1097936"/>
              <a:gd name="connsiteY1" fmla="*/ 475226 h 518206"/>
              <a:gd name="connsiteX2" fmla="*/ 458839 w 1097936"/>
              <a:gd name="connsiteY2" fmla="*/ 57355 h 518206"/>
              <a:gd name="connsiteX3" fmla="*/ 1097936 w 1097936"/>
              <a:gd name="connsiteY3" fmla="*/ 0 h 51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936" h="518206">
                <a:moveTo>
                  <a:pt x="0" y="483420"/>
                </a:moveTo>
                <a:cubicBezTo>
                  <a:pt x="219860" y="514828"/>
                  <a:pt x="439721" y="546237"/>
                  <a:pt x="516194" y="475226"/>
                </a:cubicBezTo>
                <a:cubicBezTo>
                  <a:pt x="592667" y="404215"/>
                  <a:pt x="361882" y="136559"/>
                  <a:pt x="458839" y="57355"/>
                </a:cubicBezTo>
                <a:cubicBezTo>
                  <a:pt x="555796" y="-21849"/>
                  <a:pt x="991420" y="8193"/>
                  <a:pt x="1097936" y="0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253842" y="2902068"/>
            <a:ext cx="4530062" cy="3210640"/>
            <a:chOff x="6253842" y="3029612"/>
            <a:chExt cx="4530062" cy="3210640"/>
          </a:xfrm>
        </p:grpSpPr>
        <p:grpSp>
          <p:nvGrpSpPr>
            <p:cNvPr id="40" name="Group 39"/>
            <p:cNvGrpSpPr/>
            <p:nvPr/>
          </p:nvGrpSpPr>
          <p:grpSpPr>
            <a:xfrm>
              <a:off x="6490953" y="3029612"/>
              <a:ext cx="4292951" cy="3210640"/>
              <a:chOff x="3245755" y="2818581"/>
              <a:chExt cx="4896456" cy="357997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78516" y="2818581"/>
                <a:ext cx="8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S: ∃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e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245755" y="3415698"/>
                <a:ext cx="1432005" cy="72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dirty="0">
                    <a:latin typeface="Times New Roman"/>
                    <a:cs typeface="Times New Roman"/>
                  </a:rPr>
                  <a:t>∀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d</a:t>
                </a: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e,d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92151" y="340670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59338" y="4203590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07855" y="42460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41880" y="4838437"/>
                <a:ext cx="1500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NP_1: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y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y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Location(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>
                    <a:latin typeface="Times New Roman"/>
                    <a:cs typeface="Times New Roman"/>
                  </a:rPr>
                  <a:t>)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8" name="Straight Connector 57"/>
              <p:cNvCxnSpPr>
                <a:stCxn id="52" idx="0"/>
                <a:endCxn id="51" idx="2"/>
              </p:cNvCxnSpPr>
              <p:nvPr/>
            </p:nvCxnSpPr>
            <p:spPr>
              <a:xfrm flipV="1">
                <a:off x="3961758" y="3187913"/>
                <a:ext cx="1130767" cy="2277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1" idx="2"/>
                <a:endCxn id="53" idx="0"/>
              </p:cNvCxnSpPr>
              <p:nvPr/>
            </p:nvCxnSpPr>
            <p:spPr>
              <a:xfrm>
                <a:off x="5092525" y="3187913"/>
                <a:ext cx="939436" cy="2187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5332935" y="3776039"/>
                <a:ext cx="699025" cy="4275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55" idx="0"/>
              </p:cNvCxnSpPr>
              <p:nvPr/>
            </p:nvCxnSpPr>
            <p:spPr>
              <a:xfrm>
                <a:off x="6031960" y="3776039"/>
                <a:ext cx="696468" cy="4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5" idx="2"/>
                <a:endCxn id="56" idx="0"/>
              </p:cNvCxnSpPr>
              <p:nvPr/>
            </p:nvCxnSpPr>
            <p:spPr>
              <a:xfrm flipH="1">
                <a:off x="6196329" y="4615371"/>
                <a:ext cx="532099" cy="223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5" idx="2"/>
                <a:endCxn id="57" idx="0"/>
              </p:cNvCxnSpPr>
              <p:nvPr/>
            </p:nvCxnSpPr>
            <p:spPr>
              <a:xfrm>
                <a:off x="6728428" y="4615371"/>
                <a:ext cx="663617" cy="223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5" name="Straight Connector 64"/>
              <p:cNvCxnSpPr>
                <a:stCxn id="56" idx="2"/>
                <a:endCxn id="64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52625" y="4816384"/>
                <a:ext cx="1160619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67" name="Straight Connector 66"/>
              <p:cNvCxnSpPr>
                <a:stCxn id="54" idx="2"/>
                <a:endCxn id="66" idx="0"/>
              </p:cNvCxnSpPr>
              <p:nvPr/>
            </p:nvCxnSpPr>
            <p:spPr>
              <a:xfrm>
                <a:off x="5332935" y="4572922"/>
                <a:ext cx="0" cy="2434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959049" y="4309805"/>
              <a:ext cx="319312" cy="33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118707" y="4199377"/>
              <a:ext cx="0" cy="18322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16708" y="5449988"/>
              <a:ext cx="8786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dog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og(</a:t>
              </a:r>
              <a:r>
                <a:rPr lang="en-US" i="1" dirty="0">
                  <a:latin typeface="Times New Roman"/>
                  <a:cs typeface="Times New Roman"/>
                </a:rPr>
                <a:t>d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</p:txBody>
        </p:sp>
        <p:cxnSp>
          <p:nvCxnSpPr>
            <p:cNvPr id="44" name="Straight Connector 43"/>
            <p:cNvCxnSpPr>
              <a:stCxn id="41" idx="2"/>
              <a:endCxn id="46" idx="0"/>
            </p:cNvCxnSpPr>
            <p:nvPr/>
          </p:nvCxnSpPr>
          <p:spPr>
            <a:xfrm flipH="1">
              <a:off x="6615442" y="4641035"/>
              <a:ext cx="503263" cy="2720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64910" y="492503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N_f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39753" y="49131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D</a:t>
              </a:r>
            </a:p>
          </p:txBody>
        </p:sp>
        <p:cxnSp>
          <p:nvCxnSpPr>
            <p:cNvPr id="47" name="Straight Connector 46"/>
            <p:cNvCxnSpPr>
              <a:stCxn id="41" idx="2"/>
              <a:endCxn id="45" idx="0"/>
            </p:cNvCxnSpPr>
            <p:nvPr/>
          </p:nvCxnSpPr>
          <p:spPr>
            <a:xfrm>
              <a:off x="7118705" y="4641035"/>
              <a:ext cx="337311" cy="28399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253842" y="546637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every</a:t>
              </a:r>
            </a:p>
          </p:txBody>
        </p:sp>
        <p:cxnSp>
          <p:nvCxnSpPr>
            <p:cNvPr id="49" name="Straight Connector 48"/>
            <p:cNvCxnSpPr>
              <a:stCxn id="46" idx="2"/>
              <a:endCxn id="48" idx="0"/>
            </p:cNvCxnSpPr>
            <p:nvPr/>
          </p:nvCxnSpPr>
          <p:spPr>
            <a:xfrm flipH="1">
              <a:off x="6609068" y="5282456"/>
              <a:ext cx="6374" cy="18392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2"/>
              <a:endCxn id="43" idx="0"/>
            </p:cNvCxnSpPr>
            <p:nvPr/>
          </p:nvCxnSpPr>
          <p:spPr>
            <a:xfrm>
              <a:off x="7456016" y="5294366"/>
              <a:ext cx="0" cy="15562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08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23" y="2252318"/>
            <a:ext cx="4038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8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070100"/>
            <a:ext cx="452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159000"/>
            <a:ext cx="4305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02602" y="1161322"/>
            <a:ext cx="1590529" cy="7212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Tree Mapper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>
            <a:stCxn id="26" idx="2"/>
            <a:endCxn id="27" idx="0"/>
          </p:cNvCxnSpPr>
          <p:nvPr/>
        </p:nvCxnSpPr>
        <p:spPr>
          <a:xfrm>
            <a:off x="2997867" y="3273989"/>
            <a:ext cx="1241" cy="46910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015" y="1973308"/>
            <a:ext cx="159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LTAG trees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372" y="116685"/>
            <a:ext cx="8909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input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sentence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2602" y="2518496"/>
            <a:ext cx="1590529" cy="7554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Parser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1915947" y="3743098"/>
            <a:ext cx="2166322" cy="1168380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Parse Failed?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25" idx="2"/>
            <a:endCxn id="19" idx="0"/>
          </p:cNvCxnSpPr>
          <p:nvPr/>
        </p:nvCxnSpPr>
        <p:spPr>
          <a:xfrm>
            <a:off x="2997867" y="701461"/>
            <a:ext cx="0" cy="45986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2"/>
            <a:endCxn id="26" idx="0"/>
          </p:cNvCxnSpPr>
          <p:nvPr/>
        </p:nvCxnSpPr>
        <p:spPr>
          <a:xfrm>
            <a:off x="2997867" y="1882617"/>
            <a:ext cx="0" cy="6358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7" idx="3"/>
            <a:endCxn id="19" idx="3"/>
          </p:cNvCxnSpPr>
          <p:nvPr/>
        </p:nvCxnSpPr>
        <p:spPr>
          <a:xfrm flipH="1" flipV="1">
            <a:off x="3793131" y="1521970"/>
            <a:ext cx="289138" cy="2805318"/>
          </a:xfrm>
          <a:prstGeom prst="curvedConnector3">
            <a:avLst>
              <a:gd name="adj1" fmla="val -169266"/>
            </a:avLst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5" idx="0"/>
          </p:cNvCxnSpPr>
          <p:nvPr/>
        </p:nvCxnSpPr>
        <p:spPr>
          <a:xfrm>
            <a:off x="2997867" y="4900138"/>
            <a:ext cx="1246" cy="53494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35714" y="4900138"/>
            <a:ext cx="62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No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96287" y="2648411"/>
            <a:ext cx="62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Yes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13906" y="5435087"/>
            <a:ext cx="11704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p</a:t>
            </a:r>
            <a:r>
              <a:rPr lang="en-US" sz="1600" dirty="0" smtClean="0">
                <a:latin typeface="Times New Roman"/>
                <a:cs typeface="Times New Roman"/>
              </a:rPr>
              <a:t>arse</a:t>
            </a:r>
          </a:p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(or timeout)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7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220" y="1183583"/>
            <a:ext cx="79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Pierre </a:t>
            </a:r>
            <a:r>
              <a:rPr lang="en-US" dirty="0" err="1" smtClean="0">
                <a:latin typeface="Times New Roman"/>
                <a:cs typeface="Times New Roman"/>
              </a:rPr>
              <a:t>Vinken</a:t>
            </a:r>
            <a:r>
              <a:rPr lang="en-US" dirty="0" smtClean="0">
                <a:latin typeface="Times New Roman"/>
                <a:cs typeface="Times New Roman"/>
              </a:rPr>
              <a:t>, 61 years old, will join the board as a nonexecutive director Nov. 29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1466978" y="468157"/>
            <a:ext cx="432051" cy="2601565"/>
          </a:xfrm>
          <a:prstGeom prst="leftBrac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4132410" y="1370447"/>
            <a:ext cx="432052" cy="796983"/>
          </a:xfrm>
          <a:prstGeom prst="leftBrac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3470553" y="1578333"/>
            <a:ext cx="432052" cy="381216"/>
          </a:xfrm>
          <a:prstGeom prst="leftBrace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4617" y="1984965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latin typeface="Times New Roman"/>
                <a:cs typeface="Times New Roman"/>
              </a:rPr>
              <a:t>arg</a:t>
            </a:r>
            <a:r>
              <a:rPr lang="en-US" cap="small" dirty="0" smtClean="0">
                <a:latin typeface="Times New Roman"/>
                <a:cs typeface="Times New Roman"/>
              </a:rPr>
              <a:t>0</a:t>
            </a:r>
            <a:endParaRPr lang="en-US" cap="small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0909" y="1984967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 smtClean="0">
                <a:latin typeface="Times New Roman"/>
                <a:cs typeface="Times New Roman"/>
              </a:rPr>
              <a:t>ARG1</a:t>
            </a:r>
            <a:endParaRPr lang="en-US" cap="small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343" y="1984427"/>
            <a:ext cx="84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j</a:t>
            </a:r>
            <a:r>
              <a:rPr lang="en-US" dirty="0" smtClean="0">
                <a:latin typeface="Times New Roman"/>
                <a:cs typeface="Times New Roman"/>
              </a:rPr>
              <a:t>oin.01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298" y="985781"/>
            <a:ext cx="8026622" cy="15046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a_lhs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80" y="2530496"/>
            <a:ext cx="825500" cy="635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02435" y="2870138"/>
            <a:ext cx="260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↓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725763" y="2158938"/>
            <a:ext cx="1206500" cy="1422400"/>
            <a:chOff x="4943196" y="2530496"/>
            <a:chExt cx="1206500" cy="1422400"/>
          </a:xfrm>
        </p:grpSpPr>
        <p:pic>
          <p:nvPicPr>
            <p:cNvPr id="5" name="Picture 4" descr="meta_rhs.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196" y="2530496"/>
              <a:ext cx="1206500" cy="1422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329013" y="2870138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641966" y="2685472"/>
            <a:ext cx="45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⟹</a:t>
            </a:r>
          </a:p>
        </p:txBody>
      </p:sp>
    </p:spTree>
    <p:extLst>
      <p:ext uri="{BB962C8B-B14F-4D97-AF65-F5344CB8AC3E}">
        <p14:creationId xmlns:p14="http://schemas.microsoft.com/office/powerpoint/2010/main" val="33062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19566" y="2273242"/>
            <a:ext cx="1583172" cy="1828999"/>
            <a:chOff x="1819566" y="2273242"/>
            <a:chExt cx="1583172" cy="1828999"/>
          </a:xfrm>
        </p:grpSpPr>
        <p:pic>
          <p:nvPicPr>
            <p:cNvPr id="5" name="Picture 4" descr="meta_declarative.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566" y="2273242"/>
              <a:ext cx="1447800" cy="1816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985078" y="2611229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747" y="3027003"/>
              <a:ext cx="3129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♢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9044" y="3781565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41962" y="3794464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2919" y="2125294"/>
            <a:ext cx="1959188" cy="2211320"/>
            <a:chOff x="4742919" y="2125294"/>
            <a:chExt cx="1959188" cy="2211320"/>
          </a:xfrm>
        </p:grpSpPr>
        <p:pic>
          <p:nvPicPr>
            <p:cNvPr id="4" name="Picture 3" descr="meta_subject_extracted.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919" y="2125294"/>
              <a:ext cx="1828800" cy="2209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40215" y="3271646"/>
              <a:ext cx="3129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♢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1331" y="4028837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38881" y="4020960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04564" y="2457340"/>
              <a:ext cx="260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Times New Roman"/>
                  <a:cs typeface="Times New Roman"/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103563" y="2237111"/>
            <a:ext cx="4792101" cy="3579972"/>
            <a:chOff x="3350110" y="2818581"/>
            <a:chExt cx="4792101" cy="3579972"/>
          </a:xfrm>
        </p:grpSpPr>
        <p:sp>
          <p:nvSpPr>
            <p:cNvPr id="49" name="TextBox 48"/>
            <p:cNvSpPr txBox="1"/>
            <p:nvPr/>
          </p:nvSpPr>
          <p:spPr>
            <a:xfrm>
              <a:off x="4550014" y="2818581"/>
              <a:ext cx="828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S: ∃</a:t>
              </a:r>
              <a:r>
                <a:rPr lang="en-US" i="1" dirty="0" smtClean="0"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0110" y="3419598"/>
              <a:ext cx="1276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NP_0: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x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Agent(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e,x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2969" y="341959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8629" y="4112768"/>
              <a:ext cx="347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07855" y="41462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39876" y="48384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41880" y="4838437"/>
              <a:ext cx="15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NP_1: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y</a:t>
              </a:r>
              <a:r>
                <a:rPr lang="en-US" i="1" dirty="0" err="1" smtClean="0">
                  <a:latin typeface="Times New Roman"/>
                  <a:cs typeface="Times New Roman"/>
                </a:rPr>
                <a:t>y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Location(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>
                  <a:latin typeface="Times New Roman"/>
                  <a:cs typeface="Times New Roman"/>
                </a:rPr>
                <a:t>)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56" name="Straight Connector 55"/>
            <p:cNvCxnSpPr>
              <a:stCxn id="50" idx="0"/>
              <a:endCxn id="49" idx="2"/>
            </p:cNvCxnSpPr>
            <p:nvPr/>
          </p:nvCxnSpPr>
          <p:spPr>
            <a:xfrm flipV="1">
              <a:off x="3988458" y="3187913"/>
              <a:ext cx="975565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2"/>
              <a:endCxn id="51" idx="0"/>
            </p:cNvCxnSpPr>
            <p:nvPr/>
          </p:nvCxnSpPr>
          <p:spPr>
            <a:xfrm>
              <a:off x="4964023" y="3187913"/>
              <a:ext cx="918755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2"/>
              <a:endCxn id="52" idx="0"/>
            </p:cNvCxnSpPr>
            <p:nvPr/>
          </p:nvCxnSpPr>
          <p:spPr>
            <a:xfrm flipH="1">
              <a:off x="5312227" y="3788930"/>
              <a:ext cx="570551" cy="32383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3" idx="0"/>
            </p:cNvCxnSpPr>
            <p:nvPr/>
          </p:nvCxnSpPr>
          <p:spPr>
            <a:xfrm>
              <a:off x="5882778" y="3788930"/>
              <a:ext cx="845650" cy="35729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2"/>
              <a:endCxn id="54" idx="0"/>
            </p:cNvCxnSpPr>
            <p:nvPr/>
          </p:nvCxnSpPr>
          <p:spPr>
            <a:xfrm flipH="1">
              <a:off x="6196329" y="4515561"/>
              <a:ext cx="532099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  <a:endCxn id="55" idx="0"/>
            </p:cNvCxnSpPr>
            <p:nvPr/>
          </p:nvCxnSpPr>
          <p:spPr>
            <a:xfrm>
              <a:off x="6728428" y="4515561"/>
              <a:ext cx="663618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51468" y="5475223"/>
              <a:ext cx="1089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over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o</a:t>
              </a:r>
              <a:r>
                <a:rPr lang="en-US" i="1" dirty="0" smtClean="0">
                  <a:latin typeface="Times New Roman"/>
                  <a:cs typeface="Times New Roman"/>
                </a:rPr>
                <a:t>ver(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  <a:p>
              <a:pPr algn="ctr"/>
              <a:endParaRPr lang="en-US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63" name="Straight Connector 62"/>
            <p:cNvCxnSpPr>
              <a:stCxn id="54" idx="2"/>
              <a:endCxn id="62" idx="0"/>
            </p:cNvCxnSpPr>
            <p:nvPr/>
          </p:nvCxnSpPr>
          <p:spPr>
            <a:xfrm>
              <a:off x="6196329" y="5207769"/>
              <a:ext cx="1" cy="26745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22159" y="4824942"/>
              <a:ext cx="1160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j</a:t>
              </a:r>
              <a:r>
                <a:rPr lang="en-US" dirty="0" smtClean="0">
                  <a:latin typeface="Times New Roman"/>
                  <a:cs typeface="Times New Roman"/>
                </a:rPr>
                <a:t>umped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m</a:t>
              </a:r>
              <a:r>
                <a:rPr lang="en-US" i="1" dirty="0" smtClean="0">
                  <a:latin typeface="Times New Roman"/>
                  <a:cs typeface="Times New Roman"/>
                </a:rPr>
                <a:t>otion(e)</a:t>
              </a:r>
            </a:p>
          </p:txBody>
        </p:sp>
        <p:cxnSp>
          <p:nvCxnSpPr>
            <p:cNvPr id="65" name="Straight Connector 64"/>
            <p:cNvCxnSpPr>
              <a:stCxn id="52" idx="2"/>
              <a:endCxn id="64" idx="0"/>
            </p:cNvCxnSpPr>
            <p:nvPr/>
          </p:nvCxnSpPr>
          <p:spPr>
            <a:xfrm flipH="1">
              <a:off x="5302469" y="4482100"/>
              <a:ext cx="9758" cy="34284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59756" y="986599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15347" y="2046102"/>
            <a:ext cx="76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S: ∃</a:t>
            </a:r>
            <a:r>
              <a:rPr lang="en-US" i="1" dirty="0" smtClean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057" y="2647119"/>
            <a:ext cx="150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NP_1: </a:t>
            </a:r>
            <a:r>
              <a:rPr lang="en-US" i="1" dirty="0" err="1" smtClean="0">
                <a:latin typeface="Times New Roman"/>
                <a:cs typeface="Times New Roman"/>
              </a:rPr>
              <a:t>Q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y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endParaRPr lang="en-US" i="1" dirty="0" smtClean="0">
              <a:latin typeface="Times New Roman"/>
              <a:cs typeface="Times New Roman"/>
            </a:endParaRP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Location(</a:t>
            </a:r>
            <a:r>
              <a:rPr lang="en-US" i="1" dirty="0" err="1" smtClean="0">
                <a:latin typeface="Times New Roman"/>
                <a:cs typeface="Times New Roman"/>
              </a:rPr>
              <a:t>e,y</a:t>
            </a:r>
            <a:r>
              <a:rPr lang="en-US" i="1" dirty="0" smtClean="0">
                <a:latin typeface="Times New Roman"/>
                <a:cs typeface="Times New Roman"/>
              </a:rPr>
              <a:t>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2482" y="34487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73833" y="409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</a:t>
            </a:r>
          </a:p>
        </p:txBody>
      </p:sp>
      <p:cxnSp>
        <p:nvCxnSpPr>
          <p:cNvPr id="16" name="Straight Connector 15"/>
          <p:cNvCxnSpPr>
            <a:stCxn id="9" idx="0"/>
            <a:endCxn id="8" idx="2"/>
          </p:cNvCxnSpPr>
          <p:nvPr/>
        </p:nvCxnSpPr>
        <p:spPr>
          <a:xfrm flipV="1">
            <a:off x="3633223" y="2415434"/>
            <a:ext cx="966210" cy="23168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13" idx="0"/>
          </p:cNvCxnSpPr>
          <p:nvPr/>
        </p:nvCxnSpPr>
        <p:spPr>
          <a:xfrm flipH="1">
            <a:off x="6430286" y="3818067"/>
            <a:ext cx="2769" cy="270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8193" y="4737500"/>
            <a:ext cx="108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over</a:t>
            </a:r>
          </a:p>
          <a:p>
            <a:pPr algn="ctr"/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i="1" dirty="0" smtClean="0">
                <a:latin typeface="Times New Roman"/>
                <a:cs typeface="Times New Roman"/>
              </a:rPr>
              <a:t>ver(</a:t>
            </a:r>
            <a:r>
              <a:rPr lang="en-US" i="1" dirty="0" err="1" smtClean="0">
                <a:latin typeface="Times New Roman"/>
                <a:cs typeface="Times New Roman"/>
              </a:rPr>
              <a:t>e,y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endParaRPr lang="en-US" i="1" dirty="0" smtClean="0">
              <a:latin typeface="Times New Roman"/>
              <a:cs typeface="Times New Roman"/>
            </a:endParaRPr>
          </a:p>
        </p:txBody>
      </p:sp>
      <p:cxnSp>
        <p:nvCxnSpPr>
          <p:cNvPr id="33" name="Straight Connector 32"/>
          <p:cNvCxnSpPr>
            <a:stCxn id="13" idx="2"/>
            <a:endCxn id="31" idx="0"/>
          </p:cNvCxnSpPr>
          <p:nvPr/>
        </p:nvCxnSpPr>
        <p:spPr>
          <a:xfrm>
            <a:off x="6430286" y="4469190"/>
            <a:ext cx="2769" cy="2683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366832" y="26471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6" name="Straight Connector 85"/>
          <p:cNvCxnSpPr>
            <a:stCxn id="8" idx="2"/>
            <a:endCxn id="84" idx="0"/>
          </p:cNvCxnSpPr>
          <p:nvPr/>
        </p:nvCxnSpPr>
        <p:spPr>
          <a:xfrm>
            <a:off x="4599433" y="2415434"/>
            <a:ext cx="1007208" cy="23168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4" idx="2"/>
            <a:endCxn id="12" idx="0"/>
          </p:cNvCxnSpPr>
          <p:nvPr/>
        </p:nvCxnSpPr>
        <p:spPr>
          <a:xfrm>
            <a:off x="5606641" y="3016451"/>
            <a:ext cx="826414" cy="43228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36323" y="3419917"/>
            <a:ext cx="34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29611" y="4088517"/>
            <a:ext cx="116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j</a:t>
            </a:r>
            <a:r>
              <a:rPr lang="en-US" dirty="0" smtClean="0">
                <a:latin typeface="Times New Roman"/>
                <a:cs typeface="Times New Roman"/>
              </a:rPr>
              <a:t>umped</a:t>
            </a:r>
          </a:p>
          <a:p>
            <a:pPr algn="ctr"/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i="1" dirty="0" smtClean="0">
                <a:latin typeface="Times New Roman"/>
                <a:cs typeface="Times New Roman"/>
              </a:rPr>
              <a:t>otion(e)</a:t>
            </a:r>
          </a:p>
        </p:txBody>
      </p:sp>
      <p:cxnSp>
        <p:nvCxnSpPr>
          <p:cNvPr id="98" name="Straight Connector 97"/>
          <p:cNvCxnSpPr>
            <a:stCxn id="96" idx="2"/>
            <a:endCxn id="97" idx="0"/>
          </p:cNvCxnSpPr>
          <p:nvPr/>
        </p:nvCxnSpPr>
        <p:spPr>
          <a:xfrm>
            <a:off x="4809921" y="3789249"/>
            <a:ext cx="0" cy="29926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4" idx="2"/>
            <a:endCxn id="96" idx="0"/>
          </p:cNvCxnSpPr>
          <p:nvPr/>
        </p:nvCxnSpPr>
        <p:spPr>
          <a:xfrm flipH="1">
            <a:off x="4809921" y="3016451"/>
            <a:ext cx="796720" cy="4034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9756" y="986599"/>
            <a:ext cx="86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207104" y="2330117"/>
            <a:ext cx="4792101" cy="3579972"/>
            <a:chOff x="3350110" y="2818581"/>
            <a:chExt cx="4792101" cy="3579972"/>
          </a:xfrm>
        </p:grpSpPr>
        <p:sp>
          <p:nvSpPr>
            <p:cNvPr id="49" name="TextBox 48"/>
            <p:cNvSpPr txBox="1"/>
            <p:nvPr/>
          </p:nvSpPr>
          <p:spPr>
            <a:xfrm>
              <a:off x="4285998" y="2818581"/>
              <a:ext cx="119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NP_r</a:t>
              </a:r>
              <a:r>
                <a:rPr lang="en-US" dirty="0" smtClean="0">
                  <a:latin typeface="Times New Roman"/>
                  <a:cs typeface="Times New Roman"/>
                </a:rPr>
                <a:t>: ∃</a:t>
              </a:r>
              <a:r>
                <a:rPr lang="en-US" i="1" dirty="0" smtClean="0"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0110" y="3419598"/>
              <a:ext cx="1276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NP_0: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x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Agent(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e,x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2969" y="341959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8629" y="4112768"/>
              <a:ext cx="347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07855" y="41462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39876" y="48384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41880" y="4838437"/>
              <a:ext cx="15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NP_1: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y</a:t>
              </a:r>
              <a:r>
                <a:rPr lang="en-US" i="1" dirty="0" err="1" smtClean="0">
                  <a:latin typeface="Times New Roman"/>
                  <a:cs typeface="Times New Roman"/>
                </a:rPr>
                <a:t>y</a:t>
              </a:r>
              <a:endParaRPr lang="en-US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Location(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>
                  <a:latin typeface="Times New Roman"/>
                  <a:cs typeface="Times New Roman"/>
                </a:rPr>
                <a:t>)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56" name="Straight Connector 55"/>
            <p:cNvCxnSpPr>
              <a:stCxn id="50" idx="0"/>
              <a:endCxn id="49" idx="2"/>
            </p:cNvCxnSpPr>
            <p:nvPr/>
          </p:nvCxnSpPr>
          <p:spPr>
            <a:xfrm flipV="1">
              <a:off x="3988458" y="3187913"/>
              <a:ext cx="897453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2"/>
              <a:endCxn id="51" idx="0"/>
            </p:cNvCxnSpPr>
            <p:nvPr/>
          </p:nvCxnSpPr>
          <p:spPr>
            <a:xfrm>
              <a:off x="4885911" y="3187913"/>
              <a:ext cx="996867" cy="2316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2"/>
              <a:endCxn id="52" idx="0"/>
            </p:cNvCxnSpPr>
            <p:nvPr/>
          </p:nvCxnSpPr>
          <p:spPr>
            <a:xfrm flipH="1">
              <a:off x="5312227" y="3788930"/>
              <a:ext cx="570551" cy="32383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3" idx="0"/>
            </p:cNvCxnSpPr>
            <p:nvPr/>
          </p:nvCxnSpPr>
          <p:spPr>
            <a:xfrm>
              <a:off x="5882778" y="3788930"/>
              <a:ext cx="845650" cy="35729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2"/>
              <a:endCxn id="54" idx="0"/>
            </p:cNvCxnSpPr>
            <p:nvPr/>
          </p:nvCxnSpPr>
          <p:spPr>
            <a:xfrm flipH="1">
              <a:off x="6196329" y="4515561"/>
              <a:ext cx="532099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  <a:endCxn id="55" idx="0"/>
            </p:cNvCxnSpPr>
            <p:nvPr/>
          </p:nvCxnSpPr>
          <p:spPr>
            <a:xfrm>
              <a:off x="6728428" y="4515561"/>
              <a:ext cx="663618" cy="32287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51468" y="5475223"/>
              <a:ext cx="1089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over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o</a:t>
              </a:r>
              <a:r>
                <a:rPr lang="en-US" i="1" dirty="0" smtClean="0">
                  <a:latin typeface="Times New Roman"/>
                  <a:cs typeface="Times New Roman"/>
                </a:rPr>
                <a:t>ver(</a:t>
              </a:r>
              <a:r>
                <a:rPr lang="en-US" i="1" dirty="0" err="1" smtClean="0">
                  <a:latin typeface="Times New Roman"/>
                  <a:cs typeface="Times New Roman"/>
                </a:rPr>
                <a:t>e,y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</a:p>
            <a:p>
              <a:pPr algn="ctr"/>
              <a:endParaRPr lang="en-US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63" name="Straight Connector 62"/>
            <p:cNvCxnSpPr>
              <a:stCxn id="54" idx="2"/>
              <a:endCxn id="62" idx="0"/>
            </p:cNvCxnSpPr>
            <p:nvPr/>
          </p:nvCxnSpPr>
          <p:spPr>
            <a:xfrm>
              <a:off x="6196329" y="5207769"/>
              <a:ext cx="1" cy="26745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22159" y="4824942"/>
              <a:ext cx="1160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jumping</a:t>
              </a: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m</a:t>
              </a:r>
              <a:r>
                <a:rPr lang="en-US" i="1" dirty="0" smtClean="0">
                  <a:latin typeface="Times New Roman"/>
                  <a:cs typeface="Times New Roman"/>
                </a:rPr>
                <a:t>otion(e)</a:t>
              </a:r>
            </a:p>
          </p:txBody>
        </p:sp>
        <p:cxnSp>
          <p:nvCxnSpPr>
            <p:cNvPr id="65" name="Straight Connector 64"/>
            <p:cNvCxnSpPr>
              <a:stCxn id="52" idx="2"/>
              <a:endCxn id="64" idx="0"/>
            </p:cNvCxnSpPr>
            <p:nvPr/>
          </p:nvCxnSpPr>
          <p:spPr>
            <a:xfrm flipH="1">
              <a:off x="5302469" y="4482100"/>
              <a:ext cx="9758" cy="34284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59756" y="986599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95672" y="1479017"/>
            <a:ext cx="4926033" cy="4338066"/>
            <a:chOff x="1495672" y="1479017"/>
            <a:chExt cx="4926033" cy="4338066"/>
          </a:xfrm>
        </p:grpSpPr>
        <p:grpSp>
          <p:nvGrpSpPr>
            <p:cNvPr id="48" name="Group 47"/>
            <p:cNvGrpSpPr/>
            <p:nvPr/>
          </p:nvGrpSpPr>
          <p:grpSpPr>
            <a:xfrm>
              <a:off x="2524065" y="2176607"/>
              <a:ext cx="3897640" cy="3640476"/>
              <a:chOff x="3770612" y="2758077"/>
              <a:chExt cx="3897640" cy="364047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20649" y="2758077"/>
                <a:ext cx="565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S_r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0612" y="3419598"/>
                <a:ext cx="12766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x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e,x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13373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38629" y="4112768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07855" y="41462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15839" y="4838437"/>
                <a:ext cx="55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>
                <a:stCxn id="50" idx="0"/>
                <a:endCxn id="49" idx="2"/>
              </p:cNvCxnSpPr>
              <p:nvPr/>
            </p:nvCxnSpPr>
            <p:spPr>
              <a:xfrm flipV="1">
                <a:off x="4408960" y="3127409"/>
                <a:ext cx="794277" cy="292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  <a:endCxn id="51" idx="0"/>
              </p:cNvCxnSpPr>
              <p:nvPr/>
            </p:nvCxnSpPr>
            <p:spPr>
              <a:xfrm>
                <a:off x="5203237" y="3127409"/>
                <a:ext cx="749945" cy="292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5312227" y="3788930"/>
                <a:ext cx="640955" cy="323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1" idx="2"/>
                <a:endCxn id="53" idx="0"/>
              </p:cNvCxnSpPr>
              <p:nvPr/>
            </p:nvCxnSpPr>
            <p:spPr>
              <a:xfrm>
                <a:off x="5953182" y="3788930"/>
                <a:ext cx="775246" cy="3572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6196329" y="4515561"/>
                <a:ext cx="532099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55" idx="0"/>
              </p:cNvCxnSpPr>
              <p:nvPr/>
            </p:nvCxnSpPr>
            <p:spPr>
              <a:xfrm>
                <a:off x="6728428" y="4515561"/>
                <a:ext cx="663618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3" name="Straight Connector 62"/>
              <p:cNvCxnSpPr>
                <a:stCxn id="54" idx="2"/>
                <a:endCxn id="62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jump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65" name="Straight Connector 64"/>
              <p:cNvCxnSpPr>
                <a:stCxn id="52" idx="2"/>
                <a:endCxn id="64" idx="0"/>
              </p:cNvCxnSpPr>
              <p:nvPr/>
            </p:nvCxnSpPr>
            <p:spPr>
              <a:xfrm flipH="1">
                <a:off x="5302469" y="4482100"/>
                <a:ext cx="9758" cy="342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410153" y="1479017"/>
              <a:ext cx="105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S_q</a:t>
              </a:r>
              <a:r>
                <a:rPr lang="en-US" dirty="0" smtClean="0">
                  <a:latin typeface="Times New Roman"/>
                  <a:cs typeface="Times New Roman"/>
                </a:rPr>
                <a:t>: ∃</a:t>
              </a:r>
              <a:r>
                <a:rPr lang="en-US" i="1" dirty="0" smtClean="0"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95672" y="2176607"/>
              <a:ext cx="78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NP_1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01870" y="491618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Times New Roman"/>
                  <a:cs typeface="Times New Roman"/>
                </a:rPr>
                <a:t>ε</a:t>
              </a:r>
              <a:endParaRPr lang="en-US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23" name="Straight Connector 22"/>
            <p:cNvCxnSpPr>
              <a:stCxn id="55" idx="2"/>
              <a:endCxn id="22" idx="0"/>
            </p:cNvCxnSpPr>
            <p:nvPr/>
          </p:nvCxnSpPr>
          <p:spPr>
            <a:xfrm>
              <a:off x="6145499" y="4626299"/>
              <a:ext cx="0" cy="2898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0"/>
              <a:endCxn id="20" idx="2"/>
            </p:cNvCxnSpPr>
            <p:nvPr/>
          </p:nvCxnSpPr>
          <p:spPr>
            <a:xfrm flipV="1">
              <a:off x="1887295" y="1848349"/>
              <a:ext cx="1052283" cy="32825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9" idx="0"/>
              <a:endCxn id="20" idx="2"/>
            </p:cNvCxnSpPr>
            <p:nvPr/>
          </p:nvCxnSpPr>
          <p:spPr>
            <a:xfrm flipH="1" flipV="1">
              <a:off x="2939578" y="1848349"/>
              <a:ext cx="1017112" cy="32825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64129" y="28381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what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Connector 66"/>
            <p:cNvCxnSpPr>
              <a:stCxn id="66" idx="0"/>
              <a:endCxn id="21" idx="2"/>
            </p:cNvCxnSpPr>
            <p:nvPr/>
          </p:nvCxnSpPr>
          <p:spPr>
            <a:xfrm flipV="1">
              <a:off x="1887295" y="2545939"/>
              <a:ext cx="0" cy="292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802020" y="92012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</a:t>
            </a:r>
            <a:r>
              <a:rPr lang="en-US" dirty="0" smtClean="0"/>
              <a:t>-movement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0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443310" y="1142544"/>
            <a:ext cx="6346412" cy="5043871"/>
            <a:chOff x="1443310" y="1142544"/>
            <a:chExt cx="6346412" cy="5043871"/>
          </a:xfrm>
        </p:grpSpPr>
        <p:grpSp>
          <p:nvGrpSpPr>
            <p:cNvPr id="48" name="Group 47"/>
            <p:cNvGrpSpPr/>
            <p:nvPr/>
          </p:nvGrpSpPr>
          <p:grpSpPr>
            <a:xfrm>
              <a:off x="3892082" y="2545939"/>
              <a:ext cx="3897640" cy="3640476"/>
              <a:chOff x="3770612" y="2758077"/>
              <a:chExt cx="3897640" cy="364047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20649" y="2758077"/>
                <a:ext cx="565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S_r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0612" y="3419598"/>
                <a:ext cx="12766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NP_0: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i="1" baseline="-25000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x</a:t>
                </a:r>
                <a:endParaRPr lang="en-US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Agent(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e,x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13373" y="3419598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38629" y="4112768"/>
                <a:ext cx="347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07855" y="414622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PP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39876" y="48384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15839" y="4838437"/>
                <a:ext cx="55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NP</a:t>
                </a:r>
                <a:endParaRPr lang="en-US" i="1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>
                <a:stCxn id="50" idx="0"/>
                <a:endCxn id="49" idx="2"/>
              </p:cNvCxnSpPr>
              <p:nvPr/>
            </p:nvCxnSpPr>
            <p:spPr>
              <a:xfrm flipV="1">
                <a:off x="4408960" y="3127409"/>
                <a:ext cx="794277" cy="292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  <a:endCxn id="51" idx="0"/>
              </p:cNvCxnSpPr>
              <p:nvPr/>
            </p:nvCxnSpPr>
            <p:spPr>
              <a:xfrm>
                <a:off x="5203237" y="3127409"/>
                <a:ext cx="749945" cy="292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5312227" y="3788930"/>
                <a:ext cx="640955" cy="323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1" idx="2"/>
                <a:endCxn id="53" idx="0"/>
              </p:cNvCxnSpPr>
              <p:nvPr/>
            </p:nvCxnSpPr>
            <p:spPr>
              <a:xfrm>
                <a:off x="5953182" y="3788930"/>
                <a:ext cx="775246" cy="3572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6196329" y="4515561"/>
                <a:ext cx="532099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55" idx="0"/>
              </p:cNvCxnSpPr>
              <p:nvPr/>
            </p:nvCxnSpPr>
            <p:spPr>
              <a:xfrm>
                <a:off x="6728428" y="4515561"/>
                <a:ext cx="663618" cy="3228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651468" y="5475223"/>
                <a:ext cx="1089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over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ver(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e,y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algn="ctr"/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3" name="Straight Connector 62"/>
              <p:cNvCxnSpPr>
                <a:stCxn id="54" idx="2"/>
                <a:endCxn id="62" idx="0"/>
              </p:cNvCxnSpPr>
              <p:nvPr/>
            </p:nvCxnSpPr>
            <p:spPr>
              <a:xfrm>
                <a:off x="6196329" y="5207769"/>
                <a:ext cx="1" cy="267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722159" y="4824942"/>
                <a:ext cx="1160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en-US" dirty="0" smtClean="0">
                    <a:latin typeface="Times New Roman"/>
                    <a:cs typeface="Times New Roman"/>
                  </a:rPr>
                  <a:t>umped</a:t>
                </a:r>
              </a:p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m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otion(e)</a:t>
                </a:r>
              </a:p>
            </p:txBody>
          </p:sp>
          <p:cxnSp>
            <p:nvCxnSpPr>
              <p:cNvPr id="65" name="Straight Connector 64"/>
              <p:cNvCxnSpPr>
                <a:stCxn id="52" idx="2"/>
                <a:endCxn id="64" idx="0"/>
              </p:cNvCxnSpPr>
              <p:nvPr/>
            </p:nvCxnSpPr>
            <p:spPr>
              <a:xfrm flipH="1">
                <a:off x="5302469" y="4482100"/>
                <a:ext cx="9758" cy="342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778170" y="1848349"/>
              <a:ext cx="105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S_q</a:t>
              </a:r>
              <a:r>
                <a:rPr lang="en-US" dirty="0" smtClean="0">
                  <a:latin typeface="Times New Roman"/>
                  <a:cs typeface="Times New Roman"/>
                </a:rPr>
                <a:t>: ∃</a:t>
              </a:r>
              <a:r>
                <a:rPr lang="en-US" i="1" dirty="0" smtClean="0"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3641" y="2563008"/>
              <a:ext cx="834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Times New Roman"/>
                  <a:cs typeface="Times New Roman"/>
                </a:rPr>
                <a:t>NP_w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69887" y="528551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Times New Roman"/>
                  <a:cs typeface="Times New Roman"/>
                </a:rPr>
                <a:t>ε</a:t>
              </a:r>
              <a:endParaRPr lang="en-US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23" name="Straight Connector 22"/>
            <p:cNvCxnSpPr>
              <a:stCxn id="55" idx="2"/>
              <a:endCxn id="22" idx="0"/>
            </p:cNvCxnSpPr>
            <p:nvPr/>
          </p:nvCxnSpPr>
          <p:spPr>
            <a:xfrm>
              <a:off x="7513516" y="4995631"/>
              <a:ext cx="0" cy="2898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0"/>
              <a:endCxn id="20" idx="2"/>
            </p:cNvCxnSpPr>
            <p:nvPr/>
          </p:nvCxnSpPr>
          <p:spPr>
            <a:xfrm flipV="1">
              <a:off x="3360906" y="2217681"/>
              <a:ext cx="946689" cy="34532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9" idx="0"/>
              <a:endCxn id="20" idx="2"/>
            </p:cNvCxnSpPr>
            <p:nvPr/>
          </p:nvCxnSpPr>
          <p:spPr>
            <a:xfrm flipH="1" flipV="1">
              <a:off x="4307595" y="2217681"/>
              <a:ext cx="1017112" cy="32825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43310" y="1848349"/>
              <a:ext cx="15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Times New Roman"/>
                  <a:cs typeface="Times New Roman"/>
                </a:rPr>
                <a:t>NP_f</a:t>
              </a:r>
              <a:endParaRPr lang="en-US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Location(</a:t>
              </a:r>
              <a:r>
                <a:rPr lang="en-US" i="1" dirty="0" err="1">
                  <a:latin typeface="Times New Roman"/>
                  <a:cs typeface="Times New Roman"/>
                </a:rPr>
                <a:t>e,y</a:t>
              </a:r>
              <a:r>
                <a:rPr lang="en-US" i="1" dirty="0" smtClean="0">
                  <a:latin typeface="Times New Roman"/>
                  <a:cs typeface="Times New Roman"/>
                </a:rPr>
                <a:t>)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13082" y="1142544"/>
              <a:ext cx="1203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Times New Roman"/>
                  <a:cs typeface="Times New Roman"/>
                </a:rPr>
                <a:t>NP_r</a:t>
              </a:r>
              <a:r>
                <a:rPr lang="en-US" dirty="0" smtClean="0">
                  <a:latin typeface="Times New Roman"/>
                  <a:cs typeface="Times New Roman"/>
                </a:rPr>
                <a:t>: </a:t>
              </a:r>
              <a:r>
                <a:rPr lang="en-US" i="1" dirty="0" err="1" smtClean="0">
                  <a:latin typeface="Times New Roman"/>
                  <a:cs typeface="Times New Roman"/>
                </a:rPr>
                <a:t>Q</a:t>
              </a:r>
              <a:r>
                <a:rPr lang="en-US" i="1" baseline="-25000" dirty="0" err="1" smtClean="0">
                  <a:latin typeface="Times New Roman"/>
                  <a:cs typeface="Times New Roman"/>
                </a:rPr>
                <a:t>y</a:t>
              </a:r>
              <a:r>
                <a:rPr lang="en-US" i="1" dirty="0" err="1" smtClean="0">
                  <a:latin typeface="Times New Roman"/>
                  <a:cs typeface="Times New Roman"/>
                </a:rPr>
                <a:t>y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32" name="Straight Connector 31"/>
            <p:cNvCxnSpPr>
              <a:stCxn id="26" idx="0"/>
              <a:endCxn id="27" idx="2"/>
            </p:cNvCxnSpPr>
            <p:nvPr/>
          </p:nvCxnSpPr>
          <p:spPr>
            <a:xfrm flipV="1">
              <a:off x="2193476" y="1511876"/>
              <a:ext cx="1021604" cy="33647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0" idx="0"/>
              <a:endCxn id="27" idx="2"/>
            </p:cNvCxnSpPr>
            <p:nvPr/>
          </p:nvCxnSpPr>
          <p:spPr>
            <a:xfrm flipH="1" flipV="1">
              <a:off x="3215080" y="1511876"/>
              <a:ext cx="1092515" cy="33647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943641" y="3207460"/>
              <a:ext cx="82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which</a:t>
              </a:r>
              <a:endParaRPr lang="en-US" i="1" dirty="0" smtClean="0">
                <a:latin typeface="Times New Roman"/>
                <a:cs typeface="Times New Roman"/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21" idx="2"/>
            </p:cNvCxnSpPr>
            <p:nvPr/>
          </p:nvCxnSpPr>
          <p:spPr>
            <a:xfrm flipV="1">
              <a:off x="3354369" y="2932340"/>
              <a:ext cx="6537" cy="27512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01001" y="56701"/>
            <a:ext cx="157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25849</TotalTime>
  <Words>644</Words>
  <Application>Microsoft Macintosh PowerPoint</Application>
  <PresentationFormat>On-screen Show (4:3)</PresentationFormat>
  <Paragraphs>258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Pfeil</dc:creator>
  <cp:lastModifiedBy>Jon Pfeil</cp:lastModifiedBy>
  <cp:revision>71</cp:revision>
  <dcterms:created xsi:type="dcterms:W3CDTF">2016-05-03T17:58:35Z</dcterms:created>
  <dcterms:modified xsi:type="dcterms:W3CDTF">2016-06-05T15:24:16Z</dcterms:modified>
</cp:coreProperties>
</file>