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9"/>
  </p:notesMasterIdLst>
  <p:sldIdLst>
    <p:sldId id="256" r:id="rId2"/>
    <p:sldId id="262" r:id="rId3"/>
    <p:sldId id="290" r:id="rId4"/>
    <p:sldId id="258" r:id="rId5"/>
    <p:sldId id="264" r:id="rId6"/>
    <p:sldId id="263" r:id="rId7"/>
    <p:sldId id="291" r:id="rId8"/>
    <p:sldId id="270" r:id="rId9"/>
    <p:sldId id="299" r:id="rId10"/>
    <p:sldId id="271" r:id="rId11"/>
    <p:sldId id="286" r:id="rId12"/>
    <p:sldId id="266" r:id="rId13"/>
    <p:sldId id="274" r:id="rId14"/>
    <p:sldId id="265" r:id="rId15"/>
    <p:sldId id="267" r:id="rId16"/>
    <p:sldId id="268" r:id="rId17"/>
    <p:sldId id="269" r:id="rId18"/>
    <p:sldId id="275" r:id="rId19"/>
    <p:sldId id="273" r:id="rId20"/>
    <p:sldId id="272" r:id="rId21"/>
    <p:sldId id="278" r:id="rId22"/>
    <p:sldId id="279" r:id="rId23"/>
    <p:sldId id="280" r:id="rId24"/>
    <p:sldId id="276" r:id="rId25"/>
    <p:sldId id="281" r:id="rId26"/>
    <p:sldId id="282" r:id="rId27"/>
    <p:sldId id="287" r:id="rId28"/>
    <p:sldId id="284" r:id="rId29"/>
    <p:sldId id="283" r:id="rId30"/>
    <p:sldId id="285" r:id="rId31"/>
    <p:sldId id="289" r:id="rId32"/>
    <p:sldId id="292" r:id="rId33"/>
    <p:sldId id="293" r:id="rId34"/>
    <p:sldId id="294" r:id="rId35"/>
    <p:sldId id="295" r:id="rId36"/>
    <p:sldId id="300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27163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51AC-96E4-43EC-A2A1-810C1ABAF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49FB9-55C3-4A59-B087-6E7EC287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49FB9-55C3-4A59-B087-6E7EC28719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DACC88-8759-44E2-84BF-FFEAD650E2A6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6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F18C-416F-43BA-A3C0-65CBFED014D4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4621-9A72-4FA8-ADEE-CBC5323AC380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81B1-58BF-42D4-AB94-35D520791451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E4F0-DF19-4EC9-B433-67BDEA5EFE58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1CF-1010-4812-A6B4-0C9E4DACE8D9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06CD-475A-449E-ABD5-152FA0649C2A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7569-EA6F-4B22-A2A8-03E04474C6A5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9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4FC-1814-4A97-8C59-85115A56499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06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3988-A19A-4B66-B34A-11C7B8A7789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79FE-E608-44CB-84B2-1B6430FF71BB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A76-D28E-47E6-BAFA-3BDB525D8B60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B410-3024-4E1B-AA25-AB2EA4DE7598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51F1-3C38-48D3-91C6-BA6212985C9E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FC7-322F-4241-87EB-5D924FCCA4C9}" type="datetime1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19EE-0C42-4BB3-99FC-BAB69F6F6A48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7B2A-E659-439E-8651-30F960E2F6F7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398982-8552-4667-9D0F-8BD7CC076FE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sonet.agron.iastate.edu/request/download.p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cm.gov/publications/fmh/FMH1/FMH1_2017.pdf" TargetMode="External"/><Relationship Id="rId2" Type="http://schemas.openxmlformats.org/officeDocument/2006/relationships/hyperlink" Target="https://github.com/jonpoage/Springboard/tree/master/Capstone_Project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tats.bts.gov/glossary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DL_SelectFields.asp?Table_ID=236&amp;DB_Short_Name=On-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portscouncil.org/wp-content/uploads/2018/08/nam2016_top_50.xlsx" TargetMode="External"/><Relationship Id="rId2" Type="http://schemas.openxmlformats.org/officeDocument/2006/relationships/hyperlink" Target="https://www.transtats.bts.gov/Tables.asp?DB_ID=110&amp;DB_Name=Air%20Carrier%20Statistics%20%28Form%2041%20Traffic%29-%20%20U.S.%20Carriers&amp;DB_Short_Name=Air%20Carri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229-08B3-4F26-9AE2-4FB93911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</a:t>
            </a:r>
            <a:br>
              <a:rPr lang="en-US" dirty="0"/>
            </a:br>
            <a:r>
              <a:rPr lang="en-US" dirty="0"/>
              <a:t>Analysis of Departure Delays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F6B2-EC24-4854-AC5A-6E9739CC0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Jonathon Poage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3/10/2019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7CD1-F265-41B7-A315-42C7BA5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949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Weather data was obtained from </a:t>
            </a:r>
            <a:r>
              <a:rPr lang="en-US" u="sng" dirty="0">
                <a:hlinkClick r:id="rId2"/>
              </a:rPr>
              <a:t>https://mesonet.agron.iastate.edu/request/download.phtml</a:t>
            </a:r>
            <a:r>
              <a:rPr lang="en-US" dirty="0"/>
              <a:t>.</a:t>
            </a:r>
          </a:p>
          <a:p>
            <a:r>
              <a:rPr lang="en-US" dirty="0"/>
              <a:t>The data originated from Meteorological Terminal Aviation Routine Weather Reports (METARs). METARs are typically generated hourly.</a:t>
            </a:r>
          </a:p>
          <a:p>
            <a:r>
              <a:rPr lang="en-US" dirty="0"/>
              <a:t>Each data point represents a weather observation.</a:t>
            </a:r>
          </a:p>
          <a:p>
            <a:r>
              <a:rPr lang="en-US" dirty="0"/>
              <a:t>Relevant variables include: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8CAE9-FFCF-458D-AA8A-89C9A3120A63}"/>
              </a:ext>
            </a:extLst>
          </p:cNvPr>
          <p:cNvSpPr txBox="1">
            <a:spLocks/>
          </p:cNvSpPr>
          <p:nvPr/>
        </p:nvSpPr>
        <p:spPr>
          <a:xfrm>
            <a:off x="1154954" y="4510584"/>
            <a:ext cx="9776344" cy="2132815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Station</a:t>
            </a:r>
          </a:p>
          <a:p>
            <a:pPr lvl="1"/>
            <a:r>
              <a:rPr lang="en-US" sz="1400" dirty="0"/>
              <a:t>Observation time</a:t>
            </a:r>
          </a:p>
          <a:p>
            <a:pPr lvl="1"/>
            <a:r>
              <a:rPr lang="en-US" sz="1400" dirty="0"/>
              <a:t>Air temperature</a:t>
            </a:r>
          </a:p>
          <a:p>
            <a:pPr lvl="1"/>
            <a:r>
              <a:rPr lang="en-US" sz="1400" dirty="0"/>
              <a:t>Relative humidity</a:t>
            </a:r>
          </a:p>
          <a:p>
            <a:pPr lvl="1"/>
            <a:r>
              <a:rPr lang="en-US" sz="1400" dirty="0"/>
              <a:t>Wind Speed</a:t>
            </a:r>
          </a:p>
          <a:p>
            <a:pPr lvl="1"/>
            <a:r>
              <a:rPr lang="en-US" sz="1400" dirty="0"/>
              <a:t>Wind gust</a:t>
            </a:r>
          </a:p>
          <a:p>
            <a:pPr lvl="1"/>
            <a:r>
              <a:rPr lang="en-US" sz="1400" dirty="0"/>
              <a:t>One hour precipitation</a:t>
            </a:r>
          </a:p>
          <a:p>
            <a:pPr lvl="1"/>
            <a:r>
              <a:rPr lang="en-US" sz="1400" dirty="0"/>
              <a:t>Pressure altimeter</a:t>
            </a:r>
          </a:p>
          <a:p>
            <a:pPr lvl="1"/>
            <a:r>
              <a:rPr lang="en-US" sz="1400" dirty="0"/>
              <a:t>Visibility</a:t>
            </a:r>
          </a:p>
          <a:p>
            <a:pPr lvl="1"/>
            <a:r>
              <a:rPr lang="en-US" sz="1400" dirty="0"/>
              <a:t>Sky level 1 altitude</a:t>
            </a:r>
          </a:p>
          <a:p>
            <a:pPr lvl="1"/>
            <a:r>
              <a:rPr lang="en-US" sz="1400" dirty="0"/>
              <a:t>Sky level 1 coverage</a:t>
            </a:r>
          </a:p>
          <a:p>
            <a:pPr lvl="1"/>
            <a:r>
              <a:rPr lang="en-US" sz="1400" dirty="0"/>
              <a:t>Present weather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2BAB-4DF2-4950-A4B0-8EB2C1B6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8C32-8930-42D9-9D73-03103EFD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Altitude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7A12-6BA6-4270-82FF-5C6C1E60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sky level altitude and coverage variables contain information about the sky condition.</a:t>
            </a:r>
          </a:p>
          <a:p>
            <a:r>
              <a:rPr lang="en-US" dirty="0"/>
              <a:t>Only sky level 1 is included in this analysis.  Sky levels 2 through 4 are excluded for simplicity.</a:t>
            </a:r>
          </a:p>
          <a:p>
            <a:r>
              <a:rPr lang="en-US" dirty="0"/>
              <a:t>Clear skies are indicated by sky level 1 coverage values of CLR or SKC.  There is no sky level 1 altitude for clear skies. </a:t>
            </a:r>
          </a:p>
          <a:p>
            <a:r>
              <a:rPr lang="en-US" dirty="0"/>
              <a:t>For this analysis, the custom value of 42,000 feet was assigned to the sky level 1 altitudes associated with clear skies. This value was chosen after considering typical service ceilings for commercial aircraft.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5647-C2D1-4868-9177-7D2CB05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2EF13ED-0DA1-470C-904C-F47230B0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665566"/>
            <a:ext cx="8825659" cy="1212719"/>
          </a:xfrm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Flight and weather data was merged into a single dataset.</a:t>
            </a:r>
          </a:p>
          <a:p>
            <a:r>
              <a:rPr lang="en-US" dirty="0"/>
              <a:t>Data points were matched based on station, scheduled departure time, and weather observation time.  </a:t>
            </a:r>
          </a:p>
          <a:p>
            <a:r>
              <a:rPr lang="en-US" dirty="0"/>
              <a:t>Data was preprocessed to prepare the merged dataset for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47A9-62E1-469A-9085-468C86EBBB45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24A5A-F8D3-4260-866E-381E16EF5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BE1F73-DD40-4269-98D9-580FB567ED2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0179-3E73-4793-BE1A-4C803329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Departure delay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9B66-0485-4D46-AD71-C0809AD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lh4.googleusercontent.com/JHWrbGIVOPglCOyja_--yi6H0TAjs1KBp_4whjh2s7J4gyP-lMyyrAXxVDdsDNwOw7tjlP3bYDFKuW1pyVYQ1VGFW06J00S5n1hSfppr0TVj0xuga8oHX5uLpjm0ZOeXLYENAMqH">
            <a:extLst>
              <a:ext uri="{FF2B5EF4-FFF2-40B4-BE49-F238E27FC236}">
                <a16:creationId xmlns:a16="http://schemas.microsoft.com/office/drawing/2014/main" id="{60D3EFF7-1355-4429-8F10-3ADAC91370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34" y="2800351"/>
            <a:ext cx="43768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4D18C-9315-4A5C-A6BB-2D7F80B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Departure Delay Distribution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5DB0C-0821-4CA6-B1BF-C3C418F6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CF8E68-A091-41F4-93B0-8B36F828D17B}"/>
              </a:ext>
            </a:extLst>
          </p:cNvPr>
          <p:cNvSpPr txBox="1">
            <a:spLocks/>
          </p:cNvSpPr>
          <p:nvPr/>
        </p:nvSpPr>
        <p:spPr>
          <a:xfrm>
            <a:off x="8141738" y="3025784"/>
            <a:ext cx="3377634" cy="2749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 least half of the flights departed early.</a:t>
            </a:r>
          </a:p>
          <a:p>
            <a:r>
              <a:rPr lang="en-US" sz="1400" dirty="0"/>
              <a:t>Most flights departed within several minutes of the scheduled departure time. </a:t>
            </a:r>
          </a:p>
          <a:p>
            <a:r>
              <a:rPr lang="en-US" sz="1400" dirty="0"/>
              <a:t>The distribution has a positive skew, with some delays lasting hours.</a:t>
            </a:r>
          </a:p>
          <a:p>
            <a:r>
              <a:rPr lang="en-US" sz="1400" dirty="0"/>
              <a:t>Relatively few flights departed more than 30 minutes early or 240 minutes late.  These data points were not included in the histogram.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91695-C223-4CCB-B25B-6F883903B779}"/>
              </a:ext>
            </a:extLst>
          </p:cNvPr>
          <p:cNvSpPr/>
          <p:nvPr/>
        </p:nvSpPr>
        <p:spPr>
          <a:xfrm>
            <a:off x="688487" y="2172806"/>
            <a:ext cx="2568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Descriptive statistics for the overall distribution of departure delays.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93BBC0-B689-4CE4-A06D-6465D1AF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48321"/>
              </p:ext>
            </p:extLst>
          </p:nvPr>
        </p:nvGraphicFramePr>
        <p:xfrm>
          <a:off x="951665" y="2635251"/>
          <a:ext cx="2042160" cy="353060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39488194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499024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Statistic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Value (Minutes)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496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37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 Standard Deviation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70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361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868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189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05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4584"/>
                  </a:ext>
                </a:extLst>
              </a:tr>
            </a:tbl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EEF4E969-4C27-453F-B19C-048E2B5F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9433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82FDE-967B-48E7-A96B-1453C1DA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00FD9-B5DC-49E0-8C3A-1F5D6022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745363" cy="3416300"/>
          </a:xfrm>
        </p:spPr>
        <p:txBody>
          <a:bodyPr/>
          <a:lstStyle/>
          <a:p>
            <a:r>
              <a:rPr lang="en-US" dirty="0"/>
              <a:t>Short term fluctuations.</a:t>
            </a:r>
          </a:p>
          <a:p>
            <a:r>
              <a:rPr lang="en-US" dirty="0"/>
              <a:t>Long term variations.</a:t>
            </a:r>
          </a:p>
          <a:p>
            <a:r>
              <a:rPr lang="en-US" dirty="0"/>
              <a:t>Delays tend to be largest in the summer months and smallest in the fall months, with a few exceptions.</a:t>
            </a:r>
          </a:p>
        </p:txBody>
      </p:sp>
      <p:pic>
        <p:nvPicPr>
          <p:cNvPr id="2050" name="Picture 2" descr="https://lh3.googleusercontent.com/_GGnWwQ8dQWTLdB0bJPH0BdQJuvvjR7l-qKrFKJnE09DbDB8yd0W8L-EVWUdgvYKwpYJWEudkm9qkYQwsLAVFdhf8HwZNAsu7rt6Dw8WEHUFnF6THo7M6aN40KXUSP3BAZjAMcGX">
            <a:extLst>
              <a:ext uri="{FF2B5EF4-FFF2-40B4-BE49-F238E27FC236}">
                <a16:creationId xmlns:a16="http://schemas.microsoft.com/office/drawing/2014/main" id="{1B047504-BD38-4C65-ACCB-19FCDD700B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9" y="2603500"/>
            <a:ext cx="443410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3F6EE-83AA-4541-8D73-61E72D0D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Airline Carriers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FC768-E3E9-417B-8BAC-4FD0E1ACA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-4 minutes to 1 minute.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JetBlue Airways Corporation (B6) was considered the worst performer.  It had the largest mean, sample standard deviation, and interquartile range.  </a:t>
            </a:r>
          </a:p>
        </p:txBody>
      </p:sp>
      <p:pic>
        <p:nvPicPr>
          <p:cNvPr id="4098" name="Picture 2" descr="https://lh3.googleusercontent.com/wVO7A9B37grcpuvYGpJa0-fkvLFD2BJPV0uYn0TE_Ibbzsxn-f4vRrD1q09tC29cC6saJmXIBRQKTqJ5l4hibL8V1rJ8t4N0XdwON8jgpc7Mfgzo84XdkgYcx1fZk4IYqhqUHP-q">
            <a:extLst>
              <a:ext uri="{FF2B5EF4-FFF2-40B4-BE49-F238E27FC236}">
                <a16:creationId xmlns:a16="http://schemas.microsoft.com/office/drawing/2014/main" id="{56B300B5-46FB-415B-A726-750C72E48A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C9CE8-7989-4DAB-B476-ADDB05FB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C5E63-F921-438E-A74D-26FD9B891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-2 minutes to 0 minutes.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John F. Kennedy International Airport (JFK) was considered the worst performer.  It had the largest mean and sample standard deviation.</a:t>
            </a:r>
          </a:p>
          <a:p>
            <a:endParaRPr lang="en-US" dirty="0"/>
          </a:p>
        </p:txBody>
      </p:sp>
      <p:pic>
        <p:nvPicPr>
          <p:cNvPr id="5122" name="Picture 2" descr="https://lh6.googleusercontent.com/p9i7C9Scjupfuz9Fr5gILf5le-j1rcP4NgFcNgRyG_lwX2fiRvdZxeVtPxMiIxqsl2IfOXYFYgMQ01SoNMr8Xuqsmzam1McsMkLq06V02XORir_qfuKZiIPnTqehswMFowICkpCs">
            <a:extLst>
              <a:ext uri="{FF2B5EF4-FFF2-40B4-BE49-F238E27FC236}">
                <a16:creationId xmlns:a16="http://schemas.microsoft.com/office/drawing/2014/main" id="{EDD85F40-B20D-4EA8-AF92-29F73B9CDB5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BB700-20D6-4421-BA24-12D3F7C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814B-908D-42B3-A4A6-FBB6D99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A3A2-8C4F-40F0-AB91-82BBF1EA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Weather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8FB7-4184-4367-8C57-0A47AFC7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weather observations were too close together to be considered independent.</a:t>
            </a:r>
          </a:p>
          <a:p>
            <a:r>
              <a:rPr lang="en-US" dirty="0"/>
              <a:t>Two sample datasets were created by selecting observations that were separated by 7 hours or more: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DS_DW </a:t>
            </a:r>
            <a:r>
              <a:rPr lang="en-US" dirty="0"/>
              <a:t>(Delays &amp; Weather)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DS_W </a:t>
            </a:r>
            <a:r>
              <a:rPr lang="en-US" dirty="0"/>
              <a:t>(Weather)</a:t>
            </a:r>
          </a:p>
          <a:p>
            <a:r>
              <a:rPr lang="en-US" dirty="0"/>
              <a:t>Data was processed to prepare </a:t>
            </a:r>
            <a:r>
              <a:rPr lang="en-US" b="1" dirty="0"/>
              <a:t>DS_DW </a:t>
            </a:r>
            <a:r>
              <a:rPr lang="en-US" dirty="0"/>
              <a:t>and </a:t>
            </a:r>
            <a:r>
              <a:rPr lang="en-US" b="1" dirty="0"/>
              <a:t>DS_W </a:t>
            </a:r>
            <a:r>
              <a:rPr lang="en-US" dirty="0"/>
              <a:t>for analysis.  </a:t>
            </a:r>
          </a:p>
          <a:p>
            <a:r>
              <a:rPr lang="en-US" dirty="0"/>
              <a:t>Weather observations in the sample datasets were treated as independent.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15224-F04F-4D3C-A5C2-BED27F5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Flight Data</a:t>
            </a:r>
          </a:p>
          <a:p>
            <a:pPr lvl="1"/>
            <a:r>
              <a:rPr lang="en-US" dirty="0"/>
              <a:t>Weather Data</a:t>
            </a:r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Departure Delay Distributions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Important Weather Variables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A934-BE5C-4BA4-AA8D-BFB9D79C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4E00F-69AE-4678-B9EF-4F10FBE09902}"/>
              </a:ext>
            </a:extLst>
          </p:cNvPr>
          <p:cNvSpPr/>
          <p:nvPr/>
        </p:nvSpPr>
        <p:spPr>
          <a:xfrm>
            <a:off x="4613972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DS_DW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C84480-60A4-4BB1-AB79-3B282F9141EF}"/>
              </a:ext>
            </a:extLst>
          </p:cNvPr>
          <p:cNvSpPr/>
          <p:nvPr/>
        </p:nvSpPr>
        <p:spPr>
          <a:xfrm>
            <a:off x="8095830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BBE685-E634-4996-BC7C-70FFB63D123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038222" y="3528526"/>
            <a:ext cx="0" cy="162007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62697-088A-47E7-8F51-D71450FEC72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556364" y="4257096"/>
            <a:ext cx="1" cy="8915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9E3B29-745D-4B08-AF4D-1807A769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33" y="4305731"/>
            <a:ext cx="3727997" cy="2020421"/>
          </a:xfrm>
          <a:ln>
            <a:solidFill>
              <a:schemeClr val="accent5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b="1" dirty="0"/>
              <a:t>DS_DW </a:t>
            </a:r>
            <a:r>
              <a:rPr lang="en-US" dirty="0"/>
              <a:t>was used to analyze relationships between departure delays and weather variables.</a:t>
            </a:r>
          </a:p>
          <a:p>
            <a:r>
              <a:rPr lang="en-US" b="1" dirty="0"/>
              <a:t>DS_W </a:t>
            </a:r>
            <a:r>
              <a:rPr lang="en-US" dirty="0"/>
              <a:t>was used to analyze the weather conditions at the airports.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712B1-D495-4F7A-81DD-F2390144F31C}"/>
              </a:ext>
            </a:extLst>
          </p:cNvPr>
          <p:cNvSpPr txBox="1"/>
          <p:nvPr/>
        </p:nvSpPr>
        <p:spPr>
          <a:xfrm>
            <a:off x="6592804" y="4518182"/>
            <a:ext cx="1408977" cy="36933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95CFA5-ED92-454B-B352-AA97E6E7306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001781" y="4702848"/>
            <a:ext cx="1036439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EB0E9-320F-471E-BAE1-E4EEA1036B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56363" y="4702848"/>
            <a:ext cx="1036441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9358D-AFCF-4DD2-8014-D759411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74543-43A9-4ABB-AE1D-1E6FEB0604FD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CAC1C-422E-46A8-BA3A-4CBDDAC48A0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91EA7-3EF0-4760-8E31-52D734620F4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2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64D-B147-4EF7-9C19-D9F32A9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46DC-918F-4B23-9564-E7A403CE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Weather conditions were defined for this analysis based on the present weather codes.</a:t>
            </a:r>
          </a:p>
          <a:p>
            <a:r>
              <a:rPr lang="en-US" dirty="0"/>
              <a:t>Weather condition categories:</a:t>
            </a:r>
          </a:p>
          <a:p>
            <a:pPr lvl="1"/>
            <a:r>
              <a:rPr lang="en-US" dirty="0"/>
              <a:t>RAIN – Rain or drizzle.</a:t>
            </a:r>
          </a:p>
          <a:p>
            <a:pPr lvl="1"/>
            <a:r>
              <a:rPr lang="en-US" dirty="0"/>
              <a:t>FOG – Fog, shallow fog, or mist.</a:t>
            </a:r>
          </a:p>
          <a:p>
            <a:pPr lvl="1"/>
            <a:r>
              <a:rPr lang="en-US" dirty="0"/>
              <a:t>SNOW/ICE – Snow, hail, snow pellets, ice pellets, snow grains, or ice crystals.</a:t>
            </a:r>
          </a:p>
          <a:p>
            <a:pPr lvl="1"/>
            <a:r>
              <a:rPr lang="en-US" dirty="0"/>
              <a:t>CLEAR – No present weather groups reported.</a:t>
            </a:r>
          </a:p>
          <a:p>
            <a:pPr lvl="1"/>
            <a:r>
              <a:rPr lang="en-US" dirty="0"/>
              <a:t>OTHER – Everything else.  This includes observations with multiple </a:t>
            </a:r>
            <a:br>
              <a:rPr lang="en-US" dirty="0"/>
            </a:br>
            <a:r>
              <a:rPr lang="en-US" dirty="0"/>
              <a:t>		    present weather groups (e.g., rain and fog).</a:t>
            </a:r>
          </a:p>
          <a:p>
            <a:r>
              <a:rPr lang="en-US" dirty="0"/>
              <a:t>One weather condition category was assigned to each data point.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7FB-F280-4FD1-9244-C4FF567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7C31-20DE-4135-99D2-0160CFF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Clear Conditions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74D51B-E349-4D78-8F40-C65D75F3D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982960"/>
              </p:ext>
            </p:extLst>
          </p:nvPr>
        </p:nvGraphicFramePr>
        <p:xfrm>
          <a:off x="6267862" y="2967262"/>
          <a:ext cx="4845210" cy="2842260"/>
        </p:xfrm>
        <a:graphic>
          <a:graphicData uri="http://schemas.openxmlformats.org/drawingml/2006/table">
            <a:tbl>
              <a:tblPr/>
              <a:tblGrid>
                <a:gridCol w="1524445">
                  <a:extLst>
                    <a:ext uri="{9D8B030D-6E8A-4147-A177-3AD203B41FA5}">
                      <a16:colId xmlns:a16="http://schemas.microsoft.com/office/drawing/2014/main" val="413318946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1721372881"/>
                    </a:ext>
                  </a:extLst>
                </a:gridCol>
                <a:gridCol w="1307814">
                  <a:extLst>
                    <a:ext uri="{9D8B030D-6E8A-4147-A177-3AD203B41FA5}">
                      <a16:colId xmlns:a16="http://schemas.microsoft.com/office/drawing/2014/main" val="92694005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1752651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164490141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Weather Condition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Mean Departure Delay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t-score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33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0.0420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6016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FOG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0.6789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4089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SNOW/ICE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3011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17,714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-0.93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679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0.0005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81177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EB90-31AC-48B3-829F-127445D2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568277"/>
            <a:ext cx="482803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Student’s t-tests were performed to compare the mean departure delays for RAIN, FOG, SNOW/ICE, and OTHER to the mean departure delay for CLEAR.</a:t>
            </a:r>
          </a:p>
          <a:p>
            <a:r>
              <a:rPr lang="en-US" dirty="0"/>
              <a:t>Significance level ⍺ = 0.05.</a:t>
            </a:r>
          </a:p>
          <a:p>
            <a:r>
              <a:rPr lang="en-US" dirty="0"/>
              <a:t>The null and alternative hypotheses for each test are: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WC = RAIN, FOG, SNOW/ICE, or OTHER.</a:t>
            </a:r>
          </a:p>
          <a:p>
            <a:r>
              <a:rPr lang="en-US" dirty="0"/>
              <a:t>The results indicate that the mean departure delays for RAIN, SNOW/ICE, and OTHER are significantly higher than the mean departure delay for CLEAR.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B22B34-02D1-4834-95A1-83EC4B56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391D0-8EC1-4787-A8E0-67AB11535F1B}"/>
              </a:ext>
            </a:extLst>
          </p:cNvPr>
          <p:cNvSpPr/>
          <p:nvPr/>
        </p:nvSpPr>
        <p:spPr>
          <a:xfrm>
            <a:off x="6096000" y="2505597"/>
            <a:ext cx="518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Mean departure delay and count for each weather condition, as well as the t-score and p-value for each Student’s t-test. 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/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blipFill>
                <a:blip r:embed="rId2"/>
                <a:stretch>
                  <a:fillRect l="-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/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blipFill>
                <a:blip r:embed="rId3"/>
                <a:stretch>
                  <a:fillRect l="-4412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6C0DE-E46F-460E-A02A-43EB2A5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CC63-84E3-4A04-95EB-DAD0E21D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at Airports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chi-square test of independence was performed to determine whether there is a significant association between airports and weather conditions.</a:t>
                </a:r>
              </a:p>
              <a:p>
                <a:r>
                  <a:rPr lang="en-US" dirty="0"/>
                  <a:t>Significance level ⍺ = 0.05.</a:t>
                </a:r>
              </a:p>
              <a:p>
                <a:r>
                  <a:rPr lang="en-US" dirty="0"/>
                  <a:t>The null and alternative hypotheses are: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Results: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983.5</a:t>
                </a:r>
                <a:br>
                  <a:rPr lang="en-US" dirty="0"/>
                </a:br>
                <a:r>
                  <a:rPr lang="en-US" dirty="0"/>
                  <a:t>		   p-value = </a:t>
                </a:r>
                <a:r>
                  <a:rPr lang="en-US" dirty="0">
                    <a:solidFill>
                      <a:schemeClr val="tx1"/>
                    </a:solidFill>
                  </a:rPr>
                  <a:t>4.5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-183</a:t>
                </a:r>
                <a:endParaRPr lang="en-US" baseline="30000" dirty="0"/>
              </a:p>
              <a:p>
                <a:r>
                  <a:rPr lang="en-US" dirty="0"/>
                  <a:t>The results indicate that there is a significant association between airports and weather conditions.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  <a:blipFill>
                <a:blip r:embed="rId2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radRgFSam36CThw-UL4TSC5kBVzU9WYxh2SQcchPLJLyNcVe78RDWkkiAXua-_yQ8s_VY3phn6MvVDZtJvj9cavigP6hIwTPx7rtCJPYhlRYHV-fcIW82JAV9PzFqkPTVROlJwGU">
            <a:extLst>
              <a:ext uri="{FF2B5EF4-FFF2-40B4-BE49-F238E27FC236}">
                <a16:creationId xmlns:a16="http://schemas.microsoft.com/office/drawing/2014/main" id="{38171F73-56BB-4CD0-B558-8415ECB0BE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9" y="2917743"/>
            <a:ext cx="3612317" cy="3416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A6496-6D06-4A71-9F66-8690697E52A8}"/>
              </a:ext>
            </a:extLst>
          </p:cNvPr>
          <p:cNvSpPr/>
          <p:nvPr/>
        </p:nvSpPr>
        <p:spPr>
          <a:xfrm>
            <a:off x="6185677" y="2456078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Contingency table with observed frequency counts for weather conditions at airports.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/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blipFill>
                <a:blip r:embed="rId4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/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blipFill>
                <a:blip r:embed="rId5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DD9DF-086D-494B-A896-03ED3C6A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weather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58-B672-4B36-B9F4-D61D5E7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543-7F0C-4187-B434-E4C177B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B0B8-6A69-486F-BEFC-F9C70EEE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Lasso regression was performed to determine the most important weather variables.  </a:t>
            </a:r>
          </a:p>
          <a:p>
            <a:r>
              <a:rPr lang="en-US" dirty="0"/>
              <a:t>Departure delay was used as the target variable.</a:t>
            </a:r>
          </a:p>
          <a:p>
            <a:r>
              <a:rPr lang="en-US" dirty="0"/>
              <a:t>The following weather variables were used as the features: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features were standardized.  The target variable was not standardized.</a:t>
            </a:r>
          </a:p>
          <a:p>
            <a:r>
              <a:rPr lang="en-US" dirty="0"/>
              <a:t>The tuning parameter ⍺ = 0.02 was used.  This value was chosen by performing two sequential grid searches using 10-fold cross-validation.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2EABE9-5741-43D8-AF8D-EB202081376F}"/>
              </a:ext>
            </a:extLst>
          </p:cNvPr>
          <p:cNvSpPr txBox="1">
            <a:spLocks/>
          </p:cNvSpPr>
          <p:nvPr/>
        </p:nvSpPr>
        <p:spPr>
          <a:xfrm>
            <a:off x="1605936" y="3937526"/>
            <a:ext cx="6427722" cy="9330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temperature</a:t>
            </a:r>
          </a:p>
          <a:p>
            <a:r>
              <a:rPr lang="en-US" dirty="0"/>
              <a:t>Relative humidity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Pressure altimeter</a:t>
            </a:r>
          </a:p>
          <a:p>
            <a:r>
              <a:rPr lang="en-US" dirty="0"/>
              <a:t>Visibility</a:t>
            </a:r>
          </a:p>
          <a:p>
            <a:r>
              <a:rPr lang="en-US" dirty="0"/>
              <a:t>Sky level 1 altitude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9E48-A309-4D1D-97D1-79EED42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9E-7821-469E-BE9C-3EF6813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1D0D01-098D-45F4-9ED3-E6C862B1CE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586639"/>
              </p:ext>
            </p:extLst>
          </p:nvPr>
        </p:nvGraphicFramePr>
        <p:xfrm>
          <a:off x="1705239" y="2685662"/>
          <a:ext cx="2926080" cy="3403600"/>
        </p:xfrm>
        <a:graphic>
          <a:graphicData uri="http://schemas.openxmlformats.org/drawingml/2006/table">
            <a:tbl>
              <a:tblPr/>
              <a:tblGrid>
                <a:gridCol w="1084615">
                  <a:extLst>
                    <a:ext uri="{9D8B030D-6E8A-4147-A177-3AD203B41FA5}">
                      <a16:colId xmlns:a16="http://schemas.microsoft.com/office/drawing/2014/main" val="1680390116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474847930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373925408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Standardized Feature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Coefficient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278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 Temperature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0.2667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792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Relative Humidity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-0.3260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9406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 Speed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7992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Altimeter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-0.1966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9861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Visibility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1615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Sky Level 1 Altitude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-0.4532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66794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36E3-86C7-4665-BA82-861FB979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584" y="2603500"/>
            <a:ext cx="494699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0.01. Increasing the model complexity could result in a higher R</a:t>
            </a:r>
            <a:r>
              <a:rPr lang="en-US" baseline="30000" dirty="0"/>
              <a:t>2</a:t>
            </a:r>
            <a:r>
              <a:rPr lang="en-US" dirty="0"/>
              <a:t> value.  Such a task is beyond the scope of this analysis. </a:t>
            </a:r>
          </a:p>
          <a:p>
            <a:r>
              <a:rPr lang="en-US" dirty="0"/>
              <a:t>The p-values are all below a conservative significance level of ⍺ = 0.01.</a:t>
            </a:r>
          </a:p>
          <a:p>
            <a:r>
              <a:rPr lang="en-US" dirty="0"/>
              <a:t>The results indicate that the slope coefficients are all significantly different from 0.  </a:t>
            </a:r>
          </a:p>
          <a:p>
            <a:r>
              <a:rPr lang="en-US" dirty="0"/>
              <a:t>Sky level 1 altitude and wind speed were the two most important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B73D18-1CA7-4E6C-A54B-565E823C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E805C-465A-4213-BDB0-ED2F6298EFBD}"/>
              </a:ext>
            </a:extLst>
          </p:cNvPr>
          <p:cNvSpPr/>
          <p:nvPr/>
        </p:nvSpPr>
        <p:spPr>
          <a:xfrm>
            <a:off x="1036234" y="2408663"/>
            <a:ext cx="4264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Slope coefficients and their corresponding p-values.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30A0B-D709-463C-B953-F1C3ED2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79-C262-4210-AEC3-4DA5448D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Linear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1EC-FD8E-4923-B690-12FFA6CC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conditional linear regressions were performed to examine the relationship between departure delay duration and sky level 1 altitude.  </a:t>
            </a:r>
          </a:p>
          <a:p>
            <a:pPr lvl="1"/>
            <a:r>
              <a:rPr lang="en-US" dirty="0"/>
              <a:t>One regression included all departure delays.  The other regression excluded departure delays of 1 hour or greater.  </a:t>
            </a:r>
          </a:p>
          <a:p>
            <a:pPr lvl="1"/>
            <a:r>
              <a:rPr lang="en-US" dirty="0"/>
              <a:t>All weather variables other than sky level 1 altitude and coverage were restricted to ideal conditions.</a:t>
            </a:r>
          </a:p>
          <a:p>
            <a:pPr lvl="1"/>
            <a:r>
              <a:rPr lang="en-US" dirty="0"/>
              <a:t>Data points with clear skies were excluded from these regressions.  </a:t>
            </a:r>
          </a:p>
          <a:p>
            <a:r>
              <a:rPr lang="en-US" dirty="0"/>
              <a:t>Similarly, a conditional linear regression was performed to examine the relationship between departure delay duration and wind speed.</a:t>
            </a:r>
          </a:p>
          <a:p>
            <a:pPr lvl="1"/>
            <a:r>
              <a:rPr lang="en-US" dirty="0"/>
              <a:t>All weather variables other than wind speed were restricted to ideal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77B47-8C7A-40BE-8F29-097C57A3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192-E9BB-4FEE-9340-CEFB03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7BD-BE03-462B-A842-25EE0DF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 following ideal conditions were defined for this analysis:</a:t>
            </a:r>
          </a:p>
          <a:p>
            <a:pPr lvl="1" fontAlgn="base"/>
            <a:r>
              <a:rPr lang="en-US" b="1" dirty="0"/>
              <a:t>Sky level 1 coverage</a:t>
            </a:r>
            <a:r>
              <a:rPr lang="en-US" dirty="0"/>
              <a:t> is CLR or SKC.</a:t>
            </a:r>
          </a:p>
          <a:p>
            <a:pPr lvl="1" fontAlgn="base"/>
            <a:r>
              <a:rPr lang="en-US" b="1" dirty="0"/>
              <a:t>Sky level 1 altitude</a:t>
            </a:r>
            <a:r>
              <a:rPr lang="en-US" dirty="0"/>
              <a:t> = 42,000 feet.</a:t>
            </a:r>
          </a:p>
          <a:p>
            <a:pPr lvl="1" fontAlgn="base"/>
            <a:r>
              <a:rPr lang="en-US" b="1" dirty="0"/>
              <a:t>Weather condition</a:t>
            </a:r>
            <a:r>
              <a:rPr lang="en-US" dirty="0"/>
              <a:t> is CLEAR.</a:t>
            </a:r>
          </a:p>
          <a:p>
            <a:pPr lvl="1" fontAlgn="base"/>
            <a:r>
              <a:rPr lang="en-US" b="1" dirty="0"/>
              <a:t>Visibility</a:t>
            </a:r>
            <a:r>
              <a:rPr lang="en-US" dirty="0"/>
              <a:t> = 10 miles. </a:t>
            </a:r>
          </a:p>
          <a:p>
            <a:pPr lvl="1" fontAlgn="base"/>
            <a:r>
              <a:rPr lang="en-US" b="1" dirty="0"/>
              <a:t>Wind Gust</a:t>
            </a:r>
            <a:r>
              <a:rPr lang="en-US" dirty="0"/>
              <a:t> is a missing value. </a:t>
            </a:r>
          </a:p>
          <a:p>
            <a:pPr lvl="1" fontAlgn="base"/>
            <a:r>
              <a:rPr lang="en-US" dirty="0"/>
              <a:t>29.7 inches ≤ </a:t>
            </a:r>
            <a:r>
              <a:rPr lang="en-US" b="1" dirty="0"/>
              <a:t>Pressure altimeter</a:t>
            </a:r>
            <a:r>
              <a:rPr lang="en-US" dirty="0"/>
              <a:t> ≤ 30.3 inches.</a:t>
            </a:r>
          </a:p>
          <a:p>
            <a:pPr lvl="1" fontAlgn="base"/>
            <a:r>
              <a:rPr lang="en-US" b="1" dirty="0"/>
              <a:t>One hour precipitation</a:t>
            </a:r>
            <a:r>
              <a:rPr lang="en-US" dirty="0"/>
              <a:t> = 0 inches.</a:t>
            </a:r>
          </a:p>
          <a:p>
            <a:pPr lvl="1" fontAlgn="base"/>
            <a:r>
              <a:rPr lang="en-US" b="1" dirty="0"/>
              <a:t>Wind speed</a:t>
            </a:r>
            <a:r>
              <a:rPr lang="en-US" dirty="0"/>
              <a:t> ≤ 10 knots. </a:t>
            </a:r>
          </a:p>
          <a:p>
            <a:pPr lvl="1" fontAlgn="base"/>
            <a:r>
              <a:rPr lang="en-US" b="1" dirty="0"/>
              <a:t>Relative humidity</a:t>
            </a:r>
            <a:r>
              <a:rPr lang="en-US" dirty="0"/>
              <a:t> ≥ 50%.</a:t>
            </a:r>
          </a:p>
          <a:p>
            <a:pPr lvl="1"/>
            <a:r>
              <a:rPr lang="en-US" dirty="0"/>
              <a:t>40 degrees F ≤ </a:t>
            </a:r>
            <a:r>
              <a:rPr lang="en-US" b="1" dirty="0"/>
              <a:t>Air temperature </a:t>
            </a:r>
            <a:r>
              <a:rPr lang="en-US" dirty="0"/>
              <a:t>≤ 90 degrees 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B02F-723D-41E1-83EA-E2F10D9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A592-571E-4A44-84E9-B0D51681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1 Altitude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49AB-7C8B-4736-8790-B54A027D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76" y="4184650"/>
            <a:ext cx="4828032" cy="1520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results indicate that the slope coefficients are significantly different from 0.</a:t>
            </a:r>
          </a:p>
          <a:p>
            <a:r>
              <a:rPr lang="en-US" dirty="0"/>
              <a:t>The models predict that a decrease of 30,000 feet in the sky level 1 altitude will increase departure delay durations by 1.38 to 1.50 minutes, under the appropriate conditions.</a:t>
            </a:r>
          </a:p>
          <a:p>
            <a:r>
              <a:rPr lang="en-US" dirty="0"/>
              <a:t>Sky level 1 altitude is of practical significance.</a:t>
            </a:r>
          </a:p>
        </p:txBody>
      </p:sp>
      <p:pic>
        <p:nvPicPr>
          <p:cNvPr id="1026" name="Picture 2" descr="https://lh5.googleusercontent.com/DNIOA91VPNPZOwyPtf3a6hFkKrVTaZv_tkk_sZdI4rQqKquZfmRyvtFy62j7aYwRlzgADG3BvInTXP7FzQbESfOktTFM0VjX6u6Xn_pd_Y8KO8ToLpPujGRf-1JD2TiAIBTPrLGJ">
            <a:extLst>
              <a:ext uri="{FF2B5EF4-FFF2-40B4-BE49-F238E27FC236}">
                <a16:creationId xmlns:a16="http://schemas.microsoft.com/office/drawing/2014/main" id="{46313B07-6627-4D8A-BE37-ABECF72ABB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57" y="2603500"/>
            <a:ext cx="449327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AE4A7CA-0A8A-46FC-A921-F0AE58933103}"/>
              </a:ext>
            </a:extLst>
          </p:cNvPr>
          <p:cNvSpPr txBox="1">
            <a:spLocks/>
          </p:cNvSpPr>
          <p:nvPr/>
        </p:nvSpPr>
        <p:spPr>
          <a:xfrm>
            <a:off x="6375872" y="2489200"/>
            <a:ext cx="4828032" cy="1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9C7941-0F6F-4834-937A-92B60AA6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24213"/>
              </p:ext>
            </p:extLst>
          </p:nvPr>
        </p:nvGraphicFramePr>
        <p:xfrm>
          <a:off x="6375872" y="2834436"/>
          <a:ext cx="4699036" cy="1112520"/>
        </p:xfrm>
        <a:graphic>
          <a:graphicData uri="http://schemas.openxmlformats.org/drawingml/2006/table">
            <a:tbl>
              <a:tblPr/>
              <a:tblGrid>
                <a:gridCol w="1741800">
                  <a:extLst>
                    <a:ext uri="{9D8B030D-6E8A-4147-A177-3AD203B41FA5}">
                      <a16:colId xmlns:a16="http://schemas.microsoft.com/office/drawing/2014/main" val="3250992349"/>
                    </a:ext>
                  </a:extLst>
                </a:gridCol>
                <a:gridCol w="1528386">
                  <a:extLst>
                    <a:ext uri="{9D8B030D-6E8A-4147-A177-3AD203B41FA5}">
                      <a16:colId xmlns:a16="http://schemas.microsoft.com/office/drawing/2014/main" val="224439415"/>
                    </a:ext>
                  </a:extLst>
                </a:gridCol>
                <a:gridCol w="1428850">
                  <a:extLst>
                    <a:ext uri="{9D8B030D-6E8A-4147-A177-3AD203B41FA5}">
                      <a16:colId xmlns:a16="http://schemas.microsoft.com/office/drawing/2014/main" val="1731394458"/>
                    </a:ext>
                  </a:extLst>
                </a:gridCol>
              </a:tblGrid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Delays Used in Regression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200" b="1" i="0" u="none" strike="noStrike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 baseline="300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Slope Coefficient 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75697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Delays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04674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Delays &lt; 1 Hour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992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67AD7A-A3BD-48F7-B199-E23BFB6D4289}"/>
              </a:ext>
            </a:extLst>
          </p:cNvPr>
          <p:cNvSpPr/>
          <p:nvPr/>
        </p:nvSpPr>
        <p:spPr>
          <a:xfrm>
            <a:off x="6738157" y="2372667"/>
            <a:ext cx="410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and slope coefficient p-value for each conditional linear regression.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AD468-2F12-42F6-B6DB-0A7C4BC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8CA7-F77E-4068-8E96-71658A01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5D3-B690-4A06-8FB5-8448BDC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3345-F1CF-40E5-8EB0-B4C2AABDD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0.011.</a:t>
            </a:r>
          </a:p>
          <a:p>
            <a:r>
              <a:rPr lang="en-US" dirty="0"/>
              <a:t>Slope coefficient p-value = 0.001.</a:t>
            </a:r>
          </a:p>
          <a:p>
            <a:r>
              <a:rPr lang="en-US" dirty="0"/>
              <a:t>The results indicate that the slope coefficient is significantly different from 0.</a:t>
            </a:r>
          </a:p>
          <a:p>
            <a:r>
              <a:rPr lang="en-US" dirty="0"/>
              <a:t>The model predicts that an increase of 25 knots in the wind speed will increase departure delays by 4.4 minutes, under the appropriate conditions.</a:t>
            </a:r>
          </a:p>
          <a:p>
            <a:r>
              <a:rPr lang="en-US" dirty="0"/>
              <a:t>Wind speed is of practical significance.</a:t>
            </a:r>
          </a:p>
        </p:txBody>
      </p:sp>
      <p:pic>
        <p:nvPicPr>
          <p:cNvPr id="2050" name="Picture 2" descr="https://lh6.googleusercontent.com/3QmTen5GiOq_ebaK943uFKDoo-Q4feDyibXLZhIOvryqsSqCKhNdcyw62sQA7ZrF9d-DXqAtwfXtCOdapisC71o2anS83XaufXjEcYYqWQICaC3S5rmpj1eTSEzyB8M6HzZTzzoj">
            <a:extLst>
              <a:ext uri="{FF2B5EF4-FFF2-40B4-BE49-F238E27FC236}">
                <a16:creationId xmlns:a16="http://schemas.microsoft.com/office/drawing/2014/main" id="{98995696-6BC1-478E-A292-24C48EA422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34" y="2603500"/>
            <a:ext cx="469972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703C9-38E4-4753-901F-F312E0B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44C788-3523-462D-8ACC-3171538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Sky Level 1 Altitudes and Wind Speeds</a:t>
            </a:r>
          </a:p>
        </p:txBody>
      </p:sp>
      <p:pic>
        <p:nvPicPr>
          <p:cNvPr id="1026" name="Picture 2" descr="https://lh4.googleusercontent.com/vmzkUFR0hlBTMBkctLzvZYEYUN1XAaocO9qQgYw5hPecFSuls4e6adGIgZ5s2hADnz6D6xeD7s5_b6kAIhwxhU3f5_zunitgc7vopA31yBvaER_CkdanCYCivjQYx7GuwacY6gck">
            <a:extLst>
              <a:ext uri="{FF2B5EF4-FFF2-40B4-BE49-F238E27FC236}">
                <a16:creationId xmlns:a16="http://schemas.microsoft.com/office/drawing/2014/main" id="{CDCE0CEE-5739-4B10-B145-8963E18B43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47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lW5__zDaoUMcogodk4DC87Dufz1Rjjzo3qpz0mfiyW4JGcBKHO-fShO95Ph-UsW2r_u_keFXm_fNXAltJBgsDGmfYoLVDg3us_cTBHkgwjd19J9J585iW51xGJ2Ss7Gx4g6aHDoS">
            <a:extLst>
              <a:ext uri="{FF2B5EF4-FFF2-40B4-BE49-F238E27FC236}">
                <a16:creationId xmlns:a16="http://schemas.microsoft.com/office/drawing/2014/main" id="{FBD923E1-9AB0-46C9-81BF-D21E042493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59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12C1-8A9C-4434-960E-B19E47C4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E64CC-8DA6-42DE-89E4-73C615A8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B91-1AC5-42F2-B44A-832E391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9C80-78F3-47BE-A1AF-6449076E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flights departed within several minutes of the scheduled departure time.</a:t>
            </a:r>
          </a:p>
          <a:p>
            <a:r>
              <a:rPr lang="en-US" dirty="0"/>
              <a:t>Departure delays generally tended to be longest in the summer months and shortest in the fall months.</a:t>
            </a:r>
          </a:p>
          <a:p>
            <a:r>
              <a:rPr lang="en-US" dirty="0"/>
              <a:t>Weather conditions RAIN, SNOW/ICE, and OTHER had higher mean departure delays compared to CLEAR.  </a:t>
            </a:r>
          </a:p>
          <a:p>
            <a:r>
              <a:rPr lang="en-US" dirty="0"/>
              <a:t>The regressions indicated that Sky level 1 altitude and wind speed are of practical significance.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FF7B-750F-4D63-AAC6-AB4D7B5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6FA3-BABC-48C2-9542-E82B427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D9A5-3DE9-41F1-8C6A-A8CA9D1B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worst performers could be prioritized in investigations about ways to reduce departure delay durations.</a:t>
            </a:r>
          </a:p>
          <a:p>
            <a:pPr lvl="1"/>
            <a:r>
              <a:rPr lang="en-US" dirty="0"/>
              <a:t>JetBlue Airways Corporation was the worst performing airline carrier.</a:t>
            </a:r>
          </a:p>
          <a:p>
            <a:pPr lvl="1"/>
            <a:r>
              <a:rPr lang="en-US" dirty="0"/>
              <a:t>John F. Kennedy International Airport was the worst performing airport.</a:t>
            </a:r>
          </a:p>
          <a:p>
            <a:r>
              <a:rPr lang="en-US" dirty="0"/>
              <a:t>Airport authorities could anticipate increased departure delays when scheduling departures under certain conditions:</a:t>
            </a:r>
          </a:p>
          <a:p>
            <a:pPr lvl="1"/>
            <a:r>
              <a:rPr lang="en-US" dirty="0"/>
              <a:t>Fall months.</a:t>
            </a:r>
          </a:p>
          <a:p>
            <a:pPr lvl="1"/>
            <a:r>
              <a:rPr lang="en-US" dirty="0"/>
              <a:t>RAIN or SNOW/ICE.  The OTHER category should be examined more detail.</a:t>
            </a:r>
          </a:p>
          <a:p>
            <a:pPr lvl="1"/>
            <a:r>
              <a:rPr lang="en-US" dirty="0"/>
              <a:t>High wind speed.</a:t>
            </a:r>
          </a:p>
          <a:p>
            <a:pPr lvl="1"/>
            <a:r>
              <a:rPr lang="en-US" dirty="0"/>
              <a:t>Low sky level 1 altitude.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9835-0FF7-4ED5-9881-858D67E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2F01-697C-4C01-B2EB-1CC5DD42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Follow 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726-E72E-41A8-979C-140154C9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results of this analysis could be expanded upon in the following ways:</a:t>
            </a:r>
          </a:p>
          <a:p>
            <a:pPr lvl="1"/>
            <a:r>
              <a:rPr lang="en-US" dirty="0"/>
              <a:t>Investigate weather conditions at airports in more detail.</a:t>
            </a:r>
          </a:p>
          <a:p>
            <a:pPr lvl="1"/>
            <a:r>
              <a:rPr lang="en-US" dirty="0"/>
              <a:t>Separate the broad OTHER category into many different categories.</a:t>
            </a:r>
          </a:p>
          <a:p>
            <a:pPr lvl="1"/>
            <a:r>
              <a:rPr lang="en-US" dirty="0"/>
              <a:t>Investigate long delays in more detail.  </a:t>
            </a:r>
          </a:p>
          <a:p>
            <a:pPr lvl="1"/>
            <a:r>
              <a:rPr lang="en-US" dirty="0"/>
              <a:t>Investigate ways to reduce departure delay durations under certain conditions:</a:t>
            </a:r>
          </a:p>
          <a:p>
            <a:pPr lvl="2"/>
            <a:r>
              <a:rPr lang="en-US" dirty="0"/>
              <a:t>Fall months.</a:t>
            </a:r>
          </a:p>
          <a:p>
            <a:pPr lvl="2"/>
            <a:r>
              <a:rPr lang="en-US" dirty="0"/>
              <a:t>RAIN or SNOW/ICE.</a:t>
            </a:r>
          </a:p>
          <a:p>
            <a:pPr lvl="2"/>
            <a:r>
              <a:rPr lang="en-US" dirty="0"/>
              <a:t>High wind speed.</a:t>
            </a:r>
          </a:p>
          <a:p>
            <a:pPr lvl="2"/>
            <a:r>
              <a:rPr lang="en-US" dirty="0"/>
              <a:t>Low sky level 1 altitude.</a:t>
            </a:r>
          </a:p>
          <a:p>
            <a:pPr lvl="1"/>
            <a:r>
              <a:rPr lang="en-US" dirty="0"/>
              <a:t>Increase model complexity for the regression analysis.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20FE-0870-4DF5-BE7D-C72B415E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E4D67-5792-44B6-A36A-AFB8FD028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F985-B295-454F-A577-2045734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0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7616-C9CE-4499-A272-4B44683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9D2B-3184-4D51-901E-FB1CBC59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contains the final report and analysis code for this project. </a:t>
            </a:r>
          </a:p>
          <a:p>
            <a:r>
              <a:rPr lang="en-US" u="sng" dirty="0">
                <a:hlinkClick r:id="rId3"/>
              </a:rPr>
              <a:t>Federal Meteorological Handbook No. 1</a:t>
            </a:r>
            <a:r>
              <a:rPr lang="en-US" dirty="0"/>
              <a:t> contains information about reporting standards for METARs. </a:t>
            </a:r>
          </a:p>
          <a:p>
            <a:r>
              <a:rPr lang="en-US" dirty="0"/>
              <a:t>Bureau of Transportation Statistics </a:t>
            </a:r>
            <a:r>
              <a:rPr lang="en-US" dirty="0">
                <a:hlinkClick r:id="rId4"/>
              </a:rPr>
              <a:t>Glossary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41C8-9607-441F-8699-1D10102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Departure delays for commercial flights can negatively impact passengers, airlines, and airports in significant ways.</a:t>
            </a:r>
          </a:p>
          <a:p>
            <a:r>
              <a:rPr lang="en-US" dirty="0"/>
              <a:t>Even a one minute reduction in the average departure delay duration would be practically significant.</a:t>
            </a:r>
          </a:p>
          <a:p>
            <a:r>
              <a:rPr lang="en-US" dirty="0"/>
              <a:t>This project analyzed departure delays for non-stop domestic flights in the United States from 2016 and 2017.</a:t>
            </a:r>
          </a:p>
          <a:p>
            <a:pPr lvl="1"/>
            <a:r>
              <a:rPr lang="en-US" dirty="0"/>
              <a:t>This project focused primarily on the relationships between departure delays and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7C76-82C1-44B8-83E1-EAB11516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Examine characteristics of the departure delay distributions for U.S. airline carriers and airports.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Examine departure delays under various weather conditions.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certain weather conditions have significantly higher mean departure delays than clear conditions.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there is a significant association between airports and weather conditions.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relationships between departure delay duration and weather variables.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the most important weather variables and their practical significance.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Identify airports with the worst conditions for certain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DE71-123D-4031-A0CA-923591D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Airport authorities could use the results of this analysis to better anticipate departure delays under certain conditions.</a:t>
            </a:r>
          </a:p>
          <a:p>
            <a:r>
              <a:rPr lang="en-US" dirty="0"/>
              <a:t>More accurate scheduling of departures could improve:</a:t>
            </a:r>
          </a:p>
          <a:p>
            <a:pPr lvl="1"/>
            <a:r>
              <a:rPr lang="en-US" dirty="0"/>
              <a:t>Efficiency of airport operations.</a:t>
            </a:r>
          </a:p>
          <a:p>
            <a:pPr lvl="1"/>
            <a:r>
              <a:rPr lang="en-US" dirty="0"/>
              <a:t>Management of resources.</a:t>
            </a:r>
          </a:p>
          <a:p>
            <a:pPr lvl="1"/>
            <a:r>
              <a:rPr lang="en-US" dirty="0"/>
              <a:t>Passenger satisfaction.</a:t>
            </a:r>
          </a:p>
          <a:p>
            <a:pPr lvl="1"/>
            <a:r>
              <a:rPr lang="en-US" dirty="0"/>
              <a:t>Revenue.</a:t>
            </a:r>
          </a:p>
          <a:p>
            <a:r>
              <a:rPr lang="en-US" dirty="0"/>
              <a:t>Potential areas of improvement are identified.  Further analysis could investigate ways to reduce departure delay durations.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1106-227A-445D-A342-1F7B048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02F4A-E0D0-418A-B5C7-C906E29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On-time performance data for flights was obtained from the </a:t>
            </a:r>
            <a:r>
              <a:rPr lang="en-US" u="sng" dirty="0">
                <a:hlinkClick r:id="rId2"/>
              </a:rPr>
              <a:t>Bureau of Transportation Statistics (BTS)</a:t>
            </a:r>
            <a:r>
              <a:rPr lang="en-US" dirty="0"/>
              <a:t> website.</a:t>
            </a:r>
          </a:p>
          <a:p>
            <a:r>
              <a:rPr lang="en-US" dirty="0"/>
              <a:t>Each data point represents a flight.</a:t>
            </a:r>
          </a:p>
          <a:p>
            <a:r>
              <a:rPr lang="en-US" dirty="0"/>
              <a:t>This analysis focused on the following:</a:t>
            </a:r>
          </a:p>
          <a:p>
            <a:pPr lvl="1"/>
            <a:r>
              <a:rPr lang="en-US" dirty="0"/>
              <a:t>Flights for the top 8 largest U.S. airline carriers.</a:t>
            </a:r>
          </a:p>
          <a:p>
            <a:pPr lvl="1"/>
            <a:r>
              <a:rPr lang="en-US" dirty="0"/>
              <a:t>Flights departing from the top 10 busiest U.S. airports.</a:t>
            </a:r>
          </a:p>
          <a:p>
            <a:r>
              <a:rPr lang="en-US" dirty="0"/>
              <a:t>Relevant variables include:</a:t>
            </a:r>
          </a:p>
          <a:p>
            <a:pPr lvl="1"/>
            <a:r>
              <a:rPr lang="en-US" dirty="0"/>
              <a:t>Scheduled departure time</a:t>
            </a:r>
          </a:p>
          <a:p>
            <a:pPr lvl="1"/>
            <a:r>
              <a:rPr lang="en-US" dirty="0"/>
              <a:t>Departure delay</a:t>
            </a:r>
          </a:p>
          <a:p>
            <a:pPr lvl="1"/>
            <a:r>
              <a:rPr lang="en-US" dirty="0"/>
              <a:t>Origin airport IATA code</a:t>
            </a:r>
          </a:p>
          <a:p>
            <a:pPr lvl="1"/>
            <a:r>
              <a:rPr lang="en-US" dirty="0"/>
              <a:t>Airline IATA code</a:t>
            </a:r>
          </a:p>
          <a:p>
            <a:pPr lvl="1"/>
            <a:r>
              <a:rPr lang="en-US" dirty="0"/>
              <a:t>Reported cause of delay categories</a:t>
            </a:r>
          </a:p>
          <a:p>
            <a:pPr lvl="1"/>
            <a:r>
              <a:rPr lang="en-US" dirty="0"/>
              <a:t>Cancelled flight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E885-6180-4664-9AF6-388D9BC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868D-EEF2-42BF-B379-A2A30C2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and Airline Carriers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5818F-9C57-42D7-AEF1-7B445FE39F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1736217"/>
              </p:ext>
            </p:extLst>
          </p:nvPr>
        </p:nvGraphicFramePr>
        <p:xfrm>
          <a:off x="636216" y="3048570"/>
          <a:ext cx="5599658" cy="3416303"/>
        </p:xfrm>
        <a:graphic>
          <a:graphicData uri="http://schemas.openxmlformats.org/drawingml/2006/table">
            <a:tbl>
              <a:tblPr/>
              <a:tblGrid>
                <a:gridCol w="3354819">
                  <a:extLst>
                    <a:ext uri="{9D8B030D-6E8A-4147-A177-3AD203B41FA5}">
                      <a16:colId xmlns:a16="http://schemas.microsoft.com/office/drawing/2014/main" val="1835149419"/>
                    </a:ext>
                  </a:extLst>
                </a:gridCol>
                <a:gridCol w="926198">
                  <a:extLst>
                    <a:ext uri="{9D8B030D-6E8A-4147-A177-3AD203B41FA5}">
                      <a16:colId xmlns:a16="http://schemas.microsoft.com/office/drawing/2014/main" val="2972722170"/>
                    </a:ext>
                  </a:extLst>
                </a:gridCol>
                <a:gridCol w="1318641">
                  <a:extLst>
                    <a:ext uri="{9D8B030D-6E8A-4147-A177-3AD203B41FA5}">
                      <a16:colId xmlns:a16="http://schemas.microsoft.com/office/drawing/2014/main" val="3039404617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Airport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3285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Hartsfield–Jackson Atlanta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ATL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104,171,935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233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Angeles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LAX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80,921,527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6647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O'Hare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ORD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77,960,588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4742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Dallas/Fort Worth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DFW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65,670,697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047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F. Kennedy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JFK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59,105,513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4316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Denver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DEN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58,266,515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9171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Francisco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SFO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53,099,282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6887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McCarran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LAS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47,496,614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084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Seattle–Tacoma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SEA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45,736,700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618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Miami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MIA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44,584,603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99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071789-759D-47B0-BCE6-A954808BEC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1132347"/>
              </p:ext>
            </p:extLst>
          </p:nvPr>
        </p:nvGraphicFramePr>
        <p:xfrm>
          <a:off x="6901019" y="3048570"/>
          <a:ext cx="4655361" cy="3514325"/>
        </p:xfrm>
        <a:graphic>
          <a:graphicData uri="http://schemas.openxmlformats.org/drawingml/2006/table">
            <a:tbl>
              <a:tblPr/>
              <a:tblGrid>
                <a:gridCol w="1742876">
                  <a:extLst>
                    <a:ext uri="{9D8B030D-6E8A-4147-A177-3AD203B41FA5}">
                      <a16:colId xmlns:a16="http://schemas.microsoft.com/office/drawing/2014/main" val="2969566332"/>
                    </a:ext>
                  </a:extLst>
                </a:gridCol>
                <a:gridCol w="883314">
                  <a:extLst>
                    <a:ext uri="{9D8B030D-6E8A-4147-A177-3AD203B41FA5}">
                      <a16:colId xmlns:a16="http://schemas.microsoft.com/office/drawing/2014/main" val="66668376"/>
                    </a:ext>
                  </a:extLst>
                </a:gridCol>
                <a:gridCol w="2029171">
                  <a:extLst>
                    <a:ext uri="{9D8B030D-6E8A-4147-A177-3AD203B41FA5}">
                      <a16:colId xmlns:a16="http://schemas.microsoft.com/office/drawing/2014/main" val="1742715697"/>
                    </a:ext>
                  </a:extLst>
                </a:gridCol>
              </a:tblGrid>
              <a:tr h="5604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Airline Carrier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Enplaned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(Domestic &amp; International)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962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Southwest Airlines Co.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157,727,005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6238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Delta Air 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145,436,827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080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American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144,919,764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9826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United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107,161,566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45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JetBlue Airways Corporation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40,013,934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43386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Alaska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26,110,618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76253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Spirit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NK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23,812,748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021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Frontier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16,799,968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7757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2306C5A-3011-4884-AF73-9782B34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0D8AFF-2C0E-4655-94DF-413AF538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B480-E2FE-41D0-AB0D-A589D7EC141A}"/>
              </a:ext>
            </a:extLst>
          </p:cNvPr>
          <p:cNvSpPr/>
          <p:nvPr/>
        </p:nvSpPr>
        <p:spPr>
          <a:xfrm>
            <a:off x="6710989" y="2402239"/>
            <a:ext cx="5035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8 largest U.S. airline carriers based on passengers carried in 2017. The list is based on data from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T-100 Domestic Market (U.S. Carriers) and T-100 Market (US Carriers Only)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46721C-6045-4597-BB3B-0A4FC1E166FC}"/>
              </a:ext>
            </a:extLst>
          </p:cNvPr>
          <p:cNvSpPr/>
          <p:nvPr/>
        </p:nvSpPr>
        <p:spPr>
          <a:xfrm>
            <a:off x="424075" y="2586905"/>
            <a:ext cx="6023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10 busiest U.S. airports by total passenger traffic in 2016. The list is based on data from the file: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2016 North American Airport Traffic Summary (Passenger)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EA8164-DD1C-45FB-B3C7-AC766CA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alt hyperlink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E78207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</TotalTime>
  <Words>2259</Words>
  <Application>Microsoft Office PowerPoint</Application>
  <PresentationFormat>Widescreen</PresentationFormat>
  <Paragraphs>416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Wingdings 3</vt:lpstr>
      <vt:lpstr>Ion Boardroom</vt:lpstr>
      <vt:lpstr>Capstone Project 1: Analysis of Departure Delays in the U.S.</vt:lpstr>
      <vt:lpstr>Outline</vt:lpstr>
      <vt:lpstr>Introduction</vt:lpstr>
      <vt:lpstr>Problem</vt:lpstr>
      <vt:lpstr>Goals of the Analysis</vt:lpstr>
      <vt:lpstr>Benefits of Results</vt:lpstr>
      <vt:lpstr>Data</vt:lpstr>
      <vt:lpstr>Flight Data</vt:lpstr>
      <vt:lpstr>Airports and Airline Carriers</vt:lpstr>
      <vt:lpstr>Weather Data</vt:lpstr>
      <vt:lpstr>Sky Level Altitude and Coverage</vt:lpstr>
      <vt:lpstr>Merged Dataset Preprocessing</vt:lpstr>
      <vt:lpstr>Analysis Part 1</vt:lpstr>
      <vt:lpstr>Overall Departure Delay Distribution</vt:lpstr>
      <vt:lpstr>Trends Over Time</vt:lpstr>
      <vt:lpstr>Departure Delay Distributions for Airline Carriers</vt:lpstr>
      <vt:lpstr>Departure Delay Distributions for Airports</vt:lpstr>
      <vt:lpstr>Analysis Part 2</vt:lpstr>
      <vt:lpstr>Independent Weather Observations</vt:lpstr>
      <vt:lpstr>Sample Datasets</vt:lpstr>
      <vt:lpstr>Weather Conditions</vt:lpstr>
      <vt:lpstr>Comparison to Clear Conditions</vt:lpstr>
      <vt:lpstr>Weather Conditions at Airports</vt:lpstr>
      <vt:lpstr>Analysis Part 3</vt:lpstr>
      <vt:lpstr>Lasso Regression</vt:lpstr>
      <vt:lpstr>Lasso Regression Results</vt:lpstr>
      <vt:lpstr>Conditional Linear Regressions</vt:lpstr>
      <vt:lpstr>Ideal Conditions</vt:lpstr>
      <vt:lpstr>Sky Level 1 Altitude</vt:lpstr>
      <vt:lpstr>Wind Speed</vt:lpstr>
      <vt:lpstr>Mean Sky Level 1 Altitudes and Wind Speeds</vt:lpstr>
      <vt:lpstr>Conclusion</vt:lpstr>
      <vt:lpstr>Summary</vt:lpstr>
      <vt:lpstr>Recommendations</vt:lpstr>
      <vt:lpstr>Potential Follow Up Analysis</vt:lpstr>
      <vt:lpstr>Thank you!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Jonathon Poage</dc:creator>
  <cp:lastModifiedBy>Jonathon Poage</cp:lastModifiedBy>
  <cp:revision>200</cp:revision>
  <dcterms:created xsi:type="dcterms:W3CDTF">2019-03-07T20:28:27Z</dcterms:created>
  <dcterms:modified xsi:type="dcterms:W3CDTF">2019-03-11T00:44:07Z</dcterms:modified>
</cp:coreProperties>
</file>