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Nunito"/>
      <p:regular r:id="rId47"/>
      <p:bold r:id="rId48"/>
      <p:italic r:id="rId49"/>
      <p:boldItalic r:id="rId50"/>
    </p:embeddedFont>
    <p:embeddedFont>
      <p:font typeface="Maven Pro"/>
      <p:regular r:id="rId51"/>
      <p:bold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5B7F1FE-4BFD-48F9-ACE5-AFD75DDB0083}">
  <a:tblStyle styleId="{B5B7F1FE-4BFD-48F9-ACE5-AFD75DDB00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unito-bold.fntdata"/><Relationship Id="rId47" Type="http://schemas.openxmlformats.org/officeDocument/2006/relationships/font" Target="fonts/Nunito-regular.fntdata"/><Relationship Id="rId49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avenPro-regular.fntdata"/><Relationship Id="rId50" Type="http://schemas.openxmlformats.org/officeDocument/2006/relationships/font" Target="fonts/Nunito-boldItalic.fntdata"/><Relationship Id="rId52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6f78721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6f78721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b27daf0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b27daf0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144759c5a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144759c5a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f78721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f78721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6f78721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6f78721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6f78721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6f78721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b16d079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b16d079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5b16d079c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5b16d079c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b16d079c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b16d079c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b16d079c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b16d079c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144759c5a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144759c5a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b16d079c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b16d079c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b16d079c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b16d079c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b16d079c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b16d079c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b16d079c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5b16d079c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5b16d079c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5b16d079c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b16d079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b16d079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b1d62ca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b1d62ca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b1d62ca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b1d62ca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b1d62ca1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5b1d62ca1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b1d62ca1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5b1d62ca1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144759c5a_0_2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144759c5a_0_2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b16d079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b16d079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b1e224e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b1e224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5b1e224e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5b1e224e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b1e224e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b1e224e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b1e224ec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b1e224ec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b16d079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b16d079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5b16d079c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5b16d079c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5b16d079c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5b16d079c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b16d079c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b16d079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5b3be8bd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5b3be8bd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144759c5a_0_2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144759c5a_0_2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6f78721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6f78721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144759c5a_0_2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144759c5a_0_2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144759c5a_0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144759c5a_0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144759c5a_0_2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144759c5a_0_2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144759c5a_0_2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144759c5a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b27daf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b27daf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.mendeley.com/datasets/rscbjbr9sj/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32925"/>
            <a:ext cx="5187300" cy="23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 2:</a:t>
            </a:r>
            <a:br>
              <a:rPr lang="en"/>
            </a:br>
            <a:r>
              <a:rPr lang="en"/>
              <a:t>Chest X-Ray Image Classification Using Deep Learning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Jonathon Poage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Data Science Career Track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06/09/2019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idx="1" type="body"/>
          </p:nvPr>
        </p:nvSpPr>
        <p:spPr>
          <a:xfrm>
            <a:off x="923200" y="2004875"/>
            <a:ext cx="30693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image files were sorted into train, validation, and test sets.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Feature and target arrays were prepared for each data set.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feature and target arrays were used as input for the deep learning models during the analysis.</a:t>
            </a:r>
            <a:endParaRPr/>
          </a:p>
        </p:txBody>
      </p:sp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Processed Data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925" y="2301275"/>
            <a:ext cx="4954624" cy="18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 txBox="1"/>
          <p:nvPr/>
        </p:nvSpPr>
        <p:spPr>
          <a:xfrm>
            <a:off x="4041925" y="1947575"/>
            <a:ext cx="495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File Counts for the Image Classes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 and Data Sets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303800" y="1990050"/>
            <a:ext cx="3508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Each feature array contained the pixel intensity values for all images in the designated data set.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Dimensions: N x 224 x 224 x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N - Number of files in the data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Pixel dimensions </a:t>
            </a:r>
            <a:r>
              <a:rPr lang="en"/>
              <a:t>224 x 224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3 color space dimensions (RGB mode)</a:t>
            </a:r>
            <a:endParaRPr/>
          </a:p>
        </p:txBody>
      </p:sp>
      <p:sp>
        <p:nvSpPr>
          <p:cNvPr id="338" name="Google Shape;338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Feature and Target Arrays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9" name="Google Shape;339;p23"/>
          <p:cNvSpPr txBox="1"/>
          <p:nvPr>
            <p:ph idx="2" type="body"/>
          </p:nvPr>
        </p:nvSpPr>
        <p:spPr>
          <a:xfrm>
            <a:off x="4903650" y="1990050"/>
            <a:ext cx="3511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Each target array contained the one-hot encoded class labels for all images in the designated data set.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Dimensions: N x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N - Number of files in the data set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3 classes</a:t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2272500" y="1629563"/>
            <a:ext cx="1571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Feature Arrays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5873550" y="1629575"/>
            <a:ext cx="15714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Target</a:t>
            </a:r>
            <a:r>
              <a:rPr b="1" lang="en" sz="1600" u="sng">
                <a:latin typeface="Nunito"/>
                <a:ea typeface="Nunito"/>
                <a:cs typeface="Nunito"/>
                <a:sym typeface="Nunito"/>
              </a:rPr>
              <a:t> Arrays</a:t>
            </a:r>
            <a:endParaRPr b="1" sz="1600" u="sng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Part 1</a:t>
            </a:r>
            <a:endParaRPr/>
          </a:p>
        </p:txBody>
      </p:sp>
      <p:sp>
        <p:nvSpPr>
          <p:cNvPr id="347" name="Google Shape;347;p24"/>
          <p:cNvSpPr txBox="1"/>
          <p:nvPr/>
        </p:nvSpPr>
        <p:spPr>
          <a:xfrm>
            <a:off x="824000" y="2724725"/>
            <a:ext cx="30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General Image Properties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Sample Images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923200" y="2004875"/>
            <a:ext cx="37497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normal image depicts clear lungs.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Bacterial pneumonia chest X-rays </a:t>
            </a:r>
            <a:br>
              <a:rPr lang="en"/>
            </a:br>
            <a:r>
              <a:rPr lang="en"/>
              <a:t>typically have concentrated opaque areas.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Viral pneumonia chest X-rays typically display more diffuse patterns of opacity.</a:t>
            </a:r>
            <a:endParaRPr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000" y="609600"/>
            <a:ext cx="4119274" cy="411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Mean Images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275" y="1174975"/>
            <a:ext cx="6649474" cy="20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923200" y="3220975"/>
            <a:ext cx="69735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Average pixel intensities for each image class.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areas in the rib cage are darker in the normal mean image than the corresponding areas in each of the pneumonia mean images.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303800" y="598575"/>
            <a:ext cx="6195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Mean Image Intensity Histograms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200" y="1235025"/>
            <a:ext cx="3123324" cy="373615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7"/>
          <p:cNvSpPr txBox="1"/>
          <p:nvPr>
            <p:ph idx="1" type="body"/>
          </p:nvPr>
        </p:nvSpPr>
        <p:spPr>
          <a:xfrm>
            <a:off x="923200" y="2004875"/>
            <a:ext cx="38478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Pixel intensity values range from 0 (black) to 255 (white).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distributions show peaks at different locations. Overall, the </a:t>
            </a:r>
            <a:r>
              <a:rPr lang="en"/>
              <a:t>predominant</a:t>
            </a:r>
            <a:r>
              <a:rPr lang="en"/>
              <a:t> pixel intensities vary by image class.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viral and bacterial mean images have larger proportions of grey and light grey pixels compared to the normal mean image.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Part 2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824000" y="2724725"/>
            <a:ext cx="30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 Building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0" name="Google Shape;380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Three multi-class classification models were developed using deep learning.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 u="sng"/>
              <a:t>Model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Array of image pixel values (N x 224 x 224 x 3)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 u="sng"/>
              <a:t>Model Output</a:t>
            </a:r>
            <a:endParaRPr u="sng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Class probability distributions (N x 3)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Class predictions (N)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 - Number of files in the data set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 Architectures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6" name="Google Shape;386;p30"/>
          <p:cNvSpPr txBox="1"/>
          <p:nvPr>
            <p:ph idx="1" type="body"/>
          </p:nvPr>
        </p:nvSpPr>
        <p:spPr>
          <a:xfrm>
            <a:off x="1303800" y="1554075"/>
            <a:ext cx="7030500" cy="29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Each model had a convolutional base followed by a Neural Network (NN) classifier.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Model 1 used a custom built Convolutional Neural Network (CNN) as its base. 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Models 2 and 3 utilized transfer learning by adapting VGG16’s base with weights pre-trained on ImageNet.</a:t>
            </a:r>
            <a:r>
              <a:rPr baseline="30000" lang="en"/>
              <a:t>5,6</a:t>
            </a:r>
            <a:endParaRPr baseline="30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Model 2 applied VGG16’s base with fixed weights as a feature extractor.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Model 3 fine-tuned the upper convolutional layers of VGG16’s base.    </a:t>
            </a:r>
            <a:br>
              <a:rPr lang="en"/>
            </a:br>
            <a:endParaRPr/>
          </a:p>
        </p:txBody>
      </p:sp>
      <p:graphicFrame>
        <p:nvGraphicFramePr>
          <p:cNvPr id="387" name="Google Shape;387;p30"/>
          <p:cNvGraphicFramePr/>
          <p:nvPr/>
        </p:nvGraphicFramePr>
        <p:xfrm>
          <a:off x="1600200" y="361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{B5B7F1FE-4BFD-48F9-ACE5-AFD75DDB0083}</a:tableStyleId>
              </a:tblPr>
              <a:tblGrid>
                <a:gridCol w="1981200"/>
                <a:gridCol w="1981200"/>
                <a:gridCol w="1981200"/>
              </a:tblGrid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Convolutional Base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chemeClr val="lt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Classifier</a:t>
                      </a:r>
                      <a:endParaRPr b="1" sz="1100"/>
                    </a:p>
                  </a:txBody>
                  <a:tcPr marT="63500" marB="63500" marR="63500" marL="63500">
                    <a:solidFill>
                      <a:schemeClr val="lt2"/>
                    </a:solidFill>
                  </a:tcPr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 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CNN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NN Classifier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 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VGG16 with Fixed Weights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NN Classifier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0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 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VGG16 with Fine-Tuning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NN Classifier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Classifier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3" name="Google Shape;393;p31"/>
          <p:cNvSpPr txBox="1"/>
          <p:nvPr>
            <p:ph idx="1" type="body"/>
          </p:nvPr>
        </p:nvSpPr>
        <p:spPr>
          <a:xfrm>
            <a:off x="923200" y="4375325"/>
            <a:ext cx="6973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same NN classifier was used for all three models.  </a:t>
            </a:r>
            <a:endParaRPr/>
          </a:p>
        </p:txBody>
      </p:sp>
      <p:pic>
        <p:nvPicPr>
          <p:cNvPr id="394" name="Google Shape;3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400" y="1180875"/>
            <a:ext cx="5003201" cy="28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1"/>
          <p:cNvSpPr txBox="1"/>
          <p:nvPr/>
        </p:nvSpPr>
        <p:spPr>
          <a:xfrm>
            <a:off x="3347100" y="3995175"/>
            <a:ext cx="24498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Classifier Architecture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Outline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Raw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Processed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General Image Properties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Model Building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Model Evaluation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Binary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Base 1: Convolutional Neural Network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01" name="Google Shape;4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700" y="1315650"/>
            <a:ext cx="5548601" cy="31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 txBox="1"/>
          <p:nvPr/>
        </p:nvSpPr>
        <p:spPr>
          <a:xfrm>
            <a:off x="3347100" y="4436750"/>
            <a:ext cx="24498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Convolutional Base 1 </a:t>
            </a:r>
            <a:r>
              <a:rPr lang="en" sz="1000">
                <a:latin typeface="Nunito"/>
                <a:ea typeface="Nunito"/>
                <a:cs typeface="Nunito"/>
                <a:sym typeface="Nunito"/>
              </a:rPr>
              <a:t>Architecture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Base 2: VGG16 with Fixed Weights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2780400" y="4436750"/>
            <a:ext cx="35832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Convolutional Base 2 Architecture.</a:t>
            </a:r>
            <a:br>
              <a:rPr lang="en" sz="1000">
                <a:latin typeface="Nunito"/>
                <a:ea typeface="Nunito"/>
                <a:cs typeface="Nunito"/>
                <a:sym typeface="Nunito"/>
              </a:rPr>
            </a:br>
            <a:r>
              <a:rPr lang="en" sz="1000">
                <a:latin typeface="Nunito"/>
                <a:ea typeface="Nunito"/>
                <a:cs typeface="Nunito"/>
                <a:sym typeface="Nunito"/>
              </a:rPr>
              <a:t>Source image was obtained from heuritech and modified.</a:t>
            </a:r>
            <a:r>
              <a:rPr baseline="30000" lang="en" sz="1000">
                <a:latin typeface="Nunito"/>
                <a:ea typeface="Nunito"/>
                <a:cs typeface="Nunito"/>
                <a:sym typeface="Nunito"/>
              </a:rPr>
              <a:t>7</a:t>
            </a:r>
            <a:endParaRPr baseline="30000"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9" name="Google Shape;409;p33"/>
          <p:cNvPicPr preferRelativeResize="0"/>
          <p:nvPr/>
        </p:nvPicPr>
        <p:blipFill rotWithShape="1">
          <a:blip r:embed="rId3">
            <a:alphaModFix/>
          </a:blip>
          <a:srcRect b="5740" l="0" r="0" t="0"/>
          <a:stretch/>
        </p:blipFill>
        <p:spPr>
          <a:xfrm>
            <a:off x="2302275" y="1446150"/>
            <a:ext cx="4539450" cy="2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338" y="1291925"/>
            <a:ext cx="3969325" cy="33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Base 3: VGG16 with Fine-Tuning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6" name="Google Shape;416;p34"/>
          <p:cNvSpPr txBox="1"/>
          <p:nvPr/>
        </p:nvSpPr>
        <p:spPr>
          <a:xfrm>
            <a:off x="2815038" y="4636225"/>
            <a:ext cx="35139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Convolutional Base 3 Architecture.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Source image was obtained from heuritech and modified.</a:t>
            </a:r>
            <a:r>
              <a:rPr baseline="30000" lang="en" sz="1000">
                <a:latin typeface="Nunito"/>
                <a:ea typeface="Nunito"/>
                <a:cs typeface="Nunito"/>
                <a:sym typeface="Nunito"/>
              </a:rPr>
              <a:t>7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 Fitting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22" name="Google Shape;422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models were fit using Keras with a Tensorflow Backend: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Adam optimization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Loss: Categorical Cross-Entropy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Epochs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Training data were generated in batches </a:t>
            </a:r>
            <a:r>
              <a:rPr lang="en"/>
              <a:t>with</a:t>
            </a:r>
            <a:r>
              <a:rPr lang="en"/>
              <a:t> image augmentation.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Validation data were generated in batches without image augmentation.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Training Histories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8" name="Google Shape;42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450" y="1512625"/>
            <a:ext cx="2074128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941" y="1512625"/>
            <a:ext cx="2074128" cy="324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9456" y="1512625"/>
            <a:ext cx="2074128" cy="32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6"/>
          <p:cNvSpPr txBox="1"/>
          <p:nvPr/>
        </p:nvSpPr>
        <p:spPr>
          <a:xfrm>
            <a:off x="1586068" y="1284925"/>
            <a:ext cx="1002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Nunito"/>
                <a:ea typeface="Nunito"/>
                <a:cs typeface="Nunito"/>
                <a:sym typeface="Nunito"/>
              </a:rPr>
              <a:t>Model 1</a:t>
            </a:r>
            <a:endParaRPr b="1" sz="12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36"/>
          <p:cNvSpPr txBox="1"/>
          <p:nvPr/>
        </p:nvSpPr>
        <p:spPr>
          <a:xfrm>
            <a:off x="4070556" y="1284925"/>
            <a:ext cx="1002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Nunito"/>
                <a:ea typeface="Nunito"/>
                <a:cs typeface="Nunito"/>
                <a:sym typeface="Nunito"/>
              </a:rPr>
              <a:t>Model 2</a:t>
            </a:r>
            <a:endParaRPr b="1" sz="12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36"/>
          <p:cNvSpPr txBox="1"/>
          <p:nvPr/>
        </p:nvSpPr>
        <p:spPr>
          <a:xfrm>
            <a:off x="6555043" y="1284925"/>
            <a:ext cx="1002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Nunito"/>
                <a:ea typeface="Nunito"/>
                <a:cs typeface="Nunito"/>
                <a:sym typeface="Nunito"/>
              </a:rPr>
              <a:t>Model 3</a:t>
            </a:r>
            <a:endParaRPr b="1" sz="1200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36"/>
          <p:cNvSpPr txBox="1"/>
          <p:nvPr>
            <p:ph idx="1" type="body"/>
          </p:nvPr>
        </p:nvSpPr>
        <p:spPr>
          <a:xfrm>
            <a:off x="6433974" y="2499300"/>
            <a:ext cx="1453800" cy="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100">
                <a:solidFill>
                  <a:schemeClr val="accent2"/>
                </a:solidFill>
              </a:rPr>
              <a:t>Model 3 shows signs of overfitting</a:t>
            </a:r>
            <a:r>
              <a:rPr b="1" lang="en" sz="1100">
                <a:solidFill>
                  <a:schemeClr val="accent2"/>
                </a:solidFill>
              </a:rPr>
              <a:t>.</a:t>
            </a:r>
            <a:endParaRPr b="1" sz="11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Part 3</a:t>
            </a:r>
            <a:endParaRPr/>
          </a:p>
        </p:txBody>
      </p:sp>
      <p:sp>
        <p:nvSpPr>
          <p:cNvPr id="440" name="Google Shape;440;p37"/>
          <p:cNvSpPr txBox="1"/>
          <p:nvPr/>
        </p:nvSpPr>
        <p:spPr>
          <a:xfrm>
            <a:off x="824000" y="2724725"/>
            <a:ext cx="30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Model Evaluation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Evaluation Criteria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46" name="Google Shape;446;p38"/>
          <p:cNvSpPr txBox="1"/>
          <p:nvPr>
            <p:ph idx="1" type="body"/>
          </p:nvPr>
        </p:nvSpPr>
        <p:spPr>
          <a:xfrm>
            <a:off x="1303800" y="1837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predictive performances of models 1 and 2 were evaluated using image data from the test set. </a:t>
            </a:r>
            <a:r>
              <a:rPr lang="en"/>
              <a:t>Model 3 was not evaluated because its training history showed signs of overfitting.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Evaluation metrics: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Bacterial pneumonia recall.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Proportion of viral pneumonia images misclassified as normal.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Weighted average F</a:t>
            </a:r>
            <a:r>
              <a:rPr baseline="-25000" lang="en"/>
              <a:t>1</a:t>
            </a:r>
            <a:r>
              <a:rPr lang="en"/>
              <a:t> score.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Metrics 1 and 2 were selected to minimize undertreatment of patients.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Metric 3 was included to favor well-rounded performance. This prevents excessive overtreatment of patients.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270" y="1655288"/>
            <a:ext cx="3865699" cy="213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Confusion Matrices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53" name="Google Shape;45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24" y="1654302"/>
            <a:ext cx="3867912" cy="213969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9"/>
          <p:cNvSpPr txBox="1"/>
          <p:nvPr/>
        </p:nvSpPr>
        <p:spPr>
          <a:xfrm>
            <a:off x="2497782" y="1397196"/>
            <a:ext cx="1002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Nunito"/>
                <a:ea typeface="Nunito"/>
                <a:cs typeface="Nunito"/>
                <a:sym typeface="Nunito"/>
              </a:rPr>
              <a:t>Model 1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5" name="Google Shape;455;p39"/>
          <p:cNvSpPr txBox="1"/>
          <p:nvPr/>
        </p:nvSpPr>
        <p:spPr>
          <a:xfrm>
            <a:off x="6707481" y="1397196"/>
            <a:ext cx="1002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Nunito"/>
                <a:ea typeface="Nunito"/>
                <a:cs typeface="Nunito"/>
                <a:sym typeface="Nunito"/>
              </a:rPr>
              <a:t>Model 2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39"/>
          <p:cNvSpPr txBox="1"/>
          <p:nvPr>
            <p:ph idx="1" type="body"/>
          </p:nvPr>
        </p:nvSpPr>
        <p:spPr>
          <a:xfrm>
            <a:off x="923200" y="3899600"/>
            <a:ext cx="76860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Both models correctly classified 91 % of the images.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Model 1 misclassified fewer viral pneumonia images as normal than model 2.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Both models showed a tendency to misclassify viral pneumonia images as bacterial pneumonia.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Classification Reports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2" name="Google Shape;462;p40"/>
          <p:cNvSpPr txBox="1"/>
          <p:nvPr/>
        </p:nvSpPr>
        <p:spPr>
          <a:xfrm>
            <a:off x="2497782" y="1397196"/>
            <a:ext cx="1002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Nunito"/>
                <a:ea typeface="Nunito"/>
                <a:cs typeface="Nunito"/>
                <a:sym typeface="Nunito"/>
              </a:rPr>
              <a:t>Model 1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6707481" y="1397196"/>
            <a:ext cx="1002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Nunito"/>
                <a:ea typeface="Nunito"/>
                <a:cs typeface="Nunito"/>
                <a:sym typeface="Nunito"/>
              </a:rPr>
              <a:t>Model 2</a:t>
            </a:r>
            <a:endParaRPr b="1" u="sng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40"/>
          <p:cNvSpPr txBox="1"/>
          <p:nvPr>
            <p:ph idx="1" type="body"/>
          </p:nvPr>
        </p:nvSpPr>
        <p:spPr>
          <a:xfrm>
            <a:off x="923200" y="3671000"/>
            <a:ext cx="76860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Model 1 had a higher score for bacterial pneumonia recall.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Model 2 had a higher weighted average F</a:t>
            </a:r>
            <a:r>
              <a:rPr baseline="-25000" lang="en"/>
              <a:t>1</a:t>
            </a:r>
            <a:r>
              <a:rPr lang="en"/>
              <a:t> score.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Both models showed relatively low scores for bacterial pneumonia precision and viral pneumonia recall.</a:t>
            </a:r>
            <a:endParaRPr/>
          </a:p>
        </p:txBody>
      </p:sp>
      <p:pic>
        <p:nvPicPr>
          <p:cNvPr id="465" name="Google Shape;46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31" y="1777296"/>
            <a:ext cx="3912898" cy="196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671" y="1777296"/>
            <a:ext cx="3912898" cy="196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Model Comparison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72" name="Google Shape;472;p4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Models 1 and 2 each showed advantages and disadvantages with respect to the evaluation criteria.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Evaluation metrics 1 and 2 were prioritized in order to minimize undertreatment of patients.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b="1" lang="en"/>
              <a:t>M</a:t>
            </a:r>
            <a:r>
              <a:rPr b="1" lang="en"/>
              <a:t>odel 1 was selected as the best performing model.</a:t>
            </a:r>
            <a:endParaRPr/>
          </a:p>
        </p:txBody>
      </p:sp>
      <p:sp>
        <p:nvSpPr>
          <p:cNvPr id="473" name="Google Shape;473;p41"/>
          <p:cNvSpPr txBox="1"/>
          <p:nvPr>
            <p:ph idx="4294967295" type="body"/>
          </p:nvPr>
        </p:nvSpPr>
        <p:spPr>
          <a:xfrm>
            <a:off x="5276600" y="294375"/>
            <a:ext cx="3430500" cy="1543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metrics:</a:t>
            </a:r>
            <a:endParaRPr/>
          </a:p>
          <a:p>
            <a:pPr indent="-31115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Bacterial pneumonia recall.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Proportion of viral pneumonia images misclassified as normal.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Weighted average F</a:t>
            </a:r>
            <a:r>
              <a:rPr baseline="-25000" lang="en"/>
              <a:t>1</a:t>
            </a:r>
            <a:r>
              <a:rPr lang="en"/>
              <a:t> score.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Part 4</a:t>
            </a:r>
            <a:endParaRPr/>
          </a:p>
        </p:txBody>
      </p:sp>
      <p:sp>
        <p:nvSpPr>
          <p:cNvPr id="479" name="Google Shape;479;p42"/>
          <p:cNvSpPr txBox="1"/>
          <p:nvPr/>
        </p:nvSpPr>
        <p:spPr>
          <a:xfrm>
            <a:off x="824000" y="2724725"/>
            <a:ext cx="30150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Binary Classification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Binary Classification Task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5" name="Google Shape;485;p4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best model (model 1) was applied to a binary classification task in order to assess its predictive performance in more detail.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task involved predicting the presence or absence of pneumonia from the images in the test set, without specifying the type of pneumonia.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Binary Classification Results 1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1" name="Google Shape;4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75" y="1369275"/>
            <a:ext cx="3640050" cy="230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25" y="1521675"/>
            <a:ext cx="340995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541425" y="3747200"/>
            <a:ext cx="39486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95 % of the images were classified correctly.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confusion matrix indicates the following: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False positive rate of 8.1 %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False negative rate of 2.8 %</a:t>
            </a:r>
            <a:endParaRPr/>
          </a:p>
        </p:txBody>
      </p:sp>
      <p:sp>
        <p:nvSpPr>
          <p:cNvPr id="494" name="Google Shape;494;p44"/>
          <p:cNvSpPr txBox="1"/>
          <p:nvPr>
            <p:ph idx="1" type="body"/>
          </p:nvPr>
        </p:nvSpPr>
        <p:spPr>
          <a:xfrm>
            <a:off x="4654075" y="3747200"/>
            <a:ext cx="39486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scores indicate strong overall performance.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Binary Classification Results 2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0" name="Google Shape;500;p45"/>
          <p:cNvSpPr txBox="1"/>
          <p:nvPr>
            <p:ph idx="1" type="body"/>
          </p:nvPr>
        </p:nvSpPr>
        <p:spPr>
          <a:xfrm>
            <a:off x="541425" y="4385750"/>
            <a:ext cx="77502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Both plots indicate strong performance for a variety of decision thresholds.  </a:t>
            </a:r>
            <a:endParaRPr/>
          </a:p>
        </p:txBody>
      </p:sp>
      <p:pic>
        <p:nvPicPr>
          <p:cNvPr id="501" name="Google Shape;5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880" y="1306221"/>
            <a:ext cx="3017520" cy="289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0600" y="1306221"/>
            <a:ext cx="3017520" cy="2896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Binary Classification Summary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8" name="Google Shape;508;p4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best model performs well at predicting the presence or absence of pneumonia from a chest X-ray image.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model’s tendency to misclassify viral pneumonia images as bacterial pneumonia during multi-class classification does not affect its performance for binary classification.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19" name="Google Shape;519;p4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This project successfully developed a fast, automated, and accurate method for interpreting chest X-ray images.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results of this project could facilitate diagnosis of pediatric pneumonia, particularly in facilities with limited resources.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best model from this project performed well for multi-class and binary classification tasks.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best model showed a tendency to misclassify viral pneumonia images as bacterial pneumonia.  This limitation could be circumvented by taking appropriate measures. 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Recommendations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25" name="Google Shape;525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Follow up analysis should be performed to evaluate the methods currently used by medical facilities to diagnose pediatric pneumonia.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If the best model from this analysis outperforms the current methods used by a medical facility, then clinicians at that facility could implement this model to facilitate diagnosis of pediatric pneumonia.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Supplemental follow-up testing should be performed if the model predicts the presence of bacterial pneumonia in a patient. This supplemental testing would circumvent the model’s limitations, and confirm the diagnosis before treatment is administered.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Potential Follow-Up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1" name="Google Shape;531;p5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results of this analysis could be expanded upon.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Transfer learning might be utilized to develop a new model that outperforms the best model from this analysis.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New models could be explored by: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Creating new convolutional bases.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Creating new classifiers.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Modifying the model fitting procedure.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37" name="Google Shape;537;p5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Any Questions?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Background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Pneumonia is the leading infectious cause of death for children worldwide.</a:t>
            </a:r>
            <a:r>
              <a:rPr baseline="30000" lang="en"/>
              <a:t>1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Fatalities are most common in developing areas of the world.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Low cost treatments are available. </a:t>
            </a:r>
            <a:r>
              <a:rPr lang="en"/>
              <a:t>Fatalities could potentially be reduced if patients are efficiently diagnosed and referred for treatment.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issue is that fa</a:t>
            </a:r>
            <a:r>
              <a:rPr lang="en"/>
              <a:t>st and accurate diagnosis of pneumonia can be challenging in facilities that have limited resources.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Reference List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3" name="Google Shape;543;p52"/>
          <p:cNvSpPr txBox="1"/>
          <p:nvPr>
            <p:ph idx="1" type="body"/>
          </p:nvPr>
        </p:nvSpPr>
        <p:spPr>
          <a:xfrm>
            <a:off x="1303800" y="1304250"/>
            <a:ext cx="70305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Pneumonia. World Health Organization Web site. https://www.who.int/news-room/fact-sheets/detail/pneumonia. Published November 7, 2016. Accessed April 30, 2019.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Pneumonia. National Heart, Lung, and Blood Institute Website. https://www.nhlbi.nih.gov/health-topics/pneumonia. Accessed April 30, 2019. 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Kermany D, Zhang K, Goldbaum M. Large dataset of labeled optical coherence tomography (OCT) and chest X-ray images. Mendeley Web site. https://data.mendeley.com/datasets/rscbjbr9sj/3. Published June 1, 2018. Accessed April 13, 2019.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Kermany DS, Goldbaum M, Cai W, et al. Identifying medical diagnoses and treatable diseases by image-based deep learning. </a:t>
            </a:r>
            <a:r>
              <a:rPr i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2018;172(5):1122-1131. doi:10.1016/j.cell.2018.02.010.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Karen S, Andrew Z. Very Deep Convolutional Networks for Large-Scale Image Recognition. Paper presented at: 3rd International Conference on Learning Representations; May 7-9, 2015; San Diego, CA. https://arxiv.org/pdf/1409.1556.pdf. Accessed May 30, 2019.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Applications. keras.io. https://keras.io/applications/. Accessed May 1, 2019.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eriod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Brief Report of the Heuritech Deep Learning Meetup #5. heuritech.com. https://blog.heuritech.com/2016/02/29/a-brief-report-of-the-heuritech-deep-learning-meetup-5/. Published February 29, 2016. Accessed May 28, 2019.</a:t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Pneumonia Diagnosis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Two leading causes of pneumonia: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Bacteria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Viruses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Accurate diagnosis is essential to refer patients for proper treatment. Bacterial pneumonia requires more intensive treatment than viral pneumonia. 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Diagnosis commonly involves </a:t>
            </a:r>
            <a:r>
              <a:rPr lang="en"/>
              <a:t>inspecting</a:t>
            </a:r>
            <a:r>
              <a:rPr lang="en"/>
              <a:t> chest radiograph (X-ray) images for signs of inflammation in the lungs.</a:t>
            </a:r>
            <a:r>
              <a:rPr baseline="30000" lang="en"/>
              <a:t>2</a:t>
            </a:r>
            <a:br>
              <a:rPr baseline="30000" lang="en"/>
            </a:br>
            <a:endParaRPr baseline="30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Interpretation of chest X-ray images requires time and expertise, which may not be abundant in facilities with limited resources.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Goals of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The overall goal is to facilitate diagnosis of pediatric pneumonia.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/>
              <a:t>The immediate goal is to provide a fast, automated, and accurate method for interpreting chest X-ray images.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These goals will be accomplished by developing a classification model that predicts the presence or absence of pneumonia in patients, based on chest X-ray images. The model will distinguish between bacterial and viral pneumonia.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Benefits of Results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Clinicians could save time by automatically interpreting chest X-ray images when diagnosing patients.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Facilities with limited resources could gain the means to quickly and accurately diagnose bacterial and viral pneumonia, which would facilitate rapid referral for treatment.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Clinical outcomes could potentially improve worldwide for pediatric patients with pneumonia.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Raw Data Set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raw data was downloaded from the following website: 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https://data.mendeley.com/datasets/rscbjbr9sj/3</a:t>
            </a:r>
            <a:r>
              <a:rPr lang="en"/>
              <a:t>.</a:t>
            </a:r>
            <a:r>
              <a:rPr baseline="30000" lang="en"/>
              <a:t>3</a:t>
            </a:r>
            <a:endParaRPr baseline="300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The raw data was prepared and labeled by Kermany et al.</a:t>
            </a:r>
            <a:r>
              <a:rPr baseline="30000" lang="en"/>
              <a:t>4</a:t>
            </a:r>
            <a:br>
              <a:rPr baseline="30000"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raw data set contains thousands of anterior-posterior chest radiograph images of pediatric patients aged 1-5 from Guangzhou Women and Children’s Medical Center.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➢"/>
            </a:pPr>
            <a:r>
              <a:rPr lang="en"/>
              <a:t>The image filenames contain the following information: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Image class (Bacterial Pneumonia, Viral Pneumonia, or Normal)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Patient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Image number by patient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