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handoutMasterIdLst>
    <p:handoutMasterId r:id="rId54"/>
  </p:handoutMasterIdLst>
  <p:sldIdLst>
    <p:sldId id="256" r:id="rId2"/>
    <p:sldId id="258" r:id="rId3"/>
    <p:sldId id="275" r:id="rId4"/>
    <p:sldId id="276" r:id="rId5"/>
    <p:sldId id="277" r:id="rId6"/>
    <p:sldId id="278" r:id="rId7"/>
    <p:sldId id="279" r:id="rId8"/>
    <p:sldId id="280" r:id="rId9"/>
    <p:sldId id="281" r:id="rId10"/>
    <p:sldId id="259" r:id="rId11"/>
    <p:sldId id="282" r:id="rId12"/>
    <p:sldId id="285" r:id="rId13"/>
    <p:sldId id="284" r:id="rId14"/>
    <p:sldId id="283" r:id="rId15"/>
    <p:sldId id="286" r:id="rId16"/>
    <p:sldId id="287" r:id="rId17"/>
    <p:sldId id="288" r:id="rId18"/>
    <p:sldId id="260" r:id="rId19"/>
    <p:sldId id="289" r:id="rId20"/>
    <p:sldId id="261" r:id="rId21"/>
    <p:sldId id="290" r:id="rId22"/>
    <p:sldId id="262" r:id="rId23"/>
    <p:sldId id="291" r:id="rId24"/>
    <p:sldId id="292" r:id="rId25"/>
    <p:sldId id="263" r:id="rId26"/>
    <p:sldId id="293" r:id="rId27"/>
    <p:sldId id="294" r:id="rId28"/>
    <p:sldId id="264" r:id="rId29"/>
    <p:sldId id="295" r:id="rId30"/>
    <p:sldId id="299" r:id="rId31"/>
    <p:sldId id="298" r:id="rId32"/>
    <p:sldId id="297" r:id="rId33"/>
    <p:sldId id="296" r:id="rId34"/>
    <p:sldId id="265" r:id="rId35"/>
    <p:sldId id="300" r:id="rId36"/>
    <p:sldId id="301" r:id="rId37"/>
    <p:sldId id="266" r:id="rId38"/>
    <p:sldId id="302" r:id="rId39"/>
    <p:sldId id="303" r:id="rId40"/>
    <p:sldId id="308" r:id="rId41"/>
    <p:sldId id="307" r:id="rId42"/>
    <p:sldId id="306" r:id="rId43"/>
    <p:sldId id="305" r:id="rId44"/>
    <p:sldId id="304" r:id="rId45"/>
    <p:sldId id="274" r:id="rId46"/>
    <p:sldId id="267" r:id="rId47"/>
    <p:sldId id="268" r:id="rId48"/>
    <p:sldId id="269" r:id="rId49"/>
    <p:sldId id="270" r:id="rId50"/>
    <p:sldId id="271" r:id="rId51"/>
    <p:sldId id="272" r:id="rId52"/>
    <p:sldId id="273" r:id="rId5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3E96760-C875-4406-9955-8CA259939B4A}" type="datetimeFigureOut">
              <a:rPr lang="en-US" smtClean="0"/>
              <a:t>11/9/2016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A3390C84-01C3-471B-A347-8AA3722C067D}"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B1402FD-69EB-4C4C-BD02-0D86035B809E}" type="datetimeFigureOut">
              <a:rPr lang="en-US" smtClean="0"/>
              <a:pPr/>
              <a:t>11/9/2016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7C6D695-8555-4F6C-9136-A2F93791BDD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402FD-69EB-4C4C-BD02-0D86035B809E}"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6D695-8555-4F6C-9136-A2F93791BD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B1402FD-69EB-4C4C-BD02-0D86035B809E}" type="datetimeFigureOut">
              <a:rPr lang="en-US" smtClean="0"/>
              <a:pPr/>
              <a:t>11/9/2016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7C6D695-8555-4F6C-9136-A2F93791BD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B1402FD-69EB-4C4C-BD02-0D86035B809E}"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7C6D695-8555-4F6C-9136-A2F93791BDDC}"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1402FD-69EB-4C4C-BD02-0D86035B809E}" type="datetimeFigureOut">
              <a:rPr lang="en-US" smtClean="0"/>
              <a:pPr/>
              <a:t>11/9/2016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7C6D695-8555-4F6C-9136-A2F93791BDDC}"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B1402FD-69EB-4C4C-BD02-0D86035B809E}" type="datetimeFigureOut">
              <a:rPr lang="en-US" smtClean="0"/>
              <a:pPr/>
              <a:t>11/9/2016</a:t>
            </a:fld>
            <a:endParaRPr lang="en-US"/>
          </a:p>
        </p:txBody>
      </p:sp>
      <p:sp>
        <p:nvSpPr>
          <p:cNvPr id="10" name="Slide Number Placeholder 9"/>
          <p:cNvSpPr>
            <a:spLocks noGrp="1"/>
          </p:cNvSpPr>
          <p:nvPr>
            <p:ph type="sldNum" sz="quarter" idx="16"/>
          </p:nvPr>
        </p:nvSpPr>
        <p:spPr/>
        <p:txBody>
          <a:bodyPr rtlCol="0"/>
          <a:lstStyle/>
          <a:p>
            <a:fld id="{E7C6D695-8555-4F6C-9136-A2F93791BDDC}"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B1402FD-69EB-4C4C-BD02-0D86035B809E}" type="datetimeFigureOut">
              <a:rPr lang="en-US" smtClean="0"/>
              <a:pPr/>
              <a:t>11/9/2016</a:t>
            </a:fld>
            <a:endParaRPr lang="en-US"/>
          </a:p>
        </p:txBody>
      </p:sp>
      <p:sp>
        <p:nvSpPr>
          <p:cNvPr id="12" name="Slide Number Placeholder 11"/>
          <p:cNvSpPr>
            <a:spLocks noGrp="1"/>
          </p:cNvSpPr>
          <p:nvPr>
            <p:ph type="sldNum" sz="quarter" idx="16"/>
          </p:nvPr>
        </p:nvSpPr>
        <p:spPr/>
        <p:txBody>
          <a:bodyPr rtlCol="0"/>
          <a:lstStyle/>
          <a:p>
            <a:fld id="{E7C6D695-8555-4F6C-9136-A2F93791BDDC}"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B1402FD-69EB-4C4C-BD02-0D86035B809E}" type="datetimeFigureOut">
              <a:rPr lang="en-US" smtClean="0"/>
              <a:pPr/>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7C6D695-8555-4F6C-9136-A2F93791BD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402FD-69EB-4C4C-BD02-0D86035B809E}" type="datetimeFigureOut">
              <a:rPr lang="en-US" smtClean="0"/>
              <a:pPr/>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7C6D695-8555-4F6C-9136-A2F93791BD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1402FD-69EB-4C4C-BD02-0D86035B809E}"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7C6D695-8555-4F6C-9136-A2F93791BDD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B1402FD-69EB-4C4C-BD02-0D86035B809E}" type="datetimeFigureOut">
              <a:rPr lang="en-US" smtClean="0"/>
              <a:pPr/>
              <a:t>11/9/2016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7C6D695-8555-4F6C-9136-A2F93791BDD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B1402FD-69EB-4C4C-BD02-0D86035B809E}" type="datetimeFigureOut">
              <a:rPr lang="en-US" smtClean="0"/>
              <a:pPr/>
              <a:t>11/9/2016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7C6D695-8555-4F6C-9136-A2F93791BD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0"/>
            <a:ext cx="8229600" cy="1143000"/>
          </a:xfrm>
        </p:spPr>
        <p:txBody>
          <a:bodyPr>
            <a:normAutofit fontScale="90000"/>
          </a:bodyPr>
          <a:lstStyle/>
          <a:p>
            <a:r>
              <a:rPr lang="en-US" dirty="0" smtClean="0"/>
              <a:t>Professional and Ethical Compliance Code for RBT’s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2.0 Behavior Analysts’ Responsibility to Clients.</a:t>
            </a:r>
          </a:p>
        </p:txBody>
      </p:sp>
      <p:sp>
        <p:nvSpPr>
          <p:cNvPr id="3" name="Content Placeholder 2"/>
          <p:cNvSpPr>
            <a:spLocks noGrp="1"/>
          </p:cNvSpPr>
          <p:nvPr>
            <p:ph sz="quarter" idx="1"/>
          </p:nvPr>
        </p:nvSpPr>
        <p:spPr/>
        <p:txBody>
          <a:bodyPr>
            <a:normAutofit/>
          </a:bodyPr>
          <a:lstStyle/>
          <a:p>
            <a:pPr>
              <a:buNone/>
            </a:pPr>
            <a:r>
              <a:rPr lang="en-US" dirty="0"/>
              <a:t>Behavior analysts have a responsibility to operate in the best interest of clients. The term client as </a:t>
            </a:r>
            <a:r>
              <a:rPr lang="en-US" dirty="0" smtClean="0"/>
              <a:t>used here </a:t>
            </a:r>
            <a:r>
              <a:rPr lang="en-US" dirty="0"/>
              <a:t>is broadly applicable to whomever behavior analysts provide services, whether an </a:t>
            </a:r>
            <a:r>
              <a:rPr lang="en-US" dirty="0" smtClean="0"/>
              <a:t>individual person </a:t>
            </a:r>
            <a:r>
              <a:rPr lang="en-US" dirty="0"/>
              <a:t>(service recipient), a parent or guardian of a service recipient, an organizational representative, </a:t>
            </a:r>
            <a:r>
              <a:rPr lang="en-US" dirty="0" smtClean="0"/>
              <a:t>a public </a:t>
            </a:r>
            <a:r>
              <a:rPr lang="en-US" dirty="0"/>
              <a:t>or private organization, a firm, or a corporation</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2.02 Responsibility</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Behavior analysts’ responsibility is to all parties affected by behavior-analytic services. When multiple parties are involved and could be defined as a client, a hierarchy of parties must be established and communicated from the outset of the defined relationship. Behavior analysts identify and communicate who the primary ultimate beneficiary of services is in any given situation and advocates for his or her best interests.</a:t>
            </a:r>
          </a:p>
          <a:p>
            <a:r>
              <a:rPr lang="en-US" dirty="0" smtClean="0"/>
              <a:t>IN ENGLISH: Your job is to be concerned with all parties involved with your care. The client is the primary focus, but we have a responsibility to all involved- BCBA’s, case managers, care managers, parents, and/or school districts.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2.05 Rights and Prerogatives of Clients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(a) The rights of the client are paramount and behavior analysts support clients’ legal rights and prerogatives.</a:t>
            </a:r>
          </a:p>
          <a:p>
            <a:r>
              <a:rPr lang="en-US" dirty="0" smtClean="0"/>
              <a:t>(b) Clients and supervisees must be provided, on request, an accurate and current set of the behavior analyst’s credentials.</a:t>
            </a:r>
          </a:p>
          <a:p>
            <a:r>
              <a:rPr lang="en-US" dirty="0" smtClean="0"/>
              <a:t>(c) Permission for electronic recording of interviews and service delivery sessions is secured from clients and relevant staff in all relevant settings. Consent for different uses must be obtained specifically and separately.</a:t>
            </a:r>
          </a:p>
          <a:p>
            <a:r>
              <a:rPr lang="en-US" dirty="0" smtClean="0"/>
              <a:t>(d) Clients and supervisees must be informed of their rights and about procedures to lodge complaints about professional practices of behavior analysts with the employer, appropriate authorities, and the BACB.</a:t>
            </a:r>
          </a:p>
          <a:p>
            <a:r>
              <a:rPr lang="en-US" dirty="0" smtClean="0"/>
              <a:t>(e) Behavior analysts comply with any requirements for criminal background checks.</a:t>
            </a:r>
          </a:p>
          <a:p>
            <a:r>
              <a:rPr lang="en-US" dirty="0" smtClean="0"/>
              <a:t>IN ENGLISH: Clients and caregivers have a right to see and maintain data and paperwork regarding their case.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2.06 Maintaining Confidentiality</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(a) Behavior analysts have a primary obligation and take reasonable precautions to protect the confidentiality of those with whom they work or consult, recognizing that confidentiality may be established by law, organizational rules, or professional or scientific relationships.</a:t>
            </a:r>
          </a:p>
          <a:p>
            <a:r>
              <a:rPr lang="en-US" dirty="0" smtClean="0"/>
              <a:t>(b) Behavior analysts discuss confidentiality at the outset of the relationship and thereafter as new circumstances may warrant.</a:t>
            </a:r>
          </a:p>
          <a:p>
            <a:r>
              <a:rPr lang="en-US" dirty="0" smtClean="0"/>
              <a:t>(c) In order to minimize intrusions on privacy, behavior analysts include only information germane to the purpose for which the communication is made in written, oral, and electronic reports, consultations, and other avenues.</a:t>
            </a:r>
          </a:p>
          <a:p>
            <a:r>
              <a:rPr lang="en-US" dirty="0" smtClean="0"/>
              <a:t>(d) Behavior analysts discuss confidential information obtained in clinical or consulting relationships, or evaluative data concerning clients, students, research participants, supervisees, and employees, only for appropriate scientific or professional purposes and only with persons clearly concerned with such matters.</a:t>
            </a:r>
          </a:p>
          <a:p>
            <a:r>
              <a:rPr lang="en-US" dirty="0" smtClean="0"/>
              <a:t>(e) Behavior analysts must not share or create situations likely to result in the sharing of any identifying information (written, photographic, or video) about current clients and supervisees within social media contexts.</a:t>
            </a:r>
          </a:p>
          <a:p>
            <a:r>
              <a:rPr lang="en-US" dirty="0" smtClean="0"/>
              <a:t>IN ENGLISH: When speaking to others involved with your case, use the client’s initials- you never know who else can hear you, even if you are alone in your house on the phone. Even on my HIPAA compliant cell phone, I need to use initials. Never leave a voicemail to a concerned party with the client’s full name.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2.07 Maintaining Records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Behavior analysts maintain appropriate confidentiality in creating, storing, accessing, transferring, and disposing of records under their control, whether these are written, automated, electronic, or in any other medium.</a:t>
            </a:r>
          </a:p>
          <a:p>
            <a:r>
              <a:rPr lang="en-US" dirty="0" smtClean="0"/>
              <a:t>(b) Behavior analysts maintain and dispose of records in accordance with applicable laws, regulations, corporate policies, and organizational policies, and in a manner that permits compliance with the requirements of this Code.</a:t>
            </a:r>
          </a:p>
          <a:p>
            <a:r>
              <a:rPr lang="en-US" dirty="0" smtClean="0"/>
              <a:t>IN ENGLISH: ALWAYS use a shredder when getting rid of documents with client information on it, even their initials or any other identifying information (</a:t>
            </a:r>
            <a:r>
              <a:rPr lang="en-US" dirty="0" err="1" smtClean="0"/>
              <a:t>ie</a:t>
            </a:r>
            <a:r>
              <a:rPr lang="en-US" dirty="0" smtClean="0"/>
              <a:t>. no name, but if it says 12 </a:t>
            </a:r>
            <a:r>
              <a:rPr lang="en-US" dirty="0" err="1" smtClean="0"/>
              <a:t>yo</a:t>
            </a:r>
            <a:r>
              <a:rPr lang="en-US" dirty="0" smtClean="0"/>
              <a:t> boy in Berlin with Autism and SIB, someone could easily know who that is). Never leave paperwork in your car. If you have to take paperwork home, lock it up or keep it in an area where only you have access.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2.08 Disclosures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Behavior analysts never disclose confidential information without the consent of the client, except as mandated by law, or where permitted by law for a valid purpose, such as (1) to provide needed professional services to the client, (2) to obtain appropriate professional consultations, (3) to protect the client or others from harm, or (4) to obtain payment for services, in which instance disclosure is limited to the minimum that is necessary to achieve the purpose. Behavior analysts recognize that parameters of consent for disclosure should be acquired at the outset of any defined relationship and is an ongoing procedure throughout the duration of the professional relationship.</a:t>
            </a:r>
          </a:p>
          <a:p>
            <a:r>
              <a:rPr lang="en-US" dirty="0" smtClean="0"/>
              <a:t>IN ENGLISH: Unless there is a DCP&amp;P call needing to be made, realistically, you can’t disclose information without the client’s consent. We can’t even follow through with a BSP unless there is written consent. If you have questions, ask your supervisor.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2.10 Documenting Professional Work and Research</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 Behavior analysts appropriately document their professional work in order to facilitate provision of services later by them or by other professionals, to ensure accountability, and to meet other requirements of organizations or the law.</a:t>
            </a:r>
          </a:p>
          <a:p>
            <a:r>
              <a:rPr lang="en-US" dirty="0" smtClean="0"/>
              <a:t>(b) Behavior analysts have a responsibility to create and maintain documentation in the kind of detail and quality that would be consistent with best practices and the law.</a:t>
            </a:r>
          </a:p>
          <a:p>
            <a:r>
              <a:rPr lang="en-US" dirty="0" smtClean="0"/>
              <a:t>IN ENGLISH: Make sure your progress notes and notes in cyber are complete enough for anyone involved in a client’s care can understand and follow what you wrote.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2.11 Records and Data</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(a) Behavior analysts create, maintain, disseminate, store, retain, and dispose of records and data relating to their research, practice, and other work in accordance with applicable laws, regulations, and policies; in a manner that permits compliance with the requirements of this Code; and in a manner that allows for appropriate transition of service oversight at any moment in time.</a:t>
            </a:r>
          </a:p>
          <a:p>
            <a:r>
              <a:rPr lang="en-US" dirty="0" smtClean="0"/>
              <a:t>(b) Behavior analysts must retain records and data for at least seven (7) years and as otherwise required by law.</a:t>
            </a:r>
          </a:p>
          <a:p>
            <a:r>
              <a:rPr lang="en-US" dirty="0" smtClean="0"/>
              <a:t>IN ENGLISH: Records of supervision for RBT’s and BCBA/</a:t>
            </a:r>
            <a:r>
              <a:rPr lang="en-US" dirty="0" err="1" smtClean="0"/>
              <a:t>BCaBA</a:t>
            </a:r>
            <a:r>
              <a:rPr lang="en-US" dirty="0" smtClean="0"/>
              <a:t> candidates, as well as the data we all collect, need to be kept for at least 7 years. Shred all data.</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3.0 Assessing Behavior.</a:t>
            </a:r>
          </a:p>
        </p:txBody>
      </p:sp>
      <p:sp>
        <p:nvSpPr>
          <p:cNvPr id="3" name="Content Placeholder 2"/>
          <p:cNvSpPr>
            <a:spLocks noGrp="1"/>
          </p:cNvSpPr>
          <p:nvPr>
            <p:ph sz="quarter" idx="1"/>
          </p:nvPr>
        </p:nvSpPr>
        <p:spPr/>
        <p:txBody>
          <a:bodyPr/>
          <a:lstStyle/>
          <a:p>
            <a:pPr>
              <a:buNone/>
            </a:pPr>
            <a:r>
              <a:rPr lang="en-US" dirty="0"/>
              <a:t>Behavior analysts using behavior-analytic assessment techniques do so for purposes that </a:t>
            </a:r>
            <a:r>
              <a:rPr lang="en-US" dirty="0" smtClean="0"/>
              <a:t>are appropriate </a:t>
            </a:r>
            <a:r>
              <a:rPr lang="en-US" dirty="0"/>
              <a:t>given current research</a:t>
            </a:r>
            <a:r>
              <a:rPr lang="en-US" dirty="0"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3.01 Behavior Analytic Assessment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Behavior analysts conduct current assessments prior to making recommendations or developing behavior-change programs. The type of assessment used is determined by client’s needs and consent, environmental parameters, and other contextual variables. When behavior analysts are developing a behavior-reduction program, they must first conduct a functional assessment.</a:t>
            </a:r>
          </a:p>
          <a:p>
            <a:r>
              <a:rPr lang="en-US" dirty="0" smtClean="0"/>
              <a:t>(b) Behavior analysts have an obligation to collect and graphically display data, using behavior-analytic conventions, in a manner that allows for decisions and recommendations for behavior-change program development.</a:t>
            </a:r>
          </a:p>
          <a:p>
            <a:r>
              <a:rPr lang="en-US" dirty="0" smtClean="0"/>
              <a:t>IN ENGLISH: You can’t start behavior modification until you have assessed the current knowledge of a client, </a:t>
            </a:r>
            <a:r>
              <a:rPr lang="en-US" dirty="0" err="1" smtClean="0"/>
              <a:t>ie</a:t>
            </a:r>
            <a:r>
              <a:rPr lang="en-US" dirty="0" smtClean="0"/>
              <a:t>. run CABS, an FBA, needs assessment, etc. You are responsible also for keeping data up to data and graphing, as needed for accurate portrayal of data.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Responsible Conduct of Behavior Analysts.</a:t>
            </a:r>
          </a:p>
        </p:txBody>
      </p:sp>
      <p:sp>
        <p:nvSpPr>
          <p:cNvPr id="3" name="Content Placeholder 2"/>
          <p:cNvSpPr>
            <a:spLocks noGrp="1"/>
          </p:cNvSpPr>
          <p:nvPr>
            <p:ph sz="quarter" idx="1"/>
          </p:nvPr>
        </p:nvSpPr>
        <p:spPr/>
        <p:txBody>
          <a:bodyPr>
            <a:normAutofit fontScale="92500" lnSpcReduction="10000"/>
          </a:bodyPr>
          <a:lstStyle/>
          <a:p>
            <a:pPr>
              <a:buNone/>
            </a:pPr>
            <a:r>
              <a:rPr lang="en-US" dirty="0"/>
              <a:t>Behavior analysts maintain the high standards of behavior of the profession.</a:t>
            </a:r>
            <a:endParaRPr lang="en-US" dirty="0" smtClean="0"/>
          </a:p>
          <a:p>
            <a:r>
              <a:rPr lang="en-US" dirty="0" smtClean="0"/>
              <a:t>1.01 </a:t>
            </a:r>
            <a:r>
              <a:rPr lang="en-US" dirty="0"/>
              <a:t>Reliance on Scientific Knowledge. </a:t>
            </a:r>
            <a:endParaRPr lang="en-US" dirty="0" smtClean="0"/>
          </a:p>
          <a:p>
            <a:r>
              <a:rPr lang="en-US" dirty="0"/>
              <a:t>1.02 Boundaries of Competence. </a:t>
            </a:r>
          </a:p>
          <a:p>
            <a:r>
              <a:rPr lang="en-US" dirty="0"/>
              <a:t>1.03 Maintaining Competence through Professional Development. </a:t>
            </a:r>
            <a:endParaRPr lang="en-US" dirty="0" smtClean="0"/>
          </a:p>
          <a:p>
            <a:r>
              <a:rPr lang="en-US" dirty="0"/>
              <a:t>1.04 Integrity</a:t>
            </a:r>
            <a:r>
              <a:rPr lang="en-US" dirty="0" smtClean="0"/>
              <a:t>.</a:t>
            </a:r>
          </a:p>
          <a:p>
            <a:r>
              <a:rPr lang="en-US" dirty="0"/>
              <a:t>1.05 Professional and Scientific Relationships</a:t>
            </a:r>
            <a:r>
              <a:rPr lang="en-US" dirty="0" smtClean="0"/>
              <a:t>.</a:t>
            </a:r>
          </a:p>
          <a:p>
            <a:r>
              <a:rPr lang="en-US" dirty="0"/>
              <a:t>1.06 Multiple Relationships and Conflicts of Interest</a:t>
            </a:r>
            <a:r>
              <a:rPr lang="en-US" dirty="0" smtClean="0"/>
              <a:t>.</a:t>
            </a:r>
          </a:p>
          <a:p>
            <a:r>
              <a:rPr lang="en-US" dirty="0"/>
              <a:t>1.07 Exploitative Relationships.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4.0 Behavior Analysts and the Behavior-Change</a:t>
            </a:r>
            <a:br>
              <a:rPr lang="en-US" sz="3200" dirty="0"/>
            </a:br>
            <a:r>
              <a:rPr lang="en-US" sz="3200" dirty="0"/>
              <a:t>Program.</a:t>
            </a:r>
          </a:p>
        </p:txBody>
      </p:sp>
      <p:sp>
        <p:nvSpPr>
          <p:cNvPr id="3" name="Content Placeholder 2"/>
          <p:cNvSpPr>
            <a:spLocks noGrp="1"/>
          </p:cNvSpPr>
          <p:nvPr>
            <p:ph sz="quarter" idx="1"/>
          </p:nvPr>
        </p:nvSpPr>
        <p:spPr/>
        <p:txBody>
          <a:bodyPr/>
          <a:lstStyle/>
          <a:p>
            <a:pPr>
              <a:buNone/>
            </a:pPr>
            <a:r>
              <a:rPr lang="en-US" dirty="0"/>
              <a:t>Behavior analysts are responsible for all aspects of the behavior-change program from </a:t>
            </a:r>
            <a:r>
              <a:rPr lang="en-US" dirty="0" smtClean="0"/>
              <a:t>conceptualization to </a:t>
            </a:r>
            <a:r>
              <a:rPr lang="en-US" dirty="0"/>
              <a:t>implementation and ultimately to discontinuation</a:t>
            </a:r>
            <a:r>
              <a:rPr lang="en-US"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4.10 Avoiding Harmful Reinforcers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Behavior analysts minimize the use of items as potential reinforcers that may be harmful to the health and development of the client, or that may require excessive motivating operations to be effective.</a:t>
            </a:r>
          </a:p>
          <a:p>
            <a:r>
              <a:rPr lang="en-US" dirty="0" smtClean="0"/>
              <a:t>IN ENGLISH: Know the behavior plan and what the client can and cannot have. Use the most potent </a:t>
            </a:r>
            <a:r>
              <a:rPr lang="en-US" dirty="0" err="1" smtClean="0"/>
              <a:t>reinforcer</a:t>
            </a:r>
            <a:r>
              <a:rPr lang="en-US" dirty="0" smtClean="0"/>
              <a:t> available that is the least restrictive and that anyone can deliver. Start with simple praise and see if that works first!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6.0 Behavior Analysts’ Ethical Responsibility to the Profession of</a:t>
            </a:r>
            <a:br>
              <a:rPr lang="en-US" sz="2800" dirty="0"/>
            </a:br>
            <a:r>
              <a:rPr lang="en-US" sz="2800" dirty="0"/>
              <a:t>Behavior Analysis.</a:t>
            </a:r>
          </a:p>
        </p:txBody>
      </p:sp>
      <p:sp>
        <p:nvSpPr>
          <p:cNvPr id="3" name="Content Placeholder 2"/>
          <p:cNvSpPr>
            <a:spLocks noGrp="1"/>
          </p:cNvSpPr>
          <p:nvPr>
            <p:ph sz="quarter" idx="1"/>
          </p:nvPr>
        </p:nvSpPr>
        <p:spPr/>
        <p:txBody>
          <a:bodyPr/>
          <a:lstStyle/>
          <a:p>
            <a:pPr>
              <a:buNone/>
            </a:pPr>
            <a:r>
              <a:rPr lang="en-US" dirty="0"/>
              <a:t>Behavior analysts have an obligation to the science of behavior and profession of behavior </a:t>
            </a:r>
            <a:r>
              <a:rPr lang="en-US" dirty="0" smtClean="0"/>
              <a:t>analysis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6.01 Affirming Principles</a:t>
            </a:r>
            <a:endParaRPr lang="en-US" dirty="0"/>
          </a:p>
        </p:txBody>
      </p:sp>
      <p:sp>
        <p:nvSpPr>
          <p:cNvPr id="3" name="Content Placeholder 2"/>
          <p:cNvSpPr>
            <a:spLocks noGrp="1"/>
          </p:cNvSpPr>
          <p:nvPr>
            <p:ph sz="quarter" idx="1"/>
          </p:nvPr>
        </p:nvSpPr>
        <p:spPr/>
        <p:txBody>
          <a:bodyPr/>
          <a:lstStyle/>
          <a:p>
            <a:r>
              <a:rPr lang="en-US" dirty="0" smtClean="0"/>
              <a:t>a) Above all other professional training, behavior analysts uphold and advance the values, ethics, and principles of the profession of behavior analysis.</a:t>
            </a:r>
          </a:p>
          <a:p>
            <a:r>
              <a:rPr lang="en-US" dirty="0" smtClean="0"/>
              <a:t>b) Behavior analysts have an obligation to participate in behavior-analytic professional and scientific organizations or activities.</a:t>
            </a:r>
          </a:p>
          <a:p>
            <a:r>
              <a:rPr lang="en-US" dirty="0" smtClean="0"/>
              <a:t>IN ENGLISH: As an ABA professional, you have a responsibility to the profession to uphold the values that we stand for, be ethical, and keep learning.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6.02 Disseminating Behavior Analysis</a:t>
            </a:r>
            <a:endParaRPr lang="en-US" dirty="0"/>
          </a:p>
        </p:txBody>
      </p:sp>
      <p:sp>
        <p:nvSpPr>
          <p:cNvPr id="3" name="Content Placeholder 2"/>
          <p:cNvSpPr>
            <a:spLocks noGrp="1"/>
          </p:cNvSpPr>
          <p:nvPr>
            <p:ph sz="quarter" idx="1"/>
          </p:nvPr>
        </p:nvSpPr>
        <p:spPr/>
        <p:txBody>
          <a:bodyPr/>
          <a:lstStyle/>
          <a:p>
            <a:r>
              <a:rPr lang="en-US" dirty="0" smtClean="0"/>
              <a:t>Behavior analysts promote behavior analysis by making information about it available to the public through presentations, discussions, and other media.</a:t>
            </a:r>
          </a:p>
          <a:p>
            <a:r>
              <a:rPr lang="en-US" dirty="0" smtClean="0"/>
              <a:t>IN ENGLISH: We can provide factual information about ABA (with citations, of course) to the public via presentations, discussions, or online.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7.0 Behavior Analysts’ Ethical Responsibility to Colleagues.</a:t>
            </a:r>
          </a:p>
        </p:txBody>
      </p:sp>
      <p:sp>
        <p:nvSpPr>
          <p:cNvPr id="3" name="Content Placeholder 2"/>
          <p:cNvSpPr>
            <a:spLocks noGrp="1"/>
          </p:cNvSpPr>
          <p:nvPr>
            <p:ph sz="quarter" idx="1"/>
          </p:nvPr>
        </p:nvSpPr>
        <p:spPr/>
        <p:txBody>
          <a:bodyPr>
            <a:normAutofit/>
          </a:bodyPr>
          <a:lstStyle/>
          <a:p>
            <a:pPr>
              <a:buNone/>
            </a:pPr>
            <a:r>
              <a:rPr lang="en-US" dirty="0"/>
              <a:t>Behavior analysts work with colleagues within the profession of behavior analysis and from </a:t>
            </a:r>
            <a:r>
              <a:rPr lang="en-US" dirty="0" smtClean="0"/>
              <a:t>other professions </a:t>
            </a:r>
            <a:r>
              <a:rPr lang="en-US" dirty="0"/>
              <a:t>and must be aware of these ethical obligations in all situations. </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7.01 Promoting an Ethical Culture</a:t>
            </a:r>
            <a:endParaRPr lang="en-US" dirty="0"/>
          </a:p>
        </p:txBody>
      </p:sp>
      <p:sp>
        <p:nvSpPr>
          <p:cNvPr id="3" name="Content Placeholder 2"/>
          <p:cNvSpPr>
            <a:spLocks noGrp="1"/>
          </p:cNvSpPr>
          <p:nvPr>
            <p:ph sz="quarter" idx="1"/>
          </p:nvPr>
        </p:nvSpPr>
        <p:spPr/>
        <p:txBody>
          <a:bodyPr/>
          <a:lstStyle/>
          <a:p>
            <a:r>
              <a:rPr lang="en-US" dirty="0" smtClean="0"/>
              <a:t>Behavior analysts promote an ethical culture in their work environments and make others aware of this Code.</a:t>
            </a:r>
          </a:p>
          <a:p>
            <a:r>
              <a:rPr lang="en-US" dirty="0" smtClean="0"/>
              <a:t>IN ENGLISH: Practice what you preach.</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7.02 Ethical Violations of Others and Risk of Harm</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(a) If behavior analysts believe there may be a legal or ethical violation, they first determine whether there is potential for harm, a possible legal violation, a mandatory-reporting condition, or an agency, organization, or regulatory requirement addressing the violation.</a:t>
            </a:r>
          </a:p>
          <a:p>
            <a:r>
              <a:rPr lang="en-US" dirty="0" smtClean="0"/>
              <a:t>(b) If a client’s legal rights are being violated, or if there is the potential for harm, behavior analysts must take the necessary action to protect the client, including, but not limited to, contacting relevant authorities, following organizational policies, and consulting with appropriate professionals, and documenting their efforts to address the matter.</a:t>
            </a:r>
          </a:p>
          <a:p>
            <a:r>
              <a:rPr lang="en-US" dirty="0" smtClean="0"/>
              <a:t>(c) If an informal resolution appears appropriate, and would not violate any confidentiality rights, behavior analysts attempt to resolve the issue by bringing it to the attention of that individual and documenting their efforts to address the matter. If the matter is not resolved, behavior analysts report the matter to the appropriate authority (e.g., employer, supervisor, regulatory authority).</a:t>
            </a:r>
          </a:p>
          <a:p>
            <a:r>
              <a:rPr lang="en-US" dirty="0" smtClean="0"/>
              <a:t>(d) If the matter meets the reporting requirements of the BACB, behavior analysts submit a formal complaint to the BACB. (See also, 10.02 Timely Responding, Reporting, and Updating of Information Provided to the BACB)</a:t>
            </a:r>
          </a:p>
          <a:p>
            <a:r>
              <a:rPr lang="en-US" dirty="0" smtClean="0"/>
              <a:t>IN ENGLISH: If something seems fishy, report it.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 Public Statements.</a:t>
            </a:r>
          </a:p>
        </p:txBody>
      </p:sp>
      <p:sp>
        <p:nvSpPr>
          <p:cNvPr id="3" name="Content Placeholder 2"/>
          <p:cNvSpPr>
            <a:spLocks noGrp="1"/>
          </p:cNvSpPr>
          <p:nvPr>
            <p:ph sz="quarter" idx="1"/>
          </p:nvPr>
        </p:nvSpPr>
        <p:spPr/>
        <p:txBody>
          <a:bodyPr>
            <a:normAutofit fontScale="77500" lnSpcReduction="20000"/>
          </a:bodyPr>
          <a:lstStyle/>
          <a:p>
            <a:pPr>
              <a:buNone/>
            </a:pPr>
            <a:r>
              <a:rPr lang="en-US" dirty="0"/>
              <a:t>Behavior analysts comply with this Code in public statements relating to their professional </a:t>
            </a:r>
            <a:r>
              <a:rPr lang="en-US" dirty="0" smtClean="0"/>
              <a:t>services, products</a:t>
            </a:r>
            <a:r>
              <a:rPr lang="en-US" dirty="0"/>
              <a:t>, or publications, or to the profession of behavior analysis. Public statements include, but are </a:t>
            </a:r>
            <a:r>
              <a:rPr lang="en-US" dirty="0" smtClean="0"/>
              <a:t>not limited </a:t>
            </a:r>
            <a:r>
              <a:rPr lang="en-US" dirty="0"/>
              <a:t>to, paid or unpaid advertising, brochures, printed matter, directory listings, personal resumes </a:t>
            </a:r>
            <a:r>
              <a:rPr lang="en-US" dirty="0" smtClean="0"/>
              <a:t>or curriculum </a:t>
            </a:r>
            <a:r>
              <a:rPr lang="en-US" dirty="0"/>
              <a:t>vitae, interviews or comments for use in media, statements in legal proceedings, lectures </a:t>
            </a:r>
            <a:r>
              <a:rPr lang="en-US" dirty="0" smtClean="0"/>
              <a:t>and public </a:t>
            </a:r>
            <a:r>
              <a:rPr lang="en-US" dirty="0"/>
              <a:t>presentations, social media, and published materials.</a:t>
            </a:r>
            <a:endParaRPr lang="en-US" dirty="0" smtClean="0"/>
          </a:p>
          <a:p>
            <a:r>
              <a:rPr lang="en-US" dirty="0" smtClean="0"/>
              <a:t>8.01 </a:t>
            </a:r>
            <a:r>
              <a:rPr lang="en-US" dirty="0"/>
              <a:t>Avoiding False or Deceptive Statements. </a:t>
            </a:r>
            <a:endParaRPr lang="en-US" dirty="0" smtClean="0"/>
          </a:p>
          <a:p>
            <a:r>
              <a:rPr lang="en-US" dirty="0"/>
              <a:t>8.02 Intellectual Property</a:t>
            </a:r>
            <a:r>
              <a:rPr lang="en-US" dirty="0" smtClean="0"/>
              <a:t>.</a:t>
            </a:r>
          </a:p>
          <a:p>
            <a:r>
              <a:rPr lang="en-US" dirty="0"/>
              <a:t>8.03 Statements by Others</a:t>
            </a:r>
            <a:r>
              <a:rPr lang="en-US" dirty="0" smtClean="0"/>
              <a:t>.</a:t>
            </a:r>
          </a:p>
          <a:p>
            <a:r>
              <a:rPr lang="en-US" dirty="0"/>
              <a:t>8.05 Testimonials and Advertising</a:t>
            </a:r>
            <a:r>
              <a:rPr lang="en-US" dirty="0" smtClean="0"/>
              <a:t>.</a:t>
            </a:r>
          </a:p>
          <a:p>
            <a:r>
              <a:rPr lang="en-US" dirty="0"/>
              <a:t>8.06 In-Person Solicitation.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8.01 Avoiding False and Deceptive Statements</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(a) Behavior analysts do not make public statements that are false, deceptive, misleading, exaggerated, or fraudulent, either because of what they state, convey, or suggest or because of what they omit, concerning their research, practice, or other work activities or those of persons or organizations with which they are affiliated. Behavior analysts claim as credentials for their behavior-analytic work, only degrees that were primarily or exclusively behavior-analytic in content.</a:t>
            </a:r>
          </a:p>
          <a:p>
            <a:r>
              <a:rPr lang="en-US" dirty="0" smtClean="0"/>
              <a:t>(b) Behavior analysts do not implement non-behavior-analytic interventions. Non-behavior-analytic services may only be provided within the context of non-behavior-analytic education, formal training, and credentialing. Such services must be clearly distinguished from their behavior-analytic practices and BACB certification by using the following disclaimer: “These interventions are not behavior-analytic in nature and are not covered by my BACB credential.” The disclaimer should be placed alongside the names and descriptions of all non-behavior-analytic interventions.</a:t>
            </a:r>
          </a:p>
          <a:p>
            <a:r>
              <a:rPr lang="en-US" dirty="0" smtClean="0"/>
              <a:t>(c) Behavior analysts do not advertise non-behavior-analytic services as being behavior-analytic.</a:t>
            </a:r>
          </a:p>
          <a:p>
            <a:r>
              <a:rPr lang="en-US" dirty="0" smtClean="0"/>
              <a:t>(d) Behavior analysts do not identify non-behavior-analytic services as behavior-analytic services on bills, invoices, or requests for reimbursement.</a:t>
            </a:r>
          </a:p>
          <a:p>
            <a:r>
              <a:rPr lang="en-US" dirty="0" smtClean="0"/>
              <a:t>(e) Behavior analysts do not implement non-behavior-analytic services under behavior-analytic service authorizations.</a:t>
            </a:r>
          </a:p>
          <a:p>
            <a:r>
              <a:rPr lang="en-US" dirty="0" smtClean="0"/>
              <a:t>IN ENGLISH: Don’t say anything to anyone unless you are 100% sure that what you are saying is 100% factual; if you aren’t sure, say you aren’t sure and that you will look into it further. Only conduct ABA if that is what your authorization is for- don’t practice non-ABA therapy.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1.01 Reliance on Scientific Knowledge.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Behavior analysts rely on professionally derived knowledge based on science and behavior analysis when making scientific or professional judgments in human service provision, or when engaging in scholarly or professional endeavors.</a:t>
            </a:r>
          </a:p>
          <a:p>
            <a:r>
              <a:rPr lang="en-US" dirty="0" smtClean="0"/>
              <a:t>IN ENGLISH: Make sure your methods are based on the science of ABA and it has been empirically proven to be effective.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 Intellectual Property</a:t>
            </a:r>
            <a:endParaRPr lang="en-US" dirty="0"/>
          </a:p>
        </p:txBody>
      </p:sp>
      <p:sp>
        <p:nvSpPr>
          <p:cNvPr id="3" name="Content Placeholder 2"/>
          <p:cNvSpPr>
            <a:spLocks noGrp="1"/>
          </p:cNvSpPr>
          <p:nvPr>
            <p:ph sz="quarter" idx="1"/>
          </p:nvPr>
        </p:nvSpPr>
        <p:spPr/>
        <p:txBody>
          <a:bodyPr>
            <a:normAutofit fontScale="92500"/>
          </a:bodyPr>
          <a:lstStyle/>
          <a:p>
            <a:r>
              <a:rPr lang="en-US" dirty="0" smtClean="0"/>
              <a:t>(a) Behavior analysts obtain permission to use trademarked or copyrighted materials as required by law. This includes providing citations, including trademark or copyright symbols on materials, that recognize the intellectual property of others.</a:t>
            </a:r>
          </a:p>
          <a:p>
            <a:r>
              <a:rPr lang="en-US" dirty="0" smtClean="0"/>
              <a:t>b) Behavior analysts give appropriate credit to authors when delivering lectures, workshops, or other presentations.</a:t>
            </a:r>
          </a:p>
          <a:p>
            <a:r>
              <a:rPr lang="en-US" dirty="0" smtClean="0"/>
              <a:t>IN ENGLISH: Use citations whenever using copyrighted information or research that is not your own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8.03 Statements by Others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Behavior analysts who engage others to create or place public statements that promote their professional practice, products, or activities retain professional responsibility for such statements.</a:t>
            </a:r>
          </a:p>
          <a:p>
            <a:r>
              <a:rPr lang="en-US" dirty="0" smtClean="0"/>
              <a:t>(b) Behavior analysts make reasonable efforts to prevent others whom they do not oversee (e.g., employers, publishers, sponsors, organizational clients, and representatives of the print or broadcast media) from making deceptive statements concerning behavior analysts’ practices or professional or scientific activities.</a:t>
            </a:r>
          </a:p>
          <a:p>
            <a:r>
              <a:rPr lang="en-US" dirty="0" smtClean="0"/>
              <a:t>(c) If behavior analysts learn of deceptive statements about their work made by others, behavior analysts correct such statements.</a:t>
            </a:r>
          </a:p>
          <a:p>
            <a:r>
              <a:rPr lang="en-US" dirty="0" smtClean="0"/>
              <a:t>(d) A paid advertisement relating to behavior analysts’ activities must be identified as such, unless it is apparent from the context.</a:t>
            </a:r>
          </a:p>
          <a:p>
            <a:r>
              <a:rPr lang="en-US" dirty="0" smtClean="0"/>
              <a:t>IN ENGLISH: You have a responsibility to speak with another ABA professional if they make, knowingly or unknowingly, deceptive statements about the field.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8.05 Testimonials and Advertising</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Behavior analysts do not solicit or use testimonials about behavior-analytic services from current clients for publication on their </a:t>
            </a:r>
            <a:r>
              <a:rPr lang="en-US" dirty="0" err="1" smtClean="0"/>
              <a:t>webpages</a:t>
            </a:r>
            <a:r>
              <a:rPr lang="en-US" dirty="0" smtClean="0"/>
              <a:t> or in any other electronic or print material. Testimonials from former clients must identify whether they were solicited or unsolicited, include an accurate statement of the relationship between the behavior analyst and the author of the testimonial, and comply with all applicable laws about claims made in the testimonial. Behavior analysts may advertise by describing the kinds and types of evidence-based services they provide, the qualifications of their staff, and objective outcome data they have accrued or published, in accordance with applicable laws.</a:t>
            </a:r>
          </a:p>
          <a:p>
            <a:r>
              <a:rPr lang="en-US" dirty="0" smtClean="0"/>
              <a:t>IN ENGLISH: You can’t ask for testimonials from current clients. If getting one from a former client, it has to be written clearly on the testimonial whether or not you asked for it or if they freely offered to provide it.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8.06 In Person Solicitation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Behavior analysts do not engage, directly or through agents, in uninvited in-person solicitation of business from actual or potential users of services who, because of their particular circumstances, are vulnerable to undue influence. Organizational behavior management or performance management services may be marketed to corporate entities regardless of their projected financial position.</a:t>
            </a:r>
          </a:p>
          <a:p>
            <a:r>
              <a:rPr lang="en-US" dirty="0" smtClean="0"/>
              <a:t>IN ENGLISH: You can’t directly solicit your services to anyone without invitation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9.0 Behavior Analysts and Research.</a:t>
            </a:r>
          </a:p>
        </p:txBody>
      </p:sp>
      <p:sp>
        <p:nvSpPr>
          <p:cNvPr id="3" name="Content Placeholder 2"/>
          <p:cNvSpPr>
            <a:spLocks noGrp="1"/>
          </p:cNvSpPr>
          <p:nvPr>
            <p:ph sz="quarter" idx="1"/>
          </p:nvPr>
        </p:nvSpPr>
        <p:spPr/>
        <p:txBody>
          <a:bodyPr/>
          <a:lstStyle/>
          <a:p>
            <a:pPr>
              <a:buNone/>
            </a:pPr>
            <a:r>
              <a:rPr lang="en-US" dirty="0"/>
              <a:t>Behavior analysts design, conduct, and report research in accordance with recognized standards </a:t>
            </a:r>
            <a:r>
              <a:rPr lang="en-US" dirty="0" smtClean="0"/>
              <a:t>of scientific </a:t>
            </a:r>
            <a:r>
              <a:rPr lang="en-US" dirty="0"/>
              <a:t>competence and ethical research.</a:t>
            </a:r>
            <a:endParaRPr lang="en-US" dirty="0" smtClean="0"/>
          </a:p>
          <a:p>
            <a:r>
              <a:rPr lang="en-US" dirty="0" smtClean="0"/>
              <a:t>9.01 </a:t>
            </a:r>
            <a:r>
              <a:rPr lang="en-US" dirty="0"/>
              <a:t>Conforming with Laws and Regulations</a:t>
            </a:r>
            <a:r>
              <a:rPr lang="en-US" dirty="0" smtClean="0"/>
              <a:t>.</a:t>
            </a:r>
          </a:p>
          <a:p>
            <a:r>
              <a:rPr lang="en-US" dirty="0"/>
              <a:t>9.09 Accuracy and Use of Data.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9.01 Conforming with Laws and Regulations</a:t>
            </a:r>
            <a:endParaRPr lang="en-US" dirty="0"/>
          </a:p>
        </p:txBody>
      </p:sp>
      <p:sp>
        <p:nvSpPr>
          <p:cNvPr id="3" name="Content Placeholder 2"/>
          <p:cNvSpPr>
            <a:spLocks noGrp="1"/>
          </p:cNvSpPr>
          <p:nvPr>
            <p:ph sz="quarter" idx="1"/>
          </p:nvPr>
        </p:nvSpPr>
        <p:spPr/>
        <p:txBody>
          <a:bodyPr/>
          <a:lstStyle/>
          <a:p>
            <a:r>
              <a:rPr lang="en-US" dirty="0" smtClean="0"/>
              <a:t>Behavior analysts plan and conduct research in a manner consistent with all applicable laws and regulations, as well as professional standards governing the conduct of research. Behavior analysts also comply with other applicable laws and regulations relating to mandated-reporting requirements.</a:t>
            </a:r>
          </a:p>
          <a:p>
            <a:r>
              <a:rPr lang="en-US" dirty="0" smtClean="0"/>
              <a:t>IN ENGLISH: Follow NJ’s and NBN’s mandated reporting laws and procedures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9.09 Accuracy and Use of Data</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(a) Behavior analysts do not fabricate data or falsify results in their publications. If behavior analysts discover errors in their published data, they take steps to correct such errors in a correction, retraction, erratum, or other appropriate publication means.</a:t>
            </a:r>
          </a:p>
          <a:p>
            <a:r>
              <a:rPr lang="en-US" dirty="0" smtClean="0"/>
              <a:t>(b) Behavior analysts do not omit findings that might alter interpretations of their work.</a:t>
            </a:r>
          </a:p>
          <a:p>
            <a:r>
              <a:rPr lang="en-US" dirty="0" smtClean="0"/>
              <a:t>(c) Behavior analysts do not publish, as original data, data that have been previously published. This does not preclude republishing data when they are accompanied by proper acknowledgment.</a:t>
            </a:r>
          </a:p>
          <a:p>
            <a:r>
              <a:rPr lang="en-US" dirty="0" smtClean="0"/>
              <a:t>(d) After research results are published, behavior analysts do not withhold the data on which their conclusions are based from other competent professionals who seek to verify the substantive claims through reanalysis and who intend to use such data only for that purpose, provided that the confidentiality of the participants can be protected and unless legal rights concerning proprietary data preclude their release.</a:t>
            </a:r>
          </a:p>
          <a:p>
            <a:r>
              <a:rPr lang="en-US" dirty="0" smtClean="0"/>
              <a:t>IN ENGLISH:  Never alter your data in any way. Take data at the exact time it occurs, not later.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10.0 Behavior Analysts’ Ethical Responsibility to the BACB.</a:t>
            </a:r>
          </a:p>
        </p:txBody>
      </p:sp>
      <p:sp>
        <p:nvSpPr>
          <p:cNvPr id="3" name="Content Placeholder 2"/>
          <p:cNvSpPr>
            <a:spLocks noGrp="1"/>
          </p:cNvSpPr>
          <p:nvPr>
            <p:ph sz="quarter" idx="1"/>
          </p:nvPr>
        </p:nvSpPr>
        <p:spPr/>
        <p:txBody>
          <a:bodyPr>
            <a:normAutofit fontScale="77500" lnSpcReduction="20000"/>
          </a:bodyPr>
          <a:lstStyle/>
          <a:p>
            <a:pPr>
              <a:buNone/>
            </a:pPr>
            <a:r>
              <a:rPr lang="en-US" dirty="0"/>
              <a:t>Behavior analysts must adhere to this Code and all rules and standards of the BACB.</a:t>
            </a:r>
            <a:endParaRPr lang="en-US" dirty="0" smtClean="0"/>
          </a:p>
          <a:p>
            <a:r>
              <a:rPr lang="en-US" dirty="0" smtClean="0"/>
              <a:t>10.01 </a:t>
            </a:r>
            <a:r>
              <a:rPr lang="en-US" dirty="0"/>
              <a:t>Truthful and Accurate Information Provided to the BACB</a:t>
            </a:r>
            <a:r>
              <a:rPr lang="en-US" dirty="0" smtClean="0"/>
              <a:t>.</a:t>
            </a:r>
          </a:p>
          <a:p>
            <a:r>
              <a:rPr lang="en-US" dirty="0"/>
              <a:t>10.02 Timely Responding, Reporting, and Updating of Information Provided </a:t>
            </a:r>
            <a:r>
              <a:rPr lang="en-US" dirty="0" smtClean="0"/>
              <a:t>to the </a:t>
            </a:r>
            <a:r>
              <a:rPr lang="en-US" dirty="0"/>
              <a:t>BACB</a:t>
            </a:r>
            <a:r>
              <a:rPr lang="en-US" dirty="0" smtClean="0"/>
              <a:t>.</a:t>
            </a:r>
          </a:p>
          <a:p>
            <a:r>
              <a:rPr lang="en-US" dirty="0"/>
              <a:t>10.03 Confidentiality and BACB Intellectual Property</a:t>
            </a:r>
            <a:r>
              <a:rPr lang="en-US" dirty="0" smtClean="0"/>
              <a:t>.</a:t>
            </a:r>
          </a:p>
          <a:p>
            <a:r>
              <a:rPr lang="en-US" dirty="0"/>
              <a:t>10.04 Examination Honesty and Irregularities</a:t>
            </a:r>
            <a:r>
              <a:rPr lang="en-US" dirty="0" smtClean="0"/>
              <a:t>.</a:t>
            </a:r>
          </a:p>
          <a:p>
            <a:r>
              <a:rPr lang="en-US" dirty="0"/>
              <a:t>10.05 Compliance with BACB Supervision and Coursework Standards</a:t>
            </a:r>
            <a:r>
              <a:rPr lang="en-US" dirty="0" smtClean="0"/>
              <a:t>.</a:t>
            </a:r>
          </a:p>
          <a:p>
            <a:r>
              <a:rPr lang="en-US" dirty="0"/>
              <a:t>10.06 Being Familiar with This Code</a:t>
            </a:r>
            <a:r>
              <a:rPr lang="en-US" dirty="0" smtClean="0"/>
              <a:t>.**</a:t>
            </a:r>
          </a:p>
          <a:p>
            <a:r>
              <a:rPr lang="en-US" dirty="0"/>
              <a:t>10.07 Discouraging Misrepresentation by Non-Certified Individuals.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10.01 Truthful and Accurate Information Provided to the BACB</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Behavior analysts only provide truthful and accurate information in applications and documentation submitted to the BACB.</a:t>
            </a:r>
          </a:p>
          <a:p>
            <a:r>
              <a:rPr lang="en-US" dirty="0" smtClean="0"/>
              <a:t>(b) Behavior analysts ensure that inaccurate information submitted to the BACB is immediately corrected.</a:t>
            </a:r>
          </a:p>
          <a:p>
            <a:r>
              <a:rPr lang="en-US" dirty="0" smtClean="0"/>
              <a:t>IN ENGLISH: Provide correct information to the BACB when applying for credentials and renewing credentials. Correct inaccurate information as soon as possible.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10.02 Timely Responding, Reporting, and Updating of Information Provided to the BACB</a:t>
            </a:r>
            <a:r>
              <a:rPr lang="en-US" dirty="0" smtClean="0"/>
              <a:t/>
            </a:r>
            <a:br>
              <a:rPr lang="en-US" dirty="0" smtClean="0"/>
            </a:br>
            <a:endParaRPr lang="en-US" sz="3100" dirty="0"/>
          </a:p>
        </p:txBody>
      </p:sp>
      <p:sp>
        <p:nvSpPr>
          <p:cNvPr id="3" name="Content Placeholder 2"/>
          <p:cNvSpPr>
            <a:spLocks noGrp="1"/>
          </p:cNvSpPr>
          <p:nvPr>
            <p:ph sz="quarter" idx="1"/>
          </p:nvPr>
        </p:nvSpPr>
        <p:spPr/>
        <p:txBody>
          <a:bodyPr>
            <a:normAutofit fontScale="62500" lnSpcReduction="20000"/>
          </a:bodyPr>
          <a:lstStyle/>
          <a:p>
            <a:r>
              <a:rPr lang="en-US" dirty="0" smtClean="0"/>
              <a:t>Behavior analysts must comply with all BACB deadlines including, but not limited to, ensuring that the BACB is notified within thirty (30) days of the date of any of the following grounds for sanctioning status:</a:t>
            </a:r>
          </a:p>
          <a:p>
            <a:r>
              <a:rPr lang="en-US" dirty="0" smtClean="0"/>
              <a:t>(a) A violation of this Code, or disciplinary investigation, action or sanction, filing of charges, conviction or plea of guilty or </a:t>
            </a:r>
            <a:r>
              <a:rPr lang="en-US" dirty="0" err="1" smtClean="0"/>
              <a:t>nolo</a:t>
            </a:r>
            <a:r>
              <a:rPr lang="en-US" dirty="0" smtClean="0"/>
              <a:t> </a:t>
            </a:r>
            <a:r>
              <a:rPr lang="en-US" dirty="0" err="1" smtClean="0"/>
              <a:t>contendre</a:t>
            </a:r>
            <a:r>
              <a:rPr lang="en-US" dirty="0" smtClean="0"/>
              <a:t> by a governmental agency, health care organization, third-party payer or educational institution. Procedural note: Behavior analysts convicted of a felony directly related to behavior analysis practice and/or public health and safety shall be ineligible to apply for BACB registration, certification, or recertification for a period of three (3) years from the exhaustion of appeals, completion of parole or probation, or final release from confinement (if any), whichever is later; (See also, 1.04d Integrity)</a:t>
            </a:r>
          </a:p>
          <a:p>
            <a:r>
              <a:rPr lang="en-US" dirty="0" smtClean="0"/>
              <a:t>(b) Any public health- and safety-related fines or tickets where the behavior analyst is named on the ticket;</a:t>
            </a:r>
          </a:p>
          <a:p>
            <a:r>
              <a:rPr lang="en-US" dirty="0" smtClean="0"/>
              <a:t>(c) A physical or mental condition that would impair the behavior analysts’ ability to competently practice; and</a:t>
            </a:r>
          </a:p>
          <a:p>
            <a:r>
              <a:rPr lang="en-US" dirty="0" smtClean="0"/>
              <a:t>(d) A change of name, address or email contact.</a:t>
            </a:r>
          </a:p>
          <a:p>
            <a:r>
              <a:rPr lang="en-US" dirty="0" smtClean="0"/>
              <a:t>IN ENGLISH: Stay in contact with the BACB</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1.02 Boundaries of Competence.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All behavior analysts provide services, teach, and conduct research only within the boundaries of their competence, defined as being commensurate with their education, training, and supervised experience.</a:t>
            </a:r>
          </a:p>
          <a:p>
            <a:r>
              <a:rPr lang="en-US" dirty="0" smtClean="0"/>
              <a:t>(b) Behavior analysts provide services, teach, or conduct research in new areas (e.g., populations, techniques, behaviors) only after first undertaking appropriate study, training, supervision, and/or consultation from persons who are competent in those areas.</a:t>
            </a:r>
          </a:p>
          <a:p>
            <a:r>
              <a:rPr lang="en-US" dirty="0" smtClean="0"/>
              <a:t>IN ENGLISH: Only work cases in which you’ve been trained on what your expected to do- if you still want to work a case but don’t have the clinical competency, seek out training from another professional BEFORE and DURING working the case.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10.03 Confidentiality and BACB Intellectual Property</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Behavior analysts do not infringe on the BACB’s intellectual property rights, including, but not limited to the BACB’s rights to the following:</a:t>
            </a:r>
          </a:p>
          <a:p>
            <a:pPr>
              <a:buNone/>
            </a:pPr>
            <a:r>
              <a:rPr lang="en-US" dirty="0" smtClean="0"/>
              <a:t>	 (a) BACB logo, ACS logo, ACE logo, certificates, credentials and designations, including, but not limited to, trademarks, service marks, registration marks and certification marks owned and claimed by the BACB (this includes confusingly similar marks intended to convey BACB affiliation, certification or registration, or misrepresentation of an educational ABA certificate status as constituting national certification);</a:t>
            </a:r>
          </a:p>
          <a:p>
            <a:r>
              <a:rPr lang="en-US" dirty="0" smtClean="0"/>
              <a:t>(b) BACB copyrights to original and derivative works, including, but not limited to, BACB copyrights to standards, procedures, guidelines, codes, job task analysis, Workgroup reports, surveys; and</a:t>
            </a:r>
          </a:p>
          <a:p>
            <a:r>
              <a:rPr lang="en-US" dirty="0" smtClean="0"/>
              <a:t>(c) BACB copyrights to all BACB-developed examination questions, item banks, examination specifications, examination forms and examination scoring sheets, which are secure trade secrets of the BACB. Behavior analysts are expressly prohibited from disclosing the content of any BACB examination materials, regardless of how that content became known to them. Behavior analysts report suspected or known infringements and/or unauthorized access to examination content and/or any other violation of BACB intellectual property rights immediately to the BACB. Efforts for informal resolution (identified in Section 7.02 c) are waived due to the immediate reporting requirement of this Section.</a:t>
            </a:r>
          </a:p>
          <a:p>
            <a:r>
              <a:rPr lang="en-US" dirty="0" smtClean="0"/>
              <a:t>IN ENGLISH: Never tell anyone what is on any exam written by the BACB. Don’t use copyrighted materials that belong to the BACB.</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10.04 Examination Honesty and Irregularities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Behavior analysts adhere to all rules of the BACB, including the rules and procedures required by BACB approved testing centers and examination administrators and proctors. Behavior analysts must immediately report suspected cheaters and any other irregularities relating to the BACB examination administrations to the BACB. Examination irregularities include, but are not limited to, unauthorized access to BACB examinations or answer sheets, copying answers, permitting another to copy answers, disrupting the conduct of an examination, falsifying information, education or credentials, and providing and/or receiving unauthorized or illegal advice about or access to BACB examination content before, during, or following the examination. This prohibition includes, but is not limited to, use of or participation in any “exam dump” preparation site or blog that provides unauthorized access to BACB examination questions. If, at any time, it is discovered that an applicant or </a:t>
            </a:r>
            <a:r>
              <a:rPr lang="en-US" dirty="0" err="1" smtClean="0"/>
              <a:t>certificant</a:t>
            </a:r>
            <a:r>
              <a:rPr lang="en-US" dirty="0" smtClean="0"/>
              <a:t> has participated in or utilized an exam dump organization, immediate action may be taken to withdraw eligibility, cancel examination scores, or otherwise revoke certification gained through use of inappropriately obtained examination content.</a:t>
            </a:r>
          </a:p>
          <a:p>
            <a:r>
              <a:rPr lang="en-US" dirty="0" smtClean="0"/>
              <a:t>IN ENGLISH: If you see answer sheets or anyone cheating, you have a responsibility to report this to the BACB. You will get your certification revoked sooner or later if you participate in these actions.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10.05 Compliance with BACB Supervision and Coursework Standards</a:t>
            </a:r>
            <a:endParaRPr lang="en-US" dirty="0"/>
          </a:p>
        </p:txBody>
      </p:sp>
      <p:sp>
        <p:nvSpPr>
          <p:cNvPr id="3" name="Content Placeholder 2"/>
          <p:cNvSpPr>
            <a:spLocks noGrp="1"/>
          </p:cNvSpPr>
          <p:nvPr>
            <p:ph sz="quarter" idx="1"/>
          </p:nvPr>
        </p:nvSpPr>
        <p:spPr/>
        <p:txBody>
          <a:bodyPr/>
          <a:lstStyle/>
          <a:p>
            <a:r>
              <a:rPr lang="en-US" dirty="0" smtClean="0"/>
              <a:t>Behavior analysts ensure that coursework (including continuing education events), supervised experience, RBT training and assessment, and </a:t>
            </a:r>
            <a:r>
              <a:rPr lang="en-US" dirty="0" err="1" smtClean="0"/>
              <a:t>BCaBA</a:t>
            </a:r>
            <a:r>
              <a:rPr lang="en-US" dirty="0" smtClean="0"/>
              <a:t> supervision are conducted in accordance with the BACB’s standards if these activities are intended to comply with BACB standards (See also, 5.0 Behavior Analysts as Supervisors)</a:t>
            </a:r>
          </a:p>
          <a:p>
            <a:r>
              <a:rPr lang="en-US" dirty="0" smtClean="0"/>
              <a:t>IN ENGLISH: Everything has to align with BACB standards.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10.06 Being Familiar with This Code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Behavior analysts have an obligation to be familiar with this Code, other applicable ethics codes, including, but not limited to, licensure requirements for ethical conduct, and their application to behavior analysts’ work. Lack of awareness or misunderstanding of a conduct standard is not itself a defense to a charge of unethical conduct.</a:t>
            </a:r>
          </a:p>
          <a:p>
            <a:r>
              <a:rPr lang="en-US" dirty="0" smtClean="0"/>
              <a:t>IN ENGLISH: You are responsible for knowing your organizations ethical code. You cannot claim ignorance if there is a violation of the code.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10.07 Discouraging Misrepresentation by Non-Certified Individuals</a:t>
            </a:r>
            <a:endParaRPr lang="en-US" dirty="0"/>
          </a:p>
        </p:txBody>
      </p:sp>
      <p:sp>
        <p:nvSpPr>
          <p:cNvPr id="3" name="Content Placeholder 2"/>
          <p:cNvSpPr>
            <a:spLocks noGrp="1"/>
          </p:cNvSpPr>
          <p:nvPr>
            <p:ph sz="quarter" idx="1"/>
          </p:nvPr>
        </p:nvSpPr>
        <p:spPr/>
        <p:txBody>
          <a:bodyPr/>
          <a:lstStyle/>
          <a:p>
            <a:r>
              <a:rPr lang="en-US" dirty="0" smtClean="0"/>
              <a:t>Behavior analysts report non-certified (and, if applicable, non-registered) practitioners to the appropriate state licensing board and to the BACB if the practitioners are misrepresenting BACB certification or registration status.</a:t>
            </a:r>
          </a:p>
          <a:p>
            <a:r>
              <a:rPr lang="en-US" dirty="0" smtClean="0"/>
              <a:t>IN ENGLISH: If someone is calling themselves an RBT, </a:t>
            </a:r>
            <a:r>
              <a:rPr lang="en-US" dirty="0" err="1" smtClean="0"/>
              <a:t>BCaBA</a:t>
            </a:r>
            <a:r>
              <a:rPr lang="en-US" dirty="0" smtClean="0"/>
              <a:t>, or BCBA and they are not currently certified, they MUST be reported to the BACB as misrepresenting themselves.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Ethics in Practice</a:t>
            </a:r>
            <a:endParaRPr lang="en-US" dirty="0"/>
          </a:p>
        </p:txBody>
      </p:sp>
      <p:sp>
        <p:nvSpPr>
          <p:cNvPr id="4" name="Title 3"/>
          <p:cNvSpPr>
            <a:spLocks noGrp="1"/>
          </p:cNvSpPr>
          <p:nvPr>
            <p:ph type="title"/>
          </p:nvPr>
        </p:nvSpPr>
        <p:spPr/>
        <p:txBody>
          <a:bodyPr/>
          <a:lstStyle/>
          <a:p>
            <a:r>
              <a:rPr lang="en-US" dirty="0" smtClean="0"/>
              <a:t>Case Studies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Instructions:</a:t>
            </a:r>
          </a:p>
          <a:p>
            <a:pPr lvl="1"/>
            <a:r>
              <a:rPr lang="en-US" dirty="0" smtClean="0"/>
              <a:t>Read each scenario carefully. Each is based on an actual situation encountered by behavior analysts working in the field. You can use a highlighter to mark key words or phrases in the scenario. Next, refer to your ethics code, write in the code for each issue highlighted, and in your own words indicate which principle is involved. Note- there may be multiple codes for each scenario.</a:t>
            </a:r>
          </a:p>
          <a:p>
            <a:pPr lvl="1"/>
            <a:r>
              <a:rPr lang="en-US" dirty="0" smtClean="0"/>
              <a:t>Answer these questions:</a:t>
            </a:r>
          </a:p>
          <a:p>
            <a:pPr lvl="2"/>
            <a:r>
              <a:rPr lang="en-US" dirty="0" smtClean="0"/>
              <a:t>Code #</a:t>
            </a:r>
          </a:p>
          <a:p>
            <a:pPr lvl="2"/>
            <a:r>
              <a:rPr lang="en-US" dirty="0" smtClean="0"/>
              <a:t>Principle</a:t>
            </a:r>
          </a:p>
          <a:p>
            <a:pPr lvl="2"/>
            <a:r>
              <a:rPr lang="en-US" dirty="0" smtClean="0"/>
              <a:t>What should you do?</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#1</a:t>
            </a:r>
            <a:endParaRPr lang="en-US" dirty="0"/>
          </a:p>
        </p:txBody>
      </p:sp>
      <p:sp>
        <p:nvSpPr>
          <p:cNvPr id="3" name="Content Placeholder 2"/>
          <p:cNvSpPr>
            <a:spLocks noGrp="1"/>
          </p:cNvSpPr>
          <p:nvPr>
            <p:ph sz="quarter" idx="1"/>
          </p:nvPr>
        </p:nvSpPr>
        <p:spPr/>
        <p:txBody>
          <a:bodyPr/>
          <a:lstStyle/>
          <a:p>
            <a:r>
              <a:rPr lang="en-US" dirty="0" smtClean="0"/>
              <a:t>When confronting another RBT, BCBA, or </a:t>
            </a:r>
            <a:r>
              <a:rPr lang="en-US" dirty="0" err="1" smtClean="0"/>
              <a:t>BCaBA</a:t>
            </a:r>
            <a:r>
              <a:rPr lang="en-US" dirty="0" smtClean="0"/>
              <a:t> that you believe is doing something unethical, what should you do if the other analyst either disagrees with what you are saying or denies that it is occurring?</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#2</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Kevin continues to bang his head when attempting to seek attention from his parents and teachers. The following approaches have been implemented: sensory integration recommended by his OT, deep pressure, joint compression, and jumping on a trampoline. Kevin continues to bang his head. The use of a helmet was recommended by the PT. Kevin continues to bang his head with the helmet, and he has now begun to bite his fingers. The behavior specialist has now recommended shock therapy, after reviewing all the interventions, or medication. Is it ethical to use an aversive strategy at this point? How long should interventions continue to be in place before medication or shock therapy is considered?</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#3</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Working in a home based setting stirs up many ethical and boundary issues for therapists that do not occur in school or office settings. When you work with someone’s children, parents develop strong attachments to their children’s therapist whom they are entrusting with their child’s well-being. I have observed several of my colleagues develop “friendships” with the mothers of the children with whom they work. These relationships start out innocently enough. Usually it is a car ride to the grocery store, or perhaps the mother and therapist talk about shopping, and within a matter of a few sessions, the two have planned lunch and a day at the mall. These plans have included and excluded the child. My question is actually a request for clarification of the boundary between therapist and the parent in s home-based situation. I am wondering if there are somewhat relaxed criteria for the dual relationship rules in working with children and in working in a home environment.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990600"/>
          </a:xfrm>
        </p:spPr>
        <p:txBody>
          <a:bodyPr>
            <a:normAutofit fontScale="90000"/>
          </a:bodyPr>
          <a:lstStyle/>
          <a:p>
            <a:r>
              <a:rPr lang="en-US" sz="3600" dirty="0" smtClean="0"/>
              <a:t>1.03 Maintaining Competence through Professional Development</a:t>
            </a:r>
            <a:r>
              <a:rPr lang="en-US" sz="4000" dirty="0" smtClean="0"/>
              <a:t>. </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Behavior analysts maintain knowledge of current scientific and professional information in their areas of practice and undertake ongoing efforts to maintain competence in the skills they use by reading the appropriate literature, attending conferences and conventions, participating in workshops, obtaining additional coursework, and/or obtaining and maintaining appropriate professional credentials</a:t>
            </a:r>
          </a:p>
          <a:p>
            <a:r>
              <a:rPr lang="en-US" dirty="0" smtClean="0"/>
              <a:t>IN ENGLISH: Continue your research and attend professional development workshops as much as possible to ensure you are maintaining best practices.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#4</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 know the guidelines say that I should not accept gifts or socialize with clients and that I should not be giving them gifts (e.g. meals). I understand this on a big scale- it could lead to a bad situation. But sometimes, there are some fine lines where I think it might be ok to do this. Are the guidelines really just “guidelines” and not rules? I believe that you should look at the results and if the food or gifts are not expensive and no one is getting beholden to the other person that this would be acceptable.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#5</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We have an 8 year old client with a diagnosis of ADD. According to her parents, the little girl has a history of “lying”. We have not seen this behavior. Yesterday, she told a staff member that some time back she was roughhousing with her dad and that he squeezed her so hard that she fainted; she said that later she was sent to bed without dinner. This client also reported that her dad squeezed her wrists “really hard” on past occasions although we have not seen any signs of bruising. I documented all of this in her clinical file. Do I need to report this to DCP&amp;P, or should I just talk with the parents first and get their side of the story? I don’t want to bother DCP&amp;P if this is a case of a girl who fabricated a story.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#6</a:t>
            </a:r>
            <a:endParaRPr lang="en-US" dirty="0"/>
          </a:p>
        </p:txBody>
      </p:sp>
      <p:sp>
        <p:nvSpPr>
          <p:cNvPr id="3" name="Content Placeholder 2"/>
          <p:cNvSpPr>
            <a:spLocks noGrp="1"/>
          </p:cNvSpPr>
          <p:nvPr>
            <p:ph sz="quarter" idx="1"/>
          </p:nvPr>
        </p:nvSpPr>
        <p:spPr/>
        <p:txBody>
          <a:bodyPr/>
          <a:lstStyle/>
          <a:p>
            <a:r>
              <a:rPr lang="en-US" dirty="0" smtClean="0"/>
              <a:t>One of our team’s therapists has a reputation as a “chatty </a:t>
            </a:r>
            <a:r>
              <a:rPr lang="en-US" dirty="0" err="1" smtClean="0"/>
              <a:t>cathy</a:t>
            </a:r>
            <a:r>
              <a:rPr lang="en-US" dirty="0" smtClean="0"/>
              <a:t>”. It is her personality and her way of connecting, but she chats up a storm about her own personal life with her clients. Here’s the dilemma: she is very funny, and the clients actually love the wild stories about her zany life. Should we intervene?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1.04 Integrity.</a:t>
            </a:r>
            <a:br>
              <a:rPr lang="en-US" dirty="0" smtClean="0"/>
            </a:b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(a) Behavior analysts are truthful and honest and arrange the environment to promote truthful and honest behavior in others.</a:t>
            </a:r>
          </a:p>
          <a:p>
            <a:r>
              <a:rPr lang="en-US" dirty="0" smtClean="0"/>
              <a:t>(b) Behavior analysts do not implement contingencies that would cause others to engage in fraudulent, illegal, or unethical conduct.</a:t>
            </a:r>
          </a:p>
          <a:p>
            <a:r>
              <a:rPr lang="en-US" dirty="0" smtClean="0"/>
              <a:t>(c) Behavior analysts follow through on obligations, and contractual and professional commitments with high quality work and refrain from making professional commitments they cannot keep.</a:t>
            </a:r>
          </a:p>
          <a:p>
            <a:r>
              <a:rPr lang="en-US" dirty="0" smtClean="0"/>
              <a:t>(d) Behavior analysts’ behavior conforms to the legal and ethical codes of the social and professional community of which they are members. </a:t>
            </a:r>
          </a:p>
          <a:p>
            <a:r>
              <a:rPr lang="en-US" dirty="0" smtClean="0"/>
              <a:t>(e) If behavior analysts’ ethical responsibilities conflict with law or any policy of an organization with which they are affiliated, behavior analysts make known their commitment to this Code and take steps to resolve the conflict in a responsible manner in accordance with law.</a:t>
            </a:r>
          </a:p>
          <a:p>
            <a:r>
              <a:rPr lang="en-US" dirty="0" smtClean="0"/>
              <a:t>IN ENGLISH: Be responsible and adhere to this code always. Tell the truth, even when it’s difficult. Do not commit to taking a client only to ask to come off months later or cancel sessions unless you’re extremely ill or have a family emergency. Do what you say you are going to do.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1.05 Professional and Scientific Relationships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(a) Behavior analysts provide behavior-analytic services only in the context of a defined, professional, or scientific relationship or role.</a:t>
            </a:r>
          </a:p>
          <a:p>
            <a:r>
              <a:rPr lang="en-US" dirty="0" smtClean="0"/>
              <a:t>(b) When behavior analysts provide behavior-analytic services, they use language that is fully understandable to the recipient of those services while remaining conceptually systematic with the profession of behavior analysis. They provide appropriate information prior to service delivery about the nature of such services and appropriate information later about results and conclusions.</a:t>
            </a:r>
          </a:p>
          <a:p>
            <a:r>
              <a:rPr lang="en-US" dirty="0" smtClean="0"/>
              <a:t>(c) Where differences of age, gender, race, culture, ethnicity, national origin, religion, sexual orientation, disability, language, or socioeconomic status significantly affect behavior analysts’ work concerning particular individuals or groups, behavior analysts obtain the training, experience, consultation, and/or supervision necessary to ensure the competence of their services, or they make appropriate referrals.</a:t>
            </a:r>
          </a:p>
          <a:p>
            <a:r>
              <a:rPr lang="en-US" dirty="0" smtClean="0"/>
              <a:t>(d) In their work-related activities, behavior analysts do not engage in discrimination against individuals or groups based on age, gender, race, culture, ethnicity, national origin, religion, sexual orientation, disability, language, socioeconomic status, or any basis proscribed by law.</a:t>
            </a:r>
          </a:p>
          <a:p>
            <a:r>
              <a:rPr lang="en-US" dirty="0" smtClean="0"/>
              <a:t>(e) Behavior analysts do not knowingly engage in behavior that is harassing or demeaning to persons with whom they interact in their work based on factors such as those persons’ age, gender, race, culture, ethnicity, national origin, religion, sexual orientation, disability, language, or socioeconomic status, in accordance with law.</a:t>
            </a:r>
          </a:p>
          <a:p>
            <a:r>
              <a:rPr lang="en-US" dirty="0" smtClean="0"/>
              <a:t>(f) Behavior analysts recognize that their personal problems and conflicts may interfere with their effectiveness. Behavior analysts refrain from providing services when their personal circumstances may compromise delivering services to the best of their abilities.</a:t>
            </a:r>
          </a:p>
          <a:p>
            <a:r>
              <a:rPr lang="en-US" dirty="0" smtClean="0"/>
              <a:t>IN ENGLISH: Don’t use “ABA speak” with a client/caregiver unless you’re confident they know what you’re saying.  Separate your personal life from work in order to provide competent services. Don’t discriminate.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1.06 Multiple Relationships and Conflicts of Interest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Due to the potentially harmful effects of multiple relationships, behavior analysts avoid multiple relationships.</a:t>
            </a:r>
          </a:p>
          <a:p>
            <a:r>
              <a:rPr lang="en-US" dirty="0" smtClean="0"/>
              <a:t>(b) Behavior analysts must always be sensitive to the potentially harmful effects of multiple relationships. If behavior analysts find that, due to unforeseen factors, a multiple relationship has arisen, they seek to resolve it.</a:t>
            </a:r>
          </a:p>
          <a:p>
            <a:r>
              <a:rPr lang="en-US" dirty="0" smtClean="0"/>
              <a:t>(c) Behavior analysts recognize and inform clients and supervisees about the potential harmful effects of multiple relationships.</a:t>
            </a:r>
          </a:p>
          <a:p>
            <a:r>
              <a:rPr lang="en-US" dirty="0" smtClean="0"/>
              <a:t>(d) Behavior analysts do not accept any gifts from or give any gifts to clients because this constitutes a multiple relationship.</a:t>
            </a:r>
          </a:p>
          <a:p>
            <a:r>
              <a:rPr lang="en-US" dirty="0" smtClean="0"/>
              <a:t>IN ENGLISH: Your clients/their caregivers aren’t your friends, don’t treat them that way. Gifts are a slippery slope, even at Christmas time. Don’t give gifts to clients, either. If you think a multiple relationship has occurred, inform your supervisor- it happens.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1.07 Exploitative Relationships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(a) Behavior analysts do not exploit persons over whom they have supervisory, evaluative, or other authority such as students, supervisees, employees, research participants, and clients.</a:t>
            </a:r>
          </a:p>
          <a:p>
            <a:r>
              <a:rPr lang="en-US" dirty="0" smtClean="0"/>
              <a:t>(b) Behavior analysts do not engage in sexual relationships with clients, students, or supervisees, because such relationships easily impair judgment or become exploitative.</a:t>
            </a:r>
          </a:p>
          <a:p>
            <a:r>
              <a:rPr lang="en-US" dirty="0" smtClean="0"/>
              <a:t>(c) Behavior analysts refrain from any sexual relationships with clients, students, or supervisees, for at least two years after the date the professional relationship has formally ended.</a:t>
            </a:r>
          </a:p>
          <a:p>
            <a:r>
              <a:rPr lang="en-US" dirty="0" smtClean="0"/>
              <a:t>(d) Behavior analysts do not barter for services, unless a written agreement is in place for the barter that is (1) requested by the client or supervisee; (2) customary to the area where services are provided; and (3) fair and commensurate with the value of behavior-analytic services provided.</a:t>
            </a:r>
          </a:p>
          <a:p>
            <a:r>
              <a:rPr lang="en-US" dirty="0" smtClean="0"/>
              <a:t>IN ENGLISH: Stay away from sexual relationships with clients, their caregivers, or supervisees at least 2 years after the professional relationship has ended. Do not barter for services, as it would never be necessary to do so in NJ.</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365</TotalTime>
  <Words>6056</Words>
  <Application>Microsoft Office PowerPoint</Application>
  <PresentationFormat>On-screen Show (4:3)</PresentationFormat>
  <Paragraphs>214</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Median</vt:lpstr>
      <vt:lpstr>Professional and Ethical Compliance Code for RBT’s</vt:lpstr>
      <vt:lpstr>1.0 Responsible Conduct of Behavior Analysts.</vt:lpstr>
      <vt:lpstr>1.01 Reliance on Scientific Knowledge.  </vt:lpstr>
      <vt:lpstr>1.02 Boundaries of Competence.  </vt:lpstr>
      <vt:lpstr>1.03 Maintaining Competence through Professional Development.  </vt:lpstr>
      <vt:lpstr>1.04 Integrity. </vt:lpstr>
      <vt:lpstr>1.05 Professional and Scientific Relationships </vt:lpstr>
      <vt:lpstr>1.06 Multiple Relationships and Conflicts of Interest</vt:lpstr>
      <vt:lpstr>1.07 Exploitative Relationships</vt:lpstr>
      <vt:lpstr>2.0 Behavior Analysts’ Responsibility to Clients.</vt:lpstr>
      <vt:lpstr>2.02 Responsibility</vt:lpstr>
      <vt:lpstr>2.05 Rights and Prerogatives of Clients</vt:lpstr>
      <vt:lpstr>2.06 Maintaining Confidentiality</vt:lpstr>
      <vt:lpstr>2.07 Maintaining Records</vt:lpstr>
      <vt:lpstr>2.08 Disclosures</vt:lpstr>
      <vt:lpstr>2.10 Documenting Professional Work and Research</vt:lpstr>
      <vt:lpstr>2.11 Records and Data</vt:lpstr>
      <vt:lpstr>3.0 Assessing Behavior.</vt:lpstr>
      <vt:lpstr>3.01 Behavior Analytic Assessment</vt:lpstr>
      <vt:lpstr>4.0 Behavior Analysts and the Behavior-Change Program.</vt:lpstr>
      <vt:lpstr>4.10 Avoiding Harmful Reinforcers</vt:lpstr>
      <vt:lpstr>6.0 Behavior Analysts’ Ethical Responsibility to the Profession of Behavior Analysis.</vt:lpstr>
      <vt:lpstr>6.01 Affirming Principles</vt:lpstr>
      <vt:lpstr>6.02 Disseminating Behavior Analysis</vt:lpstr>
      <vt:lpstr>7.0 Behavior Analysts’ Ethical Responsibility to Colleagues.</vt:lpstr>
      <vt:lpstr>7.01 Promoting an Ethical Culture</vt:lpstr>
      <vt:lpstr>7.02 Ethical Violations of Others and Risk of Harm</vt:lpstr>
      <vt:lpstr>8.0 Public Statements.</vt:lpstr>
      <vt:lpstr>8.01 Avoiding False and Deceptive Statements</vt:lpstr>
      <vt:lpstr>8.02 Intellectual Property</vt:lpstr>
      <vt:lpstr>8.03 Statements by Others</vt:lpstr>
      <vt:lpstr>8.05 Testimonials and Advertising</vt:lpstr>
      <vt:lpstr>8.06 In Person Solicitation</vt:lpstr>
      <vt:lpstr>9.0 Behavior Analysts and Research.</vt:lpstr>
      <vt:lpstr>9.01 Conforming with Laws and Regulations</vt:lpstr>
      <vt:lpstr>9.09 Accuracy and Use of Data</vt:lpstr>
      <vt:lpstr>10.0 Behavior Analysts’ Ethical Responsibility to the BACB.</vt:lpstr>
      <vt:lpstr>10.01 Truthful and Accurate Information Provided to the BACB</vt:lpstr>
      <vt:lpstr>10.02 Timely Responding, Reporting, and Updating of Information Provided to the BACB </vt:lpstr>
      <vt:lpstr>10.03 Confidentiality and BACB Intellectual Property</vt:lpstr>
      <vt:lpstr>10.04 Examination Honesty and Irregularities</vt:lpstr>
      <vt:lpstr>10.05 Compliance with BACB Supervision and Coursework Standards</vt:lpstr>
      <vt:lpstr>10.06 Being Familiar with This Code</vt:lpstr>
      <vt:lpstr>10.07 Discouraging Misrepresentation by Non-Certified Individuals</vt:lpstr>
      <vt:lpstr>Case Studies</vt:lpstr>
      <vt:lpstr>Case Studies</vt:lpstr>
      <vt:lpstr>Case Study #1</vt:lpstr>
      <vt:lpstr>Case Study #2</vt:lpstr>
      <vt:lpstr>Case Study #3</vt:lpstr>
      <vt:lpstr>Case Study #4</vt:lpstr>
      <vt:lpstr>Case Study #5</vt:lpstr>
      <vt:lpstr>Case Study #6</vt:lpstr>
    </vt:vector>
  </TitlesOfParts>
  <Company>NBN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and Ethical Compliance Code for RBT’s</dc:title>
  <dc:creator>JSCHNEYER</dc:creator>
  <cp:lastModifiedBy>JSCHNEYER</cp:lastModifiedBy>
  <cp:revision>85</cp:revision>
  <dcterms:created xsi:type="dcterms:W3CDTF">2016-10-24T17:24:43Z</dcterms:created>
  <dcterms:modified xsi:type="dcterms:W3CDTF">2016-11-09T23:46:35Z</dcterms:modified>
</cp:coreProperties>
</file>