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activeX/activeX4.xml" ContentType="application/vnd.ms-office.activeX+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6.xml" ContentType="application/vnd.ms-office.activeX+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activeX"/>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activeX/activeX3.xml" ContentType="application/vnd.ms-office.activeX+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activeX/activeX1.xml" ContentType="application/vnd.ms-office.activeX+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4" r:id="rId4"/>
    <p:sldId id="292" r:id="rId5"/>
    <p:sldId id="275" r:id="rId6"/>
    <p:sldId id="278" r:id="rId7"/>
    <p:sldId id="279" r:id="rId8"/>
    <p:sldId id="280" r:id="rId9"/>
    <p:sldId id="283" r:id="rId10"/>
    <p:sldId id="281" r:id="rId11"/>
    <p:sldId id="259" r:id="rId12"/>
    <p:sldId id="284" r:id="rId13"/>
    <p:sldId id="260" r:id="rId14"/>
    <p:sldId id="285" r:id="rId15"/>
    <p:sldId id="276" r:id="rId16"/>
    <p:sldId id="286" r:id="rId17"/>
    <p:sldId id="296" r:id="rId18"/>
    <p:sldId id="297" r:id="rId19"/>
    <p:sldId id="262" r:id="rId20"/>
    <p:sldId id="287" r:id="rId21"/>
    <p:sldId id="261" r:id="rId22"/>
    <p:sldId id="288" r:id="rId23"/>
    <p:sldId id="263" r:id="rId24"/>
    <p:sldId id="289" r:id="rId25"/>
    <p:sldId id="264" r:id="rId26"/>
    <p:sldId id="282" r:id="rId27"/>
    <p:sldId id="291" r:id="rId28"/>
    <p:sldId id="265" r:id="rId29"/>
    <p:sldId id="266" r:id="rId30"/>
    <p:sldId id="298" r:id="rId31"/>
    <p:sldId id="267" r:id="rId32"/>
    <p:sldId id="277" r:id="rId33"/>
    <p:sldId id="299" r:id="rId34"/>
    <p:sldId id="268" r:id="rId35"/>
    <p:sldId id="293" r:id="rId36"/>
    <p:sldId id="294" r:id="rId37"/>
    <p:sldId id="300" r:id="rId38"/>
    <p:sldId id="301" r:id="rId39"/>
    <p:sldId id="302" r:id="rId40"/>
    <p:sldId id="270" r:id="rId41"/>
    <p:sldId id="303" r:id="rId42"/>
    <p:sldId id="271"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NBN_FILES\cherry_hill\Users\jschneyer\Trainings\Fundamentals%20of%20ABA%20June2016\Line%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Frequency of Aggression &amp; Break Card Use</a:t>
            </a:r>
          </a:p>
        </c:rich>
      </c:tx>
      <c:layout>
        <c:manualLayout>
          <c:xMode val="edge"/>
          <c:yMode val="edge"/>
          <c:x val="0.23440569928758903"/>
          <c:y val="9.1533180778032557E-3"/>
        </c:manualLayout>
      </c:layout>
    </c:title>
    <c:plotArea>
      <c:layout/>
      <c:lineChart>
        <c:grouping val="standard"/>
        <c:ser>
          <c:idx val="0"/>
          <c:order val="0"/>
          <c:tx>
            <c:v>Aggression</c:v>
          </c:tx>
          <c:spPr>
            <a:ln>
              <a:solidFill>
                <a:sysClr val="windowText" lastClr="000000"/>
              </a:solidFill>
            </a:ln>
          </c:spPr>
          <c:marker>
            <c:spPr>
              <a:solidFill>
                <a:schemeClr val="tx1"/>
              </a:solidFill>
              <a:ln>
                <a:solidFill>
                  <a:sysClr val="windowText" lastClr="000000"/>
                </a:solidFill>
              </a:ln>
            </c:spPr>
          </c:marker>
          <c:val>
            <c:numRef>
              <c:f>Sheet1!$A$1:$A$20</c:f>
              <c:numCache>
                <c:formatCode>General</c:formatCode>
                <c:ptCount val="20"/>
                <c:pt idx="0">
                  <c:v>10</c:v>
                </c:pt>
                <c:pt idx="1">
                  <c:v>12</c:v>
                </c:pt>
                <c:pt idx="2">
                  <c:v>8</c:v>
                </c:pt>
                <c:pt idx="3">
                  <c:v>14</c:v>
                </c:pt>
                <c:pt idx="4">
                  <c:v>9</c:v>
                </c:pt>
              </c:numCache>
            </c:numRef>
          </c:val>
        </c:ser>
        <c:ser>
          <c:idx val="1"/>
          <c:order val="1"/>
          <c:tx>
            <c:v>Break Card</c:v>
          </c:tx>
          <c:spPr>
            <a:ln>
              <a:solidFill>
                <a:schemeClr val="bg1">
                  <a:lumMod val="50000"/>
                </a:schemeClr>
              </a:solidFill>
            </a:ln>
          </c:spPr>
          <c:marker>
            <c:symbol val="square"/>
            <c:size val="7"/>
            <c:spPr>
              <a:solidFill>
                <a:schemeClr val="bg1">
                  <a:lumMod val="50000"/>
                </a:schemeClr>
              </a:solidFill>
              <a:ln>
                <a:solidFill>
                  <a:schemeClr val="bg1">
                    <a:lumMod val="50000"/>
                  </a:schemeClr>
                </a:solidFill>
              </a:ln>
            </c:spPr>
          </c:marker>
          <c:val>
            <c:numRef>
              <c:f>Sheet1!$B$1:$B$20</c:f>
              <c:numCache>
                <c:formatCode>General</c:formatCode>
                <c:ptCount val="20"/>
                <c:pt idx="0">
                  <c:v>0</c:v>
                </c:pt>
                <c:pt idx="1">
                  <c:v>1</c:v>
                </c:pt>
                <c:pt idx="2">
                  <c:v>0</c:v>
                </c:pt>
                <c:pt idx="3">
                  <c:v>0</c:v>
                </c:pt>
                <c:pt idx="4">
                  <c:v>0</c:v>
                </c:pt>
              </c:numCache>
            </c:numRef>
          </c:val>
        </c:ser>
        <c:ser>
          <c:idx val="2"/>
          <c:order val="2"/>
          <c:spPr>
            <a:ln>
              <a:solidFill>
                <a:sysClr val="windowText" lastClr="000000"/>
              </a:solidFill>
            </a:ln>
          </c:spPr>
          <c:marker>
            <c:symbol val="diamond"/>
            <c:size val="7"/>
            <c:spPr>
              <a:solidFill>
                <a:schemeClr val="tx1"/>
              </a:solidFill>
              <a:ln>
                <a:solidFill>
                  <a:sysClr val="windowText" lastClr="000000"/>
                </a:solidFill>
              </a:ln>
            </c:spPr>
          </c:marker>
          <c:val>
            <c:numRef>
              <c:f>Sheet1!$C$1:$C$20</c:f>
              <c:numCache>
                <c:formatCode>General</c:formatCode>
                <c:ptCount val="20"/>
                <c:pt idx="5">
                  <c:v>2</c:v>
                </c:pt>
                <c:pt idx="6">
                  <c:v>6</c:v>
                </c:pt>
                <c:pt idx="7">
                  <c:v>3</c:v>
                </c:pt>
                <c:pt idx="8">
                  <c:v>4</c:v>
                </c:pt>
                <c:pt idx="9">
                  <c:v>4</c:v>
                </c:pt>
              </c:numCache>
            </c:numRef>
          </c:val>
        </c:ser>
        <c:ser>
          <c:idx val="3"/>
          <c:order val="3"/>
          <c:spPr>
            <a:ln>
              <a:solidFill>
                <a:schemeClr val="bg1">
                  <a:lumMod val="50000"/>
                </a:schemeClr>
              </a:solidFill>
            </a:ln>
          </c:spPr>
          <c:marker>
            <c:spPr>
              <a:solidFill>
                <a:schemeClr val="bg1">
                  <a:lumMod val="50000"/>
                </a:schemeClr>
              </a:solidFill>
              <a:ln>
                <a:solidFill>
                  <a:schemeClr val="bg1">
                    <a:lumMod val="50000"/>
                  </a:schemeClr>
                </a:solidFill>
              </a:ln>
            </c:spPr>
          </c:marker>
          <c:val>
            <c:numRef>
              <c:f>Sheet1!$D$1:$D$20</c:f>
              <c:numCache>
                <c:formatCode>General</c:formatCode>
                <c:ptCount val="20"/>
                <c:pt idx="5">
                  <c:v>4</c:v>
                </c:pt>
                <c:pt idx="6">
                  <c:v>9</c:v>
                </c:pt>
                <c:pt idx="7">
                  <c:v>7</c:v>
                </c:pt>
                <c:pt idx="8">
                  <c:v>8</c:v>
                </c:pt>
                <c:pt idx="9">
                  <c:v>8</c:v>
                </c:pt>
              </c:numCache>
            </c:numRef>
          </c:val>
        </c:ser>
        <c:ser>
          <c:idx val="4"/>
          <c:order val="4"/>
          <c:spPr>
            <a:ln>
              <a:solidFill>
                <a:sysClr val="windowText" lastClr="000000"/>
              </a:solidFill>
            </a:ln>
          </c:spPr>
          <c:marker>
            <c:symbol val="diamond"/>
            <c:size val="7"/>
            <c:spPr>
              <a:solidFill>
                <a:schemeClr val="tx1"/>
              </a:solidFill>
              <a:ln>
                <a:solidFill>
                  <a:sysClr val="windowText" lastClr="000000"/>
                </a:solidFill>
              </a:ln>
            </c:spPr>
          </c:marker>
          <c:val>
            <c:numRef>
              <c:f>Sheet1!$E$1:$E$20</c:f>
              <c:numCache>
                <c:formatCode>General</c:formatCode>
                <c:ptCount val="20"/>
                <c:pt idx="10">
                  <c:v>7</c:v>
                </c:pt>
                <c:pt idx="11">
                  <c:v>9</c:v>
                </c:pt>
                <c:pt idx="12">
                  <c:v>8</c:v>
                </c:pt>
                <c:pt idx="13">
                  <c:v>7</c:v>
                </c:pt>
                <c:pt idx="14">
                  <c:v>7</c:v>
                </c:pt>
              </c:numCache>
            </c:numRef>
          </c:val>
        </c:ser>
        <c:ser>
          <c:idx val="5"/>
          <c:order val="5"/>
          <c:spPr>
            <a:ln>
              <a:solidFill>
                <a:schemeClr val="bg1">
                  <a:lumMod val="50000"/>
                </a:schemeClr>
              </a:solidFill>
            </a:ln>
          </c:spPr>
          <c:marker>
            <c:symbol val="x"/>
            <c:size val="7"/>
            <c:spPr>
              <a:solidFill>
                <a:schemeClr val="bg1">
                  <a:lumMod val="50000"/>
                </a:schemeClr>
              </a:solidFill>
              <a:ln>
                <a:solidFill>
                  <a:schemeClr val="bg1">
                    <a:lumMod val="50000"/>
                  </a:schemeClr>
                </a:solidFill>
              </a:ln>
            </c:spPr>
          </c:marker>
          <c:val>
            <c:numRef>
              <c:f>Sheet1!$F$1:$F$20</c:f>
              <c:numCache>
                <c:formatCode>General</c:formatCode>
                <c:ptCount val="20"/>
                <c:pt idx="10">
                  <c:v>1</c:v>
                </c:pt>
                <c:pt idx="11">
                  <c:v>2</c:v>
                </c:pt>
                <c:pt idx="12">
                  <c:v>2</c:v>
                </c:pt>
                <c:pt idx="13">
                  <c:v>3</c:v>
                </c:pt>
                <c:pt idx="14">
                  <c:v>1</c:v>
                </c:pt>
              </c:numCache>
            </c:numRef>
          </c:val>
        </c:ser>
        <c:ser>
          <c:idx val="6"/>
          <c:order val="6"/>
          <c:spPr>
            <a:ln>
              <a:solidFill>
                <a:sysClr val="windowText" lastClr="000000"/>
              </a:solidFill>
            </a:ln>
          </c:spPr>
          <c:marker>
            <c:symbol val="diamond"/>
            <c:size val="7"/>
            <c:spPr>
              <a:solidFill>
                <a:schemeClr val="tx1"/>
              </a:solidFill>
              <a:ln>
                <a:solidFill>
                  <a:sysClr val="windowText" lastClr="000000"/>
                </a:solidFill>
              </a:ln>
            </c:spPr>
          </c:marker>
          <c:val>
            <c:numRef>
              <c:f>Sheet1!$G$1:$G$20</c:f>
              <c:numCache>
                <c:formatCode>General</c:formatCode>
                <c:ptCount val="20"/>
                <c:pt idx="15">
                  <c:v>1</c:v>
                </c:pt>
                <c:pt idx="16">
                  <c:v>2</c:v>
                </c:pt>
                <c:pt idx="17">
                  <c:v>0</c:v>
                </c:pt>
                <c:pt idx="18">
                  <c:v>1</c:v>
                </c:pt>
                <c:pt idx="19">
                  <c:v>0</c:v>
                </c:pt>
              </c:numCache>
            </c:numRef>
          </c:val>
        </c:ser>
        <c:ser>
          <c:idx val="7"/>
          <c:order val="7"/>
          <c:spPr>
            <a:ln>
              <a:solidFill>
                <a:schemeClr val="bg1">
                  <a:lumMod val="50000"/>
                </a:schemeClr>
              </a:solidFill>
            </a:ln>
          </c:spPr>
          <c:marker>
            <c:symbol val="square"/>
            <c:size val="7"/>
            <c:spPr>
              <a:solidFill>
                <a:schemeClr val="bg1">
                  <a:lumMod val="50000"/>
                </a:schemeClr>
              </a:solidFill>
              <a:ln>
                <a:solidFill>
                  <a:schemeClr val="bg1">
                    <a:lumMod val="50000"/>
                  </a:schemeClr>
                </a:solidFill>
              </a:ln>
            </c:spPr>
          </c:marker>
          <c:val>
            <c:numRef>
              <c:f>Sheet1!$H$1:$H$20</c:f>
              <c:numCache>
                <c:formatCode>General</c:formatCode>
                <c:ptCount val="20"/>
                <c:pt idx="15">
                  <c:v>10</c:v>
                </c:pt>
                <c:pt idx="16">
                  <c:v>7</c:v>
                </c:pt>
                <c:pt idx="17">
                  <c:v>8</c:v>
                </c:pt>
                <c:pt idx="18">
                  <c:v>9</c:v>
                </c:pt>
                <c:pt idx="19">
                  <c:v>9</c:v>
                </c:pt>
              </c:numCache>
            </c:numRef>
          </c:val>
        </c:ser>
        <c:marker val="1"/>
        <c:axId val="59222272"/>
        <c:axId val="59279616"/>
      </c:lineChart>
      <c:catAx>
        <c:axId val="59222272"/>
        <c:scaling>
          <c:orientation val="minMax"/>
        </c:scaling>
        <c:axPos val="b"/>
        <c:title>
          <c:tx>
            <c:rich>
              <a:bodyPr/>
              <a:lstStyle/>
              <a:p>
                <a:pPr>
                  <a:defRPr/>
                </a:pPr>
                <a:r>
                  <a:rPr lang="en-US"/>
                  <a:t>Date</a:t>
                </a:r>
              </a:p>
            </c:rich>
          </c:tx>
          <c:layout/>
        </c:title>
        <c:numFmt formatCode="General" sourceLinked="1"/>
        <c:tickLblPos val="nextTo"/>
        <c:crossAx val="59279616"/>
        <c:crosses val="autoZero"/>
        <c:auto val="1"/>
        <c:lblAlgn val="ctr"/>
        <c:lblOffset val="100"/>
      </c:catAx>
      <c:valAx>
        <c:axId val="59279616"/>
        <c:scaling>
          <c:orientation val="minMax"/>
        </c:scaling>
        <c:axPos val="l"/>
        <c:title>
          <c:tx>
            <c:rich>
              <a:bodyPr rot="-5400000" vert="horz"/>
              <a:lstStyle/>
              <a:p>
                <a:pPr>
                  <a:defRPr/>
                </a:pPr>
                <a:r>
                  <a:rPr lang="en-US"/>
                  <a:t>Frequency</a:t>
                </a:r>
              </a:p>
            </c:rich>
          </c:tx>
          <c:layout/>
        </c:title>
        <c:numFmt formatCode="General" sourceLinked="1"/>
        <c:tickLblPos val="nextTo"/>
        <c:crossAx val="59222272"/>
        <c:crosses val="autoZero"/>
        <c:crossBetween val="midCat"/>
      </c:valAx>
    </c:plotArea>
    <c:legend>
      <c:legendPos val="b"/>
      <c:layout>
        <c:manualLayout>
          <c:xMode val="edge"/>
          <c:yMode val="edge"/>
          <c:x val="0.39470482989687455"/>
          <c:y val="0.94524412913771749"/>
          <c:w val="0.24427709544213613"/>
          <c:h val="3.6559791631809432E-2"/>
        </c:manualLayout>
      </c:layout>
    </c:legend>
    <c:plotVisOnly val="1"/>
  </c:chart>
  <c:externalData r:id="rId1"/>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drawing1.xml><?xml version="1.0" encoding="utf-8"?>
<c:userShapes xmlns:c="http://schemas.openxmlformats.org/drawingml/2006/chart">
  <cdr:relSizeAnchor xmlns:cdr="http://schemas.openxmlformats.org/drawingml/2006/chartDrawing">
    <cdr:from>
      <cdr:x>0.28199</cdr:x>
      <cdr:y>0.14092</cdr:y>
    </cdr:from>
    <cdr:to>
      <cdr:x>0.28249</cdr:x>
      <cdr:y>0.85781</cdr:y>
    </cdr:to>
    <cdr:sp macro="" textlink="">
      <cdr:nvSpPr>
        <cdr:cNvPr id="3" name="Straight Connector 2"/>
        <cdr:cNvSpPr/>
      </cdr:nvSpPr>
      <cdr:spPr>
        <a:xfrm xmlns:a="http://schemas.openxmlformats.org/drawingml/2006/main" flipH="1" flipV="1">
          <a:off x="2445163" y="885227"/>
          <a:ext cx="4336" cy="4503197"/>
        </a:xfrm>
        <a:prstGeom xmlns:a="http://schemas.openxmlformats.org/drawingml/2006/main" prst="line">
          <a:avLst/>
        </a:prstGeom>
        <a:ln xmlns:a="http://schemas.openxmlformats.org/drawingml/2006/main" w="19050">
          <a:solidFill>
            <a:sysClr val="windowText" lastClr="000000"/>
          </a:solidFill>
          <a:prstDash val="soli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0.52002</cdr:x>
      <cdr:y>0.13542</cdr:y>
    </cdr:from>
    <cdr:to>
      <cdr:x>0.52043</cdr:x>
      <cdr:y>0.85943</cdr:y>
    </cdr:to>
    <cdr:sp macro="" textlink="">
      <cdr:nvSpPr>
        <cdr:cNvPr id="7" name="Straight Connector 6"/>
        <cdr:cNvSpPr/>
      </cdr:nvSpPr>
      <cdr:spPr>
        <a:xfrm xmlns:a="http://schemas.openxmlformats.org/drawingml/2006/main" flipV="1">
          <a:off x="4509111" y="850651"/>
          <a:ext cx="3555" cy="4547922"/>
        </a:xfrm>
        <a:prstGeom xmlns:a="http://schemas.openxmlformats.org/drawingml/2006/main" prst="line">
          <a:avLst/>
        </a:prstGeom>
        <a:ln xmlns:a="http://schemas.openxmlformats.org/drawingml/2006/main" w="19050">
          <a:solidFill>
            <a:sysClr val="windowText" lastClr="00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0.76165</cdr:x>
      <cdr:y>0.14289</cdr:y>
    </cdr:from>
    <cdr:to>
      <cdr:x>0.76241</cdr:x>
      <cdr:y>0.85774</cdr:y>
    </cdr:to>
    <cdr:sp macro="" textlink="">
      <cdr:nvSpPr>
        <cdr:cNvPr id="9" name="Straight Connector 8"/>
        <cdr:cNvSpPr/>
      </cdr:nvSpPr>
      <cdr:spPr>
        <a:xfrm xmlns:a="http://schemas.openxmlformats.org/drawingml/2006/main" flipV="1">
          <a:off x="6604267" y="897575"/>
          <a:ext cx="6590" cy="4490382"/>
        </a:xfrm>
        <a:prstGeom xmlns:a="http://schemas.openxmlformats.org/drawingml/2006/main" prst="line">
          <a:avLst/>
        </a:prstGeom>
        <a:ln xmlns:a="http://schemas.openxmlformats.org/drawingml/2006/main" w="19050">
          <a:solidFill>
            <a:sysClr val="windowText" lastClr="00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0.11932</cdr:x>
      <cdr:y>0.09542</cdr:y>
    </cdr:from>
    <cdr:to>
      <cdr:x>0.27273</cdr:x>
      <cdr:y>0.16027</cdr:y>
    </cdr:to>
    <cdr:sp macro="" textlink="">
      <cdr:nvSpPr>
        <cdr:cNvPr id="5" name="TextBox 4"/>
        <cdr:cNvSpPr txBox="1"/>
      </cdr:nvSpPr>
      <cdr:spPr>
        <a:xfrm xmlns:a="http://schemas.openxmlformats.org/drawingml/2006/main">
          <a:off x="981956" y="453680"/>
          <a:ext cx="1262503" cy="3083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Baseline</a:t>
          </a:r>
        </a:p>
      </cdr:txBody>
    </cdr:sp>
  </cdr:relSizeAnchor>
  <cdr:relSizeAnchor xmlns:cdr="http://schemas.openxmlformats.org/drawingml/2006/chartDrawing">
    <cdr:from>
      <cdr:x>0.34754</cdr:x>
      <cdr:y>0.0915</cdr:y>
    </cdr:from>
    <cdr:to>
      <cdr:x>0.49621</cdr:x>
      <cdr:y>0.13333</cdr:y>
    </cdr:to>
    <cdr:sp macro="" textlink="">
      <cdr:nvSpPr>
        <cdr:cNvPr id="6" name="TextBox 5"/>
        <cdr:cNvSpPr txBox="1"/>
      </cdr:nvSpPr>
      <cdr:spPr>
        <a:xfrm xmlns:a="http://schemas.openxmlformats.org/drawingml/2006/main">
          <a:off x="2621772" y="365320"/>
          <a:ext cx="1121537" cy="1670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Intervention</a:t>
          </a:r>
        </a:p>
      </cdr:txBody>
    </cdr:sp>
  </cdr:relSizeAnchor>
  <cdr:relSizeAnchor xmlns:cdr="http://schemas.openxmlformats.org/drawingml/2006/chartDrawing">
    <cdr:from>
      <cdr:x>0.59564</cdr:x>
      <cdr:y>0.08889</cdr:y>
    </cdr:from>
    <cdr:to>
      <cdr:x>0.77841</cdr:x>
      <cdr:y>0.14771</cdr:y>
    </cdr:to>
    <cdr:sp macro="" textlink="">
      <cdr:nvSpPr>
        <cdr:cNvPr id="8" name="TextBox 7"/>
        <cdr:cNvSpPr txBox="1"/>
      </cdr:nvSpPr>
      <cdr:spPr>
        <a:xfrm xmlns:a="http://schemas.openxmlformats.org/drawingml/2006/main">
          <a:off x="5164848" y="558362"/>
          <a:ext cx="1584763" cy="3695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a:t>Baseline</a:t>
          </a:r>
        </a:p>
      </cdr:txBody>
    </cdr:sp>
  </cdr:relSizeAnchor>
  <cdr:relSizeAnchor xmlns:cdr="http://schemas.openxmlformats.org/drawingml/2006/chartDrawing">
    <cdr:from>
      <cdr:x>0.83239</cdr:x>
      <cdr:y>0.09281</cdr:y>
    </cdr:from>
    <cdr:to>
      <cdr:x>0.97222</cdr:x>
      <cdr:y>0.15556</cdr:y>
    </cdr:to>
    <cdr:sp macro="" textlink="">
      <cdr:nvSpPr>
        <cdr:cNvPr id="10" name="TextBox 9"/>
        <cdr:cNvSpPr txBox="1"/>
      </cdr:nvSpPr>
      <cdr:spPr>
        <a:xfrm xmlns:a="http://schemas.openxmlformats.org/drawingml/2006/main">
          <a:off x="6279384" y="370550"/>
          <a:ext cx="1054866" cy="25053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Intervention</a:t>
          </a:r>
        </a:p>
      </cdr:txBody>
    </cdr:sp>
  </cdr:relSizeAnchor>
  <cdr:relSizeAnchor xmlns:cdr="http://schemas.openxmlformats.org/drawingml/2006/chartDrawing">
    <cdr:from>
      <cdr:x>0.81155</cdr:x>
      <cdr:y>0.11634</cdr:y>
    </cdr:from>
    <cdr:to>
      <cdr:x>0.96212</cdr:x>
      <cdr:y>0.19346</cdr:y>
    </cdr:to>
    <cdr:sp macro="" textlink="">
      <cdr:nvSpPr>
        <cdr:cNvPr id="11" name="TextBox 10"/>
        <cdr:cNvSpPr txBox="1"/>
      </cdr:nvSpPr>
      <cdr:spPr>
        <a:xfrm xmlns:a="http://schemas.openxmlformats.org/drawingml/2006/main">
          <a:off x="6122171" y="464495"/>
          <a:ext cx="1135870" cy="3079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0.79735</cdr:x>
      <cdr:y>0.1085</cdr:y>
    </cdr:from>
    <cdr:to>
      <cdr:x>0.9858</cdr:x>
      <cdr:y>0.18301</cdr:y>
    </cdr:to>
    <cdr:sp macro="" textlink="">
      <cdr:nvSpPr>
        <cdr:cNvPr id="12" name="TextBox 11"/>
        <cdr:cNvSpPr txBox="1"/>
      </cdr:nvSpPr>
      <cdr:spPr>
        <a:xfrm xmlns:a="http://schemas.openxmlformats.org/drawingml/2006/main">
          <a:off x="6913836" y="681530"/>
          <a:ext cx="1634030" cy="46803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CF16DD8-0D36-451A-8F8B-C6586C967F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6DD8-0D36-451A-8F8B-C6586C967F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6DD8-0D36-451A-8F8B-C6586C967F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6DD8-0D36-451A-8F8B-C6586C967F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16DD8-0D36-451A-8F8B-C6586C967F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16DD8-0D36-451A-8F8B-C6586C967F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16DD8-0D36-451A-8F8B-C6586C967F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8" name="Slide Number Placeholder 7"/>
          <p:cNvSpPr>
            <a:spLocks noGrp="1"/>
          </p:cNvSpPr>
          <p:nvPr>
            <p:ph type="sldNum" sz="quarter" idx="11"/>
          </p:nvPr>
        </p:nvSpPr>
        <p:spPr/>
        <p:txBody>
          <a:bodyPr/>
          <a:lstStyle/>
          <a:p>
            <a:fld id="{BCF16DD8-0D36-451A-8F8B-C6586C967F3D}"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16DD8-0D36-451A-8F8B-C6586C967F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D3E1D8-4998-4DA9-AB90-1BC8C9F019F7}"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CF16DD8-0D36-451A-8F8B-C6586C967F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CD3E1D8-4998-4DA9-AB90-1BC8C9F019F7}"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16DD8-0D36-451A-8F8B-C6586C967F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CD3E1D8-4998-4DA9-AB90-1BC8C9F019F7}" type="datetimeFigureOut">
              <a:rPr lang="en-US" smtClean="0"/>
              <a:pPr/>
              <a:t>11/10/2016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CF16DD8-0D36-451A-8F8B-C6586C967F3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url?sa=i&amp;rct=j&amp;q=&amp;esrc=s&amp;source=images&amp;cd=&amp;cad=rja&amp;uact=8&amp;ved=0ahUKEwiu-6m9s5fQAhXl64MKHWw5By4QjRwIBw&amp;url=https://www.pinterest.com/shann_edwards/aba/&amp;psig=AFQjCNHLleJuB9M5N3J0jH-lBXYtsYxSzw&amp;ust=1478634075631845"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google.com/url?sa=i&amp;rct=j&amp;q=&amp;esrc=s&amp;source=images&amp;cd=&amp;cad=rja&amp;uact=8&amp;ved=0ahUKEwi4ztX3s5fQAhUU0IMKHV5jAeEQjRwIBw&amp;url=https://www.pinterest.com/mary5908/aba/&amp;psig=AFQjCNHLleJuB9M5N3J0jH-lBXYtsYxSzw&amp;ust=1478634075631845"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google.com/url?sa=i&amp;rct=j&amp;q=&amp;esrc=s&amp;source=images&amp;cd=&amp;cad=rja&amp;uact=8&amp;ved=0ahUKEwji97zUs5fQAhWE3oMKHfkYDs4QjRwIBw&amp;url=https://www.pinterest.com/dowerassociates/aba-humor-apparel/&amp;psig=AFQjCNHLleJuB9M5N3J0jH-lBXYtsYxSzw&amp;ust=1478634075631845"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Measurement Principles</a:t>
            </a:r>
            <a:endParaRPr lang="en-US" dirty="0"/>
          </a:p>
        </p:txBody>
      </p:sp>
      <p:sp>
        <p:nvSpPr>
          <p:cNvPr id="3" name="Subtitle 2"/>
          <p:cNvSpPr>
            <a:spLocks noGrp="1"/>
          </p:cNvSpPr>
          <p:nvPr>
            <p:ph type="subTitle" idx="1"/>
          </p:nvPr>
        </p:nvSpPr>
        <p:spPr/>
        <p:txBody>
          <a:bodyPr/>
          <a:lstStyle/>
          <a:p>
            <a:r>
              <a:rPr lang="en-US" dirty="0" smtClean="0"/>
              <a:t>Data Collection Procedures and Graphing Conventions in ABA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two dimensional graph that shows the relative distribution of individual measures in a data set with respect to the variables depicted on the x and y axis.</a:t>
            </a:r>
          </a:p>
          <a:p>
            <a:r>
              <a:rPr lang="en-US" dirty="0" smtClean="0"/>
              <a:t>Data points are not connected. </a:t>
            </a:r>
          </a:p>
          <a:p>
            <a:r>
              <a:rPr lang="en-US" dirty="0" smtClean="0"/>
              <a:t>Can reveal relationships among different subsets of data</a:t>
            </a:r>
          </a:p>
          <a:p>
            <a:pPr lvl="1"/>
            <a:r>
              <a:rPr lang="en-US" dirty="0" smtClean="0"/>
              <a:t>Example: a researcher looks at individuals of different demographic groups and the relationship to speed of driving, safe driving habits, etc.</a:t>
            </a:r>
            <a:endParaRPr lang="en-US" dirty="0"/>
          </a:p>
        </p:txBody>
      </p:sp>
      <p:sp>
        <p:nvSpPr>
          <p:cNvPr id="4" name="TextBox 3"/>
          <p:cNvSpPr txBox="1"/>
          <p:nvPr/>
        </p:nvSpPr>
        <p:spPr>
          <a:xfrm>
            <a:off x="4876800" y="5867400"/>
            <a:ext cx="2819400" cy="646331"/>
          </a:xfrm>
          <a:prstGeom prst="rect">
            <a:avLst/>
          </a:prstGeom>
          <a:noFill/>
        </p:spPr>
        <p:txBody>
          <a:bodyPr wrap="square" rtlCol="0">
            <a:spAutoFit/>
          </a:bodyPr>
          <a:lstStyle/>
          <a:p>
            <a:r>
              <a:rPr lang="en-US" dirty="0" smtClean="0"/>
              <a:t>Cooper, Heron, &amp; </a:t>
            </a:r>
            <a:r>
              <a:rPr lang="en-US" dirty="0" err="1" smtClean="0"/>
              <a:t>Heward</a:t>
            </a:r>
            <a:r>
              <a:rPr lang="en-US" dirty="0" smtClean="0"/>
              <a:t>, 2007</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Measurement</a:t>
            </a:r>
            <a:endParaRPr lang="en-US" dirty="0"/>
          </a:p>
        </p:txBody>
      </p:sp>
      <p:sp>
        <p:nvSpPr>
          <p:cNvPr id="3" name="Content Placeholder 2"/>
          <p:cNvSpPr>
            <a:spLocks noGrp="1"/>
          </p:cNvSpPr>
          <p:nvPr>
            <p:ph idx="1"/>
          </p:nvPr>
        </p:nvSpPr>
        <p:spPr/>
        <p:txBody>
          <a:bodyPr/>
          <a:lstStyle/>
          <a:p>
            <a:r>
              <a:rPr lang="en-US" dirty="0" smtClean="0"/>
              <a:t>Frequency Collection: A ratio of count per observation time</a:t>
            </a:r>
          </a:p>
          <a:p>
            <a:pPr lvl="1"/>
            <a:r>
              <a:rPr lang="en-US" dirty="0" smtClean="0"/>
              <a:t>Calculated by dividing the # of responses recorded by the number of standard units of time (30 times per hour, per day, etc.)</a:t>
            </a:r>
          </a:p>
          <a:p>
            <a:pPr lvl="1"/>
            <a:r>
              <a:rPr lang="en-US" dirty="0" smtClean="0"/>
              <a:t>Also used interchangeably with rate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a:t>
            </a:r>
            <a:br>
              <a:rPr lang="en-US" dirty="0" smtClean="0"/>
            </a:br>
            <a:r>
              <a:rPr lang="en-US" dirty="0" smtClean="0"/>
              <a:t>Frequency Recording</a:t>
            </a:r>
            <a:endParaRPr lang="en-US" dirty="0"/>
          </a:p>
        </p:txBody>
      </p:sp>
      <p:sp>
        <p:nvSpPr>
          <p:cNvPr id="3" name="Content Placeholder 2"/>
          <p:cNvSpPr>
            <a:spLocks noGrp="1"/>
          </p:cNvSpPr>
          <p:nvPr>
            <p:ph idx="1"/>
          </p:nvPr>
        </p:nvSpPr>
        <p:spPr/>
        <p:txBody>
          <a:bodyPr/>
          <a:lstStyle/>
          <a:p>
            <a:endParaRPr lang="en-US" dirty="0"/>
          </a:p>
        </p:txBody>
      </p:sp>
    </p:spTree>
    <p:controls>
      <p:control spid="1027" name="ShockwaveFlash1" r:id="rId2" imgW="8151840" imgH="5105520"/>
    </p:controls>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Measurement</a:t>
            </a:r>
            <a:endParaRPr lang="en-US" dirty="0"/>
          </a:p>
        </p:txBody>
      </p:sp>
      <p:sp>
        <p:nvSpPr>
          <p:cNvPr id="3" name="Content Placeholder 2"/>
          <p:cNvSpPr>
            <a:spLocks noGrp="1"/>
          </p:cNvSpPr>
          <p:nvPr>
            <p:ph idx="1"/>
          </p:nvPr>
        </p:nvSpPr>
        <p:spPr/>
        <p:txBody>
          <a:bodyPr/>
          <a:lstStyle/>
          <a:p>
            <a:r>
              <a:rPr lang="en-US" dirty="0" smtClean="0"/>
              <a:t>Duration Collection: A measure of the total extent of time in which a behavior occurs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a:t>
            </a:r>
            <a:br>
              <a:rPr lang="en-US" dirty="0" smtClean="0"/>
            </a:br>
            <a:r>
              <a:rPr lang="en-US" dirty="0" smtClean="0"/>
              <a:t>Duration Recording</a:t>
            </a:r>
            <a:endParaRPr lang="en-US" dirty="0"/>
          </a:p>
        </p:txBody>
      </p:sp>
      <p:sp>
        <p:nvSpPr>
          <p:cNvPr id="3" name="Content Placeholder 2"/>
          <p:cNvSpPr>
            <a:spLocks noGrp="1"/>
          </p:cNvSpPr>
          <p:nvPr>
            <p:ph idx="1"/>
          </p:nvPr>
        </p:nvSpPr>
        <p:spPr/>
        <p:txBody>
          <a:bodyPr/>
          <a:lstStyle/>
          <a:p>
            <a:r>
              <a:rPr lang="en-US" dirty="0" smtClean="0"/>
              <a:t>Measure off task behavior</a:t>
            </a:r>
            <a:endParaRPr lang="en-US" dirty="0"/>
          </a:p>
        </p:txBody>
      </p:sp>
    </p:spTree>
    <p:controls>
      <p:control spid="2050" name="ShockwaveFlash1" r:id="rId2" imgW="7237440" imgH="4648320"/>
    </p:controls>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Measurement</a:t>
            </a:r>
            <a:endParaRPr lang="en-US" dirty="0"/>
          </a:p>
        </p:txBody>
      </p:sp>
      <p:sp>
        <p:nvSpPr>
          <p:cNvPr id="3" name="Content Placeholder 2"/>
          <p:cNvSpPr>
            <a:spLocks noGrp="1"/>
          </p:cNvSpPr>
          <p:nvPr>
            <p:ph idx="1"/>
          </p:nvPr>
        </p:nvSpPr>
        <p:spPr/>
        <p:txBody>
          <a:bodyPr/>
          <a:lstStyle/>
          <a:p>
            <a:r>
              <a:rPr lang="en-US" dirty="0" smtClean="0"/>
              <a:t>Latency: a measure of temporal locus; the elapsed time from the onset of the stimulus to the initiation of a response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a:t>
            </a:r>
            <a:br>
              <a:rPr lang="en-US" dirty="0" smtClean="0"/>
            </a:br>
            <a:r>
              <a:rPr lang="en-US" dirty="0" smtClean="0"/>
              <a:t>Latency Recording</a:t>
            </a:r>
            <a:endParaRPr lang="en-US" dirty="0"/>
          </a:p>
        </p:txBody>
      </p:sp>
      <p:sp>
        <p:nvSpPr>
          <p:cNvPr id="3" name="Content Placeholder 2"/>
          <p:cNvSpPr>
            <a:spLocks noGrp="1"/>
          </p:cNvSpPr>
          <p:nvPr>
            <p:ph idx="1"/>
          </p:nvPr>
        </p:nvSpPr>
        <p:spPr/>
        <p:txBody>
          <a:bodyPr/>
          <a:lstStyle/>
          <a:p>
            <a:r>
              <a:rPr lang="en-US" dirty="0" smtClean="0"/>
              <a:t>Latency between instruction and follow through.</a:t>
            </a:r>
            <a:endParaRPr lang="en-US" dirty="0"/>
          </a:p>
        </p:txBody>
      </p:sp>
    </p:spTree>
    <p:controls>
      <p:control spid="4101" name="ShockwaveFlash1" r:id="rId2" imgW="6478560" imgH="3809880"/>
    </p:controls>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Measurement</a:t>
            </a:r>
            <a:endParaRPr lang="en-US" dirty="0"/>
          </a:p>
        </p:txBody>
      </p:sp>
      <p:sp>
        <p:nvSpPr>
          <p:cNvPr id="3" name="Content Placeholder 2"/>
          <p:cNvSpPr>
            <a:spLocks noGrp="1"/>
          </p:cNvSpPr>
          <p:nvPr>
            <p:ph idx="1"/>
          </p:nvPr>
        </p:nvSpPr>
        <p:spPr/>
        <p:txBody>
          <a:bodyPr/>
          <a:lstStyle/>
          <a:p>
            <a:r>
              <a:rPr lang="en-US" dirty="0" err="1" smtClean="0"/>
              <a:t>Interresponse</a:t>
            </a:r>
            <a:r>
              <a:rPr lang="en-US" dirty="0" smtClean="0"/>
              <a:t> Time (IRT): The amount of time that elapses between two consecutive instances of a response class.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Practice: IRT</a:t>
            </a:r>
            <a:endParaRPr lang="en-US" dirty="0"/>
          </a:p>
        </p:txBody>
      </p:sp>
      <p:sp>
        <p:nvSpPr>
          <p:cNvPr id="3" name="Content Placeholder 2"/>
          <p:cNvSpPr>
            <a:spLocks noGrp="1"/>
          </p:cNvSpPr>
          <p:nvPr>
            <p:ph idx="1"/>
          </p:nvPr>
        </p:nvSpPr>
        <p:spPr/>
        <p:txBody>
          <a:bodyPr/>
          <a:lstStyle/>
          <a:p>
            <a:r>
              <a:rPr lang="en-US" dirty="0" smtClean="0"/>
              <a:t>Record the time between flops</a:t>
            </a:r>
          </a:p>
          <a:p>
            <a:pPr>
              <a:buNone/>
            </a:pPr>
            <a:endParaRPr lang="en-US" dirty="0"/>
          </a:p>
        </p:txBody>
      </p:sp>
    </p:spTree>
    <p:controls>
      <p:control spid="3074" name="ShockwaveFlash1" r:id="rId2" imgW="8456760" imgH="4495680"/>
    </p:controls>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Discontinuous Measurement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Partial Interval Time Sampling: The observation period is divided into a series of brief intervals (typically 5-10 seconds). The observer records whether or not the behavior occurred at any time during the interval</a:t>
            </a:r>
          </a:p>
          <a:p>
            <a:pPr lvl="1"/>
            <a:r>
              <a:rPr lang="en-US" dirty="0" smtClean="0"/>
              <a:t>NOT concerned with frequency or duration</a:t>
            </a:r>
          </a:p>
          <a:p>
            <a:pPr lvl="1"/>
            <a:r>
              <a:rPr lang="en-US" dirty="0" smtClean="0"/>
              <a:t>Tends to OVERESTIMATE behavior</a:t>
            </a:r>
          </a:p>
          <a:p>
            <a:pPr lvl="1"/>
            <a:r>
              <a:rPr lang="en-US" dirty="0" smtClean="0"/>
              <a:t>Use for behaviors targeted for decrease (we want to take data conservatively)</a:t>
            </a:r>
          </a:p>
          <a:p>
            <a:pPr lvl="1"/>
            <a:r>
              <a:rPr lang="en-US" dirty="0" smtClean="0"/>
              <a:t>I know what you’re thinking.. Our intervals are more like 10-15 MINUTES in length…</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Collect Data?</a:t>
            </a:r>
            <a:endParaRPr lang="en-US" dirty="0"/>
          </a:p>
        </p:txBody>
      </p:sp>
      <p:sp>
        <p:nvSpPr>
          <p:cNvPr id="3" name="Content Placeholder 2"/>
          <p:cNvSpPr>
            <a:spLocks noGrp="1"/>
          </p:cNvSpPr>
          <p:nvPr>
            <p:ph idx="1"/>
          </p:nvPr>
        </p:nvSpPr>
        <p:spPr/>
        <p:txBody>
          <a:bodyPr/>
          <a:lstStyle/>
          <a:p>
            <a:r>
              <a:rPr lang="en-US" sz="2000" dirty="0" smtClean="0"/>
              <a:t>Data collection is a critical component of ABA</a:t>
            </a:r>
          </a:p>
          <a:p>
            <a:r>
              <a:rPr lang="en-US" sz="2000" dirty="0" smtClean="0"/>
              <a:t>A systematic and objective way to record and analyze skill acquisition and behavior management</a:t>
            </a:r>
          </a:p>
          <a:p>
            <a:r>
              <a:rPr lang="en-US" sz="2000" dirty="0" smtClean="0"/>
              <a:t>Data allow us to evaluate:</a:t>
            </a:r>
          </a:p>
          <a:p>
            <a:pPr lvl="1"/>
            <a:r>
              <a:rPr lang="en-US" sz="2000" dirty="0" smtClean="0"/>
              <a:t> </a:t>
            </a:r>
            <a:r>
              <a:rPr lang="en-US" sz="1800" dirty="0" smtClean="0"/>
              <a:t>how well things are going (i.e., patterns of increasing or decreasing behavior) </a:t>
            </a:r>
          </a:p>
          <a:p>
            <a:pPr lvl="1"/>
            <a:r>
              <a:rPr lang="en-US" sz="1800" dirty="0" smtClean="0"/>
              <a:t> under what circumstances behaviors occur (e.g.,  functional behavior assessments</a:t>
            </a:r>
          </a:p>
          <a:p>
            <a:r>
              <a:rPr lang="en-US" sz="2000" dirty="0" smtClean="0"/>
              <a:t>Method used depends on the skill being taught or the behavior being monitored.</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 </a:t>
            </a:r>
            <a:br>
              <a:rPr lang="en-US" dirty="0" smtClean="0"/>
            </a:br>
            <a:r>
              <a:rPr lang="en-US" dirty="0" smtClean="0"/>
              <a:t>Partial Interval</a:t>
            </a:r>
            <a:endParaRPr lang="en-US" dirty="0"/>
          </a:p>
        </p:txBody>
      </p:sp>
      <p:sp>
        <p:nvSpPr>
          <p:cNvPr id="3" name="Content Placeholder 2"/>
          <p:cNvSpPr>
            <a:spLocks noGrp="1"/>
          </p:cNvSpPr>
          <p:nvPr>
            <p:ph idx="1"/>
          </p:nvPr>
        </p:nvSpPr>
        <p:spPr/>
        <p:txBody>
          <a:bodyPr/>
          <a:lstStyle/>
          <a:p>
            <a:r>
              <a:rPr lang="en-US" dirty="0" smtClean="0"/>
              <a:t>Eating Behavior- 10 second intervals</a:t>
            </a:r>
          </a:p>
          <a:p>
            <a:r>
              <a:rPr lang="en-US" dirty="0" smtClean="0"/>
              <a:t>Defined as: the child puts food to her mouth and puts it in her mouth, and/or chews food.</a:t>
            </a:r>
            <a:br>
              <a:rPr lang="en-US" dirty="0" smtClean="0"/>
            </a:br>
            <a:endParaRPr lang="en-US" dirty="0" smtClean="0"/>
          </a:p>
          <a:p>
            <a:endParaRPr lang="en-US" dirty="0" smtClean="0"/>
          </a:p>
          <a:p>
            <a:pPr>
              <a:buNone/>
            </a:pPr>
            <a:r>
              <a:rPr lang="en-US" dirty="0" smtClean="0"/>
              <a:t>https://www.youtube.com/watch?v=sA-heKVuirM&amp;list=PLtQXgKYtV8Ytsxx-xZSxxxIiMtwG6QWGG&amp;index=1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Discontinuous Measurement</a:t>
            </a:r>
            <a:endParaRPr lang="en-US" dirty="0"/>
          </a:p>
        </p:txBody>
      </p:sp>
      <p:sp>
        <p:nvSpPr>
          <p:cNvPr id="3" name="Content Placeholder 2"/>
          <p:cNvSpPr>
            <a:spLocks noGrp="1"/>
          </p:cNvSpPr>
          <p:nvPr>
            <p:ph idx="1"/>
          </p:nvPr>
        </p:nvSpPr>
        <p:spPr/>
        <p:txBody>
          <a:bodyPr/>
          <a:lstStyle/>
          <a:p>
            <a:r>
              <a:rPr lang="en-US" dirty="0" smtClean="0"/>
              <a:t>Whole Interval Time Sampling: The observation period is divided into a series of brief intervals (typically 5-15 seconds). The observer records whether or not the behavior occurred for the ENTIRE interval</a:t>
            </a:r>
          </a:p>
          <a:p>
            <a:pPr lvl="1"/>
            <a:r>
              <a:rPr lang="en-US" dirty="0" smtClean="0"/>
              <a:t>Tends to underestimate behavior</a:t>
            </a:r>
          </a:p>
          <a:p>
            <a:pPr lvl="1"/>
            <a:r>
              <a:rPr lang="en-US" dirty="0" smtClean="0"/>
              <a:t>Use for behaviors you want to increase (we like to take data conservatively)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 </a:t>
            </a:r>
            <a:br>
              <a:rPr lang="en-US" dirty="0" smtClean="0"/>
            </a:br>
            <a:r>
              <a:rPr lang="en-US" dirty="0" smtClean="0"/>
              <a:t>Whole Interval</a:t>
            </a:r>
            <a:endParaRPr lang="en-US" dirty="0"/>
          </a:p>
        </p:txBody>
      </p:sp>
      <p:sp>
        <p:nvSpPr>
          <p:cNvPr id="3" name="Content Placeholder 2"/>
          <p:cNvSpPr>
            <a:spLocks noGrp="1"/>
          </p:cNvSpPr>
          <p:nvPr>
            <p:ph idx="1"/>
          </p:nvPr>
        </p:nvSpPr>
        <p:spPr/>
        <p:txBody>
          <a:bodyPr>
            <a:normAutofit/>
          </a:bodyPr>
          <a:lstStyle/>
          <a:p>
            <a:r>
              <a:rPr lang="en-US" sz="1800" dirty="0" smtClean="0"/>
              <a:t>Eating Behavior</a:t>
            </a:r>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pPr>
              <a:buNone/>
            </a:pPr>
            <a:r>
              <a:rPr lang="en-US" sz="1800" dirty="0" smtClean="0"/>
              <a:t>https://www.youtube.com/watch?v=sA-heKVuirM&amp;list=PLtQXgKYtV8Ytsxx-xZSxxxIiMtwG6QWGG&amp;index=1</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Discontinuous Measurement</a:t>
            </a:r>
            <a:endParaRPr lang="en-US" dirty="0"/>
          </a:p>
        </p:txBody>
      </p:sp>
      <p:sp>
        <p:nvSpPr>
          <p:cNvPr id="3" name="Content Placeholder 2"/>
          <p:cNvSpPr>
            <a:spLocks noGrp="1"/>
          </p:cNvSpPr>
          <p:nvPr>
            <p:ph idx="1"/>
          </p:nvPr>
        </p:nvSpPr>
        <p:spPr/>
        <p:txBody>
          <a:bodyPr/>
          <a:lstStyle/>
          <a:p>
            <a:r>
              <a:rPr lang="en-US" dirty="0" smtClean="0"/>
              <a:t>Momentary Time Sampling: Records whether a behavior is occurring at the moment each time interval ends</a:t>
            </a:r>
          </a:p>
          <a:p>
            <a:pPr lvl="1"/>
            <a:r>
              <a:rPr lang="en-US" dirty="0" smtClean="0"/>
              <a:t>A teacher’s best friend</a:t>
            </a:r>
          </a:p>
          <a:p>
            <a:pPr lvl="1"/>
            <a:r>
              <a:rPr lang="en-US" dirty="0" smtClean="0"/>
              <a:t>May overestimate or underestimate behavior- may not be as accurate as other methods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 </a:t>
            </a:r>
            <a:br>
              <a:rPr lang="en-US" dirty="0" smtClean="0"/>
            </a:br>
            <a:r>
              <a:rPr lang="en-US" dirty="0" smtClean="0"/>
              <a:t>Momentary Time Sampling</a:t>
            </a:r>
            <a:endParaRPr lang="en-US" dirty="0"/>
          </a:p>
        </p:txBody>
      </p:sp>
      <p:sp>
        <p:nvSpPr>
          <p:cNvPr id="3" name="Content Placeholder 2"/>
          <p:cNvSpPr>
            <a:spLocks noGrp="1"/>
          </p:cNvSpPr>
          <p:nvPr>
            <p:ph idx="1"/>
          </p:nvPr>
        </p:nvSpPr>
        <p:spPr/>
        <p:txBody>
          <a:bodyPr/>
          <a:lstStyle/>
          <a:p>
            <a:r>
              <a:rPr lang="en-US" dirty="0" smtClean="0"/>
              <a:t>Eating Behavior</a:t>
            </a:r>
          </a:p>
          <a:p>
            <a:pPr>
              <a:buNone/>
            </a:pPr>
            <a:r>
              <a:rPr lang="en-US" sz="1800" dirty="0" smtClean="0"/>
              <a:t>https://www.youtube.com/watch?v=sA-heKVuirM&amp;list=PLtQXgKYtV8Ytsxx-xZSxxxIiMtwG6QWGG&amp;index=1</a:t>
            </a:r>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Product Recording</a:t>
            </a:r>
            <a:endParaRPr lang="en-US" dirty="0"/>
          </a:p>
        </p:txBody>
      </p:sp>
      <p:sp>
        <p:nvSpPr>
          <p:cNvPr id="3" name="Content Placeholder 2"/>
          <p:cNvSpPr>
            <a:spLocks noGrp="1"/>
          </p:cNvSpPr>
          <p:nvPr>
            <p:ph idx="1"/>
          </p:nvPr>
        </p:nvSpPr>
        <p:spPr/>
        <p:txBody>
          <a:bodyPr/>
          <a:lstStyle/>
          <a:p>
            <a:r>
              <a:rPr lang="en-US" dirty="0" smtClean="0"/>
              <a:t>Permanent Product: a change in the environment produced by a behavior that lasts long enough for measurement to take place.</a:t>
            </a:r>
          </a:p>
          <a:p>
            <a:pPr lvl="1"/>
            <a:r>
              <a:rPr lang="en-US" dirty="0" smtClean="0"/>
              <a:t>Measurement takes place AFTER the behavior has occurred</a:t>
            </a:r>
          </a:p>
          <a:p>
            <a:pPr lvl="1"/>
            <a:r>
              <a:rPr lang="en-US" dirty="0" smtClean="0"/>
              <a:t>Can be natural or contrived</a:t>
            </a:r>
            <a:endParaRPr lang="en-US" dirty="0"/>
          </a:p>
          <a:p>
            <a:pPr lvl="2"/>
            <a:r>
              <a:rPr lang="en-US" dirty="0" smtClean="0"/>
              <a:t>Photographs, homework, video, etc.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Activity Check</a:t>
            </a:r>
            <a:endParaRPr lang="en-US" dirty="0"/>
          </a:p>
        </p:txBody>
      </p:sp>
      <p:sp>
        <p:nvSpPr>
          <p:cNvPr id="3" name="Content Placeholder 2"/>
          <p:cNvSpPr>
            <a:spLocks noGrp="1"/>
          </p:cNvSpPr>
          <p:nvPr>
            <p:ph idx="1"/>
          </p:nvPr>
        </p:nvSpPr>
        <p:spPr/>
        <p:txBody>
          <a:bodyPr/>
          <a:lstStyle/>
          <a:p>
            <a:r>
              <a:rPr lang="en-US" dirty="0" smtClean="0"/>
              <a:t>PLACHECK: Uses head counts to observe group behavior. At the end of each interval, the teacher counts the number of students on task and records the tally along with the total # of students in the group.</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 PLACHECK</a:t>
            </a:r>
            <a:endParaRPr lang="en-US" dirty="0"/>
          </a:p>
        </p:txBody>
      </p:sp>
      <p:sp>
        <p:nvSpPr>
          <p:cNvPr id="3" name="Content Placeholder 2"/>
          <p:cNvSpPr>
            <a:spLocks noGrp="1"/>
          </p:cNvSpPr>
          <p:nvPr>
            <p:ph idx="1"/>
          </p:nvPr>
        </p:nvSpPr>
        <p:spPr/>
        <p:txBody>
          <a:bodyPr/>
          <a:lstStyle/>
          <a:p>
            <a:endParaRPr lang="en-US"/>
          </a:p>
        </p:txBody>
      </p:sp>
    </p:spTree>
    <p:controls>
      <p:control spid="17409" name="ShockwaveFlash1" r:id="rId2" imgW="8456760" imgH="5105520"/>
    </p:controls>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Turning Data into Graphs</a:t>
            </a:r>
            <a:endParaRPr lang="en-US" dirty="0"/>
          </a:p>
        </p:txBody>
      </p:sp>
      <p:sp>
        <p:nvSpPr>
          <p:cNvPr id="4" name="Subtitle 3"/>
          <p:cNvSpPr>
            <a:spLocks noGrp="1"/>
          </p:cNvSpPr>
          <p:nvPr>
            <p:ph type="subTitle" idx="1"/>
          </p:nvPr>
        </p:nvSpPr>
        <p:spPr/>
        <p:txBody>
          <a:bodyPr/>
          <a:lstStyle/>
          <a:p>
            <a:r>
              <a:rPr lang="en-US" dirty="0" smtClean="0"/>
              <a:t>Types of Graphs and When to use Each</a:t>
            </a:r>
            <a:endParaRPr lang="en-US" dirty="0"/>
          </a:p>
        </p:txBody>
      </p:sp>
      <p:pic>
        <p:nvPicPr>
          <p:cNvPr id="22530" name="Picture 2" descr="Image result for ABA graphing memes">
            <a:hlinkClick r:id="rId2"/>
          </p:cNvPr>
          <p:cNvPicPr>
            <a:picLocks noChangeAspect="1" noChangeArrowheads="1"/>
          </p:cNvPicPr>
          <p:nvPr/>
        </p:nvPicPr>
        <p:blipFill>
          <a:blip r:embed="rId3" cstate="print"/>
          <a:srcRect/>
          <a:stretch>
            <a:fillRect/>
          </a:stretch>
        </p:blipFill>
        <p:spPr bwMode="auto">
          <a:xfrm>
            <a:off x="76200" y="152400"/>
            <a:ext cx="2247900" cy="281940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Graphs in ABA</a:t>
            </a:r>
            <a:endParaRPr lang="en-US" dirty="0"/>
          </a:p>
        </p:txBody>
      </p:sp>
      <p:sp>
        <p:nvSpPr>
          <p:cNvPr id="3" name="Content Placeholder 2"/>
          <p:cNvSpPr>
            <a:spLocks noGrp="1"/>
          </p:cNvSpPr>
          <p:nvPr>
            <p:ph idx="1"/>
          </p:nvPr>
        </p:nvSpPr>
        <p:spPr/>
        <p:txBody>
          <a:bodyPr/>
          <a:lstStyle/>
          <a:p>
            <a:r>
              <a:rPr lang="en-US" dirty="0" smtClean="0"/>
              <a:t>Cumulative Record: The number of responses recorded during each observation period is added to the total number of responses recorded since the beginning of data collection</a:t>
            </a:r>
          </a:p>
          <a:p>
            <a:pPr lvl="1"/>
            <a:r>
              <a:rPr lang="en-US" dirty="0" smtClean="0"/>
              <a:t># of sight words mastered, # of words a child can speak, etc. </a:t>
            </a:r>
          </a:p>
          <a:p>
            <a:pPr lvl="1"/>
            <a:r>
              <a:rPr lang="en-US" dirty="0" smtClean="0"/>
              <a:t>ALWAYS follows a stable or positive trend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Behaviors being observed should be clearly defined</a:t>
            </a:r>
          </a:p>
          <a:p>
            <a:pPr lvl="1"/>
            <a:r>
              <a:rPr lang="en-US" sz="2400" dirty="0" smtClean="0"/>
              <a:t>Specify exactly what behavior is to be observed.  Also specify any excluded behaviors.</a:t>
            </a:r>
          </a:p>
          <a:p>
            <a:r>
              <a:rPr lang="en-US" dirty="0" smtClean="0"/>
              <a:t>Should be </a:t>
            </a:r>
            <a:r>
              <a:rPr lang="en-US" u="sng" dirty="0" smtClean="0"/>
              <a:t>consistent</a:t>
            </a:r>
          </a:p>
          <a:p>
            <a:pPr lvl="1"/>
            <a:r>
              <a:rPr lang="en-US" dirty="0" smtClean="0"/>
              <a:t>It is the primary means of measuring progress</a:t>
            </a:r>
            <a:endParaRPr lang="en-US" u="sng"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467600" cy="1143000"/>
          </a:xfrm>
        </p:spPr>
        <p:txBody>
          <a:bodyPr/>
          <a:lstStyle/>
          <a:p>
            <a:r>
              <a:rPr lang="en-US" dirty="0" smtClean="0"/>
              <a:t>Cumulative Record</a:t>
            </a:r>
            <a:endParaRPr lang="en-US" dirty="0"/>
          </a:p>
        </p:txBody>
      </p:sp>
      <p:pic>
        <p:nvPicPr>
          <p:cNvPr id="5122" name="Picture 2" descr="http://www.datafinch.com/Content/img/StudentCumulativeMastery.jpeg"/>
          <p:cNvPicPr>
            <a:picLocks noChangeAspect="1" noChangeArrowheads="1"/>
          </p:cNvPicPr>
          <p:nvPr/>
        </p:nvPicPr>
        <p:blipFill>
          <a:blip r:embed="rId2" cstate="print"/>
          <a:srcRect/>
          <a:stretch>
            <a:fillRect/>
          </a:stretch>
        </p:blipFill>
        <p:spPr bwMode="auto">
          <a:xfrm>
            <a:off x="533400" y="1752600"/>
            <a:ext cx="8096250" cy="428625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Graphs in ABA</a:t>
            </a:r>
            <a:endParaRPr lang="en-US" dirty="0"/>
          </a:p>
        </p:txBody>
      </p:sp>
      <p:sp>
        <p:nvSpPr>
          <p:cNvPr id="3" name="Content Placeholder 2"/>
          <p:cNvSpPr>
            <a:spLocks noGrp="1"/>
          </p:cNvSpPr>
          <p:nvPr>
            <p:ph idx="1"/>
          </p:nvPr>
        </p:nvSpPr>
        <p:spPr/>
        <p:txBody>
          <a:bodyPr/>
          <a:lstStyle/>
          <a:p>
            <a:r>
              <a:rPr lang="en-US" dirty="0" smtClean="0"/>
              <a:t>Bar Graphs: Used to compare performance across participants and/or conditions</a:t>
            </a:r>
            <a:endParaRPr lang="en-US" dirty="0"/>
          </a:p>
        </p:txBody>
      </p:sp>
      <p:pic>
        <p:nvPicPr>
          <p:cNvPr id="14338" name="Picture 2" descr="http://austinpublishinggroup.com/psychiatry-behavioral-sciences/fulltext/images/ajpbs-v1-id1010-g001.gif"/>
          <p:cNvPicPr>
            <a:picLocks noChangeAspect="1" noChangeArrowheads="1"/>
          </p:cNvPicPr>
          <p:nvPr/>
        </p:nvPicPr>
        <p:blipFill>
          <a:blip r:embed="rId2" cstate="print"/>
          <a:srcRect/>
          <a:stretch>
            <a:fillRect/>
          </a:stretch>
        </p:blipFill>
        <p:spPr bwMode="auto">
          <a:xfrm>
            <a:off x="2133600" y="3276600"/>
            <a:ext cx="6667500" cy="33147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Graphs in ABA</a:t>
            </a:r>
            <a:endParaRPr lang="en-US" dirty="0"/>
          </a:p>
        </p:txBody>
      </p:sp>
      <p:sp>
        <p:nvSpPr>
          <p:cNvPr id="3" name="Content Placeholder 2"/>
          <p:cNvSpPr>
            <a:spLocks noGrp="1"/>
          </p:cNvSpPr>
          <p:nvPr>
            <p:ph idx="1"/>
          </p:nvPr>
        </p:nvSpPr>
        <p:spPr/>
        <p:txBody>
          <a:bodyPr/>
          <a:lstStyle/>
          <a:p>
            <a:r>
              <a:rPr lang="en-US" dirty="0" smtClean="0"/>
              <a:t>Scatter Plot</a:t>
            </a:r>
          </a:p>
          <a:p>
            <a:pPr lvl="1">
              <a:lnSpc>
                <a:spcPct val="80000"/>
              </a:lnSpc>
            </a:pPr>
            <a:r>
              <a:rPr lang="en-US" sz="2400" dirty="0" smtClean="0"/>
              <a:t>Displays the presence and absence of a specific behavior across the day</a:t>
            </a:r>
          </a:p>
          <a:p>
            <a:pPr lvl="1">
              <a:lnSpc>
                <a:spcPct val="80000"/>
              </a:lnSpc>
            </a:pPr>
            <a:r>
              <a:rPr lang="en-US" sz="2400" dirty="0" smtClean="0"/>
              <a:t>Allows for visual evaluation of patterns of behavior across various variables (setting, activity, time of day, etc.)</a:t>
            </a:r>
          </a:p>
          <a:p>
            <a:pPr lvl="1">
              <a:lnSpc>
                <a:spcPct val="80000"/>
              </a:lnSpc>
            </a:pPr>
            <a:r>
              <a:rPr lang="en-US" sz="2400" dirty="0" smtClean="0"/>
              <a:t>Can be used as an assessment tool or to document changes in behavior </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pic>
        <p:nvPicPr>
          <p:cNvPr id="4" name="Picture 2" descr="http://edianas.com/portfolio/proj_aba/aba_scatter_plot.jpg"/>
          <p:cNvPicPr>
            <a:picLocks noGrp="1" noChangeAspect="1" noChangeArrowheads="1"/>
          </p:cNvPicPr>
          <p:nvPr>
            <p:ph idx="1"/>
          </p:nvPr>
        </p:nvPicPr>
        <p:blipFill>
          <a:blip r:embed="rId2" cstate="print"/>
          <a:srcRect/>
          <a:stretch>
            <a:fillRect/>
          </a:stretch>
        </p:blipFill>
        <p:spPr bwMode="auto">
          <a:xfrm>
            <a:off x="762000" y="1284573"/>
            <a:ext cx="6781800" cy="5099913"/>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Graphs in ABA</a:t>
            </a:r>
            <a:endParaRPr lang="en-US" dirty="0"/>
          </a:p>
        </p:txBody>
      </p:sp>
      <p:sp>
        <p:nvSpPr>
          <p:cNvPr id="3" name="Content Placeholder 2"/>
          <p:cNvSpPr>
            <a:spLocks noGrp="1"/>
          </p:cNvSpPr>
          <p:nvPr>
            <p:ph idx="1"/>
          </p:nvPr>
        </p:nvSpPr>
        <p:spPr/>
        <p:txBody>
          <a:bodyPr/>
          <a:lstStyle/>
          <a:p>
            <a:r>
              <a:rPr lang="en-US" dirty="0" smtClean="0"/>
              <a:t>Equal Interval Line Graphs: The most common graph for displaying data in ABA</a:t>
            </a:r>
          </a:p>
          <a:p>
            <a:pPr lvl="1"/>
            <a:r>
              <a:rPr lang="en-US" dirty="0" smtClean="0"/>
              <a:t>Multiple types: multiple baseline, changing criterion, etc.</a:t>
            </a:r>
            <a:endParaRPr lang="en-US" dirty="0"/>
          </a:p>
        </p:txBody>
      </p:sp>
      <p:pic>
        <p:nvPicPr>
          <p:cNvPr id="12290" name="Picture 2" descr="http://www.ebbp.org/course_outlines/critical_appraisal/pdfs/SSRD-1.gif"/>
          <p:cNvPicPr>
            <a:picLocks noChangeAspect="1" noChangeArrowheads="1"/>
          </p:cNvPicPr>
          <p:nvPr/>
        </p:nvPicPr>
        <p:blipFill>
          <a:blip r:embed="rId2" cstate="print"/>
          <a:srcRect/>
          <a:stretch>
            <a:fillRect/>
          </a:stretch>
        </p:blipFill>
        <p:spPr bwMode="auto">
          <a:xfrm>
            <a:off x="4210050" y="3523674"/>
            <a:ext cx="4933950" cy="333432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Graphs in ABA</a:t>
            </a:r>
            <a:endParaRPr lang="en-US" dirty="0"/>
          </a:p>
        </p:txBody>
      </p:sp>
      <p:sp>
        <p:nvSpPr>
          <p:cNvPr id="3" name="Content Placeholder 2"/>
          <p:cNvSpPr>
            <a:spLocks noGrp="1"/>
          </p:cNvSpPr>
          <p:nvPr>
            <p:ph idx="1"/>
          </p:nvPr>
        </p:nvSpPr>
        <p:spPr/>
        <p:txBody>
          <a:bodyPr/>
          <a:lstStyle/>
          <a:p>
            <a:r>
              <a:rPr lang="en-US" dirty="0" smtClean="0"/>
              <a:t>Simple Line Graphs – ABA, ABAB, ABAC…</a:t>
            </a:r>
          </a:p>
          <a:p>
            <a:pPr lvl="1"/>
            <a:r>
              <a:rPr lang="en-US" dirty="0" smtClean="0"/>
              <a:t>X Axis – horizontal axis. Typically represents a unit of time</a:t>
            </a:r>
          </a:p>
          <a:p>
            <a:pPr lvl="1"/>
            <a:r>
              <a:rPr lang="en-US" dirty="0" smtClean="0"/>
              <a:t>Y Axis – vertical axis (ordinate). Typically represents a range of values of the dependent variable - some quantifiable dimension of behavior.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Graphs in ABA: </a:t>
            </a:r>
            <a:br>
              <a:rPr lang="en-US" dirty="0" smtClean="0"/>
            </a:br>
            <a:r>
              <a:rPr lang="en-US" dirty="0" smtClean="0"/>
              <a:t>Visual Analysis</a:t>
            </a:r>
            <a:endParaRPr lang="en-US" dirty="0"/>
          </a:p>
        </p:txBody>
      </p:sp>
      <p:sp>
        <p:nvSpPr>
          <p:cNvPr id="3" name="Content Placeholder 2"/>
          <p:cNvSpPr>
            <a:spLocks noGrp="1"/>
          </p:cNvSpPr>
          <p:nvPr>
            <p:ph idx="1"/>
          </p:nvPr>
        </p:nvSpPr>
        <p:spPr/>
        <p:txBody>
          <a:bodyPr/>
          <a:lstStyle/>
          <a:p>
            <a:r>
              <a:rPr lang="en-US" dirty="0" smtClean="0"/>
              <a:t>What we look for in a line graph:</a:t>
            </a:r>
          </a:p>
          <a:p>
            <a:pPr lvl="1"/>
            <a:r>
              <a:rPr lang="en-US" dirty="0" smtClean="0"/>
              <a:t>Trend</a:t>
            </a:r>
          </a:p>
          <a:p>
            <a:pPr lvl="1"/>
            <a:r>
              <a:rPr lang="en-US" dirty="0" smtClean="0"/>
              <a:t>Variability</a:t>
            </a:r>
          </a:p>
          <a:p>
            <a:pPr lvl="1"/>
            <a:r>
              <a:rPr lang="en-US" dirty="0" smtClean="0"/>
              <a:t>Level</a:t>
            </a:r>
            <a:endParaRPr lang="en-US" dirty="0"/>
          </a:p>
        </p:txBody>
      </p:sp>
      <p:sp>
        <p:nvSpPr>
          <p:cNvPr id="4" name="TextBox 3"/>
          <p:cNvSpPr txBox="1"/>
          <p:nvPr/>
        </p:nvSpPr>
        <p:spPr>
          <a:xfrm>
            <a:off x="4267200" y="4419600"/>
            <a:ext cx="4648200" cy="1477328"/>
          </a:xfrm>
          <a:prstGeom prst="rect">
            <a:avLst/>
          </a:prstGeom>
          <a:noFill/>
        </p:spPr>
        <p:txBody>
          <a:bodyPr wrap="square" rtlCol="0">
            <a:spAutoFit/>
          </a:bodyPr>
          <a:lstStyle/>
          <a:p>
            <a:r>
              <a:rPr lang="en-US" dirty="0" smtClean="0"/>
              <a:t>“Behavior  Analysts employ a systematic form of examination known as visual analysis to interpret graphically displayed data."</a:t>
            </a:r>
          </a:p>
          <a:p>
            <a:r>
              <a:rPr lang="en-US" dirty="0" smtClean="0"/>
              <a:t>- Cooper, Heron and </a:t>
            </a:r>
            <a:r>
              <a:rPr lang="en-US" dirty="0" err="1" smtClean="0"/>
              <a:t>Heward</a:t>
            </a:r>
            <a:r>
              <a:rPr lang="en-US" dirty="0" smtClean="0"/>
              <a:t> (2007, p.149)</a:t>
            </a:r>
            <a:endParaRPr lang="en-US" dirty="0"/>
          </a:p>
        </p:txBody>
      </p:sp>
      <p:pic>
        <p:nvPicPr>
          <p:cNvPr id="1026" name="Picture 2" descr="Image result for ABA graphing memes">
            <a:hlinkClick r:id="rId2"/>
          </p:cNvPr>
          <p:cNvPicPr>
            <a:picLocks noChangeAspect="1" noChangeArrowheads="1"/>
          </p:cNvPicPr>
          <p:nvPr/>
        </p:nvPicPr>
        <p:blipFill>
          <a:blip r:embed="rId3" cstate="print"/>
          <a:srcRect/>
          <a:stretch>
            <a:fillRect/>
          </a:stretch>
        </p:blipFill>
        <p:spPr bwMode="auto">
          <a:xfrm>
            <a:off x="304800" y="4343400"/>
            <a:ext cx="2247900" cy="2247901"/>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Analysis of Data</a:t>
            </a:r>
            <a:endParaRPr lang="en-US" dirty="0"/>
          </a:p>
        </p:txBody>
      </p:sp>
      <p:sp>
        <p:nvSpPr>
          <p:cNvPr id="3" name="Content Placeholder 2"/>
          <p:cNvSpPr>
            <a:spLocks noGrp="1"/>
          </p:cNvSpPr>
          <p:nvPr>
            <p:ph idx="1"/>
          </p:nvPr>
        </p:nvSpPr>
        <p:spPr/>
        <p:txBody>
          <a:bodyPr/>
          <a:lstStyle/>
          <a:p>
            <a:r>
              <a:rPr lang="en-US" dirty="0" smtClean="0"/>
              <a:t>Trend: The overall direction taken by a data path</a:t>
            </a:r>
            <a:endParaRPr lang="en-US" dirty="0"/>
          </a:p>
        </p:txBody>
      </p:sp>
      <p:pic>
        <p:nvPicPr>
          <p:cNvPr id="56322" name="Picture 2" descr="http://www.educateautism.com/images/articles/visual-analysis-of-data/data-graph-trend.png"/>
          <p:cNvPicPr>
            <a:picLocks noChangeAspect="1" noChangeArrowheads="1"/>
          </p:cNvPicPr>
          <p:nvPr/>
        </p:nvPicPr>
        <p:blipFill>
          <a:blip r:embed="rId2" cstate="print"/>
          <a:srcRect/>
          <a:stretch>
            <a:fillRect/>
          </a:stretch>
        </p:blipFill>
        <p:spPr bwMode="auto">
          <a:xfrm>
            <a:off x="1524000" y="3200400"/>
            <a:ext cx="5429250" cy="31623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Analysis of Data</a:t>
            </a:r>
            <a:endParaRPr lang="en-US" dirty="0"/>
          </a:p>
        </p:txBody>
      </p:sp>
      <p:sp>
        <p:nvSpPr>
          <p:cNvPr id="3" name="Content Placeholder 2"/>
          <p:cNvSpPr>
            <a:spLocks noGrp="1"/>
          </p:cNvSpPr>
          <p:nvPr>
            <p:ph idx="1"/>
          </p:nvPr>
        </p:nvSpPr>
        <p:spPr/>
        <p:txBody>
          <a:bodyPr/>
          <a:lstStyle/>
          <a:p>
            <a:r>
              <a:rPr lang="en-US" dirty="0" smtClean="0"/>
              <a:t>Variability: The frequency and extent to which multiple measures of behavior yield different outcomes</a:t>
            </a:r>
            <a:endParaRPr lang="en-US" dirty="0"/>
          </a:p>
        </p:txBody>
      </p:sp>
      <p:pic>
        <p:nvPicPr>
          <p:cNvPr id="55298" name="Picture 2" descr="http://www.educateautism.com/images/articles/visual-analysis-of-data/data-graph-variability.png"/>
          <p:cNvPicPr>
            <a:picLocks noChangeAspect="1" noChangeArrowheads="1"/>
          </p:cNvPicPr>
          <p:nvPr/>
        </p:nvPicPr>
        <p:blipFill>
          <a:blip r:embed="rId2" cstate="print"/>
          <a:srcRect/>
          <a:stretch>
            <a:fillRect/>
          </a:stretch>
        </p:blipFill>
        <p:spPr bwMode="auto">
          <a:xfrm>
            <a:off x="5638801" y="2676359"/>
            <a:ext cx="3505200" cy="4181642"/>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Analysis of Data</a:t>
            </a:r>
            <a:endParaRPr lang="en-US" dirty="0"/>
          </a:p>
        </p:txBody>
      </p:sp>
      <p:sp>
        <p:nvSpPr>
          <p:cNvPr id="3" name="Content Placeholder 2"/>
          <p:cNvSpPr>
            <a:spLocks noGrp="1"/>
          </p:cNvSpPr>
          <p:nvPr>
            <p:ph idx="1"/>
          </p:nvPr>
        </p:nvSpPr>
        <p:spPr/>
        <p:txBody>
          <a:bodyPr/>
          <a:lstStyle/>
          <a:p>
            <a:r>
              <a:rPr lang="en-US" dirty="0" smtClean="0"/>
              <a:t>Level: The value on the vertical axis around which a series of behavioral measures converge</a:t>
            </a:r>
            <a:endParaRPr lang="en-US" dirty="0"/>
          </a:p>
        </p:txBody>
      </p:sp>
      <p:pic>
        <p:nvPicPr>
          <p:cNvPr id="54274" name="Picture 2" descr="http://www.educateautism.com/images/articles/visual-analysis-of-data/data-graph-levels-2.png"/>
          <p:cNvPicPr>
            <a:picLocks noChangeAspect="1" noChangeArrowheads="1"/>
          </p:cNvPicPr>
          <p:nvPr/>
        </p:nvPicPr>
        <p:blipFill>
          <a:blip r:embed="rId2" cstate="print"/>
          <a:srcRect/>
          <a:stretch>
            <a:fillRect/>
          </a:stretch>
        </p:blipFill>
        <p:spPr bwMode="auto">
          <a:xfrm>
            <a:off x="0" y="3381375"/>
            <a:ext cx="5429250" cy="34766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Review some Terminology…</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Stimulus: </a:t>
            </a:r>
            <a:r>
              <a:rPr lang="en-US" sz="2200" dirty="0" smtClean="0"/>
              <a:t>Any event that an organism can detect through its senses. </a:t>
            </a:r>
            <a:endParaRPr lang="en-US" dirty="0" smtClean="0"/>
          </a:p>
          <a:p>
            <a:r>
              <a:rPr lang="en-US" u="sng" dirty="0" smtClean="0"/>
              <a:t>Response: </a:t>
            </a:r>
            <a:r>
              <a:rPr lang="en-US" sz="2200" dirty="0" smtClean="0"/>
              <a:t>A single instance of a behavior</a:t>
            </a:r>
            <a:endParaRPr lang="en-US" dirty="0" smtClean="0"/>
          </a:p>
          <a:p>
            <a:r>
              <a:rPr lang="en-US" u="sng" dirty="0" smtClean="0"/>
              <a:t>Discriminative Stimulus (SD): </a:t>
            </a:r>
            <a:r>
              <a:rPr lang="en-US" sz="2200" dirty="0" smtClean="0"/>
              <a:t>A stimulus in the presence of which responses of some type of responses have occurred and in the absence of which the same type of responses have occurred and not been reinforced </a:t>
            </a:r>
            <a:endParaRPr lang="en-US" dirty="0" smtClean="0"/>
          </a:p>
          <a:p>
            <a:r>
              <a:rPr lang="en-US" u="sng" dirty="0" smtClean="0"/>
              <a:t>Antecedent: </a:t>
            </a:r>
            <a:r>
              <a:rPr lang="en-US" sz="2200" dirty="0" smtClean="0"/>
              <a:t>An environmental condition or stimulus change existing or occurring prior to a behavior of interest</a:t>
            </a:r>
            <a:endParaRPr lang="en-US" dirty="0" smtClean="0"/>
          </a:p>
          <a:p>
            <a:r>
              <a:rPr lang="en-US" u="sng" dirty="0" smtClean="0"/>
              <a:t>Behavior: </a:t>
            </a:r>
            <a:r>
              <a:rPr lang="en-US" sz="2200" dirty="0" smtClean="0"/>
              <a:t>The activity of living organisms. Does it pass the dead man’s test?</a:t>
            </a:r>
            <a:endParaRPr lang="en-US" dirty="0" smtClean="0"/>
          </a:p>
          <a:p>
            <a:r>
              <a:rPr lang="en-US" u="sng" dirty="0" smtClean="0"/>
              <a:t>Consequence: </a:t>
            </a:r>
            <a:r>
              <a:rPr lang="en-US" sz="2200" dirty="0" smtClean="0"/>
              <a:t>A stimulus change that follows a behavior of interest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Line Graph</a:t>
            </a:r>
            <a:endParaRPr lang="en-US" dirty="0"/>
          </a:p>
        </p:txBody>
      </p:sp>
      <p:pic>
        <p:nvPicPr>
          <p:cNvPr id="4" name="Content Placeholder 3" descr="Graphing Conventions.PNG"/>
          <p:cNvPicPr>
            <a:picLocks noGrp="1" noChangeAspect="1"/>
          </p:cNvPicPr>
          <p:nvPr>
            <p:ph idx="1"/>
          </p:nvPr>
        </p:nvPicPr>
        <p:blipFill>
          <a:blip r:embed="rId2" cstate="print"/>
          <a:stretch>
            <a:fillRect/>
          </a:stretch>
        </p:blipFill>
        <p:spPr>
          <a:xfrm>
            <a:off x="152400" y="1219199"/>
            <a:ext cx="8839200" cy="5639593"/>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Graph</a:t>
            </a:r>
            <a:endParaRPr lang="en-US" dirty="0"/>
          </a:p>
        </p:txBody>
      </p:sp>
      <p:graphicFrame>
        <p:nvGraphicFramePr>
          <p:cNvPr id="4" name="Content Placeholder 3"/>
          <p:cNvGraphicFramePr>
            <a:graphicFrameLocks noGrp="1"/>
          </p:cNvGraphicFramePr>
          <p:nvPr>
            <p:ph idx="1"/>
          </p:nvPr>
        </p:nvGraphicFramePr>
        <p:xfrm>
          <a:off x="457200" y="1371600"/>
          <a:ext cx="8229600" cy="47545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315200" y="152400"/>
            <a:ext cx="1600200" cy="1200329"/>
          </a:xfrm>
          <a:prstGeom prst="rect">
            <a:avLst/>
          </a:prstGeom>
          <a:noFill/>
        </p:spPr>
        <p:txBody>
          <a:bodyPr wrap="square" rtlCol="0">
            <a:spAutoFit/>
          </a:bodyPr>
          <a:lstStyle/>
          <a:p>
            <a:r>
              <a:rPr lang="en-US" dirty="0" smtClean="0"/>
              <a:t>Assess:</a:t>
            </a:r>
          </a:p>
          <a:p>
            <a:pPr>
              <a:buFont typeface="Wingdings" pitchFamily="2" charset="2"/>
              <a:buChar char="ü"/>
            </a:pPr>
            <a:r>
              <a:rPr lang="en-US" dirty="0" smtClean="0"/>
              <a:t>Variability</a:t>
            </a:r>
          </a:p>
          <a:p>
            <a:pPr>
              <a:buFont typeface="Wingdings" pitchFamily="2" charset="2"/>
              <a:buChar char="ü"/>
            </a:pPr>
            <a:r>
              <a:rPr lang="en-US" dirty="0" smtClean="0"/>
              <a:t>Level</a:t>
            </a:r>
          </a:p>
          <a:p>
            <a:pPr>
              <a:buFont typeface="Wingdings" pitchFamily="2" charset="2"/>
              <a:buChar char="ü"/>
            </a:pPr>
            <a:r>
              <a:rPr lang="en-US" dirty="0" smtClean="0"/>
              <a:t>Trend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Graphing Practice</a:t>
            </a:r>
            <a:endParaRPr lang="en-US" dirty="0"/>
          </a:p>
        </p:txBody>
      </p:sp>
      <p:pic>
        <p:nvPicPr>
          <p:cNvPr id="4" name="Picture 2" descr="C:\Users\jamoroso\AppData\Local\Microsoft\Windows\Temporary Internet Files\Content.IE5\NARGARXB\MC900019354[1].wmf"/>
          <p:cNvPicPr>
            <a:picLocks noChangeAspect="1" noChangeArrowheads="1"/>
          </p:cNvPicPr>
          <p:nvPr/>
        </p:nvPicPr>
        <p:blipFill>
          <a:blip r:embed="rId2" cstate="print"/>
          <a:srcRect/>
          <a:stretch>
            <a:fillRect/>
          </a:stretch>
        </p:blipFill>
        <p:spPr bwMode="auto">
          <a:xfrm>
            <a:off x="2438400" y="2133600"/>
            <a:ext cx="3992563" cy="3468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pic>
        <p:nvPicPr>
          <p:cNvPr id="50178" name="Picture 2" descr="Image result for ABA graphing memes">
            <a:hlinkClick r:id="rId2"/>
          </p:cNvPr>
          <p:cNvPicPr>
            <a:picLocks noChangeAspect="1" noChangeArrowheads="1"/>
          </p:cNvPicPr>
          <p:nvPr/>
        </p:nvPicPr>
        <p:blipFill>
          <a:blip r:embed="rId3" cstate="print"/>
          <a:srcRect/>
          <a:stretch>
            <a:fillRect/>
          </a:stretch>
        </p:blipFill>
        <p:spPr bwMode="auto">
          <a:xfrm>
            <a:off x="5715000" y="2940158"/>
            <a:ext cx="3009900" cy="3736867"/>
          </a:xfrm>
          <a:prstGeom prst="rect">
            <a:avLst/>
          </a:prstGeom>
          <a:noFill/>
        </p:spPr>
      </p:pic>
      <p:sp>
        <p:nvSpPr>
          <p:cNvPr id="5" name="Rectangle 4"/>
          <p:cNvSpPr/>
          <p:nvPr/>
        </p:nvSpPr>
        <p:spPr>
          <a:xfrm>
            <a:off x="762000" y="2286000"/>
            <a:ext cx="4572000" cy="923330"/>
          </a:xfrm>
          <a:prstGeom prst="rect">
            <a:avLst/>
          </a:prstGeom>
        </p:spPr>
        <p:txBody>
          <a:bodyPr>
            <a:spAutoFit/>
          </a:bodyPr>
          <a:lstStyle/>
          <a:p>
            <a:r>
              <a:rPr lang="en-US" dirty="0" smtClean="0"/>
              <a:t>Cooper, J.O., Heron, T.E., &amp; </a:t>
            </a:r>
            <a:r>
              <a:rPr lang="en-US" dirty="0" err="1" smtClean="0"/>
              <a:t>Heward</a:t>
            </a:r>
            <a:r>
              <a:rPr lang="en-US" dirty="0" smtClean="0"/>
              <a:t>, W.L. (2007). </a:t>
            </a:r>
            <a:r>
              <a:rPr lang="en-US" i="1" dirty="0" smtClean="0"/>
              <a:t>Applied Behavior Analysis. </a:t>
            </a:r>
            <a:r>
              <a:rPr lang="en-US" dirty="0" smtClean="0"/>
              <a:t>Upper Saddle River, NJ: Pearson Education, Inc.</a:t>
            </a:r>
            <a:endParaRPr lang="en-US" dirty="0"/>
          </a:p>
        </p:txBody>
      </p:sp>
      <p:sp>
        <p:nvSpPr>
          <p:cNvPr id="6" name="TextBox 5"/>
          <p:cNvSpPr txBox="1"/>
          <p:nvPr/>
        </p:nvSpPr>
        <p:spPr>
          <a:xfrm>
            <a:off x="838200" y="1600200"/>
            <a:ext cx="2514600" cy="369332"/>
          </a:xfrm>
          <a:prstGeom prst="rect">
            <a:avLst/>
          </a:prstGeom>
          <a:noFill/>
        </p:spPr>
        <p:txBody>
          <a:bodyPr wrap="square" rtlCol="0">
            <a:spAutoFit/>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for Assessment</a:t>
            </a:r>
            <a:endParaRPr lang="en-US" dirty="0"/>
          </a:p>
        </p:txBody>
      </p:sp>
      <p:sp>
        <p:nvSpPr>
          <p:cNvPr id="3" name="Content Placeholder 2"/>
          <p:cNvSpPr>
            <a:spLocks noGrp="1"/>
          </p:cNvSpPr>
          <p:nvPr>
            <p:ph idx="1"/>
          </p:nvPr>
        </p:nvSpPr>
        <p:spPr/>
        <p:txBody>
          <a:bodyPr/>
          <a:lstStyle/>
          <a:p>
            <a:r>
              <a:rPr lang="en-US" dirty="0" smtClean="0"/>
              <a:t>ABC Data Collection</a:t>
            </a:r>
          </a:p>
          <a:p>
            <a:r>
              <a:rPr lang="en-US" dirty="0" smtClean="0"/>
              <a:t>Scatter Plots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Data Collection</a:t>
            </a:r>
            <a:endParaRPr lang="en-US" dirty="0"/>
          </a:p>
        </p:txBody>
      </p:sp>
      <p:sp>
        <p:nvSpPr>
          <p:cNvPr id="3" name="Content Placeholder 2"/>
          <p:cNvSpPr>
            <a:spLocks noGrp="1"/>
          </p:cNvSpPr>
          <p:nvPr>
            <p:ph idx="1"/>
          </p:nvPr>
        </p:nvSpPr>
        <p:spPr/>
        <p:txBody>
          <a:bodyPr/>
          <a:lstStyle/>
          <a:p>
            <a:pPr>
              <a:lnSpc>
                <a:spcPct val="80000"/>
              </a:lnSpc>
            </a:pPr>
            <a:r>
              <a:rPr lang="en-US" sz="2800" dirty="0" smtClean="0">
                <a:solidFill>
                  <a:srgbClr val="C00000"/>
                </a:solidFill>
              </a:rPr>
              <a:t>A=Antecedent</a:t>
            </a:r>
          </a:p>
          <a:p>
            <a:pPr lvl="1">
              <a:lnSpc>
                <a:spcPct val="80000"/>
              </a:lnSpc>
            </a:pPr>
            <a:r>
              <a:rPr lang="en-US" sz="2400" dirty="0" smtClean="0">
                <a:solidFill>
                  <a:srgbClr val="C00000"/>
                </a:solidFill>
              </a:rPr>
              <a:t>What happens immediately before the target behavior (e.g., told to wait, verbally prompted to work, noise in classroom increased).</a:t>
            </a:r>
          </a:p>
          <a:p>
            <a:pPr>
              <a:lnSpc>
                <a:spcPct val="80000"/>
              </a:lnSpc>
            </a:pPr>
            <a:r>
              <a:rPr lang="en-US" sz="2800" dirty="0" smtClean="0">
                <a:solidFill>
                  <a:srgbClr val="FFC000"/>
                </a:solidFill>
              </a:rPr>
              <a:t>B=Behavior</a:t>
            </a:r>
          </a:p>
          <a:p>
            <a:pPr lvl="1">
              <a:lnSpc>
                <a:spcPct val="80000"/>
              </a:lnSpc>
            </a:pPr>
            <a:r>
              <a:rPr lang="en-US" sz="2400" dirty="0" smtClean="0">
                <a:solidFill>
                  <a:srgbClr val="FFC000"/>
                </a:solidFill>
              </a:rPr>
              <a:t>An observable and measurable act (e.g. hitting, swiping materials, cursing, complying with demand)</a:t>
            </a:r>
          </a:p>
          <a:p>
            <a:pPr>
              <a:lnSpc>
                <a:spcPct val="80000"/>
              </a:lnSpc>
            </a:pPr>
            <a:r>
              <a:rPr lang="en-US" sz="2800" dirty="0" smtClean="0">
                <a:solidFill>
                  <a:srgbClr val="0B5395"/>
                </a:solidFill>
              </a:rPr>
              <a:t>C=Consequence</a:t>
            </a:r>
          </a:p>
          <a:p>
            <a:pPr lvl="1">
              <a:lnSpc>
                <a:spcPct val="80000"/>
              </a:lnSpc>
            </a:pPr>
            <a:r>
              <a:rPr lang="en-US" sz="2400" dirty="0" smtClean="0">
                <a:solidFill>
                  <a:srgbClr val="0B5395"/>
                </a:solidFill>
              </a:rPr>
              <a:t>What happens immediately after the target behavior (e.g. ignoring, told to “stop”, blocking, praise)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Data Collection</a:t>
            </a:r>
            <a:endParaRPr lang="en-US" dirty="0"/>
          </a:p>
        </p:txBody>
      </p:sp>
      <p:graphicFrame>
        <p:nvGraphicFramePr>
          <p:cNvPr id="5" name="Content Placeholder 4"/>
          <p:cNvGraphicFramePr>
            <a:graphicFrameLocks noGrp="1"/>
          </p:cNvGraphicFramePr>
          <p:nvPr>
            <p:ph idx="1"/>
          </p:nvPr>
        </p:nvGraphicFramePr>
        <p:xfrm>
          <a:off x="1981200" y="1600200"/>
          <a:ext cx="6934200" cy="4995536"/>
        </p:xfrm>
        <a:graphic>
          <a:graphicData uri="http://schemas.openxmlformats.org/drawingml/2006/table">
            <a:tbl>
              <a:tblPr firstRow="1" bandRow="1">
                <a:tableStyleId>{5C22544A-7EE6-4342-B048-85BDC9FD1C3A}</a:tableStyleId>
              </a:tblPr>
              <a:tblGrid>
                <a:gridCol w="890631"/>
                <a:gridCol w="1471569"/>
                <a:gridCol w="1600200"/>
                <a:gridCol w="1219200"/>
                <a:gridCol w="1752600"/>
              </a:tblGrid>
              <a:tr h="910573">
                <a:tc>
                  <a:txBody>
                    <a:bodyPr/>
                    <a:lstStyle/>
                    <a:p>
                      <a:r>
                        <a:rPr lang="en-US" dirty="0" smtClean="0"/>
                        <a:t>Date</a:t>
                      </a:r>
                      <a:endParaRPr lang="en-US" dirty="0"/>
                    </a:p>
                  </a:txBody>
                  <a:tcPr/>
                </a:tc>
                <a:tc>
                  <a:txBody>
                    <a:bodyPr/>
                    <a:lstStyle/>
                    <a:p>
                      <a:r>
                        <a:rPr lang="en-US" dirty="0" smtClean="0"/>
                        <a:t>Activity</a:t>
                      </a:r>
                      <a:endParaRPr lang="en-US" dirty="0"/>
                    </a:p>
                  </a:txBody>
                  <a:tcPr/>
                </a:tc>
                <a:tc>
                  <a:txBody>
                    <a:bodyPr/>
                    <a:lstStyle/>
                    <a:p>
                      <a:r>
                        <a:rPr lang="en-US" dirty="0" smtClean="0"/>
                        <a:t>Antecedent</a:t>
                      </a:r>
                      <a:endParaRPr lang="en-US" dirty="0"/>
                    </a:p>
                  </a:txBody>
                  <a:tcPr/>
                </a:tc>
                <a:tc>
                  <a:txBody>
                    <a:bodyPr/>
                    <a:lstStyle/>
                    <a:p>
                      <a:r>
                        <a:rPr lang="en-US" dirty="0" smtClean="0"/>
                        <a:t>Behavior</a:t>
                      </a:r>
                      <a:endParaRPr lang="en-US" dirty="0"/>
                    </a:p>
                  </a:txBody>
                  <a:tcPr/>
                </a:tc>
                <a:tc>
                  <a:txBody>
                    <a:bodyPr/>
                    <a:lstStyle/>
                    <a:p>
                      <a:r>
                        <a:rPr lang="en-US" dirty="0" smtClean="0"/>
                        <a:t>Consequence</a:t>
                      </a:r>
                      <a:endParaRPr lang="en-US" dirty="0"/>
                    </a:p>
                  </a:txBody>
                  <a:tcPr/>
                </a:tc>
              </a:tr>
              <a:tr h="2425447">
                <a:tc>
                  <a:txBody>
                    <a:bodyPr/>
                    <a:lstStyle/>
                    <a:p>
                      <a:r>
                        <a:rPr lang="en-US" sz="1600" dirty="0" smtClean="0"/>
                        <a:t>9/24/16</a:t>
                      </a:r>
                      <a:endParaRPr lang="en-US" sz="1600" dirty="0"/>
                    </a:p>
                  </a:txBody>
                  <a:tcPr/>
                </a:tc>
                <a:tc>
                  <a:txBody>
                    <a:bodyPr/>
                    <a:lstStyle/>
                    <a:p>
                      <a:r>
                        <a:rPr lang="en-US" sz="1600" dirty="0" smtClean="0"/>
                        <a:t>Arts &amp; Crafts</a:t>
                      </a:r>
                      <a:endParaRPr lang="en-US" sz="1600" dirty="0"/>
                    </a:p>
                  </a:txBody>
                  <a:tcPr/>
                </a:tc>
                <a:tc>
                  <a:txBody>
                    <a:bodyPr/>
                    <a:lstStyle/>
                    <a:p>
                      <a:r>
                        <a:rPr lang="en-US" sz="1600" dirty="0" smtClean="0"/>
                        <a:t>Waiting for peer to finish with paint, no</a:t>
                      </a:r>
                      <a:r>
                        <a:rPr lang="en-US" sz="1600" baseline="0" dirty="0" smtClean="0"/>
                        <a:t> paint available</a:t>
                      </a:r>
                      <a:endParaRPr lang="en-US" sz="1600" dirty="0"/>
                    </a:p>
                  </a:txBody>
                  <a:tcPr/>
                </a:tc>
                <a:tc>
                  <a:txBody>
                    <a:bodyPr/>
                    <a:lstStyle/>
                    <a:p>
                      <a:r>
                        <a:rPr lang="en-US" sz="1600" dirty="0" smtClean="0"/>
                        <a:t>Pushed peer</a:t>
                      </a:r>
                      <a:endParaRPr lang="en-US" sz="1600" dirty="0"/>
                    </a:p>
                  </a:txBody>
                  <a:tcPr/>
                </a:tc>
                <a:tc>
                  <a:txBody>
                    <a:bodyPr/>
                    <a:lstStyle/>
                    <a:p>
                      <a:r>
                        <a:rPr lang="en-US" sz="1600" dirty="0" smtClean="0"/>
                        <a:t>Told to “stop and wait her turn”</a:t>
                      </a:r>
                      <a:endParaRPr lang="en-US" sz="1600" dirty="0"/>
                    </a:p>
                  </a:txBody>
                  <a:tcPr/>
                </a:tc>
              </a:tr>
              <a:tr h="1659516">
                <a:tc>
                  <a:txBody>
                    <a:bodyPr/>
                    <a:lstStyle/>
                    <a:p>
                      <a:r>
                        <a:rPr lang="en-US" sz="1600" dirty="0" smtClean="0"/>
                        <a:t>9/24/16</a:t>
                      </a:r>
                      <a:endParaRPr lang="en-US" sz="1600" dirty="0"/>
                    </a:p>
                  </a:txBody>
                  <a:tcPr/>
                </a:tc>
                <a:tc>
                  <a:txBody>
                    <a:bodyPr/>
                    <a:lstStyle/>
                    <a:p>
                      <a:r>
                        <a:rPr lang="en-US" sz="1600" dirty="0" smtClean="0"/>
                        <a:t>Arts &amp; crafts</a:t>
                      </a:r>
                      <a:endParaRPr lang="en-US" sz="1600" dirty="0"/>
                    </a:p>
                  </a:txBody>
                  <a:tcPr/>
                </a:tc>
                <a:tc>
                  <a:txBody>
                    <a:bodyPr/>
                    <a:lstStyle/>
                    <a:p>
                      <a:r>
                        <a:rPr lang="en-US" sz="1600" dirty="0" smtClean="0"/>
                        <a:t>Painting</a:t>
                      </a:r>
                      <a:endParaRPr lang="en-US" sz="1600" dirty="0"/>
                    </a:p>
                  </a:txBody>
                  <a:tcPr/>
                </a:tc>
                <a:tc>
                  <a:txBody>
                    <a:bodyPr/>
                    <a:lstStyle/>
                    <a:p>
                      <a:r>
                        <a:rPr lang="en-US" sz="1600" dirty="0" smtClean="0"/>
                        <a:t>Doesn’t want to wait her turn</a:t>
                      </a:r>
                      <a:endParaRPr lang="en-US" sz="1600" dirty="0"/>
                    </a:p>
                  </a:txBody>
                  <a:tcPr/>
                </a:tc>
                <a:tc>
                  <a:txBody>
                    <a:bodyPr/>
                    <a:lstStyle/>
                    <a:p>
                      <a:r>
                        <a:rPr lang="en-US" sz="1600" dirty="0" smtClean="0"/>
                        <a:t>Kept doing what she wanted</a:t>
                      </a:r>
                      <a:endParaRPr lang="en-US" sz="1600" dirty="0"/>
                    </a:p>
                  </a:txBody>
                  <a:tcPr/>
                </a:tc>
              </a:tr>
            </a:tbl>
          </a:graphicData>
        </a:graphic>
      </p:graphicFrame>
      <p:sp>
        <p:nvSpPr>
          <p:cNvPr id="6" name="TextBox 5"/>
          <p:cNvSpPr txBox="1"/>
          <p:nvPr/>
        </p:nvSpPr>
        <p:spPr>
          <a:xfrm>
            <a:off x="533400" y="2743200"/>
            <a:ext cx="1295400" cy="646331"/>
          </a:xfrm>
          <a:prstGeom prst="rect">
            <a:avLst/>
          </a:prstGeom>
          <a:noFill/>
        </p:spPr>
        <p:txBody>
          <a:bodyPr wrap="square" rtlCol="0">
            <a:spAutoFit/>
          </a:bodyPr>
          <a:lstStyle/>
          <a:p>
            <a:r>
              <a:rPr lang="en-US" dirty="0" smtClean="0"/>
              <a:t>Good example</a:t>
            </a:r>
            <a:endParaRPr lang="en-US" dirty="0"/>
          </a:p>
        </p:txBody>
      </p:sp>
      <p:sp>
        <p:nvSpPr>
          <p:cNvPr id="7" name="TextBox 6"/>
          <p:cNvSpPr txBox="1"/>
          <p:nvPr/>
        </p:nvSpPr>
        <p:spPr>
          <a:xfrm>
            <a:off x="457200" y="5410200"/>
            <a:ext cx="1219200" cy="646331"/>
          </a:xfrm>
          <a:prstGeom prst="rect">
            <a:avLst/>
          </a:prstGeom>
          <a:noFill/>
        </p:spPr>
        <p:txBody>
          <a:bodyPr wrap="square" rtlCol="0">
            <a:spAutoFit/>
          </a:bodyPr>
          <a:lstStyle/>
          <a:p>
            <a:r>
              <a:rPr lang="en-US" dirty="0" smtClean="0"/>
              <a:t>Bad Example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Data Collection</a:t>
            </a:r>
            <a:endParaRPr lang="en-US" dirty="0"/>
          </a:p>
        </p:txBody>
      </p:sp>
      <p:pic>
        <p:nvPicPr>
          <p:cNvPr id="4" name="Picture 5"/>
          <p:cNvPicPr>
            <a:picLocks noGrp="1" noChangeArrowheads="1"/>
          </p:cNvPicPr>
          <p:nvPr>
            <p:ph idx="1"/>
          </p:nvPr>
        </p:nvPicPr>
        <p:blipFill>
          <a:blip r:embed="rId2" cstate="print"/>
          <a:srcRect/>
          <a:stretch>
            <a:fillRect/>
          </a:stretch>
        </p:blipFill>
        <p:spPr bwMode="auto">
          <a:xfrm>
            <a:off x="152400" y="1219200"/>
            <a:ext cx="87630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Practice:</a:t>
            </a:r>
            <a:br>
              <a:rPr lang="en-US" dirty="0" smtClean="0"/>
            </a:br>
            <a:r>
              <a:rPr lang="en-US" dirty="0" smtClean="0"/>
              <a:t> ABC Recording</a:t>
            </a:r>
            <a:endParaRPr lang="en-US" dirty="0"/>
          </a:p>
        </p:txBody>
      </p:sp>
      <p:sp>
        <p:nvSpPr>
          <p:cNvPr id="3" name="Content Placeholder 2"/>
          <p:cNvSpPr>
            <a:spLocks noGrp="1"/>
          </p:cNvSpPr>
          <p:nvPr>
            <p:ph idx="1"/>
          </p:nvPr>
        </p:nvSpPr>
        <p:spPr/>
        <p:txBody>
          <a:bodyPr/>
          <a:lstStyle/>
          <a:p>
            <a:endParaRPr lang="en-US"/>
          </a:p>
        </p:txBody>
      </p:sp>
    </p:spTree>
    <p:controls>
      <p:control spid="31745" name="ShockwaveFlash1" r:id="rId2" imgW="8307360" imgH="4800600"/>
    </p:controls>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905</TotalTime>
  <Words>1285</Words>
  <Application>Microsoft Office PowerPoint</Application>
  <PresentationFormat>On-screen Show (4:3)</PresentationFormat>
  <Paragraphs>164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Technic</vt:lpstr>
      <vt:lpstr>Measurement Principles</vt:lpstr>
      <vt:lpstr>Why Collect Data?</vt:lpstr>
      <vt:lpstr>Data Collection</vt:lpstr>
      <vt:lpstr>Let’s Review some Terminology…</vt:lpstr>
      <vt:lpstr>Data Collection for Assessment</vt:lpstr>
      <vt:lpstr>ABC Data Collection</vt:lpstr>
      <vt:lpstr>ABC Data Collection</vt:lpstr>
      <vt:lpstr>ABC Data Collection</vt:lpstr>
      <vt:lpstr>Data Collection Practice:  ABC Recording</vt:lpstr>
      <vt:lpstr>Scatter Plots</vt:lpstr>
      <vt:lpstr>Continuous Measurement</vt:lpstr>
      <vt:lpstr>Data Collection Practice: Frequency Recording</vt:lpstr>
      <vt:lpstr>Continuous Measurement</vt:lpstr>
      <vt:lpstr>Data Collection Practice: Duration Recording</vt:lpstr>
      <vt:lpstr>Continuous Measurement</vt:lpstr>
      <vt:lpstr>Data Collection Practice: Latency Recording</vt:lpstr>
      <vt:lpstr>Continuous Measurement</vt:lpstr>
      <vt:lpstr>Data Collection Practice: IRT</vt:lpstr>
      <vt:lpstr>Discontinuous Measurement</vt:lpstr>
      <vt:lpstr>Data Collection Practice:  Partial Interval</vt:lpstr>
      <vt:lpstr>Discontinuous Measurement</vt:lpstr>
      <vt:lpstr>Data Collection Practice:  Whole Interval</vt:lpstr>
      <vt:lpstr>Discontinuous Measurement</vt:lpstr>
      <vt:lpstr>Data Collection Practice:  Momentary Time Sampling</vt:lpstr>
      <vt:lpstr>Permanent Product Recording</vt:lpstr>
      <vt:lpstr>Planned Activity Check</vt:lpstr>
      <vt:lpstr>Data Collection Practice: PLACHECK</vt:lpstr>
      <vt:lpstr>Turning Data into Graphs</vt:lpstr>
      <vt:lpstr>Types of Graphs in ABA</vt:lpstr>
      <vt:lpstr>Cumulative Record</vt:lpstr>
      <vt:lpstr>Types of Graphs in ABA</vt:lpstr>
      <vt:lpstr>Types of Graphs in ABA</vt:lpstr>
      <vt:lpstr>Scatter Plot</vt:lpstr>
      <vt:lpstr>Types of Graphs in ABA</vt:lpstr>
      <vt:lpstr>Types of Graphs in ABA</vt:lpstr>
      <vt:lpstr>Types of Graphs in ABA:  Visual Analysis</vt:lpstr>
      <vt:lpstr>Visual Analysis of Data</vt:lpstr>
      <vt:lpstr>Visual Analysis of Data</vt:lpstr>
      <vt:lpstr>Visual Analysis of Data</vt:lpstr>
      <vt:lpstr>Parts of a Line Graph</vt:lpstr>
      <vt:lpstr>Analyzing a Graph</vt:lpstr>
      <vt:lpstr>Graphing Practice</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jschneyer</dc:creator>
  <cp:lastModifiedBy>jschneyer</cp:lastModifiedBy>
  <cp:revision>123</cp:revision>
  <dcterms:created xsi:type="dcterms:W3CDTF">2016-10-19T15:34:18Z</dcterms:created>
  <dcterms:modified xsi:type="dcterms:W3CDTF">2016-11-10T20:01:38Z</dcterms:modified>
</cp:coreProperties>
</file>