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openxmlformats-officedocument.oleObject"/>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handoutMasterIdLst>
    <p:handoutMasterId r:id="rId27"/>
  </p:handoutMasterIdLst>
  <p:sldIdLst>
    <p:sldId id="256" r:id="rId2"/>
    <p:sldId id="282" r:id="rId3"/>
    <p:sldId id="260" r:id="rId4"/>
    <p:sldId id="257" r:id="rId5"/>
    <p:sldId id="261" r:id="rId6"/>
    <p:sldId id="258" r:id="rId7"/>
    <p:sldId id="259" r:id="rId8"/>
    <p:sldId id="276" r:id="rId9"/>
    <p:sldId id="277" r:id="rId10"/>
    <p:sldId id="278" r:id="rId11"/>
    <p:sldId id="273" r:id="rId12"/>
    <p:sldId id="272" r:id="rId13"/>
    <p:sldId id="262" r:id="rId14"/>
    <p:sldId id="271" r:id="rId15"/>
    <p:sldId id="275" r:id="rId16"/>
    <p:sldId id="264" r:id="rId17"/>
    <p:sldId id="266" r:id="rId18"/>
    <p:sldId id="267" r:id="rId19"/>
    <p:sldId id="268" r:id="rId20"/>
    <p:sldId id="269" r:id="rId21"/>
    <p:sldId id="283" r:id="rId22"/>
    <p:sldId id="265" r:id="rId23"/>
    <p:sldId id="274" r:id="rId24"/>
    <p:sldId id="279" r:id="rId25"/>
    <p:sldId id="280"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3" d="100"/>
          <a:sy n="103" d="100"/>
        </p:scale>
        <p:origin x="-204" y="-8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2C7FCCF-43B3-499E-8666-BFC05139D156}" type="datetimeFigureOut">
              <a:rPr lang="en-US" smtClean="0"/>
              <a:t>12/5/2016</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532FCE0-EEBB-4AB4-B533-4118955FC04A}" type="slidenum">
              <a:rPr lang="en-US" smtClean="0"/>
              <a:t>‹#›</a:t>
            </a:fld>
            <a:endParaRPr lang="en-US"/>
          </a:p>
        </p:txBody>
      </p:sp>
    </p:spTree>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ound Diagonal Corner Rectangle 6"/>
          <p:cNvSpPr/>
          <p:nvPr/>
        </p:nvSpPr>
        <p:spPr>
          <a:xfrm>
            <a:off x="164592" y="146304"/>
            <a:ext cx="8814816" cy="2505456"/>
          </a:xfrm>
          <a:prstGeom prst="round2DiagRect">
            <a:avLst>
              <a:gd name="adj1" fmla="val 11807"/>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Title 7"/>
          <p:cNvSpPr>
            <a:spLocks noGrp="1"/>
          </p:cNvSpPr>
          <p:nvPr>
            <p:ph type="ctrTitle"/>
          </p:nvPr>
        </p:nvSpPr>
        <p:spPr>
          <a:xfrm>
            <a:off x="464234" y="381001"/>
            <a:ext cx="8229600" cy="2209800"/>
          </a:xfrm>
        </p:spPr>
        <p:txBody>
          <a:bodyPr lIns="45720" rIns="228600" anchor="b">
            <a:normAutofit/>
          </a:bodyPr>
          <a:lstStyle>
            <a:lvl1pPr marL="0" algn="r">
              <a:defRPr sz="4800"/>
            </a:lvl1pPr>
            <a:extLst/>
          </a:lstStyle>
          <a:p>
            <a:r>
              <a:rPr kumimoji="0" lang="en-US" smtClean="0"/>
              <a:t>Click to edit Master title style</a:t>
            </a:r>
            <a:endParaRPr kumimoji="0" lang="en-US"/>
          </a:p>
        </p:txBody>
      </p:sp>
      <p:sp>
        <p:nvSpPr>
          <p:cNvPr id="9" name="Subtitle 8"/>
          <p:cNvSpPr>
            <a:spLocks noGrp="1"/>
          </p:cNvSpPr>
          <p:nvPr>
            <p:ph type="subTitle" idx="1"/>
          </p:nvPr>
        </p:nvSpPr>
        <p:spPr>
          <a:xfrm>
            <a:off x="2133600" y="2819400"/>
            <a:ext cx="6560234" cy="1752600"/>
          </a:xfrm>
        </p:spPr>
        <p:txBody>
          <a:bodyPr lIns="45720" rIns="246888"/>
          <a:lstStyle>
            <a:lvl1pPr marL="0" indent="0" algn="r">
              <a:spcBef>
                <a:spcPts val="0"/>
              </a:spcBef>
              <a:buNone/>
              <a:defRPr>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10" name="Date Placeholder 9"/>
          <p:cNvSpPr>
            <a:spLocks noGrp="1"/>
          </p:cNvSpPr>
          <p:nvPr>
            <p:ph type="dt" sz="half" idx="10"/>
          </p:nvPr>
        </p:nvSpPr>
        <p:spPr>
          <a:xfrm>
            <a:off x="5562600" y="6509004"/>
            <a:ext cx="3002280" cy="274320"/>
          </a:xfrm>
        </p:spPr>
        <p:txBody>
          <a:bodyPr vert="horz" rtlCol="0"/>
          <a:lstStyle>
            <a:extLst/>
          </a:lstStyle>
          <a:p>
            <a:fld id="{2D7BA661-33C4-410F-8A69-497F03BEA3D1}" type="datetimeFigureOut">
              <a:rPr lang="en-US" smtClean="0"/>
              <a:pPr/>
              <a:t>12/5/2016</a:t>
            </a:fld>
            <a:endParaRPr lang="en-US"/>
          </a:p>
        </p:txBody>
      </p:sp>
      <p:sp>
        <p:nvSpPr>
          <p:cNvPr id="11" name="Slide Number Placeholder 10"/>
          <p:cNvSpPr>
            <a:spLocks noGrp="1"/>
          </p:cNvSpPr>
          <p:nvPr>
            <p:ph type="sldNum" sz="quarter" idx="11"/>
          </p:nvPr>
        </p:nvSpPr>
        <p:spPr>
          <a:xfrm>
            <a:off x="8638952" y="6509004"/>
            <a:ext cx="464288" cy="274320"/>
          </a:xfrm>
        </p:spPr>
        <p:txBody>
          <a:bodyPr vert="horz" rtlCol="0"/>
          <a:lstStyle>
            <a:lvl1pPr>
              <a:defRPr>
                <a:solidFill>
                  <a:schemeClr val="tx2">
                    <a:shade val="90000"/>
                  </a:schemeClr>
                </a:solidFill>
              </a:defRPr>
            </a:lvl1pPr>
            <a:extLst/>
          </a:lstStyle>
          <a:p>
            <a:fld id="{87D62F35-2DC0-4F2B-A6DA-56CB04659284}" type="slidenum">
              <a:rPr lang="en-US" smtClean="0"/>
              <a:pPr/>
              <a:t>‹#›</a:t>
            </a:fld>
            <a:endParaRPr lang="en-US"/>
          </a:p>
        </p:txBody>
      </p:sp>
      <p:sp>
        <p:nvSpPr>
          <p:cNvPr id="12" name="Footer Placeholder 11"/>
          <p:cNvSpPr>
            <a:spLocks noGrp="1"/>
          </p:cNvSpPr>
          <p:nvPr>
            <p:ph type="ftr" sz="quarter" idx="12"/>
          </p:nvPr>
        </p:nvSpPr>
        <p:spPr>
          <a:xfrm>
            <a:off x="1600200" y="6509004"/>
            <a:ext cx="3907464" cy="274320"/>
          </a:xfrm>
        </p:spPr>
        <p:txBody>
          <a:bodyPr vert="horz" rtlCol="0"/>
          <a:lstStyle>
            <a:extLst/>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2D7BA661-33C4-410F-8A69-497F03BEA3D1}" type="datetimeFigureOut">
              <a:rPr lang="en-US" smtClean="0"/>
              <a:pPr/>
              <a:t>12/5/2016</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87D62F35-2DC0-4F2B-A6DA-56CB0465928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lvl1pPr algn="l">
              <a:defRPr/>
            </a:lvl1pPr>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2D7BA661-33C4-410F-8A69-497F03BEA3D1}" type="datetimeFigureOut">
              <a:rPr lang="en-US" smtClean="0"/>
              <a:pPr/>
              <a:t>12/5/2016</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87D62F35-2DC0-4F2B-A6DA-56CB0465928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2D7BA661-33C4-410F-8A69-497F03BEA3D1}" type="datetimeFigureOut">
              <a:rPr lang="en-US" smtClean="0"/>
              <a:pPr/>
              <a:t>12/5/2016</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87D62F35-2DC0-4F2B-A6DA-56CB0465928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7" name="Rectangle 6"/>
          <p:cNvSpPr/>
          <p:nvPr/>
        </p:nvSpPr>
        <p:spPr>
          <a:xfrm>
            <a:off x="1000128" y="3267456"/>
            <a:ext cx="74066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722376" y="498230"/>
            <a:ext cx="7772400" cy="2731008"/>
          </a:xfrm>
        </p:spPr>
        <p:txBody>
          <a:bodyPr rIns="100584"/>
          <a:lstStyle>
            <a:lvl1pPr algn="r">
              <a:buNone/>
              <a:defRPr sz="4000" b="1" cap="none">
                <a:solidFill>
                  <a:schemeClr val="accent1">
                    <a:tint val="95000"/>
                    <a:satMod val="200000"/>
                  </a:schemeClr>
                </a:solidFill>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3287713"/>
            <a:ext cx="7772400" cy="1509712"/>
          </a:xfrm>
        </p:spPr>
        <p:txBody>
          <a:bodyPr rIns="128016" anchor="t"/>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8" name="Date Placeholder 7"/>
          <p:cNvSpPr>
            <a:spLocks noGrp="1"/>
          </p:cNvSpPr>
          <p:nvPr>
            <p:ph type="dt" sz="half" idx="10"/>
          </p:nvPr>
        </p:nvSpPr>
        <p:spPr>
          <a:xfrm>
            <a:off x="5562600" y="6513670"/>
            <a:ext cx="3002280" cy="274320"/>
          </a:xfrm>
        </p:spPr>
        <p:txBody>
          <a:bodyPr vert="horz" rtlCol="0"/>
          <a:lstStyle>
            <a:extLst/>
          </a:lstStyle>
          <a:p>
            <a:fld id="{2D7BA661-33C4-410F-8A69-497F03BEA3D1}" type="datetimeFigureOut">
              <a:rPr lang="en-US" smtClean="0"/>
              <a:pPr/>
              <a:t>12/5/2016</a:t>
            </a:fld>
            <a:endParaRPr lang="en-US"/>
          </a:p>
        </p:txBody>
      </p:sp>
      <p:sp>
        <p:nvSpPr>
          <p:cNvPr id="9" name="Slide Number Placeholder 8"/>
          <p:cNvSpPr>
            <a:spLocks noGrp="1"/>
          </p:cNvSpPr>
          <p:nvPr>
            <p:ph type="sldNum" sz="quarter" idx="11"/>
          </p:nvPr>
        </p:nvSpPr>
        <p:spPr>
          <a:xfrm>
            <a:off x="8638952" y="6513670"/>
            <a:ext cx="464288" cy="274320"/>
          </a:xfrm>
        </p:spPr>
        <p:txBody>
          <a:bodyPr vert="horz" rtlCol="0"/>
          <a:lstStyle>
            <a:lvl1pPr>
              <a:defRPr>
                <a:solidFill>
                  <a:schemeClr val="tx2">
                    <a:shade val="90000"/>
                  </a:schemeClr>
                </a:solidFill>
              </a:defRPr>
            </a:lvl1pPr>
            <a:extLst/>
          </a:lstStyle>
          <a:p>
            <a:fld id="{87D62F35-2DC0-4F2B-A6DA-56CB04659284}" type="slidenum">
              <a:rPr lang="en-US" smtClean="0"/>
              <a:pPr/>
              <a:t>‹#›</a:t>
            </a:fld>
            <a:endParaRPr lang="en-US"/>
          </a:p>
        </p:txBody>
      </p:sp>
      <p:sp>
        <p:nvSpPr>
          <p:cNvPr id="10" name="Footer Placeholder 9"/>
          <p:cNvSpPr>
            <a:spLocks noGrp="1"/>
          </p:cNvSpPr>
          <p:nvPr>
            <p:ph type="ftr" sz="quarter" idx="12"/>
          </p:nvPr>
        </p:nvSpPr>
        <p:spPr>
          <a:xfrm>
            <a:off x="1600200" y="6513670"/>
            <a:ext cx="3907464" cy="274320"/>
          </a:xfrm>
        </p:spPr>
        <p:txBody>
          <a:bodyPr vert="horz" rtlCol="0"/>
          <a:lstStyle>
            <a:extLst/>
          </a:lstStyle>
          <a:p>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45920"/>
            <a:ext cx="4038600" cy="45262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645920"/>
            <a:ext cx="4038600" cy="45262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2D7BA661-33C4-410F-8A69-497F03BEA3D1}" type="datetimeFigureOut">
              <a:rPr lang="en-US" smtClean="0"/>
              <a:pPr/>
              <a:t>12/5/2016</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a:xfrm>
            <a:off x="8641080" y="6514568"/>
            <a:ext cx="464288" cy="274320"/>
          </a:xfrm>
        </p:spPr>
        <p:txBody>
          <a:bodyPr/>
          <a:lstStyle>
            <a:extLst/>
          </a:lstStyle>
          <a:p>
            <a:fld id="{87D62F35-2DC0-4F2B-A6DA-56CB04659284}" type="slidenum">
              <a:rPr lang="en-US" smtClean="0"/>
              <a:pPr/>
              <a:t>‹#›</a:t>
            </a:fld>
            <a:endParaRPr lang="en-US"/>
          </a:p>
        </p:txBody>
      </p:sp>
      <p:sp>
        <p:nvSpPr>
          <p:cNvPr id="10" name="Rectangle 9"/>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616744" y="216521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b"/>
          <a:lstStyle>
            <a:extLst/>
          </a:lstStyle>
          <a:p>
            <a:pPr algn="ctr" eaLnBrk="1" latinLnBrk="0" hangingPunct="1"/>
            <a:endParaRPr kumimoji="0" lang="en-US"/>
          </a:p>
        </p:txBody>
      </p:sp>
      <p:sp>
        <p:nvSpPr>
          <p:cNvPr id="11" name="Rectangle 10"/>
          <p:cNvSpPr/>
          <p:nvPr/>
        </p:nvSpPr>
        <p:spPr>
          <a:xfrm>
            <a:off x="4800600" y="216521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b"/>
          <a:lstStyle>
            <a:extLst/>
          </a:lstStyle>
          <a:p>
            <a:pPr algn="ctr" eaLnBrk="1" latinLnBrk="0" hangingPunct="1"/>
            <a:endParaRPr kumimoji="0" lang="en-US"/>
          </a:p>
        </p:txBody>
      </p:sp>
      <p:sp>
        <p:nvSpPr>
          <p:cNvPr id="2" name="Title 1"/>
          <p:cNvSpPr>
            <a:spLocks noGrp="1"/>
          </p:cNvSpPr>
          <p:nvPr>
            <p:ph type="title"/>
          </p:nvPr>
        </p:nvSpPr>
        <p:spPr>
          <a:xfrm>
            <a:off x="457200" y="251948"/>
            <a:ext cx="8229600" cy="1143000"/>
          </a:xfrm>
        </p:spPr>
        <p:txBody>
          <a:bodyPr anchor="b"/>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535113"/>
            <a:ext cx="4040188" cy="639762"/>
          </a:xfrm>
        </p:spPr>
        <p:txBody>
          <a:bodyPr anchor="b">
            <a:noAutofit/>
          </a:bodyPr>
          <a:lstStyle>
            <a:lvl1pPr marL="91440" indent="0" algn="l">
              <a:spcBef>
                <a:spcPts val="0"/>
              </a:spcBef>
              <a:buNone/>
              <a:defRPr sz="2200" b="0" cap="all" baseline="0"/>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535113"/>
            <a:ext cx="4041775" cy="639762"/>
          </a:xfrm>
        </p:spPr>
        <p:txBody>
          <a:bodyPr anchor="b">
            <a:noAutofit/>
          </a:bodyPr>
          <a:lstStyle>
            <a:lvl1pPr marL="91440" indent="0" algn="l">
              <a:spcBef>
                <a:spcPts val="0"/>
              </a:spcBef>
              <a:buNone/>
              <a:defRPr sz="2200" b="0" cap="all" baseline="0"/>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362200"/>
            <a:ext cx="4040188" cy="3941763"/>
          </a:xfrm>
        </p:spPr>
        <p:txBody>
          <a:bodyPr lIns="91440"/>
          <a:lstStyle>
            <a:lvl1pPr>
              <a:defRPr sz="22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362200"/>
            <a:ext cx="4041775" cy="3941763"/>
          </a:xfrm>
        </p:spPr>
        <p:txBody>
          <a:bodyPr/>
          <a:lstStyle>
            <a:lvl1pPr>
              <a:defRPr sz="22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2D7BA661-33C4-410F-8A69-497F03BEA3D1}" type="datetimeFigureOut">
              <a:rPr lang="en-US" smtClean="0"/>
              <a:pPr/>
              <a:t>12/5/2016</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a:xfrm>
            <a:off x="8641080" y="6514568"/>
            <a:ext cx="464288" cy="274320"/>
          </a:xfrm>
        </p:spPr>
        <p:txBody>
          <a:bodyPr/>
          <a:lstStyle>
            <a:extLst/>
          </a:lstStyle>
          <a:p>
            <a:fld id="{87D62F35-2DC0-4F2B-A6DA-56CB0465928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53218"/>
            <a:ext cx="8229600" cy="1143000"/>
          </a:xfrm>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2D7BA661-33C4-410F-8A69-497F03BEA3D1}" type="datetimeFigureOut">
              <a:rPr lang="en-US" smtClean="0"/>
              <a:pPr/>
              <a:t>12/5/2016</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87D62F35-2DC0-4F2B-A6DA-56CB04659284}" type="slidenum">
              <a:rPr lang="en-US" smtClean="0"/>
              <a:pPr/>
              <a:t>‹#›</a:t>
            </a:fld>
            <a:endParaRPr lang="en-US"/>
          </a:p>
        </p:txBody>
      </p:sp>
      <p:sp>
        <p:nvSpPr>
          <p:cNvPr id="7" name="Rectangle 6"/>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2D7BA661-33C4-410F-8A69-497F03BEA3D1}" type="datetimeFigureOut">
              <a:rPr lang="en-US" smtClean="0"/>
              <a:pPr/>
              <a:t>12/5/2016</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87D62F35-2DC0-4F2B-A6DA-56CB0465928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2"/>
      </p:bgRef>
    </p:bg>
    <p:spTree>
      <p:nvGrpSpPr>
        <p:cNvPr id="1" name=""/>
        <p:cNvGrpSpPr/>
        <p:nvPr/>
      </p:nvGrpSpPr>
      <p:grpSpPr>
        <a:xfrm>
          <a:off x="0" y="0"/>
          <a:ext cx="0" cy="0"/>
          <a:chOff x="0" y="0"/>
          <a:chExt cx="0" cy="0"/>
        </a:xfrm>
      </p:grpSpPr>
      <p:sp>
        <p:nvSpPr>
          <p:cNvPr id="8" name="Rectangle 7"/>
          <p:cNvSpPr/>
          <p:nvPr/>
        </p:nvSpPr>
        <p:spPr>
          <a:xfrm>
            <a:off x="5057552" y="105765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4963136" y="304800"/>
            <a:ext cx="3931920" cy="762000"/>
          </a:xfrm>
        </p:spPr>
        <p:txBody>
          <a:bodyPr anchor="b"/>
          <a:lstStyle>
            <a:lvl1pPr marL="0" algn="r">
              <a:buNone/>
              <a:defRPr sz="2000" b="1"/>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963136" y="1107560"/>
            <a:ext cx="3931920" cy="1066800"/>
          </a:xfrm>
        </p:spPr>
        <p:txBody>
          <a:bodyPr/>
          <a:lstStyle>
            <a:lvl1pPr marL="0" indent="0" algn="r">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228600" y="2209800"/>
            <a:ext cx="8666456" cy="3977640"/>
          </a:xfrm>
        </p:spPr>
        <p:txBody>
          <a:bodyPr/>
          <a:lstStyle>
            <a:lvl1pPr marL="292608">
              <a:defRPr sz="3200"/>
            </a:lvl1pPr>
            <a:lvl2pPr marL="594360">
              <a:defRPr sz="2800"/>
            </a:lvl2pPr>
            <a:lvl3pPr marL="822960">
              <a:defRPr sz="2400"/>
            </a:lvl3pPr>
            <a:lvl4pPr marL="1051560">
              <a:defRPr sz="2000"/>
            </a:lvl4pPr>
            <a:lvl5pPr marL="1261872">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9" name="Date Placeholder 8"/>
          <p:cNvSpPr>
            <a:spLocks noGrp="1"/>
          </p:cNvSpPr>
          <p:nvPr>
            <p:ph type="dt" sz="half" idx="10"/>
          </p:nvPr>
        </p:nvSpPr>
        <p:spPr>
          <a:xfrm>
            <a:off x="5562600" y="6513670"/>
            <a:ext cx="3002280" cy="274320"/>
          </a:xfrm>
        </p:spPr>
        <p:txBody>
          <a:bodyPr vert="horz" rtlCol="0"/>
          <a:lstStyle>
            <a:extLst/>
          </a:lstStyle>
          <a:p>
            <a:fld id="{2D7BA661-33C4-410F-8A69-497F03BEA3D1}" type="datetimeFigureOut">
              <a:rPr lang="en-US" smtClean="0"/>
              <a:pPr/>
              <a:t>12/5/2016</a:t>
            </a:fld>
            <a:endParaRPr lang="en-US"/>
          </a:p>
        </p:txBody>
      </p:sp>
      <p:sp>
        <p:nvSpPr>
          <p:cNvPr id="10" name="Slide Number Placeholder 9"/>
          <p:cNvSpPr>
            <a:spLocks noGrp="1"/>
          </p:cNvSpPr>
          <p:nvPr>
            <p:ph type="sldNum" sz="quarter" idx="11"/>
          </p:nvPr>
        </p:nvSpPr>
        <p:spPr>
          <a:xfrm>
            <a:off x="8638952" y="6513670"/>
            <a:ext cx="464288" cy="274320"/>
          </a:xfrm>
        </p:spPr>
        <p:txBody>
          <a:bodyPr vert="horz" rtlCol="0"/>
          <a:lstStyle>
            <a:lvl1pPr>
              <a:defRPr>
                <a:solidFill>
                  <a:schemeClr val="tx2">
                    <a:shade val="90000"/>
                  </a:schemeClr>
                </a:solidFill>
              </a:defRPr>
            </a:lvl1pPr>
            <a:extLst/>
          </a:lstStyle>
          <a:p>
            <a:fld id="{87D62F35-2DC0-4F2B-A6DA-56CB04659284}" type="slidenum">
              <a:rPr lang="en-US" smtClean="0"/>
              <a:pPr/>
              <a:t>‹#›</a:t>
            </a:fld>
            <a:endParaRPr lang="en-US"/>
          </a:p>
        </p:txBody>
      </p:sp>
      <p:sp>
        <p:nvSpPr>
          <p:cNvPr id="11" name="Footer Placeholder 10"/>
          <p:cNvSpPr>
            <a:spLocks noGrp="1"/>
          </p:cNvSpPr>
          <p:nvPr>
            <p:ph type="ftr" sz="quarter" idx="12"/>
          </p:nvPr>
        </p:nvSpPr>
        <p:spPr>
          <a:xfrm>
            <a:off x="1600200" y="6513670"/>
            <a:ext cx="3907464" cy="274320"/>
          </a:xfrm>
        </p:spPr>
        <p:txBody>
          <a:bodyPr vert="horz" rtlCol="0"/>
          <a:lstStyle>
            <a:extLst/>
          </a:lstStyle>
          <a:p>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0443" y="4724400"/>
            <a:ext cx="5486400" cy="664536"/>
          </a:xfrm>
        </p:spPr>
        <p:txBody>
          <a:bodyPr anchor="b"/>
          <a:lstStyle>
            <a:lvl1pPr marL="0" algn="r">
              <a:buNone/>
              <a:defRPr sz="2000" b="1"/>
            </a:lvl1pPr>
            <a:extLst/>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3040443" y="5388936"/>
            <a:ext cx="5486400" cy="912255"/>
          </a:xfrm>
        </p:spPr>
        <p:txBody>
          <a:bodyPr/>
          <a:lstStyle>
            <a:lvl1pPr marL="0" indent="0" algn="r">
              <a:spcBef>
                <a:spcPts val="0"/>
              </a:spcBef>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13" name="Picture Placeholder 12"/>
          <p:cNvSpPr>
            <a:spLocks noGrp="1"/>
          </p:cNvSpPr>
          <p:nvPr>
            <p:ph type="pic" idx="1"/>
          </p:nvPr>
        </p:nvSpPr>
        <p:spPr>
          <a:xfrm>
            <a:off x="304800" y="249864"/>
            <a:ext cx="8534400" cy="4343400"/>
          </a:xfrm>
          <a:prstGeom prst="round2DiagRect">
            <a:avLst>
              <a:gd name="adj1" fmla="val 11403"/>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extLst/>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8" name="Date Placeholder 7"/>
          <p:cNvSpPr>
            <a:spLocks noGrp="1"/>
          </p:cNvSpPr>
          <p:nvPr>
            <p:ph type="dt" sz="half" idx="10"/>
          </p:nvPr>
        </p:nvSpPr>
        <p:spPr>
          <a:xfrm>
            <a:off x="5562600" y="6509004"/>
            <a:ext cx="3002280" cy="274320"/>
          </a:xfrm>
        </p:spPr>
        <p:txBody>
          <a:bodyPr vert="horz" rtlCol="0"/>
          <a:lstStyle>
            <a:extLst/>
          </a:lstStyle>
          <a:p>
            <a:fld id="{2D7BA661-33C4-410F-8A69-497F03BEA3D1}" type="datetimeFigureOut">
              <a:rPr lang="en-US" smtClean="0"/>
              <a:pPr/>
              <a:t>12/5/2016</a:t>
            </a:fld>
            <a:endParaRPr lang="en-US"/>
          </a:p>
        </p:txBody>
      </p:sp>
      <p:sp>
        <p:nvSpPr>
          <p:cNvPr id="9" name="Slide Number Placeholder 8"/>
          <p:cNvSpPr>
            <a:spLocks noGrp="1"/>
          </p:cNvSpPr>
          <p:nvPr>
            <p:ph type="sldNum" sz="quarter" idx="11"/>
          </p:nvPr>
        </p:nvSpPr>
        <p:spPr>
          <a:xfrm>
            <a:off x="8638952" y="6509004"/>
            <a:ext cx="464288" cy="274320"/>
          </a:xfrm>
        </p:spPr>
        <p:txBody>
          <a:bodyPr vert="horz" rtlCol="0"/>
          <a:lstStyle>
            <a:lvl1pPr>
              <a:defRPr>
                <a:solidFill>
                  <a:schemeClr val="tx2">
                    <a:shade val="90000"/>
                  </a:schemeClr>
                </a:solidFill>
              </a:defRPr>
            </a:lvl1pPr>
            <a:extLst/>
          </a:lstStyle>
          <a:p>
            <a:fld id="{87D62F35-2DC0-4F2B-A6DA-56CB04659284}" type="slidenum">
              <a:rPr lang="en-US" smtClean="0"/>
              <a:pPr/>
              <a:t>‹#›</a:t>
            </a:fld>
            <a:endParaRPr lang="en-US"/>
          </a:p>
        </p:txBody>
      </p:sp>
      <p:sp>
        <p:nvSpPr>
          <p:cNvPr id="10" name="Footer Placeholder 9"/>
          <p:cNvSpPr>
            <a:spLocks noGrp="1"/>
          </p:cNvSpPr>
          <p:nvPr>
            <p:ph type="ftr" sz="quarter" idx="12"/>
          </p:nvPr>
        </p:nvSpPr>
        <p:spPr>
          <a:xfrm>
            <a:off x="1600200" y="6509004"/>
            <a:ext cx="3907464" cy="274320"/>
          </a:xfrm>
        </p:spPr>
        <p:txBody>
          <a:bodyPr vert="horz" rtlCol="0"/>
          <a:lstStyle>
            <a:extLst/>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Round Diagonal Corner Rectangle 6"/>
          <p:cNvSpPr/>
          <p:nvPr/>
        </p:nvSpPr>
        <p:spPr>
          <a:xfrm>
            <a:off x="164592" y="147085"/>
            <a:ext cx="8810846" cy="6565392"/>
          </a:xfrm>
          <a:prstGeom prst="round2DiagRect">
            <a:avLst>
              <a:gd name="adj1" fmla="val 11807"/>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 name="Footer Placeholder 2"/>
          <p:cNvSpPr>
            <a:spLocks noGrp="1"/>
          </p:cNvSpPr>
          <p:nvPr>
            <p:ph type="ftr" sz="quarter" idx="3"/>
          </p:nvPr>
        </p:nvSpPr>
        <p:spPr>
          <a:xfrm>
            <a:off x="1295400" y="6400800"/>
            <a:ext cx="4212264" cy="274320"/>
          </a:xfrm>
          <a:prstGeom prst="rect">
            <a:avLst/>
          </a:prstGeom>
        </p:spPr>
        <p:txBody>
          <a:bodyPr/>
          <a:lstStyle>
            <a:lvl1pPr algn="r" eaLnBrk="1" latinLnBrk="0" hangingPunct="1">
              <a:defRPr kumimoji="0" sz="1300">
                <a:solidFill>
                  <a:schemeClr val="bg2">
                    <a:tint val="60000"/>
                    <a:satMod val="155000"/>
                  </a:schemeClr>
                </a:solidFill>
              </a:defRPr>
            </a:lvl1pPr>
            <a:extLst/>
          </a:lstStyle>
          <a:p>
            <a:endParaRPr lang="en-US"/>
          </a:p>
        </p:txBody>
      </p:sp>
      <p:sp>
        <p:nvSpPr>
          <p:cNvPr id="14" name="Date Placeholder 13"/>
          <p:cNvSpPr>
            <a:spLocks noGrp="1"/>
          </p:cNvSpPr>
          <p:nvPr>
            <p:ph type="dt" sz="half" idx="2"/>
          </p:nvPr>
        </p:nvSpPr>
        <p:spPr>
          <a:xfrm>
            <a:off x="5562600" y="6400800"/>
            <a:ext cx="3002280" cy="274320"/>
          </a:xfrm>
          <a:prstGeom prst="rect">
            <a:avLst/>
          </a:prstGeom>
        </p:spPr>
        <p:txBody>
          <a:bodyPr/>
          <a:lstStyle>
            <a:lvl1pPr algn="l" eaLnBrk="1" latinLnBrk="0" hangingPunct="1">
              <a:defRPr kumimoji="0" sz="1300">
                <a:solidFill>
                  <a:schemeClr val="bg2">
                    <a:tint val="60000"/>
                    <a:satMod val="155000"/>
                  </a:schemeClr>
                </a:solidFill>
              </a:defRPr>
            </a:lvl1pPr>
            <a:extLst/>
          </a:lstStyle>
          <a:p>
            <a:fld id="{2D7BA661-33C4-410F-8A69-497F03BEA3D1}" type="datetimeFigureOut">
              <a:rPr lang="en-US" smtClean="0"/>
              <a:pPr/>
              <a:t>12/5/2016</a:t>
            </a:fld>
            <a:endParaRPr lang="en-US"/>
          </a:p>
        </p:txBody>
      </p:sp>
      <p:sp>
        <p:nvSpPr>
          <p:cNvPr id="23" name="Slide Number Placeholder 22"/>
          <p:cNvSpPr>
            <a:spLocks noGrp="1"/>
          </p:cNvSpPr>
          <p:nvPr>
            <p:ph type="sldNum" sz="quarter" idx="4"/>
          </p:nvPr>
        </p:nvSpPr>
        <p:spPr>
          <a:xfrm>
            <a:off x="8638952" y="6514568"/>
            <a:ext cx="464288" cy="274320"/>
          </a:xfrm>
          <a:prstGeom prst="rect">
            <a:avLst/>
          </a:prstGeom>
        </p:spPr>
        <p:txBody>
          <a:bodyPr anchor="ctr"/>
          <a:lstStyle>
            <a:lvl1pPr algn="r" eaLnBrk="1" latinLnBrk="0" hangingPunct="1">
              <a:defRPr kumimoji="0" sz="1600">
                <a:solidFill>
                  <a:schemeClr val="tx2">
                    <a:shade val="90000"/>
                  </a:schemeClr>
                </a:solidFill>
                <a:effectLst/>
              </a:defRPr>
            </a:lvl1pPr>
            <a:extLst/>
          </a:lstStyle>
          <a:p>
            <a:fld id="{87D62F35-2DC0-4F2B-A6DA-56CB04659284}" type="slidenum">
              <a:rPr lang="en-US" smtClean="0"/>
              <a:pPr/>
              <a:t>‹#›</a:t>
            </a:fld>
            <a:endParaRPr lang="en-US"/>
          </a:p>
        </p:txBody>
      </p:sp>
      <p:sp>
        <p:nvSpPr>
          <p:cNvPr id="22" name="Title Placeholder 21"/>
          <p:cNvSpPr>
            <a:spLocks noGrp="1"/>
          </p:cNvSpPr>
          <p:nvPr>
            <p:ph type="title"/>
          </p:nvPr>
        </p:nvSpPr>
        <p:spPr>
          <a:xfrm>
            <a:off x="457200" y="253536"/>
            <a:ext cx="8229600" cy="1143000"/>
          </a:xfrm>
          <a:prstGeom prst="rect">
            <a:avLst/>
          </a:prstGeom>
        </p:spPr>
        <p:txBody>
          <a:bodyPr rIns="91440" anchor="b">
            <a:normAutofit/>
            <a:scene3d>
              <a:camera prst="orthographicFront"/>
              <a:lightRig rig="soft" dir="t">
                <a:rot lat="0" lon="0" rev="2400000"/>
              </a:lightRig>
            </a:scene3d>
            <a:sp3d>
              <a:bevelT w="19050" h="12700"/>
            </a:sp3d>
          </a:bodyPr>
          <a:lstStyle>
            <a:extLst/>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46237"/>
            <a:ext cx="8229600" cy="452628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marL="54864" algn="r" rtl="0" eaLnBrk="1" latinLnBrk="0" hangingPunct="1">
        <a:spcBef>
          <a:spcPct val="0"/>
        </a:spcBef>
        <a:buNone/>
        <a:defRPr kumimoji="0" sz="4600" kern="1200">
          <a:solidFill>
            <a:schemeClr val="tx2">
              <a:tint val="100000"/>
              <a:shade val="90000"/>
              <a:satMod val="250000"/>
              <a:alpha val="100000"/>
            </a:schemeClr>
          </a:solidFill>
          <a:effectLst>
            <a:outerShdw blurRad="38100" dist="25500" dir="5400000" algn="tl" rotWithShape="0">
              <a:srgbClr val="000000">
                <a:satMod val="180000"/>
                <a:alpha val="75000"/>
              </a:srgbClr>
            </a:outerShdw>
          </a:effectLst>
          <a:latin typeface="+mj-lt"/>
          <a:ea typeface="+mj-ea"/>
          <a:cs typeface="+mj-cs"/>
        </a:defRPr>
      </a:lvl1pPr>
      <a:extLst/>
    </p:titleStyle>
    <p:bodyStyle>
      <a:lvl1pPr marL="292100" indent="-292100" algn="l" rtl="0" eaLnBrk="1" latinLnBrk="0" hangingPunct="1">
        <a:spcBef>
          <a:spcPts val="0"/>
        </a:spcBef>
        <a:buClr>
          <a:schemeClr val="accent1"/>
        </a:buClr>
        <a:buSzPct val="70000"/>
        <a:buFont typeface="Wingdings 2"/>
        <a:buChar char=""/>
        <a:defRPr kumimoji="0" sz="3200" kern="1200">
          <a:solidFill>
            <a:schemeClr val="tx1"/>
          </a:solidFill>
          <a:latin typeface="+mn-lt"/>
          <a:ea typeface="+mn-ea"/>
          <a:cs typeface="+mn-cs"/>
        </a:defRPr>
      </a:lvl1pPr>
      <a:lvl2pPr marL="640080" indent="-228600" algn="l" rtl="0" eaLnBrk="1" latinLnBrk="0" hangingPunct="1">
        <a:spcBef>
          <a:spcPts val="400"/>
        </a:spcBef>
        <a:buClr>
          <a:schemeClr val="accent2"/>
        </a:buClr>
        <a:buSzPct val="90000"/>
        <a:buFontTx/>
        <a:buChar char="•"/>
        <a:defRPr kumimoji="0" sz="2600" kern="1200">
          <a:solidFill>
            <a:schemeClr val="tx1"/>
          </a:solidFill>
          <a:latin typeface="+mn-lt"/>
          <a:ea typeface="+mn-ea"/>
          <a:cs typeface="+mn-cs"/>
        </a:defRPr>
      </a:lvl2pPr>
      <a:lvl3pPr marL="822960" indent="-192024" algn="l" rtl="0" eaLnBrk="1" latinLnBrk="0" hangingPunct="1">
        <a:spcBef>
          <a:spcPts val="400"/>
        </a:spcBef>
        <a:buClr>
          <a:schemeClr val="accent3"/>
        </a:buClr>
        <a:buSzPct val="100000"/>
        <a:buFont typeface="Wingdings 2"/>
        <a:buChar char=""/>
        <a:defRPr kumimoji="0" sz="2300" kern="1200">
          <a:solidFill>
            <a:schemeClr val="tx1"/>
          </a:solidFill>
          <a:latin typeface="+mn-lt"/>
          <a:ea typeface="+mn-ea"/>
          <a:cs typeface="+mn-cs"/>
        </a:defRPr>
      </a:lvl3pPr>
      <a:lvl4pPr marL="1005840" indent="-182880" algn="l" rtl="0" eaLnBrk="1" latinLnBrk="0" hangingPunct="1">
        <a:spcBef>
          <a:spcPts val="400"/>
        </a:spcBef>
        <a:buClr>
          <a:schemeClr val="accent3"/>
        </a:buClr>
        <a:buSzPct val="100000"/>
        <a:buFont typeface="Wingdings 2"/>
        <a:buChar char=""/>
        <a:defRPr kumimoji="0" sz="2000" kern="1200">
          <a:solidFill>
            <a:schemeClr val="tx1"/>
          </a:solidFill>
          <a:latin typeface="+mn-lt"/>
          <a:ea typeface="+mn-ea"/>
          <a:cs typeface="+mn-cs"/>
        </a:defRPr>
      </a:lvl4pPr>
      <a:lvl5pPr marL="1188720" indent="-182880" algn="l" rtl="0" eaLnBrk="1" latinLnBrk="0" hangingPunct="1">
        <a:spcBef>
          <a:spcPts val="400"/>
        </a:spcBef>
        <a:buClr>
          <a:schemeClr val="accent3"/>
        </a:buClr>
        <a:buSzPct val="100000"/>
        <a:buFont typeface="Wingdings 2"/>
        <a:buChar char=""/>
        <a:defRPr kumimoji="0" sz="1900" kern="1200">
          <a:solidFill>
            <a:schemeClr val="tx1"/>
          </a:solidFill>
          <a:latin typeface="+mn-lt"/>
          <a:ea typeface="+mn-ea"/>
          <a:cs typeface="+mn-cs"/>
        </a:defRPr>
      </a:lvl5pPr>
      <a:lvl6pPr marL="1371600" indent="-173736" algn="l" rtl="0" eaLnBrk="1" latinLnBrk="0" hangingPunct="1">
        <a:spcBef>
          <a:spcPts val="400"/>
        </a:spcBef>
        <a:buClr>
          <a:schemeClr val="accent4"/>
        </a:buClr>
        <a:buFont typeface="Wingdings 2"/>
        <a:buChar char=""/>
        <a:defRPr kumimoji="0" sz="1800" kern="1200" baseline="0">
          <a:solidFill>
            <a:schemeClr val="tx1"/>
          </a:solidFill>
          <a:latin typeface="+mn-lt"/>
          <a:ea typeface="+mn-ea"/>
          <a:cs typeface="+mn-cs"/>
        </a:defRPr>
      </a:lvl6pPr>
      <a:lvl7pPr marL="155448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7pPr>
      <a:lvl8pPr marL="173736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8pPr>
      <a:lvl9pPr marL="192024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mailto:bacblegal@bacb.com" TargetMode="External"/><Relationship Id="rId2" Type="http://schemas.openxmlformats.org/officeDocument/2006/relationships/hyperlink" Target="http://bacb.com/ethics-code/" TargetMode="External"/><Relationship Id="rId1" Type="http://schemas.openxmlformats.org/officeDocument/2006/relationships/slideLayout" Target="../slideLayouts/slideLayout2.xml"/><Relationship Id="rId6" Type="http://schemas.openxmlformats.org/officeDocument/2006/relationships/hyperlink" Target="https://gateway.bacb.com/Account/Login.aspx" TargetMode="External"/><Relationship Id="rId5" Type="http://schemas.openxmlformats.org/officeDocument/2006/relationships/hyperlink" Target="http://bacb.com/contact-us/" TargetMode="External"/><Relationship Id="rId4" Type="http://schemas.openxmlformats.org/officeDocument/2006/relationships/hyperlink" Target="mailto:reporting@bacb.com"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Documentation &amp; Reporting/</a:t>
            </a:r>
            <a:br>
              <a:rPr lang="en-US" dirty="0" smtClean="0"/>
            </a:br>
            <a:r>
              <a:rPr lang="en-US" dirty="0" smtClean="0"/>
              <a:t>Crisis Procedures</a:t>
            </a:r>
            <a:endParaRPr lang="en-US" dirty="0"/>
          </a:p>
        </p:txBody>
      </p:sp>
      <p:sp>
        <p:nvSpPr>
          <p:cNvPr id="3" name="Subtitle 2"/>
          <p:cNvSpPr>
            <a:spLocks noGrp="1"/>
          </p:cNvSpPr>
          <p:nvPr>
            <p:ph type="subTitle" idx="1"/>
          </p:nvPr>
        </p:nvSpPr>
        <p:spPr/>
        <p:txBody>
          <a:bodyPr/>
          <a:lstStyle/>
          <a:p>
            <a:r>
              <a:rPr lang="en-US" dirty="0" smtClean="0"/>
              <a:t>Task List </a:t>
            </a:r>
            <a:r>
              <a:rPr lang="en-US" dirty="0" smtClean="0"/>
              <a:t>E</a:t>
            </a:r>
            <a:endParaRPr lang="en-US" dirty="0" smtClean="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Documentation of Abuse &amp; Neglect</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Is it against the laws of New Jersey to fail to report suspected abuse/neglect?</a:t>
            </a:r>
          </a:p>
          <a:p>
            <a:pPr lvl="1"/>
            <a:r>
              <a:rPr lang="en-US" dirty="0" smtClean="0"/>
              <a:t>Any person who knowingly fails to report suspected abuse or neglect according to the law or to comply with the provisions of the law is a disorderly person.</a:t>
            </a:r>
          </a:p>
          <a:p>
            <a:endParaRPr lang="en-US" dirty="0" smtClean="0"/>
          </a:p>
          <a:p>
            <a:r>
              <a:rPr lang="en-US" dirty="0" smtClean="0"/>
              <a:t>What happens after I make the call? </a:t>
            </a:r>
          </a:p>
          <a:p>
            <a:pPr lvl="1"/>
            <a:r>
              <a:rPr lang="en-US" dirty="0" smtClean="0"/>
              <a:t>When a report indicates that a child may be at risk, an investigator from the Division of Child Protection and Permanency (formerly Youth and Family Services) will promptly investigate the allegations of child abuse and neglect within 24 hours of receipt of the report.</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Progress Notes</a:t>
            </a:r>
            <a:endParaRPr lang="en-US" dirty="0"/>
          </a:p>
        </p:txBody>
      </p:sp>
      <p:sp>
        <p:nvSpPr>
          <p:cNvPr id="3" name="Text Placeholder 2"/>
          <p:cNvSpPr>
            <a:spLocks noGrp="1"/>
          </p:cNvSpPr>
          <p:nvPr>
            <p:ph type="body" idx="1"/>
          </p:nvPr>
        </p:nvSpPr>
        <p:spPr/>
        <p:txBody>
          <a:bodyPr/>
          <a:lstStyle/>
          <a:p>
            <a:r>
              <a:rPr lang="en-US" dirty="0" smtClean="0"/>
              <a:t>Importance of Accurate and Complete Documentation</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Progress Notes- why does completeness matter?</a:t>
            </a:r>
            <a:endParaRPr lang="en-US" dirty="0"/>
          </a:p>
        </p:txBody>
      </p:sp>
      <p:sp>
        <p:nvSpPr>
          <p:cNvPr id="3" name="Content Placeholder 2"/>
          <p:cNvSpPr>
            <a:spLocks noGrp="1"/>
          </p:cNvSpPr>
          <p:nvPr>
            <p:ph idx="1"/>
          </p:nvPr>
        </p:nvSpPr>
        <p:spPr/>
        <p:txBody>
          <a:bodyPr/>
          <a:lstStyle/>
          <a:p>
            <a:r>
              <a:rPr lang="en-US" dirty="0" smtClean="0"/>
              <a:t>NBN is certified through CHAP- Community Health Accreditation Partner</a:t>
            </a:r>
          </a:p>
          <a:p>
            <a:endParaRPr lang="en-US" dirty="0" smtClean="0"/>
          </a:p>
          <a:p>
            <a:r>
              <a:rPr lang="en-US" dirty="0" smtClean="0"/>
              <a:t>We get random audits, of random client charts. If a field isn’t filled out on a progress note, it’s bad news for the company.</a:t>
            </a:r>
          </a:p>
          <a:p>
            <a:endParaRPr lang="en-US" dirty="0" smtClean="0"/>
          </a:p>
          <a:p>
            <a:r>
              <a:rPr lang="en-US" dirty="0" smtClean="0"/>
              <a:t>Refer to handout</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Crisis Procedures &amp; Management</a:t>
            </a:r>
            <a:endParaRPr lang="en-US" dirty="0"/>
          </a:p>
        </p:txBody>
      </p:sp>
      <p:sp>
        <p:nvSpPr>
          <p:cNvPr id="3" name="Text Placeholder 2"/>
          <p:cNvSpPr>
            <a:spLocks noGrp="1"/>
          </p:cNvSpPr>
          <p:nvPr>
            <p:ph type="body" idx="1"/>
          </p:nvPr>
        </p:nvSpPr>
        <p:spPr/>
        <p:txBody>
          <a:bodyPr/>
          <a:lstStyle/>
          <a:p>
            <a:r>
              <a:rPr lang="en-US" dirty="0" smtClean="0"/>
              <a:t>NBN Specific Policies &amp; CPI</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NBN On-Call: </a:t>
            </a:r>
            <a:br>
              <a:rPr lang="en-US" dirty="0" smtClean="0"/>
            </a:br>
            <a:r>
              <a:rPr lang="en-US" dirty="0" smtClean="0"/>
              <a:t>When to Call </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Please call on call after hours for any risk management issues. It is important that we document this the correct way. It is important that we document this the correct way. Please call on call for:</a:t>
            </a:r>
          </a:p>
          <a:p>
            <a:pPr lvl="0"/>
            <a:r>
              <a:rPr lang="en-US" dirty="0" smtClean="0"/>
              <a:t>Any new challenging behavior observed or significant increase in intensity of behavior.</a:t>
            </a:r>
          </a:p>
          <a:p>
            <a:pPr lvl="0"/>
            <a:r>
              <a:rPr lang="en-US" dirty="0" smtClean="0"/>
              <a:t>Elopement</a:t>
            </a:r>
          </a:p>
          <a:p>
            <a:pPr lvl="0"/>
            <a:r>
              <a:rPr lang="en-US" dirty="0" smtClean="0"/>
              <a:t>Any crisis situation</a:t>
            </a:r>
          </a:p>
          <a:p>
            <a:pPr lvl="0"/>
            <a:r>
              <a:rPr lang="en-US" dirty="0" smtClean="0"/>
              <a:t>Anytime you have to call DCP&amp;P or Mobile Response.</a:t>
            </a:r>
          </a:p>
          <a:p>
            <a:pPr lvl="0"/>
            <a:r>
              <a:rPr lang="en-US" dirty="0" smtClean="0"/>
              <a:t>Suicidal/Homicidal Ideation</a:t>
            </a:r>
          </a:p>
          <a:p>
            <a:pPr lvl="0"/>
            <a:r>
              <a:rPr lang="en-US" u="sng" dirty="0" smtClean="0"/>
              <a:t>Anytime the client appears to be a danger to him/herself or others. </a:t>
            </a:r>
            <a:endParaRPr lang="en-US" dirty="0" smtClean="0"/>
          </a:p>
          <a:p>
            <a:pPr lvl="0"/>
            <a:r>
              <a:rPr lang="en-US" dirty="0" smtClean="0"/>
              <a:t>Anytime PCT are needed (restraints or transport)</a:t>
            </a:r>
          </a:p>
          <a:p>
            <a:pPr lvl="0"/>
            <a:r>
              <a:rPr lang="en-US" dirty="0" smtClean="0"/>
              <a:t>Any injuries sustained to staff</a:t>
            </a:r>
          </a:p>
          <a:p>
            <a:pPr lvl="0"/>
            <a:r>
              <a:rPr lang="en-US" dirty="0" smtClean="0"/>
              <a:t>On School district cases- any call-outs during times when the office is closed.</a:t>
            </a:r>
          </a:p>
          <a:p>
            <a:pPr lvl="0"/>
            <a:r>
              <a:rPr lang="en-US" dirty="0" smtClean="0"/>
              <a:t>If a parent is late returning home. </a:t>
            </a:r>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NBN On Call</a:t>
            </a:r>
            <a:endParaRPr lang="en-US" dirty="0"/>
          </a:p>
        </p:txBody>
      </p:sp>
      <p:sp>
        <p:nvSpPr>
          <p:cNvPr id="3" name="Content Placeholder 2"/>
          <p:cNvSpPr>
            <a:spLocks noGrp="1"/>
          </p:cNvSpPr>
          <p:nvPr>
            <p:ph idx="1"/>
          </p:nvPr>
        </p:nvSpPr>
        <p:spPr/>
        <p:txBody>
          <a:bodyPr/>
          <a:lstStyle/>
          <a:p>
            <a:r>
              <a:rPr lang="en-US" dirty="0" smtClean="0"/>
              <a:t>The on call clinician will advise you on how to handle the situation. If a crisis occurs, the clinician might tell you to call or have the family call </a:t>
            </a:r>
            <a:r>
              <a:rPr lang="en-US" dirty="0" err="1" smtClean="0"/>
              <a:t>PerformCare’s</a:t>
            </a:r>
            <a:r>
              <a:rPr lang="en-US" dirty="0" smtClean="0"/>
              <a:t> mobile response phone number. </a:t>
            </a:r>
          </a:p>
          <a:p>
            <a:r>
              <a:rPr lang="en-US" dirty="0" smtClean="0"/>
              <a:t>Call: 1-877-652-7624 and follow the prompts for an emergency situation (non life-threatening only)</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Risk Management Reporting</a:t>
            </a:r>
            <a:endParaRPr lang="en-US" dirty="0"/>
          </a:p>
        </p:txBody>
      </p:sp>
      <p:sp>
        <p:nvSpPr>
          <p:cNvPr id="5" name="Content Placeholder 4"/>
          <p:cNvSpPr>
            <a:spLocks noGrp="1"/>
          </p:cNvSpPr>
          <p:nvPr>
            <p:ph idx="1"/>
          </p:nvPr>
        </p:nvSpPr>
        <p:spPr/>
        <p:txBody>
          <a:bodyPr/>
          <a:lstStyle/>
          <a:p>
            <a:r>
              <a:rPr lang="en-US" dirty="0" smtClean="0"/>
              <a:t>The following events must be reported to you Case Manager or Program Supervisor; unusual occurrences (child enters crisis, family has been opened to DCFS), vehicle accident, accidents or injury, safety hazards, suicidal thoughts or attempts, intense physical aggression (against others or self). </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Risk Management Reporting</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If you have an incident that qualifies as a risk management:</a:t>
            </a:r>
          </a:p>
          <a:p>
            <a:pPr lvl="1"/>
            <a:r>
              <a:rPr lang="en-US" dirty="0" smtClean="0"/>
              <a:t> contact the case manager or NBN supervisor within 24 hours of the incident. If it is on a weekend or afterhours connect to on call, and expect the case manager to follow up with you on Monday. </a:t>
            </a:r>
          </a:p>
          <a:p>
            <a:pPr lvl="1"/>
            <a:r>
              <a:rPr lang="en-US" dirty="0" smtClean="0"/>
              <a:t>Document the Antecedent behavior, the concerning behavior as well as the behavior and consequence on the progress notes. </a:t>
            </a:r>
          </a:p>
          <a:p>
            <a:pPr lvl="1"/>
            <a:r>
              <a:rPr lang="en-US" dirty="0" smtClean="0"/>
              <a:t>When speaking to your case manager at New Behavioral Network provide as much information about the incident as possible. </a:t>
            </a:r>
          </a:p>
          <a:p>
            <a:pPr lvl="1"/>
            <a:r>
              <a:rPr lang="en-US" dirty="0" smtClean="0"/>
              <a:t>The case manager will then fill out the Risk Management Form. Follow through contact will occur. The case manager may call parent for information and will contact referral source as well.</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Employee-Related </a:t>
            </a:r>
            <a:br>
              <a:rPr lang="en-US" dirty="0" smtClean="0"/>
            </a:br>
            <a:r>
              <a:rPr lang="en-US" dirty="0" smtClean="0"/>
              <a:t>Risk Management Reporting</a:t>
            </a:r>
            <a:endParaRPr lang="en-US" dirty="0"/>
          </a:p>
        </p:txBody>
      </p:sp>
      <p:sp>
        <p:nvSpPr>
          <p:cNvPr id="3" name="Content Placeholder 2"/>
          <p:cNvSpPr>
            <a:spLocks noGrp="1"/>
          </p:cNvSpPr>
          <p:nvPr>
            <p:ph idx="1"/>
          </p:nvPr>
        </p:nvSpPr>
        <p:spPr/>
        <p:txBody>
          <a:bodyPr>
            <a:normAutofit fontScale="77500" lnSpcReduction="20000"/>
          </a:bodyPr>
          <a:lstStyle/>
          <a:p>
            <a:r>
              <a:rPr lang="en-US" b="1" i="1" dirty="0" smtClean="0"/>
              <a:t>Policy:</a:t>
            </a:r>
            <a:r>
              <a:rPr lang="en-US" dirty="0" smtClean="0"/>
              <a:t> All accidents are to be reported to the agency within 72 hours of occurrence. The timing of the verbal report will be next business day for less serious issues and immediately to the supervisor or on-call staff for serious adverse events. The initial Risk Management report will be made verbally by telephone to the case manager or supervisor, and will be followed up within 72 hours by a written report. An employee who is involved in an accident while performing their job responsibilities and warrants being seen by a physician, must be seen within 72 hours in order for Worker’s Compensation Benefits to be applicable.</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Employee-Related</a:t>
            </a:r>
            <a:br>
              <a:rPr lang="en-US" dirty="0" smtClean="0"/>
            </a:br>
            <a:r>
              <a:rPr lang="en-US" dirty="0" smtClean="0"/>
              <a:t>Risk Management Reporting</a:t>
            </a:r>
            <a:endParaRPr lang="en-US" dirty="0"/>
          </a:p>
        </p:txBody>
      </p:sp>
      <p:sp>
        <p:nvSpPr>
          <p:cNvPr id="3" name="Content Placeholder 2"/>
          <p:cNvSpPr>
            <a:spLocks noGrp="1"/>
          </p:cNvSpPr>
          <p:nvPr>
            <p:ph idx="1"/>
          </p:nvPr>
        </p:nvSpPr>
        <p:spPr/>
        <p:txBody>
          <a:bodyPr>
            <a:normAutofit fontScale="70000" lnSpcReduction="20000"/>
          </a:bodyPr>
          <a:lstStyle/>
          <a:p>
            <a:r>
              <a:rPr lang="en-US" b="1" i="1" dirty="0" smtClean="0"/>
              <a:t>Examples of Reportable Occurrences:</a:t>
            </a:r>
            <a:endParaRPr lang="en-US" dirty="0" smtClean="0"/>
          </a:p>
          <a:p>
            <a:pPr lvl="0" hangingPunct="0"/>
            <a:r>
              <a:rPr lang="en-US" dirty="0" smtClean="0"/>
              <a:t>Falls/Burns</a:t>
            </a:r>
          </a:p>
          <a:p>
            <a:pPr lvl="0" hangingPunct="0"/>
            <a:r>
              <a:rPr lang="en-US" dirty="0" smtClean="0"/>
              <a:t> Accidents</a:t>
            </a:r>
          </a:p>
          <a:p>
            <a:pPr lvl="0" hangingPunct="0"/>
            <a:r>
              <a:rPr lang="en-US" dirty="0" smtClean="0"/>
              <a:t>Exposure to, or infection with a communicable disease, i.e. Chicken Pox</a:t>
            </a:r>
          </a:p>
          <a:p>
            <a:pPr lvl="0" hangingPunct="0"/>
            <a:r>
              <a:rPr lang="en-US" dirty="0" smtClean="0"/>
              <a:t>Infection</a:t>
            </a:r>
          </a:p>
          <a:p>
            <a:pPr lvl="0" hangingPunct="0"/>
            <a:r>
              <a:rPr lang="en-US" dirty="0" smtClean="0"/>
              <a:t>Guardian/Parent/Patient refusing prescribed treatment for patient</a:t>
            </a:r>
          </a:p>
          <a:p>
            <a:pPr lvl="0" hangingPunct="0"/>
            <a:r>
              <a:rPr lang="en-US" dirty="0" smtClean="0"/>
              <a:t>Caregiver/Employee barred from home</a:t>
            </a:r>
          </a:p>
          <a:p>
            <a:pPr lvl="0" hangingPunct="0"/>
            <a:r>
              <a:rPr lang="en-US" dirty="0" smtClean="0"/>
              <a:t>Unplanned absence of caregiver/employee</a:t>
            </a:r>
          </a:p>
          <a:p>
            <a:pPr lvl="0" hangingPunct="0"/>
            <a:r>
              <a:rPr lang="en-US" dirty="0" smtClean="0"/>
              <a:t>Medication related problems, i.e. adverse drug reactions</a:t>
            </a:r>
          </a:p>
          <a:p>
            <a:pPr lvl="0" hangingPunct="0"/>
            <a:r>
              <a:rPr lang="en-US" dirty="0" smtClean="0"/>
              <a:t>Equipment related problems, i.e. equipment not functioning properly</a:t>
            </a:r>
          </a:p>
          <a:p>
            <a:pPr lvl="0" hangingPunct="0"/>
            <a:r>
              <a:rPr lang="en-US" dirty="0" smtClean="0"/>
              <a:t>Property related problems, i.e. damage to property of patient/family/employee</a:t>
            </a: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BACB Reporting</a:t>
            </a:r>
            <a:endParaRPr lang="en-US" dirty="0"/>
          </a:p>
        </p:txBody>
      </p:sp>
      <p:sp>
        <p:nvSpPr>
          <p:cNvPr id="3" name="Text Placeholder 2"/>
          <p:cNvSpPr>
            <a:spLocks noGrp="1"/>
          </p:cNvSpPr>
          <p:nvPr>
            <p:ph type="body" idx="1"/>
          </p:nvPr>
        </p:nvSpPr>
        <p:spPr/>
        <p:txBody>
          <a:bodyPr/>
          <a:lstStyle/>
          <a:p>
            <a:r>
              <a:rPr lang="en-US" dirty="0" smtClean="0"/>
              <a:t>What to Report and When</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Employee-Related</a:t>
            </a:r>
            <a:br>
              <a:rPr lang="en-US" dirty="0" smtClean="0"/>
            </a:br>
            <a:r>
              <a:rPr lang="en-US" dirty="0" smtClean="0"/>
              <a:t>Risk Management Reporting</a:t>
            </a:r>
            <a:endParaRPr lang="en-US" dirty="0"/>
          </a:p>
        </p:txBody>
      </p:sp>
      <p:sp>
        <p:nvSpPr>
          <p:cNvPr id="3" name="Content Placeholder 2"/>
          <p:cNvSpPr>
            <a:spLocks noGrp="1"/>
          </p:cNvSpPr>
          <p:nvPr>
            <p:ph idx="1"/>
          </p:nvPr>
        </p:nvSpPr>
        <p:spPr/>
        <p:txBody>
          <a:bodyPr>
            <a:normAutofit fontScale="47500" lnSpcReduction="20000"/>
          </a:bodyPr>
          <a:lstStyle/>
          <a:p>
            <a:pPr>
              <a:buNone/>
            </a:pPr>
            <a:r>
              <a:rPr lang="en-US" b="1" i="1" dirty="0" smtClean="0"/>
              <a:t>Procedure:</a:t>
            </a:r>
            <a:r>
              <a:rPr lang="en-US" dirty="0" smtClean="0"/>
              <a:t> </a:t>
            </a:r>
          </a:p>
          <a:p>
            <a:pPr>
              <a:buNone/>
            </a:pPr>
            <a:endParaRPr lang="en-US" dirty="0" smtClean="0"/>
          </a:p>
          <a:p>
            <a:r>
              <a:rPr lang="en-US" dirty="0" smtClean="0"/>
              <a:t>The employee in need of immediate medical care is welcome to contact their attending and/or acute care facility. However, the agency is not responsible for the charges if the employee self-selects a medical care provider. The on-call clinician or case manager will tell you to go to the urgent care facility NBN has a relationship with, in our case Med Express. They are our worker’s comp provider.  If during office hours, we will call ahead for you. If you call the on-call clinician after-hours, most likely he/she will call ahead for you.</a:t>
            </a:r>
          </a:p>
          <a:p>
            <a:pPr lvl="0"/>
            <a:endParaRPr lang="en-US" dirty="0" smtClean="0"/>
          </a:p>
          <a:p>
            <a:pPr lvl="0"/>
            <a:r>
              <a:rPr lang="en-US" dirty="0" smtClean="0"/>
              <a:t>Call a case manager or the on call clinician within 24 hours of the incident. It is not enough to simply document a risk management on a progress note; it could be a week before anyone reads your progress note.</a:t>
            </a:r>
          </a:p>
          <a:p>
            <a:pPr lvl="0">
              <a:buNone/>
            </a:pPr>
            <a:endParaRPr lang="en-US" dirty="0" smtClean="0"/>
          </a:p>
          <a:p>
            <a:pPr lvl="0"/>
            <a:r>
              <a:rPr lang="en-US" dirty="0" smtClean="0"/>
              <a:t>The Director or office staff personnel to whom the incident is reported will complete the Personnel Risk Management Report Form documenting the details of the accident. The form will then be submitted to the Director or Risk Management Chairperson prior to notification of the agency’s workers’ compensation carrier.</a:t>
            </a:r>
          </a:p>
          <a:p>
            <a:pPr lvl="0"/>
            <a:endParaRPr lang="en-US" dirty="0" smtClean="0"/>
          </a:p>
          <a:p>
            <a:pPr>
              <a:buNone/>
            </a:pPr>
            <a:r>
              <a:rPr lang="en-US" b="1" i="1" dirty="0" smtClean="0"/>
              <a:t> </a:t>
            </a:r>
            <a:endParaRPr lang="en-US" dirty="0" smtClean="0"/>
          </a:p>
          <a:p>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CPI</a:t>
            </a:r>
            <a:endParaRPr lang="en-US" dirty="0"/>
          </a:p>
        </p:txBody>
      </p:sp>
      <p:sp>
        <p:nvSpPr>
          <p:cNvPr id="3" name="Content Placeholder 2"/>
          <p:cNvSpPr>
            <a:spLocks noGrp="1"/>
          </p:cNvSpPr>
          <p:nvPr>
            <p:ph idx="1"/>
          </p:nvPr>
        </p:nvSpPr>
        <p:spPr/>
        <p:txBody>
          <a:bodyPr/>
          <a:lstStyle/>
          <a:p>
            <a:r>
              <a:rPr lang="en-US" dirty="0" smtClean="0"/>
              <a:t>If you have aggressive or self-injurious clients, you need to obtain CPI training for liability and safety reasons. If in doubt, get CPI trained</a:t>
            </a:r>
          </a:p>
          <a:p>
            <a:r>
              <a:rPr lang="en-US" dirty="0" smtClean="0"/>
              <a:t>Renew yearly</a:t>
            </a:r>
          </a:p>
          <a:p>
            <a:r>
              <a:rPr lang="en-US" dirty="0" smtClean="0"/>
              <a:t>New program-Enhanced. New restraints, blocking procedures</a:t>
            </a:r>
          </a:p>
          <a:p>
            <a:r>
              <a:rPr lang="en-US" dirty="0" smtClean="0"/>
              <a:t>Questions about any new content??</a:t>
            </a:r>
          </a:p>
          <a:p>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Reporting use of CPI Methods </a:t>
            </a:r>
            <a:endParaRPr lang="en-US" dirty="0"/>
          </a:p>
        </p:txBody>
      </p:sp>
      <p:sp>
        <p:nvSpPr>
          <p:cNvPr id="3" name="Content Placeholder 2"/>
          <p:cNvSpPr>
            <a:spLocks noGrp="1"/>
          </p:cNvSpPr>
          <p:nvPr>
            <p:ph idx="1"/>
          </p:nvPr>
        </p:nvSpPr>
        <p:spPr/>
        <p:txBody>
          <a:bodyPr/>
          <a:lstStyle/>
          <a:p>
            <a:r>
              <a:rPr lang="en-US" dirty="0" smtClean="0"/>
              <a:t>If you had to use CPI restraints during your session, call the office at your earliest convenience to report it.</a:t>
            </a:r>
          </a:p>
          <a:p>
            <a:r>
              <a:rPr lang="en-US" dirty="0" smtClean="0"/>
              <a:t>If your session is after 5pm or on a weekend, call the office and follow the instructions to reach the on call clinician. **It’s usually me, so just call my cell.</a:t>
            </a:r>
          </a:p>
          <a:p>
            <a:pPr lvl="1"/>
            <a:r>
              <a:rPr lang="en-US" dirty="0" smtClean="0"/>
              <a:t>You will need to fill out a PCT form, given to you by a case manager.</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Data Collection Storage &amp; Transportation</a:t>
            </a:r>
            <a:endParaRPr lang="en-US" dirty="0"/>
          </a:p>
        </p:txBody>
      </p:sp>
      <p:sp>
        <p:nvSpPr>
          <p:cNvPr id="5" name="Text Placeholder 4"/>
          <p:cNvSpPr>
            <a:spLocks noGrp="1"/>
          </p:cNvSpPr>
          <p:nvPr>
            <p:ph type="body" idx="1"/>
          </p:nvPr>
        </p:nvSpPr>
        <p:spPr/>
        <p:txBody>
          <a:bodyPr/>
          <a:lstStyle/>
          <a:p>
            <a:r>
              <a:rPr lang="en-US" dirty="0" smtClean="0"/>
              <a:t>Do’s and </a:t>
            </a:r>
            <a:r>
              <a:rPr lang="en-US" dirty="0" err="1" smtClean="0"/>
              <a:t>Don’t’s</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Data Collection Storage</a:t>
            </a:r>
            <a:endParaRPr lang="en-US" dirty="0"/>
          </a:p>
        </p:txBody>
      </p:sp>
      <p:sp>
        <p:nvSpPr>
          <p:cNvPr id="5" name="Content Placeholder 4"/>
          <p:cNvSpPr>
            <a:spLocks noGrp="1"/>
          </p:cNvSpPr>
          <p:nvPr>
            <p:ph idx="1"/>
          </p:nvPr>
        </p:nvSpPr>
        <p:spPr/>
        <p:txBody>
          <a:bodyPr/>
          <a:lstStyle/>
          <a:p>
            <a:r>
              <a:rPr lang="en-US" dirty="0" smtClean="0"/>
              <a:t>You shouldn’t have to store any data from clients</a:t>
            </a:r>
          </a:p>
          <a:p>
            <a:r>
              <a:rPr lang="en-US" dirty="0" smtClean="0"/>
              <a:t>If you have them kept at home before turning them in, they should be kept in an area where no one will be. Preferably, locked up. HIPAA violations occur easily, and you have to report them if they occur.</a:t>
            </a:r>
          </a:p>
          <a:p>
            <a:endParaRPr lang="en-US" dirty="0" smtClean="0"/>
          </a:p>
          <a:p>
            <a:r>
              <a:rPr lang="en-US" dirty="0" smtClean="0"/>
              <a:t>BACB INFO: Keep everything for 7 years.</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Data Collection Transportation</a:t>
            </a:r>
            <a:endParaRPr lang="en-US" dirty="0"/>
          </a:p>
        </p:txBody>
      </p:sp>
      <p:sp>
        <p:nvSpPr>
          <p:cNvPr id="3" name="Content Placeholder 2"/>
          <p:cNvSpPr>
            <a:spLocks noGrp="1"/>
          </p:cNvSpPr>
          <p:nvPr>
            <p:ph idx="1"/>
          </p:nvPr>
        </p:nvSpPr>
        <p:spPr/>
        <p:txBody>
          <a:bodyPr/>
          <a:lstStyle/>
          <a:p>
            <a:r>
              <a:rPr lang="en-US" dirty="0" smtClean="0"/>
              <a:t>You can’t keep data in your car, per HIPAA. If you are out after a session, fold up session notes and keep them with you. </a:t>
            </a:r>
          </a:p>
          <a:p>
            <a:endParaRPr lang="en-US" dirty="0" smtClean="0"/>
          </a:p>
          <a:p>
            <a:r>
              <a:rPr lang="en-US" dirty="0" smtClean="0"/>
              <a:t>In the unlikely situation your car is broken into or stolen, it is an automatic HIPAA violation. You don’t know who now has your client’s information.</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What to Report to the BACB</a:t>
            </a:r>
            <a:endParaRPr lang="en-US" dirty="0"/>
          </a:p>
        </p:txBody>
      </p:sp>
      <p:sp>
        <p:nvSpPr>
          <p:cNvPr id="3" name="Content Placeholder 2"/>
          <p:cNvSpPr>
            <a:spLocks noGrp="1"/>
          </p:cNvSpPr>
          <p:nvPr>
            <p:ph idx="1"/>
          </p:nvPr>
        </p:nvSpPr>
        <p:spPr/>
        <p:txBody>
          <a:bodyPr>
            <a:normAutofit fontScale="40000" lnSpcReduction="20000"/>
          </a:bodyPr>
          <a:lstStyle/>
          <a:p>
            <a:r>
              <a:rPr lang="en-US" b="1" dirty="0" smtClean="0"/>
              <a:t>Reporting and Updating of Information</a:t>
            </a:r>
          </a:p>
          <a:p>
            <a:pPr>
              <a:buNone/>
            </a:pPr>
            <a:r>
              <a:rPr lang="en-US" dirty="0" smtClean="0"/>
              <a:t>	-In accordance with the </a:t>
            </a:r>
            <a:r>
              <a:rPr lang="en-US" dirty="0" smtClean="0">
                <a:hlinkClick r:id="rId2"/>
              </a:rPr>
              <a:t>Professional and Ethical Compliance Code for Behavior Analysts</a:t>
            </a:r>
            <a:r>
              <a:rPr lang="en-US" dirty="0" smtClean="0"/>
              <a:t> (Compliance Code), particularly 10.02 of the Code, BACB applicants and credential-holders must keep the BACB up-to-date with information that might influence their status, credential, or that could impact the BACB’s communication with them.</a:t>
            </a:r>
          </a:p>
          <a:p>
            <a:r>
              <a:rPr lang="en-US" b="1" dirty="0" smtClean="0"/>
              <a:t>What Must Be Reported</a:t>
            </a:r>
          </a:p>
          <a:p>
            <a:pPr>
              <a:buNone/>
            </a:pPr>
            <a:r>
              <a:rPr lang="en-US" dirty="0" smtClean="0"/>
              <a:t>	-</a:t>
            </a:r>
            <a:r>
              <a:rPr lang="en-US" u="sng" dirty="0" smtClean="0"/>
              <a:t>Within thirty (30) days</a:t>
            </a:r>
            <a:r>
              <a:rPr lang="en-US" dirty="0" smtClean="0"/>
              <a:t>, RBT’s must report the following to the BACB:</a:t>
            </a:r>
          </a:p>
          <a:p>
            <a:pPr>
              <a:buNone/>
            </a:pPr>
            <a:r>
              <a:rPr lang="en-US" dirty="0" smtClean="0"/>
              <a:t>	-Any violation of the Compliance Code or disciplinary investigation, action, or sanction, filing of charges, conviction or plea of guilty or </a:t>
            </a:r>
            <a:r>
              <a:rPr lang="en-US" dirty="0" err="1" smtClean="0"/>
              <a:t>nolo</a:t>
            </a:r>
            <a:r>
              <a:rPr lang="en-US" dirty="0" smtClean="0"/>
              <a:t> </a:t>
            </a:r>
            <a:r>
              <a:rPr lang="en-US" dirty="0" err="1" smtClean="0"/>
              <a:t>contendre</a:t>
            </a:r>
            <a:r>
              <a:rPr lang="en-US" dirty="0" smtClean="0"/>
              <a:t> (“no contest”) to charges by a governmental agency, health care organization, third-party </a:t>
            </a:r>
            <a:r>
              <a:rPr lang="en-US" dirty="0" err="1" smtClean="0"/>
              <a:t>payor</a:t>
            </a:r>
            <a:r>
              <a:rPr lang="en-US" dirty="0" smtClean="0"/>
              <a:t>, or educational institution.</a:t>
            </a:r>
          </a:p>
          <a:p>
            <a:pPr>
              <a:buNone/>
            </a:pPr>
            <a:r>
              <a:rPr lang="en-US" dirty="0" smtClean="0"/>
              <a:t>	-Any public health- and safety-related fines or tickets where the behavior analyst is named on the ticket;</a:t>
            </a:r>
          </a:p>
          <a:p>
            <a:pPr>
              <a:buNone/>
            </a:pPr>
            <a:r>
              <a:rPr lang="en-US" dirty="0" smtClean="0"/>
              <a:t>	-A physical or mental condition that would impair the behavior analyst’s ability to competently practice; and</a:t>
            </a:r>
          </a:p>
          <a:p>
            <a:pPr>
              <a:buNone/>
            </a:pPr>
            <a:r>
              <a:rPr lang="en-US" dirty="0" smtClean="0"/>
              <a:t>	-A change of name, address or email contact.</a:t>
            </a:r>
          </a:p>
          <a:p>
            <a:r>
              <a:rPr lang="en-US" dirty="0" smtClean="0"/>
              <a:t>If you are unsure whether you are required to report an incident or issue, feel free to contact the BACB legal staff via </a:t>
            </a:r>
            <a:r>
              <a:rPr lang="en-US" dirty="0" smtClean="0">
                <a:hlinkClick r:id="rId3"/>
              </a:rPr>
              <a:t>email</a:t>
            </a:r>
            <a:r>
              <a:rPr lang="en-US" dirty="0" smtClean="0"/>
              <a:t> for guidance. For instance, BACB legal staff may provide guidance on whether an employment-based determination or investigation would be considered “disciplinary” in nature.</a:t>
            </a:r>
          </a:p>
          <a:p>
            <a:r>
              <a:rPr lang="en-US" b="1" dirty="0" smtClean="0"/>
              <a:t>How to Report Disciplinary issues, investigations, tickets, impairments (a-c above):</a:t>
            </a:r>
          </a:p>
          <a:p>
            <a:pPr>
              <a:buNone/>
            </a:pPr>
            <a:r>
              <a:rPr lang="en-US" dirty="0" smtClean="0"/>
              <a:t>	-Send pertinent information to the BACB via </a:t>
            </a:r>
            <a:r>
              <a:rPr lang="en-US" dirty="0" smtClean="0">
                <a:hlinkClick r:id="rId4"/>
              </a:rPr>
              <a:t>email</a:t>
            </a:r>
            <a:r>
              <a:rPr lang="en-US" dirty="0" smtClean="0"/>
              <a:t> or </a:t>
            </a:r>
            <a:r>
              <a:rPr lang="en-US" dirty="0" smtClean="0">
                <a:hlinkClick r:id="rId5"/>
              </a:rPr>
              <a:t>mail</a:t>
            </a:r>
            <a:r>
              <a:rPr lang="en-US" dirty="0" smtClean="0"/>
              <a:t> to the attention of the BACB Legal Department.</a:t>
            </a:r>
          </a:p>
          <a:p>
            <a:pPr>
              <a:buNone/>
            </a:pPr>
            <a:r>
              <a:rPr lang="en-US" dirty="0" smtClean="0"/>
              <a:t>	-Notifications must be sent using a verifiable method of delivery.</a:t>
            </a:r>
          </a:p>
          <a:p>
            <a:pPr>
              <a:buNone/>
            </a:pPr>
            <a:r>
              <a:rPr lang="en-US" dirty="0" smtClean="0"/>
              <a:t>	-Email notices are only valid when the sender receives a (</a:t>
            </a:r>
            <a:r>
              <a:rPr lang="en-US" dirty="0" err="1" smtClean="0"/>
              <a:t>nonautomatic</a:t>
            </a:r>
            <a:r>
              <a:rPr lang="en-US" dirty="0" smtClean="0"/>
              <a:t>) confirmation email or acknowledgment from the BACB.</a:t>
            </a:r>
          </a:p>
          <a:p>
            <a:pPr>
              <a:buNone/>
            </a:pPr>
            <a:r>
              <a:rPr lang="en-US" b="1" dirty="0" smtClean="0"/>
              <a:t>	-Change of name, address or email contact (d above): </a:t>
            </a:r>
            <a:r>
              <a:rPr lang="en-US" dirty="0" smtClean="0"/>
              <a:t>Change contact information in your </a:t>
            </a:r>
            <a:r>
              <a:rPr lang="en-US" dirty="0" smtClean="0">
                <a:hlinkClick r:id="rId6"/>
              </a:rPr>
              <a:t>Gateway account</a:t>
            </a:r>
            <a:r>
              <a:rPr lang="en-US" dirty="0" smtClean="0"/>
              <a:t>.</a:t>
            </a:r>
          </a:p>
          <a:p>
            <a:endParaRPr lang="en-US" dirty="0"/>
          </a:p>
        </p:txBody>
      </p:sp>
      <p:sp>
        <p:nvSpPr>
          <p:cNvPr id="4" name="TextBox 3"/>
          <p:cNvSpPr txBox="1"/>
          <p:nvPr/>
        </p:nvSpPr>
        <p:spPr>
          <a:xfrm>
            <a:off x="2743200" y="6019800"/>
            <a:ext cx="5181600" cy="369332"/>
          </a:xfrm>
          <a:prstGeom prst="rect">
            <a:avLst/>
          </a:prstGeom>
          <a:noFill/>
        </p:spPr>
        <p:txBody>
          <a:bodyPr wrap="square" rtlCol="0">
            <a:spAutoFit/>
          </a:bodyPr>
          <a:lstStyle/>
          <a:p>
            <a:r>
              <a:rPr lang="en-US" b="1" dirty="0" smtClean="0"/>
              <a:t>**Taken from the BACB Website**</a:t>
            </a:r>
            <a:endParaRPr lang="en-US" b="1"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Reporting of Ongoing Supervision</a:t>
            </a:r>
            <a:endParaRPr lang="en-US" dirty="0"/>
          </a:p>
        </p:txBody>
      </p:sp>
      <p:sp>
        <p:nvSpPr>
          <p:cNvPr id="5" name="Content Placeholder 4"/>
          <p:cNvSpPr>
            <a:spLocks noGrp="1"/>
          </p:cNvSpPr>
          <p:nvPr>
            <p:ph idx="1"/>
          </p:nvPr>
        </p:nvSpPr>
        <p:spPr/>
        <p:txBody>
          <a:bodyPr/>
          <a:lstStyle/>
          <a:p>
            <a:r>
              <a:rPr lang="en-US" dirty="0" smtClean="0"/>
              <a:t>You need to update the BACB when:</a:t>
            </a:r>
          </a:p>
          <a:p>
            <a:pPr lvl="1"/>
            <a:r>
              <a:rPr lang="en-US" dirty="0" smtClean="0"/>
              <a:t>You no longer work for the company. </a:t>
            </a:r>
          </a:p>
          <a:p>
            <a:pPr lvl="2"/>
            <a:r>
              <a:rPr lang="en-US" dirty="0" smtClean="0"/>
              <a:t>The responsible </a:t>
            </a:r>
            <a:r>
              <a:rPr lang="en-US" dirty="0" err="1" smtClean="0"/>
              <a:t>certificant</a:t>
            </a:r>
            <a:r>
              <a:rPr lang="en-US" dirty="0" smtClean="0"/>
              <a:t> (me, or your case BCBA) can only be listed as the responsible </a:t>
            </a:r>
            <a:r>
              <a:rPr lang="en-US" dirty="0" err="1" smtClean="0"/>
              <a:t>certificant</a:t>
            </a:r>
            <a:r>
              <a:rPr lang="en-US" dirty="0" smtClean="0"/>
              <a:t> as long as you work for the current agency. </a:t>
            </a:r>
          </a:p>
          <a:p>
            <a:pPr lvl="2"/>
            <a:r>
              <a:rPr lang="en-US" dirty="0" smtClean="0"/>
              <a:t>You will be an INACTIVE RBT if you are not employed by an agency as an RBT.</a:t>
            </a:r>
          </a:p>
          <a:p>
            <a:pPr lvl="1"/>
            <a:r>
              <a:rPr lang="en-US" dirty="0" smtClean="0"/>
              <a:t>You change companies and have a new supervisor</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Reporting of Ongoing Supervision</a:t>
            </a:r>
            <a:endParaRPr lang="en-US" dirty="0"/>
          </a:p>
        </p:txBody>
      </p:sp>
      <p:sp>
        <p:nvSpPr>
          <p:cNvPr id="3" name="Content Placeholder 2"/>
          <p:cNvSpPr>
            <a:spLocks noGrp="1"/>
          </p:cNvSpPr>
          <p:nvPr>
            <p:ph idx="1"/>
          </p:nvPr>
        </p:nvSpPr>
        <p:spPr/>
        <p:txBody>
          <a:bodyPr>
            <a:normAutofit fontScale="55000" lnSpcReduction="20000"/>
          </a:bodyPr>
          <a:lstStyle/>
          <a:p>
            <a:r>
              <a:rPr lang="en-US" dirty="0" smtClean="0"/>
              <a:t>Each RBT must obtain ongoing supervision for a minimum of 5% of the hours spent providing applied behavior-analytic services per month. Supervision must include at least 2 face-to-face, synchronous contacts per month, during at least one of which the supervisor observes the RBT providing services. In-person, on-site observation is preferred. However, this may be conducted via web cameras, videoconferencing, or similar means in lieu of the supervisor being physically present. Although only one observation is required, the BACB encourages direct observation of service delivery as much as possible. At least 1 of the 2 supervision sessions must be individual (i.e., RBT and supervisor), but the other may occur in a small-group meeting.</a:t>
            </a:r>
          </a:p>
          <a:p>
            <a:r>
              <a:rPr lang="en-US" i="1" dirty="0" smtClean="0"/>
              <a:t>Small Group Supervision.</a:t>
            </a:r>
            <a:r>
              <a:rPr lang="en-US" dirty="0" smtClean="0"/>
              <a:t> Some supervision may be conducted in small groups. Small groups are interactive meetings in which 2-10 RBTs who share similar experiences participate. If non-RBTs are present during the meeting, their participation should be limited so as to increase the interaction opportunities of supervisees.</a:t>
            </a:r>
          </a:p>
          <a:p>
            <a:r>
              <a:rPr lang="en-US" i="1" dirty="0" smtClean="0"/>
              <a:t>Non-practicing RBTs. </a:t>
            </a:r>
            <a:r>
              <a:rPr lang="en-US" dirty="0" smtClean="0"/>
              <a:t>If an RBT is not currently providing behavior analytic services, then the monthly supervision is not required in order to maintain the credential. However, the RBT must still complete annual renewals in order to maintain the credential.</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50" name="Content Placeholder 3"/>
          <p:cNvGraphicFramePr>
            <a:graphicFrameLocks noChangeAspect="1"/>
          </p:cNvGraphicFramePr>
          <p:nvPr/>
        </p:nvGraphicFramePr>
        <p:xfrm>
          <a:off x="609600" y="-267062"/>
          <a:ext cx="7619014" cy="6990125"/>
        </p:xfrm>
        <a:graphic>
          <a:graphicData uri="http://schemas.openxmlformats.org/presentationml/2006/ole">
            <p:oleObj spid="_x0000_s2050" name="Acrobat Document" r:id="rId3" imgW="5830114" imgH="7542857" progId="AcroExch.Document.11">
              <p:embed/>
            </p:oleObj>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Documentation of Abuse &amp; Neglect</a:t>
            </a:r>
            <a:endParaRPr lang="en-US" dirty="0"/>
          </a:p>
        </p:txBody>
      </p:sp>
      <p:sp>
        <p:nvSpPr>
          <p:cNvPr id="3" name="Content Placeholder 2"/>
          <p:cNvSpPr>
            <a:spLocks noGrp="1"/>
          </p:cNvSpPr>
          <p:nvPr>
            <p:ph idx="1"/>
          </p:nvPr>
        </p:nvSpPr>
        <p:spPr/>
        <p:txBody>
          <a:bodyPr/>
          <a:lstStyle/>
          <a:p>
            <a:r>
              <a:rPr lang="en-US" dirty="0" smtClean="0"/>
              <a:t>WE ARE MANDATED REPORTERS!</a:t>
            </a:r>
          </a:p>
          <a:p>
            <a:pPr>
              <a:buNone/>
            </a:pPr>
            <a:endParaRPr lang="en-US" dirty="0" smtClean="0"/>
          </a:p>
          <a:p>
            <a:r>
              <a:rPr lang="en-US" dirty="0" smtClean="0"/>
              <a:t>Call 1-877 NJ ABUSE (1-877-652-2873) with any suspected neglect or abuse. You can remain anonymous. </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Documentation of Abuse &amp; Neglect</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What information do I need for the call to DCP&amp;P?</a:t>
            </a:r>
          </a:p>
          <a:p>
            <a:pPr lvl="1"/>
            <a:r>
              <a:rPr lang="en-US" b="1" dirty="0" smtClean="0"/>
              <a:t>Who:</a:t>
            </a:r>
            <a:r>
              <a:rPr lang="en-US" dirty="0" smtClean="0"/>
              <a:t> The child and parent/caregiver’s name, age and address and the name of the alleged perpetrator and that person’s relationship to the child.</a:t>
            </a:r>
          </a:p>
          <a:p>
            <a:pPr lvl="1"/>
            <a:r>
              <a:rPr lang="en-US" b="1" dirty="0" smtClean="0"/>
              <a:t>What:</a:t>
            </a:r>
            <a:r>
              <a:rPr lang="en-US" dirty="0" smtClean="0"/>
              <a:t> Type and frequency of alleged abuse/neglect, current or previous injuries to the child and what caused you to become concerned.</a:t>
            </a:r>
          </a:p>
          <a:p>
            <a:pPr lvl="1"/>
            <a:r>
              <a:rPr lang="en-US" b="1" dirty="0" smtClean="0"/>
              <a:t>When:</a:t>
            </a:r>
            <a:r>
              <a:rPr lang="en-US" dirty="0" smtClean="0"/>
              <a:t> When the alleged abuse/neglect occurred and when you learned of it.</a:t>
            </a:r>
          </a:p>
          <a:p>
            <a:pPr lvl="1"/>
            <a:r>
              <a:rPr lang="en-US" b="1" dirty="0" smtClean="0"/>
              <a:t>Where</a:t>
            </a:r>
            <a:r>
              <a:rPr lang="en-US" dirty="0" smtClean="0"/>
              <a:t>: Where the incident occurred, where the child is now and whether the alleged perpetrator has access to the child.</a:t>
            </a:r>
          </a:p>
          <a:p>
            <a:pPr lvl="1"/>
            <a:r>
              <a:rPr lang="en-US" b="1" dirty="0" smtClean="0"/>
              <a:t>How:</a:t>
            </a:r>
            <a:r>
              <a:rPr lang="en-US" dirty="0" smtClean="0"/>
              <a:t> How urgent the need is for intervention and whether there is a likelihood of imminent danger for the child.</a:t>
            </a:r>
          </a:p>
          <a:p>
            <a:pPr lvl="1"/>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Documentation of Abuse &amp; Neglect</a:t>
            </a:r>
            <a:endParaRPr lang="en-US" dirty="0"/>
          </a:p>
        </p:txBody>
      </p:sp>
      <p:sp>
        <p:nvSpPr>
          <p:cNvPr id="3" name="Content Placeholder 2"/>
          <p:cNvSpPr>
            <a:spLocks noGrp="1"/>
          </p:cNvSpPr>
          <p:nvPr>
            <p:ph idx="1"/>
          </p:nvPr>
        </p:nvSpPr>
        <p:spPr/>
        <p:txBody>
          <a:bodyPr>
            <a:normAutofit/>
          </a:bodyPr>
          <a:lstStyle/>
          <a:p>
            <a:r>
              <a:rPr lang="en-US" dirty="0" smtClean="0"/>
              <a:t>Do callers have immunity from civil or criminal liability?	</a:t>
            </a:r>
          </a:p>
          <a:p>
            <a:pPr lvl="1"/>
            <a:r>
              <a:rPr lang="en-US" dirty="0" smtClean="0"/>
              <a:t>Any person who, in good faith, makes a report of child abuse or neglect or testifies in a child abuse hearing resulting from such a report is immune from any criminal or civil liability as a result of such action. Calls can be placed to the hotline anonymously.</a:t>
            </a:r>
          </a:p>
          <a:p>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oundry">
  <a:themeElements>
    <a:clrScheme name="Foundry">
      <a:dk1>
        <a:sysClr val="windowText" lastClr="000000"/>
      </a:dk1>
      <a:lt1>
        <a:sysClr val="window" lastClr="FFFFFF"/>
      </a:lt1>
      <a:dk2>
        <a:srgbClr val="676A55"/>
      </a:dk2>
      <a:lt2>
        <a:srgbClr val="EAEBDE"/>
      </a:lt2>
      <a:accent1>
        <a:srgbClr val="72A376"/>
      </a:accent1>
      <a:accent2>
        <a:srgbClr val="B0CCB0"/>
      </a:accent2>
      <a:accent3>
        <a:srgbClr val="A8CDD7"/>
      </a:accent3>
      <a:accent4>
        <a:srgbClr val="C0BEAF"/>
      </a:accent4>
      <a:accent5>
        <a:srgbClr val="CEC597"/>
      </a:accent5>
      <a:accent6>
        <a:srgbClr val="E8B7B7"/>
      </a:accent6>
      <a:hlink>
        <a:srgbClr val="DB5353"/>
      </a:hlink>
      <a:folHlink>
        <a:srgbClr val="903638"/>
      </a:folHlink>
    </a:clrScheme>
    <a:fontScheme name="Foundry">
      <a:majorFont>
        <a:latin typeface="Rockwell"/>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oundry">
      <a:fillStyleLst>
        <a:solidFill>
          <a:schemeClr val="phClr"/>
        </a:solidFill>
        <a:gradFill rotWithShape="1">
          <a:gsLst>
            <a:gs pos="0">
              <a:schemeClr val="phClr">
                <a:tint val="70000"/>
                <a:satMod val="180000"/>
              </a:schemeClr>
            </a:gs>
            <a:gs pos="62000">
              <a:schemeClr val="phClr">
                <a:tint val="30000"/>
                <a:satMod val="180000"/>
              </a:schemeClr>
            </a:gs>
            <a:gs pos="100000">
              <a:schemeClr val="phClr">
                <a:tint val="22000"/>
                <a:satMod val="180000"/>
              </a:schemeClr>
            </a:gs>
          </a:gsLst>
          <a:lin ang="16200000" scaled="0"/>
        </a:gradFill>
        <a:gradFill rotWithShape="1">
          <a:gsLst>
            <a:gs pos="0">
              <a:schemeClr val="phClr">
                <a:shade val="58000"/>
                <a:satMod val="150000"/>
              </a:schemeClr>
            </a:gs>
            <a:gs pos="72000">
              <a:schemeClr val="phClr">
                <a:tint val="90000"/>
                <a:satMod val="135000"/>
              </a:schemeClr>
            </a:gs>
            <a:gs pos="100000">
              <a:schemeClr val="phClr">
                <a:tint val="80000"/>
                <a:satMod val="155000"/>
              </a:schemeClr>
            </a:gs>
          </a:gsLst>
          <a:lin ang="16200000" scaled="0"/>
        </a:gradFill>
      </a:fillStyleLst>
      <a:lnStyleLst>
        <a:ln w="9525" cap="flat" cmpd="sng" algn="ctr">
          <a:solidFill>
            <a:schemeClr val="phClr">
              <a:shade val="80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scene3d>
            <a:camera prst="orthographicFront" fov="0">
              <a:rot lat="0" lon="0" rev="0"/>
            </a:camera>
            <a:lightRig rig="soft" dir="tl">
              <a:rot lat="0" lon="0" rev="20000000"/>
            </a:lightRig>
          </a:scene3d>
          <a:sp3d prstMaterial="matte">
            <a:bevelT w="63500" h="63500" prst="coolSlant"/>
          </a:sp3d>
        </a:effectStyle>
      </a:effectStyleLst>
      <a:bgFillStyleLst>
        <a:solidFill>
          <a:schemeClr val="phClr"/>
        </a:solidFill>
        <a:gradFill rotWithShape="1">
          <a:gsLst>
            <a:gs pos="0">
              <a:schemeClr val="phClr">
                <a:tint val="75000"/>
                <a:satMod val="400000"/>
              </a:schemeClr>
            </a:gs>
            <a:gs pos="20000">
              <a:schemeClr val="phClr">
                <a:tint val="80000"/>
                <a:satMod val="355000"/>
              </a:schemeClr>
            </a:gs>
            <a:gs pos="100000">
              <a:schemeClr val="phClr">
                <a:tint val="95000"/>
                <a:shade val="55000"/>
                <a:satMod val="355000"/>
              </a:schemeClr>
            </a:gs>
          </a:gsLst>
          <a:path path="circle">
            <a:fillToRect l="67500" t="35000" r="32500" b="65000"/>
          </a:path>
        </a:gradFill>
        <a:blipFill>
          <a:blip xmlns:r="http://schemas.openxmlformats.org/officeDocument/2006/relationships" r:embed="rId1">
            <a:duotone>
              <a:schemeClr val="phClr">
                <a:shade val="30000"/>
                <a:satMod val="120000"/>
              </a:schemeClr>
              <a:schemeClr val="phClr">
                <a:tint val="70000"/>
                <a:satMod val="250000"/>
              </a:schemeClr>
            </a:duotone>
          </a:blip>
          <a:tile tx="0" ty="0" sx="50000" sy="50000" flip="none" algn="t"/>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215</TotalTime>
  <Words>1316</Words>
  <Application>Microsoft Office PowerPoint</Application>
  <PresentationFormat>On-screen Show (4:3)</PresentationFormat>
  <Paragraphs>127</Paragraphs>
  <Slides>25</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25</vt:i4>
      </vt:variant>
    </vt:vector>
  </HeadingPairs>
  <TitlesOfParts>
    <vt:vector size="27" baseType="lpstr">
      <vt:lpstr>Foundry</vt:lpstr>
      <vt:lpstr>Acrobat Document</vt:lpstr>
      <vt:lpstr>Documentation &amp; Reporting/ Crisis Procedures</vt:lpstr>
      <vt:lpstr>BACB Reporting</vt:lpstr>
      <vt:lpstr>What to Report to the BACB</vt:lpstr>
      <vt:lpstr>Reporting of Ongoing Supervision</vt:lpstr>
      <vt:lpstr>Reporting of Ongoing Supervision</vt:lpstr>
      <vt:lpstr>Slide 6</vt:lpstr>
      <vt:lpstr>Documentation of Abuse &amp; Neglect</vt:lpstr>
      <vt:lpstr>Documentation of Abuse &amp; Neglect</vt:lpstr>
      <vt:lpstr>Documentation of Abuse &amp; Neglect</vt:lpstr>
      <vt:lpstr>Documentation of Abuse &amp; Neglect</vt:lpstr>
      <vt:lpstr>Progress Notes</vt:lpstr>
      <vt:lpstr>Progress Notes- why does completeness matter?</vt:lpstr>
      <vt:lpstr>Crisis Procedures &amp; Management</vt:lpstr>
      <vt:lpstr>NBN On-Call:  When to Call </vt:lpstr>
      <vt:lpstr>NBN On Call</vt:lpstr>
      <vt:lpstr>Risk Management Reporting</vt:lpstr>
      <vt:lpstr>Risk Management Reporting</vt:lpstr>
      <vt:lpstr>Employee-Related  Risk Management Reporting</vt:lpstr>
      <vt:lpstr>Employee-Related Risk Management Reporting</vt:lpstr>
      <vt:lpstr>Employee-Related Risk Management Reporting</vt:lpstr>
      <vt:lpstr>CPI</vt:lpstr>
      <vt:lpstr>Reporting use of CPI Methods </vt:lpstr>
      <vt:lpstr>Data Collection Storage &amp; Transportation</vt:lpstr>
      <vt:lpstr>Data Collection Storage</vt:lpstr>
      <vt:lpstr>Data Collection Transportation</vt:lpstr>
    </vt:vector>
  </TitlesOfParts>
  <Company>NBN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Documentation &amp; Reporting/ Crisis Procedures</dc:title>
  <dc:creator>JSCHNEYER</dc:creator>
  <cp:lastModifiedBy>JSCHNEYER</cp:lastModifiedBy>
  <cp:revision>42</cp:revision>
  <dcterms:created xsi:type="dcterms:W3CDTF">2016-12-01T15:50:31Z</dcterms:created>
  <dcterms:modified xsi:type="dcterms:W3CDTF">2016-12-05T17:00:13Z</dcterms:modified>
</cp:coreProperties>
</file>