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D59D-AE10-449F-B85A-2F6CE62E8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C736F-F3FE-41B4-9060-CDE8D66AD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76D3-4C51-4285-A24C-A403A646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C49E-4339-446F-8DCD-618E8161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3065-3D10-44F2-A2E8-C5DCE873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D7D5-89C5-4DCF-8BEE-7FD11F6A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FFBA0-41A5-4125-AE2F-299FC9A6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0AA4-75BA-4BEF-8789-3A1648C6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97E8-DF39-4B28-81D5-D6BCC2ED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E8E1-3F96-403D-98B0-8C3E218E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81A66-C476-4363-BED6-B94999415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D8D87-1D2C-4A8A-A972-2864B242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3A01-D2EB-45CA-B447-C523B73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2A88-B3E1-470E-B284-828D34EA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5760-237C-4FFE-8A07-9F71520C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06E-A720-4805-A5FD-92A4475D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3799-344D-43F4-81B1-3DF2B57A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C70F-AF9C-4958-AFB5-24407786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45375-B26A-4AA8-9E2D-3496531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41A3-9B47-4FFD-A8A9-FF4B33BF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2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3BBA-EA6D-4F11-AAE7-9CE21883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8CFD-671A-4758-88E8-DEB3DFDC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AFA93-4827-49FD-81D8-BB9B675C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3EFD-29D8-42EF-A194-78D54FDB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7449-98E5-4257-9295-872EFA3F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8B5B-381C-4BA0-841D-46C274DB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54D2-7FF8-46DE-911A-74EEE4F49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14B50-D270-4FAB-A16E-88784B46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18186-21D3-4C89-AB27-63994AA0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9DFB-877E-4773-A469-A804B516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1948E-473E-4C82-AB20-9DF1CE2B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C685-4EB7-4EAD-B1E6-F79E02CD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2565-5CD6-44FE-B865-D96DC739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1BF4D-FF0D-4273-9CAA-30DEA688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57EB1-5C47-4998-A3ED-73740AE86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EDEE8-3365-4FA2-AB54-3ABC45E90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51085-37BF-4869-A35D-87F7E040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56E01-9E9F-4163-90F6-F2016508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2FDAE-2C1B-4C3A-9D98-8130D70A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459F-A24E-41FC-9447-E56A01F9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8538-A043-4165-8BF0-3FCD2B4D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8585C-9D5E-45A6-A8E3-7109529B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727B6-3368-4B64-8E92-22252EAE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1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24BF6-DE57-43BE-A4CE-B7729554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5A4C1-1439-4A76-807E-9958A92C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92AFF-A1C5-44EB-9629-E12E2696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A8D9-2252-4F34-B21D-6F380265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8DBE-87F0-4D43-A2B2-3A204540E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12547-78F2-4637-94CA-9BB90A8C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79CB-7067-43FB-9E98-D8F1C120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80D6F-B30D-4A61-9F06-A08D6E9D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100C-26D1-4B57-87D1-8667EDC2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4D7-E834-4CFF-8563-D3B37A3F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61A8D-173B-471E-85C2-0FD31B0E8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16074-5325-4596-9B8B-01FAD816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5CDFF-73C8-44F8-A7C7-46D3BE1C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2CA8-7880-4BF6-96CA-B8F9D80B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E4DF-8970-484B-A02E-CB9FE385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E31FB-375B-492A-B763-0F0EDF16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8B95A-3AB6-40C0-A06F-6CD78C00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4076-4482-47D9-A2D3-6D10653A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597D8-38D3-4DD5-B14D-D63E9CCB29F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AFDC-7867-406A-BC0A-3F42DE6EE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D444-C8C6-4D46-9100-D442F07CF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5.png"/><Relationship Id="rId12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6">
            <a:extLst>
              <a:ext uri="{FF2B5EF4-FFF2-40B4-BE49-F238E27FC236}">
                <a16:creationId xmlns:a16="http://schemas.microsoft.com/office/drawing/2014/main" id="{DE580138-E2EE-485C-B4F8-50FE8743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95" y="15845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DA8BFEEB-6353-4A26-B1A4-8749AE54F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2339934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100" dirty="0" err="1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CodeArtifact</a:t>
            </a:r>
            <a:endParaRPr lang="en-US" altLang="en-US" sz="1100" dirty="0">
              <a:latin typeface="+mj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90FBF-AB64-4EF5-A560-F160A6188A03}"/>
              </a:ext>
            </a:extLst>
          </p:cNvPr>
          <p:cNvSpPr/>
          <p:nvPr/>
        </p:nvSpPr>
        <p:spPr>
          <a:xfrm>
            <a:off x="2505241" y="243891"/>
            <a:ext cx="9422063" cy="6370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5F2C7D98-203D-4DEC-8F0E-D6101C49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42" y="24389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1">
            <a:extLst>
              <a:ext uri="{FF2B5EF4-FFF2-40B4-BE49-F238E27FC236}">
                <a16:creationId xmlns:a16="http://schemas.microsoft.com/office/drawing/2014/main" id="{656E2F6B-062C-4071-82D8-2F36009F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95" y="53685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5301FDAE-BF09-4A0C-94E8-6D88B7D65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36479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7">
            <a:extLst>
              <a:ext uri="{FF2B5EF4-FFF2-40B4-BE49-F238E27FC236}">
                <a16:creationId xmlns:a16="http://schemas.microsoft.com/office/drawing/2014/main" id="{2A8FD960-AE2B-4A28-A74D-F279D3BB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69" y="15801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30C919C-82D3-42C6-8B0D-500A6560E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887" y="2346532"/>
            <a:ext cx="91916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800DD-10CA-49C6-9AD9-C4B23D4B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202" y="4410859"/>
            <a:ext cx="11006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EC962-A79B-4614-9D49-3F91F5600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986" y="6135033"/>
            <a:ext cx="12968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90790CA3-D5FA-43F6-AE0A-CB590748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15823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35ED235-1322-4147-86E7-26B86C4F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808" y="2346532"/>
            <a:ext cx="13548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6" name="Graphic 10">
            <a:extLst>
              <a:ext uri="{FF2B5EF4-FFF2-40B4-BE49-F238E27FC236}">
                <a16:creationId xmlns:a16="http://schemas.microsoft.com/office/drawing/2014/main" id="{C8B9C58F-72D6-4AA6-B73F-F1B9DD1F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69" y="36479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368A87EC-C2EA-414D-84CC-08B0D118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534" y="4410859"/>
            <a:ext cx="941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9524B7AB-3137-4866-BD0F-7ED691D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53685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0024F6C8-476F-4C88-960C-937977095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248" y="6135033"/>
            <a:ext cx="14099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809145E9-1072-4392-BFDC-480E1AE2B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744" y="5965756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Scheduled Event</a:t>
            </a:r>
          </a:p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(24 Hours)</a:t>
            </a: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E6578054-765A-4B97-9AC3-FE0FD2C1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69" y="55209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9">
            <a:extLst>
              <a:ext uri="{FF2B5EF4-FFF2-40B4-BE49-F238E27FC236}">
                <a16:creationId xmlns:a16="http://schemas.microsoft.com/office/drawing/2014/main" id="{CC732254-535B-4B05-A144-929CF414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758" y="15779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42D35029-2E06-4A23-B9B2-D34746A6B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4942" y="2346532"/>
            <a:ext cx="10036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32" name="Picture 2" descr="NVD based problem detection | versio.io">
            <a:extLst>
              <a:ext uri="{FF2B5EF4-FFF2-40B4-BE49-F238E27FC236}">
                <a16:creationId xmlns:a16="http://schemas.microsoft.com/office/drawing/2014/main" id="{AF3948AB-EAAB-428B-8477-68C4482B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3" y="1580982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VD based problem detection | versio.io">
            <a:extLst>
              <a:ext uri="{FF2B5EF4-FFF2-40B4-BE49-F238E27FC236}">
                <a16:creationId xmlns:a16="http://schemas.microsoft.com/office/drawing/2014/main" id="{C200FE66-13AC-4DA2-A502-95342F7D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3" y="3650978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CB36D8ED-81E7-4EBF-A612-6641155AD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52" y="2339934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(Yearly)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E775820F-8E9A-439B-8BD8-B8CB1FEF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52" y="4410859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(Modified)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C4375-F736-4CC1-8F07-B5EA318CEC8F}"/>
              </a:ext>
            </a:extLst>
          </p:cNvPr>
          <p:cNvSpPr txBox="1"/>
          <p:nvPr/>
        </p:nvSpPr>
        <p:spPr>
          <a:xfrm>
            <a:off x="73283" y="5598446"/>
            <a:ext cx="224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j-lt"/>
              </a:rPr>
              <a:t>**NIST will update the “Modified” JSON Feed every 2 hours as any downstream CVEs (and their related CPE/CVSS/CWE information changes)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E4A89B-9B63-4600-9A60-5593A3B88569}"/>
              </a:ext>
            </a:extLst>
          </p:cNvPr>
          <p:cNvCxnSpPr>
            <a:stCxn id="32" idx="3"/>
            <a:endCxn id="10" idx="1"/>
          </p:cNvCxnSpPr>
          <p:nvPr/>
        </p:nvCxnSpPr>
        <p:spPr>
          <a:xfrm>
            <a:off x="1814416" y="1960458"/>
            <a:ext cx="1105053" cy="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9AC277-B274-41DE-9196-7BA8ADC2766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681469" y="1961133"/>
            <a:ext cx="1366763" cy="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90AC5E-2D2C-4B8B-8E6E-FDFAEA1CF2DE}"/>
              </a:ext>
            </a:extLst>
          </p:cNvPr>
          <p:cNvCxnSpPr>
            <a:stCxn id="9" idx="0"/>
            <a:endCxn id="15" idx="2"/>
          </p:cNvCxnSpPr>
          <p:nvPr/>
        </p:nvCxnSpPr>
        <p:spPr>
          <a:xfrm flipV="1">
            <a:off x="5429232" y="2608142"/>
            <a:ext cx="0" cy="10397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0417A1-31ED-4A3E-99C3-1F7D67B56680}"/>
              </a:ext>
            </a:extLst>
          </p:cNvPr>
          <p:cNvCxnSpPr>
            <a:stCxn id="33" idx="3"/>
            <a:endCxn id="16" idx="1"/>
          </p:cNvCxnSpPr>
          <p:nvPr/>
        </p:nvCxnSpPr>
        <p:spPr>
          <a:xfrm flipV="1">
            <a:off x="1814416" y="4028930"/>
            <a:ext cx="1105053" cy="1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0FB222-56FF-4E09-ABBA-EEE48D6BDB32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flipV="1">
            <a:off x="3300469" y="4672469"/>
            <a:ext cx="0" cy="84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FC1FA8F-5A23-4648-BDCE-04D96E4145A7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rot="5400000" flipH="1" flipV="1">
            <a:off x="3844956" y="2063655"/>
            <a:ext cx="1039788" cy="21287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B5EED2-15C1-4B9C-8611-ECDA920AA2C8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>
            <a:off x="3529069" y="5749521"/>
            <a:ext cx="1519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CF5FB22-F587-4B5D-94C1-80B339AFBDC3}"/>
              </a:ext>
            </a:extLst>
          </p:cNvPr>
          <p:cNvCxnSpPr>
            <a:stCxn id="21" idx="0"/>
            <a:endCxn id="12" idx="2"/>
          </p:cNvCxnSpPr>
          <p:nvPr/>
        </p:nvCxnSpPr>
        <p:spPr>
          <a:xfrm rot="5400000" flipH="1" flipV="1">
            <a:off x="3941279" y="4031659"/>
            <a:ext cx="848452" cy="21300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57DC9F1-A5BC-4FD2-A5BB-8EBB3FC2652B}"/>
              </a:ext>
            </a:extLst>
          </p:cNvPr>
          <p:cNvCxnSpPr>
            <a:stCxn id="9" idx="3"/>
            <a:endCxn id="8" idx="0"/>
          </p:cNvCxnSpPr>
          <p:nvPr/>
        </p:nvCxnSpPr>
        <p:spPr>
          <a:xfrm>
            <a:off x="5810232" y="4028930"/>
            <a:ext cx="1747763" cy="133959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E786CE2-8BCB-4C81-BA7C-D777041AA3A6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5957767" y="2073009"/>
            <a:ext cx="1046386" cy="210345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19AF3150-3C7C-4637-BBE8-6963EE54B150}"/>
              </a:ext>
            </a:extLst>
          </p:cNvPr>
          <p:cNvCxnSpPr>
            <a:stCxn id="9" idx="3"/>
            <a:endCxn id="25" idx="2"/>
          </p:cNvCxnSpPr>
          <p:nvPr/>
        </p:nvCxnSpPr>
        <p:spPr>
          <a:xfrm flipV="1">
            <a:off x="5810232" y="2777419"/>
            <a:ext cx="3876527" cy="12515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Python Package Index - Wikipedia">
            <a:extLst>
              <a:ext uri="{FF2B5EF4-FFF2-40B4-BE49-F238E27FC236}">
                <a16:creationId xmlns:a16="http://schemas.microsoft.com/office/drawing/2014/main" id="{890CD07B-C4AA-442B-9FD6-4F588686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23" y="973424"/>
            <a:ext cx="611143" cy="45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Oval 1029">
            <a:extLst>
              <a:ext uri="{FF2B5EF4-FFF2-40B4-BE49-F238E27FC236}">
                <a16:creationId xmlns:a16="http://schemas.microsoft.com/office/drawing/2014/main" id="{C155848E-DAC4-49D9-AE50-3B33DCD49F5B}"/>
              </a:ext>
            </a:extLst>
          </p:cNvPr>
          <p:cNvSpPr/>
          <p:nvPr/>
        </p:nvSpPr>
        <p:spPr>
          <a:xfrm>
            <a:off x="3117588" y="97873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CCBD141-ADEB-4041-B9AC-42E5FBFC9677}"/>
              </a:ext>
            </a:extLst>
          </p:cNvPr>
          <p:cNvSpPr/>
          <p:nvPr/>
        </p:nvSpPr>
        <p:spPr>
          <a:xfrm>
            <a:off x="2619787" y="4885305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87BC38-7070-46B1-98AD-ADBC43435570}"/>
              </a:ext>
            </a:extLst>
          </p:cNvPr>
          <p:cNvSpPr/>
          <p:nvPr/>
        </p:nvSpPr>
        <p:spPr>
          <a:xfrm>
            <a:off x="6287407" y="4885305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40AFA2B-88E5-4EC0-A7F5-F5DC65002CB7}"/>
              </a:ext>
            </a:extLst>
          </p:cNvPr>
          <p:cNvSpPr/>
          <p:nvPr/>
        </p:nvSpPr>
        <p:spPr>
          <a:xfrm>
            <a:off x="6695106" y="1773798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192E195-BEBB-4A6B-9EC4-AC61BFAA0E66}"/>
              </a:ext>
            </a:extLst>
          </p:cNvPr>
          <p:cNvSpPr/>
          <p:nvPr/>
        </p:nvSpPr>
        <p:spPr>
          <a:xfrm>
            <a:off x="5926361" y="1780452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7427984-37C3-40EA-AAA4-83A611D0352B}"/>
              </a:ext>
            </a:extLst>
          </p:cNvPr>
          <p:cNvSpPr/>
          <p:nvPr/>
        </p:nvSpPr>
        <p:spPr>
          <a:xfrm>
            <a:off x="7680686" y="285302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EE5504-7FD7-4E8E-9210-021075705060}"/>
              </a:ext>
            </a:extLst>
          </p:cNvPr>
          <p:cNvSpPr/>
          <p:nvPr/>
        </p:nvSpPr>
        <p:spPr>
          <a:xfrm>
            <a:off x="9143310" y="285302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7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E0B7F82-9298-4FA5-8644-3CD80E43F093}"/>
              </a:ext>
            </a:extLst>
          </p:cNvPr>
          <p:cNvSpPr txBox="1"/>
          <p:nvPr/>
        </p:nvSpPr>
        <p:spPr>
          <a:xfrm>
            <a:off x="8327730" y="4080582"/>
            <a:ext cx="2775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THIS FOR EVENT FLOW – ADD EVENT UNDER CODEARTI, AND LAMBDA WHERE CODEBUILD IS</a:t>
            </a:r>
          </a:p>
          <a:p>
            <a:endParaRPr lang="en-US" dirty="0"/>
          </a:p>
          <a:p>
            <a:r>
              <a:rPr lang="en-US" dirty="0"/>
              <a:t>CHANGE TO A MULTI-ACCT/REGION VIEW IN ANOTHER</a:t>
            </a:r>
          </a:p>
        </p:txBody>
      </p:sp>
    </p:spTree>
    <p:extLst>
      <p:ext uri="{BB962C8B-B14F-4D97-AF65-F5344CB8AC3E}">
        <p14:creationId xmlns:p14="http://schemas.microsoft.com/office/powerpoint/2010/main" val="35984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6">
            <a:extLst>
              <a:ext uri="{FF2B5EF4-FFF2-40B4-BE49-F238E27FC236}">
                <a16:creationId xmlns:a16="http://schemas.microsoft.com/office/drawing/2014/main" id="{DE580138-E2EE-485C-B4F8-50FE8743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95" y="15845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DA8BFEEB-6353-4A26-B1A4-8749AE54F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2339934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100" dirty="0" err="1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CodeArtifact</a:t>
            </a:r>
            <a:endParaRPr lang="en-US" altLang="en-US" sz="1100" dirty="0">
              <a:latin typeface="+mj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90FBF-AB64-4EF5-A560-F160A6188A03}"/>
              </a:ext>
            </a:extLst>
          </p:cNvPr>
          <p:cNvSpPr/>
          <p:nvPr/>
        </p:nvSpPr>
        <p:spPr>
          <a:xfrm>
            <a:off x="2505241" y="243891"/>
            <a:ext cx="9422063" cy="6370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5F2C7D98-203D-4DEC-8F0E-D6101C49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42" y="24389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7">
            <a:extLst>
              <a:ext uri="{FF2B5EF4-FFF2-40B4-BE49-F238E27FC236}">
                <a16:creationId xmlns:a16="http://schemas.microsoft.com/office/drawing/2014/main" id="{2A8FD960-AE2B-4A28-A74D-F279D3BB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69" y="15801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30C919C-82D3-42C6-8B0D-500A6560E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887" y="2346532"/>
            <a:ext cx="91916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800DD-10CA-49C6-9AD9-C4B23D4B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202" y="4410859"/>
            <a:ext cx="11006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90790CA3-D5FA-43F6-AE0A-CB590748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15823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35ED235-1322-4147-86E7-26B86C4F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808" y="2346532"/>
            <a:ext cx="13548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6" name="Graphic 10">
            <a:extLst>
              <a:ext uri="{FF2B5EF4-FFF2-40B4-BE49-F238E27FC236}">
                <a16:creationId xmlns:a16="http://schemas.microsoft.com/office/drawing/2014/main" id="{C8B9C58F-72D6-4AA6-B73F-F1B9DD1F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69" y="36479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368A87EC-C2EA-414D-84CC-08B0D118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534" y="4410859"/>
            <a:ext cx="941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9524B7AB-3137-4866-BD0F-7ED691D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53685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0024F6C8-476F-4C88-960C-937977095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248" y="6135033"/>
            <a:ext cx="14099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809145E9-1072-4392-BFDC-480E1AE2B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744" y="5965756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Scheduled Event</a:t>
            </a:r>
          </a:p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(24 Hours)</a:t>
            </a: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E6578054-765A-4B97-9AC3-FE0FD2C1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69" y="55209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9">
            <a:extLst>
              <a:ext uri="{FF2B5EF4-FFF2-40B4-BE49-F238E27FC236}">
                <a16:creationId xmlns:a16="http://schemas.microsoft.com/office/drawing/2014/main" id="{CC732254-535B-4B05-A144-929CF414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758" y="15779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42D35029-2E06-4A23-B9B2-D34746A6B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4942" y="2346532"/>
            <a:ext cx="10036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32" name="Picture 2" descr="NVD based problem detection | versio.io">
            <a:extLst>
              <a:ext uri="{FF2B5EF4-FFF2-40B4-BE49-F238E27FC236}">
                <a16:creationId xmlns:a16="http://schemas.microsoft.com/office/drawing/2014/main" id="{AF3948AB-EAAB-428B-8477-68C4482B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3" y="1580982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VD based problem detection | versio.io">
            <a:extLst>
              <a:ext uri="{FF2B5EF4-FFF2-40B4-BE49-F238E27FC236}">
                <a16:creationId xmlns:a16="http://schemas.microsoft.com/office/drawing/2014/main" id="{C200FE66-13AC-4DA2-A502-95342F7D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3" y="3650978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CB36D8ED-81E7-4EBF-A612-6641155AD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52" y="2339934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(Yearly)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E775820F-8E9A-439B-8BD8-B8CB1FEF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52" y="4410859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(Modified)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C4375-F736-4CC1-8F07-B5EA318CEC8F}"/>
              </a:ext>
            </a:extLst>
          </p:cNvPr>
          <p:cNvSpPr txBox="1"/>
          <p:nvPr/>
        </p:nvSpPr>
        <p:spPr>
          <a:xfrm>
            <a:off x="73283" y="5598446"/>
            <a:ext cx="224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j-lt"/>
              </a:rPr>
              <a:t>**NIST will update the “Modified” JSON Feed every 2 hours as any downstream CVEs (and their related CPE/CVSS/CWE information changes)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E4A89B-9B63-4600-9A60-5593A3B88569}"/>
              </a:ext>
            </a:extLst>
          </p:cNvPr>
          <p:cNvCxnSpPr>
            <a:stCxn id="32" idx="3"/>
            <a:endCxn id="10" idx="1"/>
          </p:cNvCxnSpPr>
          <p:nvPr/>
        </p:nvCxnSpPr>
        <p:spPr>
          <a:xfrm>
            <a:off x="1814416" y="1960458"/>
            <a:ext cx="1105053" cy="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9AC277-B274-41DE-9196-7BA8ADC2766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681469" y="1961133"/>
            <a:ext cx="1366763" cy="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90AC5E-2D2C-4B8B-8E6E-FDFAEA1CF2DE}"/>
              </a:ext>
            </a:extLst>
          </p:cNvPr>
          <p:cNvCxnSpPr>
            <a:endCxn id="15" idx="2"/>
          </p:cNvCxnSpPr>
          <p:nvPr/>
        </p:nvCxnSpPr>
        <p:spPr>
          <a:xfrm flipV="1">
            <a:off x="5429232" y="2608142"/>
            <a:ext cx="0" cy="10397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0417A1-31ED-4A3E-99C3-1F7D67B56680}"/>
              </a:ext>
            </a:extLst>
          </p:cNvPr>
          <p:cNvCxnSpPr>
            <a:stCxn id="33" idx="3"/>
            <a:endCxn id="16" idx="1"/>
          </p:cNvCxnSpPr>
          <p:nvPr/>
        </p:nvCxnSpPr>
        <p:spPr>
          <a:xfrm flipV="1">
            <a:off x="1814416" y="4028930"/>
            <a:ext cx="1105053" cy="1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0FB222-56FF-4E09-ABBA-EEE48D6BDB32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flipV="1">
            <a:off x="3300469" y="4672469"/>
            <a:ext cx="0" cy="84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FC1FA8F-5A23-4648-BDCE-04D96E4145A7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rot="5400000" flipH="1" flipV="1">
            <a:off x="3844956" y="2063655"/>
            <a:ext cx="1039788" cy="21287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B5EED2-15C1-4B9C-8611-ECDA920AA2C8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>
            <a:off x="3529069" y="5749521"/>
            <a:ext cx="1519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CF5FB22-F587-4B5D-94C1-80B339AFBDC3}"/>
              </a:ext>
            </a:extLst>
          </p:cNvPr>
          <p:cNvCxnSpPr>
            <a:stCxn id="21" idx="0"/>
            <a:endCxn id="12" idx="2"/>
          </p:cNvCxnSpPr>
          <p:nvPr/>
        </p:nvCxnSpPr>
        <p:spPr>
          <a:xfrm rot="5400000" flipH="1" flipV="1">
            <a:off x="3941279" y="4031659"/>
            <a:ext cx="848452" cy="21300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E786CE2-8BCB-4C81-BA7C-D777041AA3A6}"/>
              </a:ext>
            </a:extLst>
          </p:cNvPr>
          <p:cNvCxnSpPr>
            <a:cxnSpLocks/>
            <a:stCxn id="48" idx="0"/>
            <a:endCxn id="5" idx="2"/>
          </p:cNvCxnSpPr>
          <p:nvPr/>
        </p:nvCxnSpPr>
        <p:spPr>
          <a:xfrm rot="5400000" flipH="1" flipV="1">
            <a:off x="5956718" y="2074058"/>
            <a:ext cx="1048484" cy="210345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19AF3150-3C7C-4637-BBE8-6963EE54B150}"/>
              </a:ext>
            </a:extLst>
          </p:cNvPr>
          <p:cNvCxnSpPr>
            <a:cxnSpLocks/>
            <a:stCxn id="48" idx="0"/>
            <a:endCxn id="25" idx="2"/>
          </p:cNvCxnSpPr>
          <p:nvPr/>
        </p:nvCxnSpPr>
        <p:spPr>
          <a:xfrm rot="5400000" flipH="1" flipV="1">
            <a:off x="7121691" y="1084961"/>
            <a:ext cx="872609" cy="42575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Python Package Index - Wikipedia">
            <a:extLst>
              <a:ext uri="{FF2B5EF4-FFF2-40B4-BE49-F238E27FC236}">
                <a16:creationId xmlns:a16="http://schemas.microsoft.com/office/drawing/2014/main" id="{890CD07B-C4AA-442B-9FD6-4F588686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14" y="975874"/>
            <a:ext cx="611143" cy="45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Oval 1029">
            <a:extLst>
              <a:ext uri="{FF2B5EF4-FFF2-40B4-BE49-F238E27FC236}">
                <a16:creationId xmlns:a16="http://schemas.microsoft.com/office/drawing/2014/main" id="{C155848E-DAC4-49D9-AE50-3B33DCD49F5B}"/>
              </a:ext>
            </a:extLst>
          </p:cNvPr>
          <p:cNvSpPr/>
          <p:nvPr/>
        </p:nvSpPr>
        <p:spPr>
          <a:xfrm>
            <a:off x="3117588" y="97873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CCBD141-ADEB-4041-B9AC-42E5FBFC9677}"/>
              </a:ext>
            </a:extLst>
          </p:cNvPr>
          <p:cNvSpPr/>
          <p:nvPr/>
        </p:nvSpPr>
        <p:spPr>
          <a:xfrm>
            <a:off x="2619787" y="4885305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87BC38-7070-46B1-98AD-ADBC43435570}"/>
              </a:ext>
            </a:extLst>
          </p:cNvPr>
          <p:cNvSpPr/>
          <p:nvPr/>
        </p:nvSpPr>
        <p:spPr>
          <a:xfrm>
            <a:off x="6287407" y="4885305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40AFA2B-88E5-4EC0-A7F5-F5DC65002CB7}"/>
              </a:ext>
            </a:extLst>
          </p:cNvPr>
          <p:cNvSpPr/>
          <p:nvPr/>
        </p:nvSpPr>
        <p:spPr>
          <a:xfrm>
            <a:off x="6695106" y="1773798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192E195-BEBB-4A6B-9EC4-AC61BFAA0E66}"/>
              </a:ext>
            </a:extLst>
          </p:cNvPr>
          <p:cNvSpPr/>
          <p:nvPr/>
        </p:nvSpPr>
        <p:spPr>
          <a:xfrm>
            <a:off x="5926361" y="1780452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7427984-37C3-40EA-AAA4-83A611D0352B}"/>
              </a:ext>
            </a:extLst>
          </p:cNvPr>
          <p:cNvSpPr/>
          <p:nvPr/>
        </p:nvSpPr>
        <p:spPr>
          <a:xfrm>
            <a:off x="7689075" y="272718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EE5504-7FD7-4E8E-9210-021075705060}"/>
              </a:ext>
            </a:extLst>
          </p:cNvPr>
          <p:cNvSpPr/>
          <p:nvPr/>
        </p:nvSpPr>
        <p:spPr>
          <a:xfrm>
            <a:off x="9151699" y="272718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7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420AF952-7AF9-4F8B-915E-FB6F9E7A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36500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8">
            <a:extLst>
              <a:ext uri="{FF2B5EF4-FFF2-40B4-BE49-F238E27FC236}">
                <a16:creationId xmlns:a16="http://schemas.microsoft.com/office/drawing/2014/main" id="{524E7DA5-56DF-47B6-BB65-8D08FA961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538" y="4407831"/>
            <a:ext cx="7622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F18F294E-C1AC-486D-A183-8BFA9D7B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87" y="38003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DA79C9-7BD5-4D02-82F5-504575E357C5}"/>
              </a:ext>
            </a:extLst>
          </p:cNvPr>
          <p:cNvCxnSpPr>
            <a:stCxn id="5" idx="2"/>
            <a:endCxn id="59" idx="0"/>
          </p:cNvCxnSpPr>
          <p:nvPr/>
        </p:nvCxnSpPr>
        <p:spPr>
          <a:xfrm flipH="1">
            <a:off x="7532687" y="2601544"/>
            <a:ext cx="1" cy="119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A27AFF-E68B-4EAE-870A-06474DBD9092}"/>
              </a:ext>
            </a:extLst>
          </p:cNvPr>
          <p:cNvCxnSpPr>
            <a:stCxn id="59" idx="1"/>
            <a:endCxn id="48" idx="3"/>
          </p:cNvCxnSpPr>
          <p:nvPr/>
        </p:nvCxnSpPr>
        <p:spPr>
          <a:xfrm flipH="1">
            <a:off x="5810232" y="4028930"/>
            <a:ext cx="1493855" cy="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255964-E418-4460-AABB-47BD54C7E674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2070510" y="1267723"/>
            <a:ext cx="1" cy="11345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88520F2-F440-4946-A657-061EAC720D74}"/>
              </a:ext>
            </a:extLst>
          </p:cNvPr>
          <p:cNvSpPr/>
          <p:nvPr/>
        </p:nvSpPr>
        <p:spPr>
          <a:xfrm>
            <a:off x="321259" y="1267722"/>
            <a:ext cx="11549482" cy="5512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+mj-lt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AA1AD43-6423-4C9C-81CC-79A5300F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259" y="1267723"/>
            <a:ext cx="330200" cy="330200"/>
          </a:xfrm>
          <a:prstGeom prst="rect">
            <a:avLst/>
          </a:prstGeom>
        </p:spPr>
      </p:pic>
      <p:pic>
        <p:nvPicPr>
          <p:cNvPr id="4" name="Picture 2" descr="NVD based problem detection | versio.io">
            <a:extLst>
              <a:ext uri="{FF2B5EF4-FFF2-40B4-BE49-F238E27FC236}">
                <a16:creationId xmlns:a16="http://schemas.microsoft.com/office/drawing/2014/main" id="{52C623D0-ED4F-4B54-B753-4794C892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69" y="77884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CB8CF7EF-E2A4-4CCD-A920-8CCCE700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087" y="836836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(Yearly)</a:t>
            </a:r>
          </a:p>
        </p:txBody>
      </p:sp>
      <p:pic>
        <p:nvPicPr>
          <p:cNvPr id="6" name="Picture 2" descr="NVD based problem detection | versio.io">
            <a:extLst>
              <a:ext uri="{FF2B5EF4-FFF2-40B4-BE49-F238E27FC236}">
                <a16:creationId xmlns:a16="http://schemas.microsoft.com/office/drawing/2014/main" id="{7B5CAA7F-744F-4835-9CE9-B3FD8A32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595" y="77884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711993B3-273E-427D-BC6A-043AD827D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613" y="837765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(Modified)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18FDA4-BD8C-4C1F-94B8-B02BF2D83A2E}"/>
              </a:ext>
            </a:extLst>
          </p:cNvPr>
          <p:cNvSpPr/>
          <p:nvPr/>
        </p:nvSpPr>
        <p:spPr>
          <a:xfrm>
            <a:off x="651458" y="1697679"/>
            <a:ext cx="5444541" cy="477067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+mj-lt"/>
              </a:rPr>
              <a:t>AWS Security Account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347023-6EB3-4F17-9D7F-2F96771DE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224" y="1697766"/>
            <a:ext cx="329184" cy="329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D7DB6F-2D82-4AAA-90D6-D65E24C59BCB}"/>
              </a:ext>
            </a:extLst>
          </p:cNvPr>
          <p:cNvSpPr/>
          <p:nvPr/>
        </p:nvSpPr>
        <p:spPr>
          <a:xfrm>
            <a:off x="6261099" y="1697679"/>
            <a:ext cx="5444541" cy="477067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+mj-lt"/>
              </a:rPr>
              <a:t>Member Account </a:t>
            </a:r>
            <a:r>
              <a:rPr lang="en-US" sz="1200" i="1" dirty="0">
                <a:solidFill>
                  <a:srgbClr val="CD2264"/>
                </a:solidFill>
                <a:latin typeface="+mj-lt"/>
              </a:rPr>
              <a:t>n</a:t>
            </a:r>
            <a:r>
              <a:rPr lang="en-US" sz="1200" dirty="0">
                <a:solidFill>
                  <a:srgbClr val="CD2264"/>
                </a:solidFill>
                <a:latin typeface="+mj-lt"/>
              </a:rPr>
              <a:t> + 1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C96BDAC-B4B1-4321-B0BD-2D7EF5C0C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1099" y="1697766"/>
            <a:ext cx="329184" cy="329184"/>
          </a:xfrm>
          <a:prstGeom prst="rect">
            <a:avLst/>
          </a:prstGeom>
        </p:spPr>
      </p:pic>
      <p:pic>
        <p:nvPicPr>
          <p:cNvPr id="13" name="Graphic 17">
            <a:extLst>
              <a:ext uri="{FF2B5EF4-FFF2-40B4-BE49-F238E27FC236}">
                <a16:creationId xmlns:a16="http://schemas.microsoft.com/office/drawing/2014/main" id="{1363DD8C-942E-49CD-8A2D-99BFFC65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70" y="240225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AC78B5CA-3A87-46B4-9963-4F9282A1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928" y="3042334"/>
            <a:ext cx="91916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pic>
        <p:nvPicPr>
          <p:cNvPr id="15" name="Graphic 23">
            <a:extLst>
              <a:ext uri="{FF2B5EF4-FFF2-40B4-BE49-F238E27FC236}">
                <a16:creationId xmlns:a16="http://schemas.microsoft.com/office/drawing/2014/main" id="{1E83FAAA-A9F1-48BB-951E-9341249A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70" y="398840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A8FC6333-3D5A-4C95-BF92-7FC8D7248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087" y="4643612"/>
            <a:ext cx="13548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8" name="Graphic 10">
            <a:extLst>
              <a:ext uri="{FF2B5EF4-FFF2-40B4-BE49-F238E27FC236}">
                <a16:creationId xmlns:a16="http://schemas.microsoft.com/office/drawing/2014/main" id="{E18D414B-EAE1-4D78-9160-B7A980F9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96" y="240225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0">
            <a:extLst>
              <a:ext uri="{FF2B5EF4-FFF2-40B4-BE49-F238E27FC236}">
                <a16:creationId xmlns:a16="http://schemas.microsoft.com/office/drawing/2014/main" id="{842A3BBF-B097-40AB-A9F5-2C5D35814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01" y="3042334"/>
            <a:ext cx="941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E79786D8-29BD-4EDD-ADFB-C6FB2BF80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26" y="3042334"/>
            <a:ext cx="11141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Scheduled Event</a:t>
            </a:r>
          </a:p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(24 Hours)</a:t>
            </a: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4B1AF7B5-A180-4FA8-9E20-02907E1F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522" y="24936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9">
            <a:extLst>
              <a:ext uri="{FF2B5EF4-FFF2-40B4-BE49-F238E27FC236}">
                <a16:creationId xmlns:a16="http://schemas.microsoft.com/office/drawing/2014/main" id="{0400C5E9-04DB-44B3-A319-E0596D36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84" y="5399140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D660AEF8-95AB-457E-85EA-B5B9F70D1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985" y="6037470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F0BC61C8-7829-42B3-A4FF-9AB7E412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84" y="240225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5">
            <a:extLst>
              <a:ext uri="{FF2B5EF4-FFF2-40B4-BE49-F238E27FC236}">
                <a16:creationId xmlns:a16="http://schemas.microsoft.com/office/drawing/2014/main" id="{ABB81186-5B7E-40CC-9CCA-F6CCCA73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986" y="3042334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100" dirty="0" err="1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CodeArtifact</a:t>
            </a:r>
            <a:endParaRPr lang="en-US" altLang="en-US" sz="1100" dirty="0">
              <a:latin typeface="+mj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8228178B-B2F4-4CE6-B771-338F2CA0C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949" y="3042334"/>
            <a:ext cx="7622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B3D8B975-7294-4E67-95FE-13378835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98" y="24936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488A54A-C4B6-4A40-9C50-48EB51367B17}"/>
              </a:ext>
            </a:extLst>
          </p:cNvPr>
          <p:cNvSpPr txBox="1"/>
          <p:nvPr/>
        </p:nvSpPr>
        <p:spPr>
          <a:xfrm>
            <a:off x="3462351" y="4643612"/>
            <a:ext cx="739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IAM Role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572B6F8-F5FC-4C5D-821F-C7829EA71E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49156" y="4125565"/>
            <a:ext cx="365760" cy="365760"/>
          </a:xfrm>
          <a:prstGeom prst="rect">
            <a:avLst/>
          </a:prstGeom>
        </p:spPr>
      </p:pic>
      <p:pic>
        <p:nvPicPr>
          <p:cNvPr id="33" name="Graphic 10">
            <a:extLst>
              <a:ext uri="{FF2B5EF4-FFF2-40B4-BE49-F238E27FC236}">
                <a16:creationId xmlns:a16="http://schemas.microsoft.com/office/drawing/2014/main" id="{D9A32C67-D285-4F19-8027-A63B94D4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84" y="398840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ADB5ED4-E58D-4949-AAA4-40C5285B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888" y="4638160"/>
            <a:ext cx="941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5" name="Graphic 19">
            <a:extLst>
              <a:ext uri="{FF2B5EF4-FFF2-40B4-BE49-F238E27FC236}">
                <a16:creationId xmlns:a16="http://schemas.microsoft.com/office/drawing/2014/main" id="{A79E73FF-EB74-40D8-A99B-27FEE16E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96" y="5399140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71668B63-AF7E-48D1-B204-B28FE592C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198" y="6037470"/>
            <a:ext cx="12096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75466B-FFEA-4C94-9AD4-3D4734C60371}"/>
              </a:ext>
            </a:extLst>
          </p:cNvPr>
          <p:cNvCxnSpPr>
            <a:stCxn id="21" idx="1"/>
            <a:endCxn id="18" idx="3"/>
          </p:cNvCxnSpPr>
          <p:nvPr/>
        </p:nvCxnSpPr>
        <p:spPr>
          <a:xfrm flipH="1">
            <a:off x="4152076" y="2722294"/>
            <a:ext cx="1121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EA9DEF-2663-4109-8FEE-B697E19D2BA8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flipH="1">
            <a:off x="3832036" y="1268652"/>
            <a:ext cx="1" cy="11336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4A8185-7899-45BE-A366-8297D19F289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070510" y="3303944"/>
            <a:ext cx="0" cy="684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54A1E1D-7CD5-4D8D-BF10-1C63F8651411}"/>
              </a:ext>
            </a:extLst>
          </p:cNvPr>
          <p:cNvCxnSpPr>
            <a:stCxn id="19" idx="2"/>
            <a:endCxn id="15" idx="0"/>
          </p:cNvCxnSpPr>
          <p:nvPr/>
        </p:nvCxnSpPr>
        <p:spPr>
          <a:xfrm rot="5400000">
            <a:off x="2609043" y="2765411"/>
            <a:ext cx="684461" cy="17615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1BEAEB-0C63-42B5-AAEB-E28DFC90AF0D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8094864" y="2722294"/>
            <a:ext cx="11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408BA15-8715-4C7D-8589-3C9F1E9CAC98}"/>
              </a:ext>
            </a:extLst>
          </p:cNvPr>
          <p:cNvCxnSpPr>
            <a:stCxn id="27" idx="2"/>
            <a:endCxn id="33" idx="3"/>
          </p:cNvCxnSpPr>
          <p:nvPr/>
        </p:nvCxnSpPr>
        <p:spPr>
          <a:xfrm rot="5400000">
            <a:off x="8265731" y="3133077"/>
            <a:ext cx="1004501" cy="13462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9C8420-5C97-48AA-8F31-1F920996898D}"/>
              </a:ext>
            </a:extLst>
          </p:cNvPr>
          <p:cNvCxnSpPr>
            <a:stCxn id="33" idx="1"/>
            <a:endCxn id="32" idx="3"/>
          </p:cNvCxnSpPr>
          <p:nvPr/>
        </p:nvCxnSpPr>
        <p:spPr>
          <a:xfrm flipH="1">
            <a:off x="4014916" y="4308445"/>
            <a:ext cx="34398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DBE16-75C4-4B90-AFA6-3452758783C1}"/>
              </a:ext>
            </a:extLst>
          </p:cNvPr>
          <p:cNvCxnSpPr>
            <a:stCxn id="15" idx="3"/>
            <a:endCxn id="32" idx="1"/>
          </p:cNvCxnSpPr>
          <p:nvPr/>
        </p:nvCxnSpPr>
        <p:spPr>
          <a:xfrm>
            <a:off x="2390550" y="4308445"/>
            <a:ext cx="12586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35D512-B3DC-4942-A492-FF8D0AF3AF77}"/>
              </a:ext>
            </a:extLst>
          </p:cNvPr>
          <p:cNvCxnSpPr>
            <a:stCxn id="34" idx="2"/>
            <a:endCxn id="22" idx="0"/>
          </p:cNvCxnSpPr>
          <p:nvPr/>
        </p:nvCxnSpPr>
        <p:spPr>
          <a:xfrm>
            <a:off x="7774823" y="4899770"/>
            <a:ext cx="1" cy="49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A4B64C-9D68-4F9E-AB6C-B728B8C6F37B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flipH="1">
            <a:off x="4152076" y="5719180"/>
            <a:ext cx="3302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DF4511-79AE-46DC-AF21-6E1D9B407D72}"/>
              </a:ext>
            </a:extLst>
          </p:cNvPr>
          <p:cNvSpPr txBox="1"/>
          <p:nvPr/>
        </p:nvSpPr>
        <p:spPr>
          <a:xfrm>
            <a:off x="931957" y="5022663"/>
            <a:ext cx="2277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+mj-lt"/>
              </a:rPr>
              <a:t>**Note</a:t>
            </a:r>
            <a:r>
              <a:rPr lang="en-US" sz="1200" i="1" dirty="0">
                <a:latin typeface="+mj-lt"/>
              </a:rPr>
              <a:t>: DynamoDB Table containing vulnerable packages and the refresh job needs to only live in a single AWS Region. </a:t>
            </a:r>
          </a:p>
          <a:p>
            <a:pPr algn="ctr"/>
            <a:r>
              <a:rPr lang="en-US" sz="1200" i="1" dirty="0">
                <a:latin typeface="+mj-lt"/>
              </a:rPr>
              <a:t>IAM Role dependent on AWS Organizations ID condition key for Trust Policy.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C92E5C-D9D1-4E06-BEF4-DA3BBC8D4B46}"/>
              </a:ext>
            </a:extLst>
          </p:cNvPr>
          <p:cNvSpPr txBox="1"/>
          <p:nvPr/>
        </p:nvSpPr>
        <p:spPr>
          <a:xfrm>
            <a:off x="4977121" y="87284"/>
            <a:ext cx="224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j-lt"/>
              </a:rPr>
              <a:t>**NIST will update the “Modified” JSON Feed every 2 hours as any downstream CVEs (and their related CPE/CVSS/CWE information changes)</a:t>
            </a:r>
          </a:p>
        </p:txBody>
      </p:sp>
    </p:spTree>
    <p:extLst>
      <p:ext uri="{BB962C8B-B14F-4D97-AF65-F5344CB8AC3E}">
        <p14:creationId xmlns:p14="http://schemas.microsoft.com/office/powerpoint/2010/main" val="246866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282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R</dc:creator>
  <cp:lastModifiedBy>Jonathan Rau</cp:lastModifiedBy>
  <cp:revision>124</cp:revision>
  <dcterms:created xsi:type="dcterms:W3CDTF">2021-01-15T03:35:45Z</dcterms:created>
  <dcterms:modified xsi:type="dcterms:W3CDTF">2021-01-15T20:11:10Z</dcterms:modified>
</cp:coreProperties>
</file>