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63" r:id="rId3"/>
    <p:sldId id="264" r:id="rId4"/>
    <p:sldId id="265" r:id="rId5"/>
    <p:sldId id="272" r:id="rId6"/>
    <p:sldId id="274" r:id="rId7"/>
    <p:sldId id="275" r:id="rId8"/>
  </p:sldIdLst>
  <p:sldSz cx="12192000" cy="6858000"/>
  <p:notesSz cx="6858000" cy="9144000"/>
  <p:embeddedFontLst>
    <p:embeddedFont>
      <p:font typeface="Bembo" panose="02020502050201020203" pitchFamily="18" charset="0"/>
      <p:regular r:id="rId10"/>
      <p:bold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502020104020203" pitchFamily="34" charset="-79"/>
      <p:regular r:id="rId17"/>
      <p:bold r:id="rId18"/>
    </p:embeddedFont>
    <p:embeddedFont>
      <p:font typeface="Livvic Medium" pitchFamily="2" charset="77"/>
      <p:regular r:id="rId19"/>
      <p:bold r:id="rId20"/>
      <p:italic r:id="rId21"/>
      <p:boldItalic r:id="rId22"/>
    </p:embeddedFont>
    <p:embeddedFont>
      <p:font typeface="Nunito Sans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  <p15:guide id="3" pos="234">
          <p15:clr>
            <a:srgbClr val="A4A3A4"/>
          </p15:clr>
        </p15:guide>
        <p15:guide id="4" pos="742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fKCVo9VoSGB0TCQepK6rUObg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>
        <p:guide orient="horz" pos="2115"/>
        <p:guide pos="3840"/>
        <p:guide pos="234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68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83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14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66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59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3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ntent">
  <p:cSld name="Text and Content">
    <p:bg>
      <p:bgPr>
        <a:solidFill>
          <a:srgbClr val="F7F7F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440940" y="220132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440940" y="1305446"/>
            <a:ext cx="11340986" cy="48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5328458" y="6548999"/>
            <a:ext cx="1564977" cy="3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989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2"/>
          </p:nvPr>
        </p:nvSpPr>
        <p:spPr>
          <a:xfrm>
            <a:off x="440267" y="593197"/>
            <a:ext cx="8828339" cy="30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/>
          <p:nvPr/>
        </p:nvSpPr>
        <p:spPr>
          <a:xfrm rot="1800000">
            <a:off x="1023756" y="-1187970"/>
            <a:ext cx="7652279" cy="4412849"/>
          </a:xfrm>
          <a:custGeom>
            <a:avLst/>
            <a:gdLst/>
            <a:ahLst/>
            <a:cxnLst/>
            <a:rect l="l" t="t" r="r" b="b"/>
            <a:pathLst>
              <a:path w="7652279" h="4412849" extrusionOk="0">
                <a:moveTo>
                  <a:pt x="0" y="4397261"/>
                </a:moveTo>
                <a:lnTo>
                  <a:pt x="7616279" y="0"/>
                </a:lnTo>
                <a:lnTo>
                  <a:pt x="7652279" y="0"/>
                </a:lnTo>
                <a:lnTo>
                  <a:pt x="9000" y="4412849"/>
                </a:lnTo>
                <a:lnTo>
                  <a:pt x="0" y="4397261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0"/>
          <p:cNvSpPr/>
          <p:nvPr/>
        </p:nvSpPr>
        <p:spPr>
          <a:xfrm rot="-9000000" flipH="1">
            <a:off x="-292100" y="5916613"/>
            <a:ext cx="1277508" cy="774700"/>
          </a:xfrm>
          <a:custGeom>
            <a:avLst/>
            <a:gdLst/>
            <a:ahLst/>
            <a:cxnLst/>
            <a:rect l="l" t="t" r="r" b="b"/>
            <a:pathLst>
              <a:path w="1276372" h="774011" extrusionOk="0">
                <a:moveTo>
                  <a:pt x="0" y="774011"/>
                </a:moveTo>
                <a:lnTo>
                  <a:pt x="1276372" y="104053"/>
                </a:lnTo>
                <a:lnTo>
                  <a:pt x="1096147" y="0"/>
                </a:lnTo>
                <a:lnTo>
                  <a:pt x="164562" y="488983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" name="Google Shape;19;p10"/>
          <p:cNvSpPr/>
          <p:nvPr/>
        </p:nvSpPr>
        <p:spPr>
          <a:xfrm rot="-9000000" flipH="1">
            <a:off x="-142841" y="6464891"/>
            <a:ext cx="521997" cy="378046"/>
          </a:xfrm>
          <a:custGeom>
            <a:avLst/>
            <a:gdLst/>
            <a:ahLst/>
            <a:cxnLst/>
            <a:rect l="l" t="t" r="r" b="b"/>
            <a:pathLst>
              <a:path w="521997" h="378046" extrusionOk="0">
                <a:moveTo>
                  <a:pt x="0" y="378046"/>
                </a:moveTo>
                <a:lnTo>
                  <a:pt x="521997" y="104053"/>
                </a:lnTo>
                <a:lnTo>
                  <a:pt x="341772" y="0"/>
                </a:lnTo>
                <a:lnTo>
                  <a:pt x="164561" y="93017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" name="Google Shape;20;p10"/>
          <p:cNvSpPr/>
          <p:nvPr/>
        </p:nvSpPr>
        <p:spPr>
          <a:xfrm rot="-9000000" flipH="1">
            <a:off x="11852275" y="-7938"/>
            <a:ext cx="454025" cy="342512"/>
          </a:xfrm>
          <a:custGeom>
            <a:avLst/>
            <a:gdLst/>
            <a:ahLst/>
            <a:cxnLst/>
            <a:rect l="l" t="t" r="r" b="b"/>
            <a:pathLst>
              <a:path w="453395" h="342037" extrusionOk="0">
                <a:moveTo>
                  <a:pt x="0" y="237984"/>
                </a:moveTo>
                <a:lnTo>
                  <a:pt x="180224" y="342037"/>
                </a:lnTo>
                <a:lnTo>
                  <a:pt x="288834" y="285028"/>
                </a:lnTo>
                <a:lnTo>
                  <a:pt x="453395" y="0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10"/>
          <p:cNvSpPr/>
          <p:nvPr/>
        </p:nvSpPr>
        <p:spPr>
          <a:xfrm rot="-9000000" flipH="1">
            <a:off x="11265006" y="151706"/>
            <a:ext cx="1186437" cy="729327"/>
          </a:xfrm>
          <a:custGeom>
            <a:avLst/>
            <a:gdLst/>
            <a:ahLst/>
            <a:cxnLst/>
            <a:rect l="l" t="t" r="r" b="b"/>
            <a:pathLst>
              <a:path w="1186437" h="729327" extrusionOk="0">
                <a:moveTo>
                  <a:pt x="0" y="628050"/>
                </a:moveTo>
                <a:lnTo>
                  <a:pt x="175417" y="729327"/>
                </a:lnTo>
                <a:lnTo>
                  <a:pt x="1021877" y="285027"/>
                </a:lnTo>
                <a:lnTo>
                  <a:pt x="1186437" y="0"/>
                </a:lnTo>
                <a:lnTo>
                  <a:pt x="0" y="622752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" name="Google Shape;22;p1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67693" y="279634"/>
            <a:ext cx="1928315" cy="6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dark">
  <p:cSld name="half dark">
    <p:bg>
      <p:bgPr>
        <a:solidFill>
          <a:srgbClr val="F7F7F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3758184"/>
            <a:ext cx="12192000" cy="30998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180000" rIns="6120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40940" y="220132"/>
            <a:ext cx="8607155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40940" y="1305446"/>
            <a:ext cx="11340986" cy="48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328458" y="6548999"/>
            <a:ext cx="1564977" cy="3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989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40267" y="593197"/>
            <a:ext cx="8602133" cy="30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 rot="1800000">
            <a:off x="1023756" y="-1187970"/>
            <a:ext cx="7652279" cy="4412849"/>
          </a:xfrm>
          <a:custGeom>
            <a:avLst/>
            <a:gdLst/>
            <a:ahLst/>
            <a:cxnLst/>
            <a:rect l="l" t="t" r="r" b="b"/>
            <a:pathLst>
              <a:path w="7652279" h="4412849" extrusionOk="0">
                <a:moveTo>
                  <a:pt x="0" y="4397261"/>
                </a:moveTo>
                <a:lnTo>
                  <a:pt x="7616279" y="0"/>
                </a:lnTo>
                <a:lnTo>
                  <a:pt x="7652279" y="0"/>
                </a:lnTo>
                <a:lnTo>
                  <a:pt x="9000" y="4412849"/>
                </a:lnTo>
                <a:lnTo>
                  <a:pt x="0" y="4397261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64694" y="394101"/>
            <a:ext cx="2004969" cy="3607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 rot="-9000000" flipH="1">
            <a:off x="-292100" y="5916613"/>
            <a:ext cx="1277508" cy="774700"/>
          </a:xfrm>
          <a:custGeom>
            <a:avLst/>
            <a:gdLst/>
            <a:ahLst/>
            <a:cxnLst/>
            <a:rect l="l" t="t" r="r" b="b"/>
            <a:pathLst>
              <a:path w="1276372" h="774011" extrusionOk="0">
                <a:moveTo>
                  <a:pt x="0" y="774011"/>
                </a:moveTo>
                <a:lnTo>
                  <a:pt x="1276372" y="104053"/>
                </a:lnTo>
                <a:lnTo>
                  <a:pt x="1096147" y="0"/>
                </a:lnTo>
                <a:lnTo>
                  <a:pt x="164562" y="488983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" name="Google Shape;81;p15"/>
          <p:cNvSpPr/>
          <p:nvPr/>
        </p:nvSpPr>
        <p:spPr>
          <a:xfrm rot="-9000000" flipH="1">
            <a:off x="-142841" y="6464891"/>
            <a:ext cx="521997" cy="378046"/>
          </a:xfrm>
          <a:custGeom>
            <a:avLst/>
            <a:gdLst/>
            <a:ahLst/>
            <a:cxnLst/>
            <a:rect l="l" t="t" r="r" b="b"/>
            <a:pathLst>
              <a:path w="521997" h="378046" extrusionOk="0">
                <a:moveTo>
                  <a:pt x="0" y="378046"/>
                </a:moveTo>
                <a:lnTo>
                  <a:pt x="521997" y="104053"/>
                </a:lnTo>
                <a:lnTo>
                  <a:pt x="341772" y="0"/>
                </a:lnTo>
                <a:lnTo>
                  <a:pt x="164561" y="93017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5"/>
          <p:cNvSpPr/>
          <p:nvPr/>
        </p:nvSpPr>
        <p:spPr>
          <a:xfrm rot="-9000000" flipH="1">
            <a:off x="11852275" y="-7938"/>
            <a:ext cx="454025" cy="342512"/>
          </a:xfrm>
          <a:custGeom>
            <a:avLst/>
            <a:gdLst/>
            <a:ahLst/>
            <a:cxnLst/>
            <a:rect l="l" t="t" r="r" b="b"/>
            <a:pathLst>
              <a:path w="453395" h="342037" extrusionOk="0">
                <a:moveTo>
                  <a:pt x="0" y="237984"/>
                </a:moveTo>
                <a:lnTo>
                  <a:pt x="180224" y="342037"/>
                </a:lnTo>
                <a:lnTo>
                  <a:pt x="288834" y="285028"/>
                </a:lnTo>
                <a:lnTo>
                  <a:pt x="453395" y="0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" name="Google Shape;83;p15"/>
          <p:cNvSpPr/>
          <p:nvPr/>
        </p:nvSpPr>
        <p:spPr>
          <a:xfrm rot="-9000000" flipH="1">
            <a:off x="11265006" y="151706"/>
            <a:ext cx="1186437" cy="729327"/>
          </a:xfrm>
          <a:custGeom>
            <a:avLst/>
            <a:gdLst/>
            <a:ahLst/>
            <a:cxnLst/>
            <a:rect l="l" t="t" r="r" b="b"/>
            <a:pathLst>
              <a:path w="1186437" h="729327" extrusionOk="0">
                <a:moveTo>
                  <a:pt x="0" y="628050"/>
                </a:moveTo>
                <a:lnTo>
                  <a:pt x="175417" y="729327"/>
                </a:lnTo>
                <a:lnTo>
                  <a:pt x="1021877" y="285027"/>
                </a:lnTo>
                <a:lnTo>
                  <a:pt x="1186437" y="0"/>
                </a:lnTo>
                <a:lnTo>
                  <a:pt x="0" y="622752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">
  <p:cSld name="picture">
    <p:bg>
      <p:bgPr>
        <a:solidFill>
          <a:srgbClr val="F7F7F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40940" y="220132"/>
            <a:ext cx="8607155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328458" y="6548999"/>
            <a:ext cx="1564977" cy="3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989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40267" y="593197"/>
            <a:ext cx="8602133" cy="30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64694" y="394101"/>
            <a:ext cx="2004969" cy="3607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-9000000" flipH="1">
            <a:off x="11852275" y="-7938"/>
            <a:ext cx="454025" cy="342512"/>
          </a:xfrm>
          <a:custGeom>
            <a:avLst/>
            <a:gdLst/>
            <a:ahLst/>
            <a:cxnLst/>
            <a:rect l="l" t="t" r="r" b="b"/>
            <a:pathLst>
              <a:path w="453395" h="342037" extrusionOk="0">
                <a:moveTo>
                  <a:pt x="0" y="237984"/>
                </a:moveTo>
                <a:lnTo>
                  <a:pt x="180224" y="342037"/>
                </a:lnTo>
                <a:lnTo>
                  <a:pt x="288834" y="285028"/>
                </a:lnTo>
                <a:lnTo>
                  <a:pt x="453395" y="0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" name="Google Shape;90;p16"/>
          <p:cNvSpPr/>
          <p:nvPr/>
        </p:nvSpPr>
        <p:spPr>
          <a:xfrm rot="-9000000" flipH="1">
            <a:off x="11265006" y="151706"/>
            <a:ext cx="1186437" cy="729327"/>
          </a:xfrm>
          <a:custGeom>
            <a:avLst/>
            <a:gdLst/>
            <a:ahLst/>
            <a:cxnLst/>
            <a:rect l="l" t="t" r="r" b="b"/>
            <a:pathLst>
              <a:path w="1186437" h="729327" extrusionOk="0">
                <a:moveTo>
                  <a:pt x="0" y="628050"/>
                </a:moveTo>
                <a:lnTo>
                  <a:pt x="175417" y="729327"/>
                </a:lnTo>
                <a:lnTo>
                  <a:pt x="1021877" y="285027"/>
                </a:lnTo>
                <a:lnTo>
                  <a:pt x="1186437" y="0"/>
                </a:lnTo>
                <a:lnTo>
                  <a:pt x="0" y="622752"/>
                </a:lnTo>
                <a:close/>
              </a:path>
            </a:pathLst>
          </a:custGeom>
          <a:solidFill>
            <a:srgbClr val="FB1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" name="Google Shape;91;p16"/>
          <p:cNvSpPr/>
          <p:nvPr/>
        </p:nvSpPr>
        <p:spPr>
          <a:xfrm rot="1800000">
            <a:off x="1023756" y="-1187970"/>
            <a:ext cx="7652279" cy="4412849"/>
          </a:xfrm>
          <a:custGeom>
            <a:avLst/>
            <a:gdLst/>
            <a:ahLst/>
            <a:cxnLst/>
            <a:rect l="l" t="t" r="r" b="b"/>
            <a:pathLst>
              <a:path w="7652279" h="4412849" extrusionOk="0">
                <a:moveTo>
                  <a:pt x="0" y="4397261"/>
                </a:moveTo>
                <a:lnTo>
                  <a:pt x="7616279" y="0"/>
                </a:lnTo>
                <a:lnTo>
                  <a:pt x="7652279" y="0"/>
                </a:lnTo>
                <a:lnTo>
                  <a:pt x="9000" y="4412849"/>
                </a:lnTo>
                <a:lnTo>
                  <a:pt x="0" y="4397261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6"/>
          <p:cNvSpPr>
            <a:spLocks noGrp="1"/>
          </p:cNvSpPr>
          <p:nvPr>
            <p:ph type="pic" idx="2"/>
          </p:nvPr>
        </p:nvSpPr>
        <p:spPr>
          <a:xfrm>
            <a:off x="0" y="972800"/>
            <a:ext cx="12192000" cy="588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1262023" y="6369582"/>
            <a:ext cx="524306" cy="3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89898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3FFD-BE16-904D-8921-436903C5C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mbo" panose="02020502050201020203" pitchFamily="18" charset="0"/>
              </a:rPr>
              <a:t>Chess Game Analysis</a:t>
            </a:r>
          </a:p>
        </p:txBody>
      </p:sp>
      <p:pic>
        <p:nvPicPr>
          <p:cNvPr id="49" name="Picture 2" descr="Single king chess piece on board">
            <a:extLst>
              <a:ext uri="{FF2B5EF4-FFF2-40B4-BE49-F238E27FC236}">
                <a16:creationId xmlns:a16="http://schemas.microsoft.com/office/drawing/2014/main" id="{6E55A297-E9BE-4FBF-B697-0142AAD5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5" r="40444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5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375626" y="535818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Project Description and Setup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29F8F6-B1F4-4918-B3D2-A4A4409DF57A}"/>
              </a:ext>
            </a:extLst>
          </p:cNvPr>
          <p:cNvSpPr/>
          <p:nvPr/>
        </p:nvSpPr>
        <p:spPr>
          <a:xfrm>
            <a:off x="6096000" y="1543051"/>
            <a:ext cx="5359785" cy="30427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ivvic Medium" panose="020B0604020202020204" charset="0"/>
              </a:rPr>
              <a:t>Motivation &amp; goal of the project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50A6EB-948A-4F01-AEAB-17EECC24F57D}"/>
              </a:ext>
            </a:extLst>
          </p:cNvPr>
          <p:cNvSpPr/>
          <p:nvPr/>
        </p:nvSpPr>
        <p:spPr>
          <a:xfrm>
            <a:off x="6096000" y="1924581"/>
            <a:ext cx="5359785" cy="124724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Improve understanding of features of a chess game that contribute to a victory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Determine which opening sequences are most closely correlated with winning a game and learn those for casual chess playing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Build model to predict outcome of chess game based on game features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08C009F-180A-4BD3-A4A4-6BF234465BDC}"/>
              </a:ext>
            </a:extLst>
          </p:cNvPr>
          <p:cNvSpPr/>
          <p:nvPr/>
        </p:nvSpPr>
        <p:spPr>
          <a:xfrm>
            <a:off x="6096000" y="3381906"/>
            <a:ext cx="5359785" cy="30427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ivvic Medium" panose="020B0604020202020204" charset="0"/>
              </a:rPr>
              <a:t>Data &amp; programming languages / utilities used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DB595A-642E-458A-BB70-EB266DF20459}"/>
              </a:ext>
            </a:extLst>
          </p:cNvPr>
          <p:cNvSpPr/>
          <p:nvPr/>
        </p:nvSpPr>
        <p:spPr>
          <a:xfrm>
            <a:off x="6096000" y="3763436"/>
            <a:ext cx="5359785" cy="14562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Kaggle dataset of over 20,000 games with 16 features (player ranking, moves, openings,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Used Python 3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Pandas, </a:t>
            </a:r>
            <a:r>
              <a:rPr lang="en-US" sz="1200" dirty="0" err="1">
                <a:solidFill>
                  <a:schemeClr val="bg2"/>
                </a:solidFill>
                <a:latin typeface="Livvic Medium" panose="020B0604020202020204" charset="0"/>
              </a:rPr>
              <a:t>Numpy</a:t>
            </a: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, Seaborn, and </a:t>
            </a:r>
            <a:r>
              <a:rPr lang="en-US" sz="1200" dirty="0" err="1">
                <a:solidFill>
                  <a:schemeClr val="bg2"/>
                </a:solidFill>
                <a:latin typeface="Livvic Medium" panose="020B0604020202020204" charset="0"/>
              </a:rPr>
              <a:t>sklearn</a:t>
            </a: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 libraries were used extensively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Used </a:t>
            </a:r>
            <a:r>
              <a:rPr lang="en-US" sz="1200" dirty="0" err="1">
                <a:solidFill>
                  <a:schemeClr val="bg2"/>
                </a:solidFill>
                <a:latin typeface="Livvic Medium" panose="020B0604020202020204" charset="0"/>
              </a:rPr>
              <a:t>Jupyter</a:t>
            </a: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 Notebooks to write and execute code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Used </a:t>
            </a:r>
            <a:r>
              <a:rPr lang="en-US" sz="1200" dirty="0" err="1">
                <a:solidFill>
                  <a:schemeClr val="bg2"/>
                </a:solidFill>
                <a:latin typeface="Livvic Medium" panose="020B0604020202020204" charset="0"/>
              </a:rPr>
              <a:t>Github</a:t>
            </a: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 to share code and Trello to help organize work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/>
              </a:solidFill>
              <a:latin typeface="Livvic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/>
              </a:solidFill>
              <a:latin typeface="Livvic Medium" panose="020B0604020202020204" charset="0"/>
            </a:endParaRP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E48EC8E-F22D-4D21-B0DF-A05A79412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70775"/>
              </p:ext>
            </p:extLst>
          </p:nvPr>
        </p:nvGraphicFramePr>
        <p:xfrm>
          <a:off x="6096000" y="5312055"/>
          <a:ext cx="5359785" cy="73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975">
                  <a:extLst>
                    <a:ext uri="{9D8B030D-6E8A-4147-A177-3AD203B41FA5}">
                      <a16:colId xmlns:a16="http://schemas.microsoft.com/office/drawing/2014/main" val="2236350032"/>
                    </a:ext>
                  </a:extLst>
                </a:gridCol>
                <a:gridCol w="2511810">
                  <a:extLst>
                    <a:ext uri="{9D8B030D-6E8A-4147-A177-3AD203B41FA5}">
                      <a16:colId xmlns:a16="http://schemas.microsoft.com/office/drawing/2014/main" val="776741692"/>
                    </a:ext>
                  </a:extLst>
                </a:gridCol>
              </a:tblGrid>
              <a:tr h="368267">
                <a:tc>
                  <a:txBody>
                    <a:bodyPr/>
                    <a:lstStyle/>
                    <a:p>
                      <a:r>
                        <a:rPr lang="de-DE" sz="1400" b="0" dirty="0">
                          <a:latin typeface="Livvic Medium" panose="020B0604020202020204" charset="0"/>
                        </a:rPr>
                        <a:t>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latin typeface="Livvic Medium" panose="020B0604020202020204" charset="0"/>
                        </a:rPr>
                        <a:t>Web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1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2"/>
                          </a:solidFill>
                          <a:latin typeface="Livvic Medium" panose="020B060402020202020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b="0" dirty="0">
                        <a:solidFill>
                          <a:schemeClr val="bg2"/>
                        </a:solidFill>
                        <a:latin typeface="Livvic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solidFill>
                          <a:schemeClr val="bg2"/>
                        </a:solidFill>
                        <a:latin typeface="Livvic Mediu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22081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CF905B9-26C6-724C-A1AF-4CDD0E9D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2661886"/>
            <a:ext cx="5767421" cy="192384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F9D4A7-0C62-194B-85AC-2A2B7BB6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0" y="2007892"/>
            <a:ext cx="5937969" cy="3052298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CAB30D-EE5B-4D41-B441-6DDF58FD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032" y="2182391"/>
            <a:ext cx="6181482" cy="27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40940" y="524932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Approach and Results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5B2AB0-F17D-44DA-9631-78BA355847AB}"/>
              </a:ext>
            </a:extLst>
          </p:cNvPr>
          <p:cNvSpPr/>
          <p:nvPr/>
        </p:nvSpPr>
        <p:spPr>
          <a:xfrm>
            <a:off x="440940" y="1543051"/>
            <a:ext cx="5359785" cy="30427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vvic Medium" panose="020B0604020202020204" charset="0"/>
              </a:rPr>
              <a:t>Approach to solve the challenge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C651C53-AB75-49CE-8354-CBBDBB5F4EE2}"/>
              </a:ext>
            </a:extLst>
          </p:cNvPr>
          <p:cNvSpPr/>
          <p:nvPr/>
        </p:nvSpPr>
        <p:spPr>
          <a:xfrm>
            <a:off x="440940" y="1924580"/>
            <a:ext cx="5359785" cy="173301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Explore dataset and create initial visualizations to help us understand what we were working with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Consider which types of models would fit best for dataset and what we were trying to predict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  <a:sym typeface="Wingdings" pitchFamily="2" charset="2"/>
              </a:rPr>
              <a:t>Clean and prepare data for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  <a:sym typeface="Wingdings" pitchFamily="2" charset="2"/>
              </a:rPr>
              <a:t>Do initial attempts at models and examine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  <a:sym typeface="Wingdings" pitchFamily="2" charset="2"/>
              </a:rPr>
              <a:t>Attempt to tweak models and try variations to see if results could be improved</a:t>
            </a:r>
            <a:endParaRPr lang="en-US" sz="1200" dirty="0">
              <a:solidFill>
                <a:schemeClr val="bg2"/>
              </a:solidFill>
              <a:latin typeface="Livvic Medium" panose="020B0604020202020204" charset="0"/>
            </a:endParaRPr>
          </a:p>
          <a:p>
            <a:pPr algn="ctr"/>
            <a:endParaRPr lang="en-US" sz="1200" dirty="0">
              <a:latin typeface="Livvic Medium" panose="020B060402020202020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C7E464-14D8-4086-B0A1-39BCB938C56C}"/>
              </a:ext>
            </a:extLst>
          </p:cNvPr>
          <p:cNvSpPr/>
          <p:nvPr/>
        </p:nvSpPr>
        <p:spPr>
          <a:xfrm>
            <a:off x="440940" y="3838841"/>
            <a:ext cx="5359785" cy="30427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vvic Medium" panose="020B0604020202020204" charset="0"/>
              </a:rPr>
              <a:t>Final results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DAB0794-31E1-4605-939E-9864324C69A9}"/>
              </a:ext>
            </a:extLst>
          </p:cNvPr>
          <p:cNvSpPr/>
          <p:nvPr/>
        </p:nvSpPr>
        <p:spPr>
          <a:xfrm>
            <a:off x="440940" y="4220371"/>
            <a:ext cx="5359785" cy="18307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Identified most common openings and correlation between different variables in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Created a logistic regression model and random 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Used logistic regression model to identify 20 most impactful variables and created a reduced model with only these variables that reduced computing time and performed similarly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Livvic Medium" panose="020B0604020202020204" charset="0"/>
              </a:rPr>
              <a:t>Created a model that was trained with each step of a game and that could be given a game and return the expected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/>
              </a:solidFill>
              <a:latin typeface="Livvic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8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40940" y="427234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Initial Visualizations and Opening Analysis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287BE1-639A-3149-AD14-EB2E1AC9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0" y="1148442"/>
            <a:ext cx="10756900" cy="373380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4682996-83C8-1C43-B0C2-FDF76C2E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2" y="1072242"/>
            <a:ext cx="3810000" cy="381000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BAC65614-495B-F146-9958-D59567DF1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62" y="1262742"/>
            <a:ext cx="3111500" cy="312420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176026E-CAC2-EA4B-958F-6A7436780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27" y="1064256"/>
            <a:ext cx="7322869" cy="3999205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6B0F83ED-4AD2-1740-84CD-DA9BD7982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26" y="1064256"/>
            <a:ext cx="7322869" cy="4569102"/>
          </a:xfrm>
          <a:prstGeom prst="rect">
            <a:avLst/>
          </a:prstGeom>
        </p:spPr>
      </p:pic>
      <p:pic>
        <p:nvPicPr>
          <p:cNvPr id="23" name="Picture 22" descr="Square&#10;&#10;Description automatically generated with medium confidence">
            <a:extLst>
              <a:ext uri="{FF2B5EF4-FFF2-40B4-BE49-F238E27FC236}">
                <a16:creationId xmlns:a16="http://schemas.microsoft.com/office/drawing/2014/main" id="{3C7E443F-EE0C-AC4A-9CC0-5137B27B0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211" y="1072242"/>
            <a:ext cx="6772933" cy="54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40940" y="427234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Model Selection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A2BFA90-51A3-314F-83F5-8502F9AB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1181100"/>
            <a:ext cx="5092700" cy="48006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BD3D012-84E9-B142-84AE-2A72B341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1193800"/>
            <a:ext cx="5753100" cy="47879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D780471-4AAE-2B45-AC51-99788312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194" y="1127125"/>
            <a:ext cx="6059612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40940" y="427234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Model Outcome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236735-89E9-9446-B2F5-1BF51609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60" y="1143385"/>
            <a:ext cx="6601279" cy="528738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27885E8-F0D3-644B-AB4B-728A0D7A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2" y="1045966"/>
            <a:ext cx="5560785" cy="287268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6EF94AC-4FAD-4745-A34F-AE1A91A4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281" y="3894626"/>
            <a:ext cx="5605246" cy="2872688"/>
          </a:xfrm>
          <a:prstGeom prst="rect">
            <a:avLst/>
          </a:prstGeom>
        </p:spPr>
      </p:pic>
      <p:pic>
        <p:nvPicPr>
          <p:cNvPr id="9" name="Picture 8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97179045-725B-B848-B0B5-FF683DC29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505" y="1053783"/>
            <a:ext cx="7980798" cy="5804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0FBC8-86D9-A944-A90D-DD155AA2B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270" y="-95773"/>
            <a:ext cx="7980798" cy="79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40940" y="427234"/>
            <a:ext cx="8833493" cy="3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Game Simulation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127424-6701-2346-B7EA-926E4AA9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333500"/>
            <a:ext cx="9461500" cy="4191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483E45-B04C-294E-9C0A-17424CDE40A7}"/>
              </a:ext>
            </a:extLst>
          </p:cNvPr>
          <p:cNvSpPr/>
          <p:nvPr/>
        </p:nvSpPr>
        <p:spPr>
          <a:xfrm>
            <a:off x="10112829" y="1333500"/>
            <a:ext cx="692150" cy="2280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D501A-9B78-8048-8CA5-796181C99665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857686" y="1524000"/>
            <a:ext cx="5255143" cy="9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E1B231-4DF8-1E4F-92AE-20934217D261}"/>
              </a:ext>
            </a:extLst>
          </p:cNvPr>
          <p:cNvSpPr/>
          <p:nvPr/>
        </p:nvSpPr>
        <p:spPr>
          <a:xfrm>
            <a:off x="1632857" y="2473778"/>
            <a:ext cx="304800" cy="302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1B735F-3FE8-6347-8EB6-1B45AE2F46A6}"/>
              </a:ext>
            </a:extLst>
          </p:cNvPr>
          <p:cNvSpPr/>
          <p:nvPr/>
        </p:nvSpPr>
        <p:spPr>
          <a:xfrm>
            <a:off x="1632857" y="4397829"/>
            <a:ext cx="631372" cy="3265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12D8F-AD09-7C4D-8D53-316DC00606B7}"/>
              </a:ext>
            </a:extLst>
          </p:cNvPr>
          <p:cNvSpPr/>
          <p:nvPr/>
        </p:nvSpPr>
        <p:spPr>
          <a:xfrm>
            <a:off x="1937657" y="2473778"/>
            <a:ext cx="2920029" cy="3020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337EE43-ED4C-EE4D-B1A1-650CB79FB121}"/>
              </a:ext>
            </a:extLst>
          </p:cNvPr>
          <p:cNvSpPr/>
          <p:nvPr/>
        </p:nvSpPr>
        <p:spPr>
          <a:xfrm>
            <a:off x="2264229" y="4397829"/>
            <a:ext cx="2593457" cy="3265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19F98-3FF4-974B-BF90-070CA8117DC4}"/>
              </a:ext>
            </a:extLst>
          </p:cNvPr>
          <p:cNvCxnSpPr>
            <a:cxnSpLocks/>
          </p:cNvCxnSpPr>
          <p:nvPr/>
        </p:nvCxnSpPr>
        <p:spPr>
          <a:xfrm flipH="1">
            <a:off x="1924504" y="1839686"/>
            <a:ext cx="8329839" cy="78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B07C9-6F6E-D846-B00B-BBB3ADD37323}"/>
              </a:ext>
            </a:extLst>
          </p:cNvPr>
          <p:cNvCxnSpPr>
            <a:cxnSpLocks/>
          </p:cNvCxnSpPr>
          <p:nvPr/>
        </p:nvCxnSpPr>
        <p:spPr>
          <a:xfrm flipH="1">
            <a:off x="2205265" y="1839686"/>
            <a:ext cx="8340725" cy="272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1A99AB-521C-7C48-A469-D326D7F70DD5}"/>
              </a:ext>
            </a:extLst>
          </p:cNvPr>
          <p:cNvSpPr/>
          <p:nvPr/>
        </p:nvSpPr>
        <p:spPr>
          <a:xfrm>
            <a:off x="1624241" y="1319892"/>
            <a:ext cx="3213942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297ACD-B231-9A42-92E5-BFB9BE09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70" y="1779114"/>
            <a:ext cx="7155082" cy="885165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9408CB83-EA61-B24D-A40D-5DE533392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985" y="1778415"/>
            <a:ext cx="5399704" cy="2169633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549C63D-D6D9-B84B-B763-F247C7320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475" y="964901"/>
            <a:ext cx="8340724" cy="57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TechLabs 1">
      <a:dk1>
        <a:srgbClr val="565656"/>
      </a:dk1>
      <a:lt1>
        <a:srgbClr val="FFFFFF"/>
      </a:lt1>
      <a:dk2>
        <a:srgbClr val="000000"/>
      </a:dk2>
      <a:lt2>
        <a:srgbClr val="E7E6E6"/>
      </a:lt2>
      <a:accent1>
        <a:srgbClr val="FE1359"/>
      </a:accent1>
      <a:accent2>
        <a:srgbClr val="3498DB"/>
      </a:accent2>
      <a:accent3>
        <a:srgbClr val="E95849"/>
      </a:accent3>
      <a:accent4>
        <a:srgbClr val="FE1359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{E8DC9221-6940-8F41-9B79-25976503D752}tf10001120</Template>
  <TotalTime>95</TotalTime>
  <Words>275</Words>
  <Application>Microsoft Macintosh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Nunito Sans</vt:lpstr>
      <vt:lpstr>Gill Sans</vt:lpstr>
      <vt:lpstr>Bembo</vt:lpstr>
      <vt:lpstr>Livvic Medium</vt:lpstr>
      <vt:lpstr>Calibri</vt:lpstr>
      <vt:lpstr>Arial</vt:lpstr>
      <vt:lpstr>1_Office Theme</vt:lpstr>
      <vt:lpstr>Chess Game Analysis</vt:lpstr>
      <vt:lpstr>Project Description and Setup</vt:lpstr>
      <vt:lpstr>Approach and Results</vt:lpstr>
      <vt:lpstr>Initial Visualizations and Opening Analysis</vt:lpstr>
      <vt:lpstr>Model Selection</vt:lpstr>
      <vt:lpstr>Model Outcome</vt:lpstr>
      <vt:lpstr>Game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Wagenitz</dc:creator>
  <cp:lastModifiedBy>ge24qos</cp:lastModifiedBy>
  <cp:revision>14</cp:revision>
  <dcterms:created xsi:type="dcterms:W3CDTF">2019-04-08T19:30:52Z</dcterms:created>
  <dcterms:modified xsi:type="dcterms:W3CDTF">2021-04-18T15:30:53Z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0x01010070F39E3827390543872139BFA4077AC4</vt:lpwstr>
  </property>
</Properties>
</file>