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8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5.png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3974465" y="440690"/>
            <a:ext cx="3445510" cy="6233160"/>
            <a:chOff x="3974465" y="440690"/>
            <a:chExt cx="3445510" cy="6233160"/>
          </a:xfrm>
        </p:grpSpPr>
        <p:sp>
          <p:nvSpPr>
            <p:cNvPr id="13" name="矩形 12"/>
            <p:cNvSpPr/>
            <p:nvPr/>
          </p:nvSpPr>
          <p:spPr>
            <a:xfrm>
              <a:off x="3974465" y="440690"/>
              <a:ext cx="3445510" cy="6233160"/>
            </a:xfrm>
            <a:prstGeom prst="rect">
              <a:avLst/>
            </a:prstGeom>
            <a:gradFill>
              <a:gsLst>
                <a:gs pos="11000">
                  <a:schemeClr val="bg1"/>
                </a:gs>
                <a:gs pos="94000">
                  <a:schemeClr val="bg1"/>
                </a:gs>
                <a:gs pos="100000">
                  <a:schemeClr val="tx1"/>
                </a:gs>
                <a:gs pos="10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233" y="701040"/>
              <a:ext cx="3151973" cy="5600007"/>
            </a:xfrm>
            <a:prstGeom prst="rect">
              <a:avLst/>
            </a:prstGeom>
            <a:solidFill>
              <a:schemeClr val="bg1"/>
            </a:solidFill>
          </p:spPr>
        </p:pic>
        <p:graphicFrame>
          <p:nvGraphicFramePr>
            <p:cNvPr id="11" name="表格 10"/>
            <p:cNvGraphicFramePr/>
            <p:nvPr>
              <p:extLst>
                <p:ext uri="{D42A27DB-BD31-4B8C-83A1-F6EECF244321}">
                  <p14:modId xmlns:p14="http://schemas.microsoft.com/office/powerpoint/2010/main" val="1509429222"/>
                </p:ext>
              </p:extLst>
            </p:nvPr>
          </p:nvGraphicFramePr>
          <p:xfrm>
            <a:off x="4031443" y="6334297"/>
            <a:ext cx="3325320" cy="335280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831330"/>
                  <a:gridCol w="831330"/>
                  <a:gridCol w="831330"/>
                  <a:gridCol w="831330"/>
                </a:tblGrid>
                <a:tr h="281363">
                  <a:tc>
                    <a:txBody>
                      <a:bodyPr/>
                      <a:lstStyle/>
                      <a:p>
                        <a:pPr algn="ctr">
                          <a:buNone/>
                        </a:pPr>
                        <a:r>
                          <a:rPr lang="zh-CN" altLang="en-US" sz="1600" dirty="0"/>
                          <a:t>首页</a:t>
                        </a:r>
                      </a:p>
                    </a:txBody>
                    <a:tcPr>
                      <a:gradFill>
                        <a:gsLst>
                          <a:gs pos="0">
                            <a:srgbClr val="E30000"/>
                          </a:gs>
                          <a:gs pos="100000">
                            <a:srgbClr val="760303"/>
                          </a:gs>
                        </a:gsLst>
                        <a:path path="rect">
                          <a:fillToRect l="50000" t="50000" r="50000" b="50000"/>
                        </a:path>
                        <a:tileRect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buNone/>
                        </a:pPr>
                        <a:r>
                          <a:rPr lang="zh-CN" altLang="en-US" sz="1600" dirty="0"/>
                          <a:t>社区</a:t>
                        </a:r>
                        <a:endParaRPr lang="zh-CN" altLang="en-US" dirty="0"/>
                      </a:p>
                    </a:txBody>
                    <a:tcPr>
                      <a:gradFill>
                        <a:gsLst>
                          <a:gs pos="0">
                            <a:srgbClr val="E30000"/>
                          </a:gs>
                          <a:gs pos="100000">
                            <a:srgbClr val="760303"/>
                          </a:gs>
                        </a:gsLst>
                        <a:path path="rect">
                          <a:fillToRect l="50000" t="50000" r="50000" b="50000"/>
                        </a:path>
                        <a:tileRect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buNone/>
                        </a:pPr>
                        <a:r>
                          <a:rPr lang="zh-CN" altLang="en-US" sz="1600"/>
                          <a:t>发现</a:t>
                        </a:r>
                        <a:endParaRPr lang="zh-CN" altLang="en-US"/>
                      </a:p>
                    </a:txBody>
                    <a:tcPr>
                      <a:gradFill>
                        <a:gsLst>
                          <a:gs pos="0">
                            <a:srgbClr val="E30000"/>
                          </a:gs>
                          <a:gs pos="100000">
                            <a:srgbClr val="760303"/>
                          </a:gs>
                        </a:gsLst>
                        <a:lin ang="5400000"/>
                        <a:tileRect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buNone/>
                        </a:pPr>
                        <a:r>
                          <a:rPr lang="zh-CN" altLang="en-US" sz="1600" dirty="0"/>
                          <a:t>我的</a:t>
                        </a:r>
                      </a:p>
                    </a:txBody>
                    <a:tcPr>
                      <a:gradFill>
                        <a:gsLst>
                          <a:gs pos="0">
                            <a:srgbClr val="E30000"/>
                          </a:gs>
                          <a:gs pos="100000">
                            <a:srgbClr val="760303"/>
                          </a:gs>
                        </a:gsLst>
                        <a:path path="rect">
                          <a:fillToRect l="50000" t="50000" r="50000" b="50000"/>
                        </a:path>
                        <a:tileRect/>
                      </a:gradFill>
                    </a:tcPr>
                  </a:tc>
                </a:tr>
              </a:tbl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4039235" y="440690"/>
              <a:ext cx="3317528" cy="2603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 descr="sitti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6720" y="453390"/>
              <a:ext cx="234002" cy="234002"/>
            </a:xfrm>
            <a:prstGeom prst="rect">
              <a:avLst/>
            </a:prstGeom>
            <a:effectLst>
              <a:outerShdw blurRad="50800" dist="50800" dir="600000" algn="ctr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8" name="图片 17" descr="search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0065" y="454025"/>
              <a:ext cx="234002" cy="234002"/>
            </a:xfrm>
            <a:prstGeom prst="rect">
              <a:avLst/>
            </a:prstGeom>
            <a:effectLst>
              <a:outerShdw blurRad="50800" dist="50800" dir="600000" algn="ctr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27" name="组合 26"/>
            <p:cNvGrpSpPr/>
            <p:nvPr/>
          </p:nvGrpSpPr>
          <p:grpSpPr>
            <a:xfrm>
              <a:off x="4112260" y="2747335"/>
              <a:ext cx="3151973" cy="492443"/>
              <a:chOff x="4122012" y="822960"/>
              <a:chExt cx="3151973" cy="492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122012" y="822960"/>
                <a:ext cx="3151973" cy="440575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4122013" y="822960"/>
                <a:ext cx="2760926" cy="492443"/>
                <a:chOff x="4122013" y="822960"/>
                <a:chExt cx="2760926" cy="492443"/>
              </a:xfrm>
            </p:grpSpPr>
            <p:pic>
              <p:nvPicPr>
                <p:cNvPr id="5" name="图片 4"/>
                <p:cNvPicPr>
                  <a:picLocks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490" b="11523"/>
                <a:stretch/>
              </p:blipFill>
              <p:spPr>
                <a:xfrm>
                  <a:off x="4122013" y="822960"/>
                  <a:ext cx="607930" cy="4405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4729943" y="822960"/>
                  <a:ext cx="2152996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邂逅民国风</a:t>
                  </a:r>
                  <a:endParaRPr lang="en-US" altLang="zh-CN" sz="1400" dirty="0" smtClean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pPr algn="ctr"/>
                  <a:r>
                    <a:rPr lang="zh-CN" altLang="en-US" sz="1100" dirty="0" smtClean="0">
                      <a:latin typeface="华文彩云" panose="02010800040101010101" pitchFamily="2" charset="-122"/>
                      <a:ea typeface="华文彩云" panose="02010800040101010101" pitchFamily="2" charset="-122"/>
                    </a:rPr>
                    <a:t>这</a:t>
                  </a:r>
                  <a:r>
                    <a:rPr lang="zh-CN" altLang="en-US" sz="1100" dirty="0">
                      <a:latin typeface="华文彩云" panose="02010800040101010101" pitchFamily="2" charset="-122"/>
                      <a:ea typeface="华文彩云" panose="02010800040101010101" pitchFamily="2" charset="-122"/>
                    </a:rPr>
                    <a:t>个</a:t>
                  </a:r>
                  <a:r>
                    <a:rPr lang="zh-CN" altLang="en-US" sz="1100" dirty="0" smtClean="0">
                      <a:latin typeface="华文彩云" panose="02010800040101010101" pitchFamily="2" charset="-122"/>
                      <a:ea typeface="华文彩云" panose="02010800040101010101" pitchFamily="2" charset="-122"/>
                    </a:rPr>
                    <a:t>夏天 不一</a:t>
                  </a:r>
                  <a:r>
                    <a:rPr lang="en-US" altLang="zh-CN" sz="1100" dirty="0" smtClean="0">
                      <a:latin typeface="华文彩云" panose="02010800040101010101" pitchFamily="2" charset="-122"/>
                      <a:ea typeface="华文彩云" panose="02010800040101010101" pitchFamily="2" charset="-122"/>
                    </a:rPr>
                    <a:t>YOUNG</a:t>
                  </a:r>
                  <a:r>
                    <a:rPr lang="zh-CN" altLang="en-US" sz="1100" dirty="0" smtClean="0">
                      <a:latin typeface="华文彩云" panose="02010800040101010101" pitchFamily="2" charset="-122"/>
                      <a:ea typeface="华文彩云" panose="02010800040101010101" pitchFamily="2" charset="-122"/>
                    </a:rPr>
                    <a:t> </a:t>
                  </a:r>
                  <a:endParaRPr lang="zh-CN" altLang="en-US" sz="1100" dirty="0">
                    <a:latin typeface="华文彩云" panose="02010800040101010101" pitchFamily="2" charset="-122"/>
                    <a:ea typeface="华文彩云" panose="02010800040101010101" pitchFamily="2" charset="-122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/>
          </p:nvGrpSpPr>
          <p:grpSpPr>
            <a:xfrm>
              <a:off x="4112262" y="3142615"/>
              <a:ext cx="3151973" cy="630942"/>
              <a:chOff x="4122012" y="822960"/>
              <a:chExt cx="3151973" cy="63094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4122012" y="868678"/>
                <a:ext cx="3151973" cy="440575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4122013" y="822960"/>
                <a:ext cx="2760926" cy="630942"/>
                <a:chOff x="4122013" y="822960"/>
                <a:chExt cx="2760926" cy="630942"/>
              </a:xfrm>
            </p:grpSpPr>
            <p:pic>
              <p:nvPicPr>
                <p:cNvPr id="38" name="图片 37"/>
                <p:cNvPicPr>
                  <a:picLocks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2013" y="903769"/>
                  <a:ext cx="607930" cy="405484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4729943" y="822960"/>
                  <a:ext cx="2152996" cy="6309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方正舒体" panose="02010601030101010101" pitchFamily="2" charset="-122"/>
                      <a:ea typeface="方正舒体" panose="02010601030101010101" pitchFamily="2" charset="-122"/>
                    </a:rPr>
                    <a:t>晒一晒</a:t>
                  </a:r>
                  <a:endParaRPr lang="en-US" altLang="zh-CN" sz="12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</a:endParaRPr>
                </a:p>
                <a:p>
                  <a:pPr algn="ctr"/>
                  <a:r>
                    <a:rPr lang="zh-CN" altLang="en-US" sz="12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方正舒体" panose="02010601030101010101" pitchFamily="2" charset="-122"/>
                      <a:ea typeface="方正舒体" panose="02010601030101010101" pitchFamily="2" charset="-122"/>
                    </a:rPr>
                    <a:t>你最喜欢的一件衣服</a:t>
                  </a:r>
                  <a:endParaRPr lang="en-US" altLang="zh-CN" sz="1200" dirty="0" smtClean="0">
                    <a:solidFill>
                      <a:schemeClr val="accent2">
                        <a:lumMod val="75000"/>
                      </a:schemeClr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</a:endParaRPr>
                </a:p>
                <a:p>
                  <a:pPr algn="ctr"/>
                  <a:endParaRPr lang="zh-CN" altLang="en-US" sz="1100" dirty="0">
                    <a:latin typeface="华文彩云" panose="02010800040101010101" pitchFamily="2" charset="-122"/>
                    <a:ea typeface="华文彩云" panose="02010800040101010101" pitchFamily="2" charset="-122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/>
          </p:nvGrpSpPr>
          <p:grpSpPr>
            <a:xfrm>
              <a:off x="4112261" y="3640406"/>
              <a:ext cx="3151973" cy="492443"/>
              <a:chOff x="4122012" y="822960"/>
              <a:chExt cx="3151973" cy="492443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122012" y="822960"/>
                <a:ext cx="3151973" cy="440575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4153305" y="822960"/>
                <a:ext cx="2832978" cy="492443"/>
                <a:chOff x="4153305" y="822960"/>
                <a:chExt cx="2832978" cy="492443"/>
              </a:xfrm>
            </p:grpSpPr>
            <p:pic>
              <p:nvPicPr>
                <p:cNvPr id="44" name="图片 43"/>
                <p:cNvPicPr>
                  <a:picLocks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305" y="822960"/>
                  <a:ext cx="576639" cy="4405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4729943" y="822960"/>
                  <a:ext cx="2152996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latin typeface="方正姚体" panose="02010601030101010101" pitchFamily="2" charset="-122"/>
                      <a:ea typeface="方正姚体" panose="02010601030101010101" pitchFamily="2" charset="-122"/>
                    </a:rPr>
                    <a:t>时尚达人与你分享</a:t>
                  </a:r>
                  <a:endParaRPr lang="en-US" altLang="zh-CN" sz="1400" dirty="0" smtClean="0">
                    <a:latin typeface="方正姚体" panose="02010601030101010101" pitchFamily="2" charset="-122"/>
                    <a:ea typeface="方正姚体" panose="02010601030101010101" pitchFamily="2" charset="-122"/>
                  </a:endParaRPr>
                </a:p>
                <a:p>
                  <a:pPr algn="ctr"/>
                  <a:r>
                    <a:rPr lang="zh-CN" altLang="en-US" sz="1100" dirty="0" smtClean="0">
                      <a:latin typeface="汉仪综艺体简" panose="02010609000101010101" pitchFamily="49" charset="-122"/>
                      <a:ea typeface="汉仪综艺体简" panose="02010609000101010101" pitchFamily="49" charset="-122"/>
                    </a:rPr>
                    <a:t>那些你不知道的</a:t>
                  </a:r>
                  <a:r>
                    <a:rPr lang="zh-CN" altLang="en-US" sz="1100" dirty="0" smtClean="0">
                      <a:solidFill>
                        <a:srgbClr val="FF0000"/>
                      </a:solidFill>
                      <a:latin typeface="汉仪综艺体简" panose="02010609000101010101" pitchFamily="49" charset="-122"/>
                      <a:ea typeface="汉仪综艺体简" panose="02010609000101010101" pitchFamily="49" charset="-122"/>
                    </a:rPr>
                    <a:t>穿</a:t>
                  </a:r>
                  <a:r>
                    <a:rPr lang="zh-CN" altLang="en-US" sz="1100" dirty="0" smtClean="0">
                      <a:solidFill>
                        <a:srgbClr val="FFC000"/>
                      </a:solidFill>
                      <a:latin typeface="汉仪综艺体简" panose="02010609000101010101" pitchFamily="49" charset="-122"/>
                      <a:ea typeface="汉仪综艺体简" panose="02010609000101010101" pitchFamily="49" charset="-122"/>
                    </a:rPr>
                    <a:t>搭</a:t>
                  </a:r>
                  <a:r>
                    <a:rPr lang="zh-CN" altLang="en-US" sz="1100" dirty="0" smtClean="0">
                      <a:solidFill>
                        <a:srgbClr val="00B050"/>
                      </a:solidFill>
                      <a:latin typeface="汉仪综艺体简" panose="02010609000101010101" pitchFamily="49" charset="-122"/>
                      <a:ea typeface="汉仪综艺体简" panose="02010609000101010101" pitchFamily="49" charset="-122"/>
                    </a:rPr>
                    <a:t>秘</a:t>
                  </a:r>
                  <a:r>
                    <a:rPr lang="zh-CN" altLang="en-US" sz="1100" dirty="0" smtClean="0">
                      <a:solidFill>
                        <a:srgbClr val="00B0F0"/>
                      </a:solidFill>
                      <a:latin typeface="汉仪综艺体简" panose="02010609000101010101" pitchFamily="49" charset="-122"/>
                      <a:ea typeface="汉仪综艺体简" panose="02010609000101010101" pitchFamily="49" charset="-122"/>
                    </a:rPr>
                    <a:t>密</a:t>
                  </a:r>
                  <a:endParaRPr lang="zh-CN" altLang="en-US" sz="1100" dirty="0">
                    <a:solidFill>
                      <a:srgbClr val="00B0F0"/>
                    </a:solidFill>
                    <a:latin typeface="汉仪综艺体简" panose="02010609000101010101" pitchFamily="49" charset="-122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6" name="右箭头 45"/>
                <p:cNvSpPr/>
                <p:nvPr/>
              </p:nvSpPr>
              <p:spPr>
                <a:xfrm>
                  <a:off x="6870065" y="1022538"/>
                  <a:ext cx="116218" cy="66428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4111478" y="4212717"/>
              <a:ext cx="3151973" cy="1000617"/>
              <a:chOff x="4121229" y="2645604"/>
              <a:chExt cx="3151973" cy="1000617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121229" y="2898873"/>
                <a:ext cx="3151973" cy="747348"/>
                <a:chOff x="4122012" y="822960"/>
                <a:chExt cx="3151973" cy="440576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4122012" y="822960"/>
                  <a:ext cx="3151973" cy="440575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/>
                <p:cNvGrpSpPr/>
                <p:nvPr/>
              </p:nvGrpSpPr>
              <p:grpSpPr>
                <a:xfrm>
                  <a:off x="4122794" y="822961"/>
                  <a:ext cx="3002618" cy="440575"/>
                  <a:chOff x="4122794" y="822961"/>
                  <a:chExt cx="3002618" cy="440575"/>
                </a:xfrm>
              </p:grpSpPr>
              <p:pic>
                <p:nvPicPr>
                  <p:cNvPr id="57" name="图片 56"/>
                  <p:cNvPicPr>
                    <a:picLocks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22794" y="822961"/>
                    <a:ext cx="1069067" cy="440575"/>
                  </a:xfrm>
                  <a:prstGeom prst="rect">
                    <a:avLst/>
                  </a:prstGeom>
                </p:spPr>
              </p:pic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909302" y="828078"/>
                    <a:ext cx="2216110" cy="435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dirty="0" smtClean="0">
                        <a:latin typeface="华文琥珀" panose="02010800040101010101" pitchFamily="2" charset="-122"/>
                        <a:ea typeface="华文琥珀" panose="02010800040101010101" pitchFamily="2" charset="-122"/>
                      </a:rPr>
                      <a:t>分享街拍</a:t>
                    </a:r>
                    <a:endParaRPr lang="en-US" altLang="zh-CN" sz="1100" dirty="0" smtClean="0">
                      <a:latin typeface="华文琥珀" panose="02010800040101010101" pitchFamily="2" charset="-122"/>
                      <a:ea typeface="华文琥珀" panose="02010800040101010101" pitchFamily="2" charset="-122"/>
                    </a:endParaRPr>
                  </a:p>
                  <a:p>
                    <a:pPr algn="ctr"/>
                    <a:r>
                      <a:rPr lang="zh-CN" altLang="en-US" sz="1400" dirty="0" smtClean="0">
                        <a:latin typeface="隶书" panose="02010509060101010101" pitchFamily="49" charset="-122"/>
                        <a:ea typeface="隶书" panose="02010509060101010101" pitchFamily="49" charset="-122"/>
                      </a:rPr>
                      <a:t>用一句话来形容</a:t>
                    </a:r>
                    <a:endParaRPr lang="en-US" altLang="zh-CN" sz="1400" dirty="0" smtClean="0">
                      <a:latin typeface="隶书" panose="02010509060101010101" pitchFamily="49" charset="-122"/>
                      <a:ea typeface="隶书" panose="02010509060101010101" pitchFamily="49" charset="-122"/>
                    </a:endParaRPr>
                  </a:p>
                  <a:p>
                    <a:pPr algn="ctr"/>
                    <a:r>
                      <a:rPr lang="zh-CN" altLang="en-US" sz="1400" dirty="0" smtClean="0">
                        <a:latin typeface="隶书" panose="02010509060101010101" pitchFamily="49" charset="-122"/>
                        <a:ea typeface="隶书" panose="02010509060101010101" pitchFamily="49" charset="-122"/>
                      </a:rPr>
                      <a:t>你的感受</a:t>
                    </a:r>
                    <a:endParaRPr lang="en-US" altLang="zh-CN" sz="1400" dirty="0" smtClean="0">
                      <a:latin typeface="隶书" panose="02010509060101010101" pitchFamily="49" charset="-122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59" name="右箭头 58"/>
                  <p:cNvSpPr/>
                  <p:nvPr/>
                </p:nvSpPr>
                <p:spPr>
                  <a:xfrm>
                    <a:off x="6870065" y="1043247"/>
                    <a:ext cx="117001" cy="45719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0" name="波形 59"/>
              <p:cNvSpPr/>
              <p:nvPr/>
            </p:nvSpPr>
            <p:spPr>
              <a:xfrm>
                <a:off x="5191078" y="2645604"/>
                <a:ext cx="1514210" cy="345079"/>
              </a:xfrm>
              <a:prstGeom prst="wav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glow rad="101600">
                  <a:schemeClr val="accent1">
                    <a:lumMod val="50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街 拍 大 作 战</a:t>
                </a:r>
                <a:endParaRPr lang="zh-CN" altLang="en-US" sz="12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027120" y="5146833"/>
              <a:ext cx="3233971" cy="1124776"/>
              <a:chOff x="4039235" y="3848794"/>
              <a:chExt cx="3233971" cy="112477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4122013" y="3915295"/>
                <a:ext cx="3151193" cy="1039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039235" y="3848794"/>
                <a:ext cx="31511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汉仪综艺体简" panose="02010609000101010101" pitchFamily="49" charset="-122"/>
                    <a:ea typeface="汉仪综艺体简" panose="02010609000101010101" pitchFamily="49" charset="-122"/>
                  </a:rPr>
                  <a:t>   </a:t>
                </a:r>
                <a:r>
                  <a:rPr lang="zh-CN" altLang="en-US" sz="1200" dirty="0" smtClean="0">
                    <a:latin typeface="汉仪综艺体简" panose="02010609000101010101" pitchFamily="49" charset="-122"/>
                    <a:ea typeface="汉仪综艺体简" panose="02010609000101010101" pitchFamily="49" charset="-122"/>
                  </a:rPr>
                  <a:t>服装◦态度</a:t>
                </a:r>
                <a:endParaRPr lang="zh-CN" altLang="en-US" sz="1200" dirty="0">
                  <a:latin typeface="汉仪综艺体简" panose="02010609000101010101" pitchFamily="49" charset="-122"/>
                  <a:ea typeface="汉仪综艺体简" panose="02010609000101010101" pitchFamily="49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4236720" y="4156571"/>
                <a:ext cx="540000" cy="816999"/>
                <a:chOff x="4236720" y="4156571"/>
                <a:chExt cx="540000" cy="816999"/>
              </a:xfrm>
            </p:grpSpPr>
            <p:sp>
              <p:nvSpPr>
                <p:cNvPr id="10" name="流程图: 联系 9"/>
                <p:cNvSpPr/>
                <p:nvPr/>
              </p:nvSpPr>
              <p:spPr>
                <a:xfrm>
                  <a:off x="4236720" y="4156571"/>
                  <a:ext cx="540000" cy="540000"/>
                </a:xfrm>
                <a:prstGeom prst="flowChartConnector">
                  <a:avLst/>
                </a:prstGeom>
                <a:blipFill dpi="0"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36720" y="4696571"/>
                  <a:ext cx="54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淘店</a:t>
                  </a: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5054465" y="4133230"/>
                <a:ext cx="540000" cy="816999"/>
                <a:chOff x="4236720" y="4156571"/>
                <a:chExt cx="540000" cy="816999"/>
              </a:xfrm>
            </p:grpSpPr>
            <p:sp>
              <p:nvSpPr>
                <p:cNvPr id="49" name="流程图: 联系 48"/>
                <p:cNvSpPr/>
                <p:nvPr/>
              </p:nvSpPr>
              <p:spPr>
                <a:xfrm>
                  <a:off x="4236720" y="4156571"/>
                  <a:ext cx="540000" cy="540000"/>
                </a:xfrm>
                <a:prstGeom prst="flowChartConnector">
                  <a:avLst/>
                </a:prstGeom>
                <a:blipFill dpi="0"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236720" y="4696571"/>
                  <a:ext cx="54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场景</a:t>
                  </a: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5813029" y="4137386"/>
                <a:ext cx="540000" cy="816999"/>
                <a:chOff x="4236720" y="4156571"/>
                <a:chExt cx="540000" cy="816999"/>
              </a:xfrm>
            </p:grpSpPr>
            <p:sp>
              <p:nvSpPr>
                <p:cNvPr id="52" name="流程图: 联系 51"/>
                <p:cNvSpPr/>
                <p:nvPr/>
              </p:nvSpPr>
              <p:spPr>
                <a:xfrm>
                  <a:off x="4236720" y="4156571"/>
                  <a:ext cx="540000" cy="540000"/>
                </a:xfrm>
                <a:prstGeom prst="flowChartConnector">
                  <a:avLst/>
                </a:prstGeom>
                <a:blipFill dpi="0"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236720" y="4696571"/>
                  <a:ext cx="54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/>
                    <a:t>配饰</a:t>
                  </a:r>
                  <a:endParaRPr lang="zh-CN" altLang="en-US" sz="1200" dirty="0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6612159" y="4133230"/>
                <a:ext cx="540000" cy="816999"/>
                <a:chOff x="4236720" y="4156571"/>
                <a:chExt cx="540000" cy="816999"/>
              </a:xfrm>
            </p:grpSpPr>
            <p:sp>
              <p:nvSpPr>
                <p:cNvPr id="62" name="流程图: 联系 61"/>
                <p:cNvSpPr/>
                <p:nvPr/>
              </p:nvSpPr>
              <p:spPr>
                <a:xfrm>
                  <a:off x="4236720" y="4156571"/>
                  <a:ext cx="540000" cy="540000"/>
                </a:xfrm>
                <a:prstGeom prst="flowChartConnector">
                  <a:avLst/>
                </a:prstGeom>
                <a:blipFill dpi="0"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236720" y="4696571"/>
                  <a:ext cx="54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关注</a:t>
                  </a:r>
                </a:p>
              </p:txBody>
            </p:sp>
          </p:grp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9753" y="3925646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30" name="圆角矩形 29"/>
            <p:cNvSpPr/>
            <p:nvPr/>
          </p:nvSpPr>
          <p:spPr>
            <a:xfrm>
              <a:off x="4112263" y="2448076"/>
              <a:ext cx="3148828" cy="29925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   话题</a:t>
              </a:r>
              <a:endParaRPr lang="zh-CN" altLang="en-US" sz="1200" dirty="0">
                <a:solidFill>
                  <a:schemeClr val="tx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357" y="2471212"/>
              <a:ext cx="216000" cy="236307"/>
            </a:xfrm>
            <a:prstGeom prst="rect">
              <a:avLst/>
            </a:prstGeom>
          </p:spPr>
        </p:pic>
        <p:sp>
          <p:nvSpPr>
            <p:cNvPr id="64" name="右箭头 63"/>
            <p:cNvSpPr/>
            <p:nvPr/>
          </p:nvSpPr>
          <p:spPr>
            <a:xfrm>
              <a:off x="6873189" y="3408620"/>
              <a:ext cx="116218" cy="6642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右箭头 64"/>
            <p:cNvSpPr/>
            <p:nvPr/>
          </p:nvSpPr>
          <p:spPr>
            <a:xfrm>
              <a:off x="6859531" y="2995831"/>
              <a:ext cx="116218" cy="6642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898" y="709856"/>
              <a:ext cx="3163308" cy="1738219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4109898" y="1989421"/>
              <a:ext cx="3151193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65580" y="2078743"/>
              <a:ext cx="399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海</a:t>
              </a:r>
              <a:endParaRPr lang="zh-CN" altLang="en-US" sz="1600" dirty="0"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53606" y="1989421"/>
              <a:ext cx="423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上</a:t>
              </a:r>
              <a:endParaRPr lang="zh-CN" altLang="en-US" dirty="0"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61981" y="2024122"/>
              <a:ext cx="378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时</a:t>
              </a:r>
              <a:endParaRPr lang="zh-CN" altLang="en-US" sz="1600" dirty="0"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8768" y="2028220"/>
              <a:ext cx="423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装</a:t>
              </a:r>
              <a:endParaRPr lang="zh-CN" altLang="en-US" sz="1600" dirty="0"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20610" y="2037599"/>
              <a:ext cx="359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周</a:t>
              </a:r>
              <a:endParaRPr lang="zh-CN" altLang="en-US" sz="1600" dirty="0"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47375" y="1883295"/>
              <a:ext cx="423949" cy="46166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给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16965" y="1989421"/>
              <a:ext cx="423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C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你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71588" y="1837544"/>
              <a:ext cx="423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B05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好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0117" y="1914073"/>
              <a:ext cx="423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看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自定义</PresentationFormat>
  <Paragraphs>30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跋涉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7</cp:revision>
  <dcterms:created xsi:type="dcterms:W3CDTF">2018-03-01T02:03:00Z</dcterms:created>
  <dcterms:modified xsi:type="dcterms:W3CDTF">2018-05-02T15:26:19Z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