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
      <p:font typeface="PT Sans Narrow"/>
      <p:regular r:id="rId36"/>
      <p:bold r:id="rId37"/>
    </p:embeddedFont>
    <p:embeddedFont>
      <p:font typeface="Alfa Slab One"/>
      <p:regular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AlfaSlabOn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ncentarelbundock.github.io/Rdatasets/datasets.html" TargetMode="External"/><Relationship Id="rId3" Type="http://schemas.openxmlformats.org/officeDocument/2006/relationships/hyperlink" Target="https://vincentarelbundock.github.io/Rdatasets/doc/AER/PSID1976.html"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Hello, my name is Jonathan and I’m here with Andrew and Joseph. And as the title shows we decided to do our project on labour force participation amongst married women.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6c0548dc8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6c0548dc8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this is the final graph of m2’s marginal model plot and I believe that the x-axis is the combination of all the predictors. Here, we can see that the fit of the model does follow the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f85af5f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f85af5f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another test we ran for this model is the anova test which we ran between m1 and m2 and as you can see the p-value is greater </a:t>
            </a:r>
            <a:r>
              <a:rPr lang="en-GB"/>
              <a:t>than</a:t>
            </a:r>
            <a:r>
              <a:rPr lang="en-GB"/>
              <a:t> </a:t>
            </a:r>
            <a:r>
              <a:rPr lang="en-GB"/>
              <a:t>the critical value of 0.05 so we fail to reject the null hypothesis and we conclude that the predictors that were removed from m1 were indeed not significant which just reiterates the fact that m2 is a better fit for our data.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6c0548dc8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6c0548dc86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Now, we also ran </a:t>
            </a:r>
            <a:r>
              <a:rPr lang="en-GB" sz="1200">
                <a:solidFill>
                  <a:schemeClr val="dk1"/>
                </a:solidFill>
              </a:rPr>
              <a:t>vif(m2) or </a:t>
            </a:r>
            <a:r>
              <a:rPr lang="en-GB" sz="1200">
                <a:solidFill>
                  <a:schemeClr val="dk1"/>
                </a:solidFill>
              </a:rPr>
              <a:t>the </a:t>
            </a:r>
            <a:r>
              <a:rPr lang="en-GB" sz="1200">
                <a:solidFill>
                  <a:schemeClr val="dk1"/>
                </a:solidFill>
              </a:rPr>
              <a:t>variance</a:t>
            </a:r>
            <a:r>
              <a:rPr lang="en-GB" sz="1200">
                <a:solidFill>
                  <a:schemeClr val="dk1"/>
                </a:solidFill>
              </a:rPr>
              <a:t> inflation factor on m2</a:t>
            </a:r>
            <a:r>
              <a:rPr lang="en-GB" sz="1200">
                <a:solidFill>
                  <a:schemeClr val="dk1"/>
                </a:solidFill>
              </a:rPr>
              <a:t>, we can see that </a:t>
            </a:r>
            <a:r>
              <a:rPr lang="en-GB" sz="1200">
                <a:solidFill>
                  <a:schemeClr val="dk1"/>
                </a:solidFill>
              </a:rPr>
              <a:t>all </a:t>
            </a:r>
            <a:r>
              <a:rPr lang="en-GB" sz="1200">
                <a:solidFill>
                  <a:schemeClr val="dk1"/>
                </a:solidFill>
              </a:rPr>
              <a:t>the values (vif scores) are below 5 which indicates </a:t>
            </a:r>
            <a:r>
              <a:rPr lang="en-GB" sz="1200">
                <a:solidFill>
                  <a:schemeClr val="dk1"/>
                </a:solidFill>
                <a:highlight>
                  <a:srgbClr val="FFFFFF"/>
                </a:highlight>
              </a:rPr>
              <a:t>that there is very little multicollinearity between the predictors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GB" sz="1200">
                <a:solidFill>
                  <a:schemeClr val="dk1"/>
                </a:solidFill>
                <a:highlight>
                  <a:srgbClr val="FFFFFF"/>
                </a:highlight>
              </a:rPr>
              <a:t>We also calculated the log odds of the predictors </a:t>
            </a:r>
            <a:r>
              <a:rPr lang="en-GB" sz="1200">
                <a:solidFill>
                  <a:schemeClr val="dk1"/>
                </a:solidFill>
                <a:highlight>
                  <a:srgbClr val="FFFFFF"/>
                </a:highlight>
              </a:rPr>
              <a:t>in the model </a:t>
            </a:r>
            <a:r>
              <a:rPr lang="en-GB" sz="1200">
                <a:solidFill>
                  <a:schemeClr val="dk1"/>
                </a:solidFill>
                <a:highlight>
                  <a:srgbClr val="FFFFFF"/>
                </a:highlight>
              </a:rPr>
              <a:t>for the </a:t>
            </a:r>
            <a:r>
              <a:rPr lang="en-GB" sz="1200">
                <a:solidFill>
                  <a:schemeClr val="dk1"/>
                </a:solidFill>
                <a:highlight>
                  <a:srgbClr val="FFFFFF"/>
                </a:highlight>
              </a:rPr>
              <a:t>average</a:t>
            </a:r>
            <a:r>
              <a:rPr lang="en-GB" sz="1200">
                <a:solidFill>
                  <a:schemeClr val="dk1"/>
                </a:solidFill>
                <a:highlight>
                  <a:srgbClr val="FFFFFF"/>
                </a:highlight>
              </a:rPr>
              <a:t> wife as well as the probability of success which is the </a:t>
            </a:r>
            <a:r>
              <a:rPr lang="en-GB" sz="1200">
                <a:solidFill>
                  <a:schemeClr val="dk1"/>
                </a:solidFill>
              </a:rPr>
              <a:t>p</a:t>
            </a:r>
            <a:r>
              <a:rPr lang="en-GB" sz="1200">
                <a:solidFill>
                  <a:schemeClr val="dk1"/>
                </a:solidFill>
              </a:rPr>
              <a:t>robability of the average wife being in the labour force.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Finally, since we determined that experience was the most significant predictor we decided to calculate the odds based on that variable and found that Per 1 year of additional experience, the odds in favour of the wife being in the labour force increased by a multiplicative factor of…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e7752b2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8e7752b2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as a little side experiment, we attempt to construct a predictive model in order to minimize AIC/BIC so that any prediction/confidence intervals are as tight as possible.</a:t>
            </a:r>
            <a:endParaRPr/>
          </a:p>
          <a:p>
            <a:pPr indent="0" lvl="0" marL="0" rtl="0" algn="l">
              <a:spcBef>
                <a:spcPts val="0"/>
              </a:spcBef>
              <a:spcAft>
                <a:spcPts val="0"/>
              </a:spcAft>
              <a:buNone/>
            </a:pPr>
            <a:r>
              <a:rPr lang="en-GB"/>
              <a:t>This will be done by attempting all possible transformations, and selecting </a:t>
            </a:r>
            <a:r>
              <a:rPr lang="en-GB"/>
              <a:t>predictor variables with the all possible subsets method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e7752b2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8e7752b2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666666"/>
                </a:solidFill>
                <a:latin typeface="Proxima Nova"/>
                <a:ea typeface="Proxima Nova"/>
                <a:cs typeface="Proxima Nova"/>
                <a:sym typeface="Proxima Nova"/>
              </a:rPr>
              <a:t>Due to the nature of our data, certain variables have 0 as a possible value (not only the dummy ones).</a:t>
            </a:r>
            <a:endParaRPr>
              <a:solidFill>
                <a:srgbClr val="666666"/>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a:solidFill>
                <a:srgbClr val="666666"/>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GB">
                <a:solidFill>
                  <a:srgbClr val="666666"/>
                </a:solidFill>
                <a:latin typeface="Proxima Nova"/>
                <a:ea typeface="Proxima Nova"/>
                <a:cs typeface="Proxima Nova"/>
                <a:sym typeface="Proxima Nova"/>
              </a:rPr>
              <a:t>Taking log transformations of this data will results in errors, therefore in order to be able to run the powerTransform() function we must replace the 0 with a small number</a:t>
            </a:r>
            <a:endParaRPr>
              <a:solidFill>
                <a:srgbClr val="666666"/>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a:solidFill>
                <a:srgbClr val="666666"/>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a:solidFill>
                <a:srgbClr val="666666"/>
              </a:solidFill>
              <a:latin typeface="Proxima Nova"/>
              <a:ea typeface="Proxima Nova"/>
              <a:cs typeface="Proxima Nova"/>
              <a:sym typeface="Proxima Nov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8e7752b2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8e7752b2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Only the zeros in the numeric </a:t>
            </a:r>
            <a:r>
              <a:rPr lang="en-GB"/>
              <a:t>predictors</a:t>
            </a:r>
            <a:r>
              <a:rPr lang="en-GB"/>
              <a:t> were changed, the dummy variables stayed the same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8e7752b20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8e7752b20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see a similar amount of significant predictors, however notice that the AIC of this model is worse than the original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e7752b20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8e7752b20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the marginal model plots, we do see that by manipulating the data and turning the 0’s to a really small number, it does mess with some of the plots like for example participation and young kids. Running all the transformations from the powertransform() procedure in the previous slide, we noticed the model </a:t>
            </a:r>
            <a:r>
              <a:rPr lang="en-GB"/>
              <a:t>doesnt</a:t>
            </a:r>
            <a:r>
              <a:rPr lang="en-GB"/>
              <a:t> fit the data for certain variables anymore.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e7752b20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e7752b20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we decided to make another model including only the good transformations such as husband hours, husband </a:t>
            </a:r>
            <a:r>
              <a:rPr lang="en-GB"/>
              <a:t>education</a:t>
            </a:r>
            <a:r>
              <a:rPr lang="en-GB"/>
              <a:t> and husband experience. With the AIC of 762.63 being slightly lower than the AIC of 777 for all transformations, and lower than the model with no transformations meaning this was an improvement</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e7752b20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e7752b20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for doing an exhaustive variable selection method we used the regsubsets command from the leaps package in R to generate this plot. The way to interpret this graph is we consider the upper most row to be the variables used in our final model. So at the top row we have youngkids, age,education,husband hours, husband wage, tax, and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asked question, this graph represents the best model at a given number of predictors, and then it is ordered from lowest BIC to highest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e577e3b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e577e3b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grabbed our data from the panel study of income dynamics where they interviewed a bunch of married women in 1975 and recorded the </a:t>
            </a:r>
            <a:r>
              <a:rPr lang="en-GB"/>
              <a:t>necessary</a:t>
            </a:r>
            <a:r>
              <a:rPr lang="en-GB"/>
              <a:t> data which we will go into in a couple of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Link of the website where we found our data set: </a:t>
            </a:r>
            <a:r>
              <a:rPr lang="en-GB" u="sng">
                <a:solidFill>
                  <a:schemeClr val="hlink"/>
                </a:solidFill>
                <a:hlinkClick r:id="rId2"/>
              </a:rPr>
              <a:t>https://vincentarelbundock.github.io/Rdatasets/datasets.html</a:t>
            </a:r>
            <a:endParaRPr/>
          </a:p>
          <a:p>
            <a:pPr indent="0" lvl="0" marL="0" rtl="0" algn="l">
              <a:spcBef>
                <a:spcPts val="0"/>
              </a:spcBef>
              <a:spcAft>
                <a:spcPts val="0"/>
              </a:spcAft>
              <a:buNone/>
            </a:pPr>
            <a:r>
              <a:rPr lang="en-GB"/>
              <a:t>Link of the data set: </a:t>
            </a:r>
            <a:r>
              <a:rPr lang="en-GB" u="sng">
                <a:solidFill>
                  <a:schemeClr val="hlink"/>
                </a:solidFill>
                <a:hlinkClick r:id="rId3"/>
              </a:rPr>
              <a:t>https://vincentarelbundock.github.io/Rdatasets/doc/AER/PSID1976.html</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8e7752b20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8e7752b20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now from that variable selection method we construct our final predictive model and notice the AIC is lower at 755.3, with our transformed variables only being that of husband hours and experience.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f85af5f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f85af5f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the marginal model plot of the predictive model. The fit is alright.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8e7752b20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8e7752b20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to satisfy no multicollinearity our vif scores show that no multicollinearity exists with the log odds of the average across all predictors to be 0.37, the probability of being in the labour force for the average </a:t>
            </a:r>
            <a:r>
              <a:rPr lang="en-GB"/>
              <a:t>married woman is 0.59. And the percent of wives in the labour force is 0.56</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asked why the 56% number is there: It made sense to look at the real percentage to see if our probability is in the same ballpark as both number should be close to each other but not the same.</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8f85af5f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8f85af5f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Predictive Model AIC and Interpretive model’s AIC are shown to be very similar. By comparing the two confidence intervals of the predictive and interpretive model its easy to say the predictive has tighter bounds overall, but we see that the interpretive model has tighter bounds for some of the estimators as well. (such as education)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8f85af5f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8f85af5f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Since we manipulated the data in order to allow the transformation in m3 to be created, we unfortunately can’t compare model 3 with model 2 empirically through anova because the anova() command in R requires that the two models being compared are using the same data. And so we decided to compare them through the MMP and here we see that the interpretive model seems to fit the data better than the predictive model, surprisingly.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f85af5f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f85af5f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What we found is that the extra transformation and reduced variable count of the predictive model doesn’t seem to be effective (which is kind of why we were never taught to run any sort of power transformations in logistic regression but decided to do it anyways for fun lol)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And to answer our research question: the interpretive model shown here makes intuitive sense in which: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older the kids, the more education and the more experience, the more likely a married woman will participate in the labour force. Whereas the more hours the husband works, the number of young kids, the older the married woman is, the higher the husbands wage, the higher the tax, the less likely a married woman will participate in the labour force.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One thing to note is that college is not present in both the interpretive and predictive model, w</a:t>
            </a:r>
            <a:r>
              <a:rPr lang="en-GB">
                <a:solidFill>
                  <a:schemeClr val="dk1"/>
                </a:solidFill>
              </a:rPr>
              <a:t>e would assume that it would be significant because “higher education leads to more opportunities” but this is not the case.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And that concludes our presentation, and now we’ll open up the floor to questions.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Which leads us to our research question, aside from obvious factors that have an effect on labour force participation in married women, such as years of experience. What other factors from our data set determine whether or not married women participate in the labour force?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And just a quick overview on how we will answer this research question. We will show the initial model, the interpretive model where we run variable selection, and just for fun we decided to do a predictive model.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Here is the long list of variables we will be working with. Our response variable being the participation denoting labour force participation and a bunch predictor variables, i can quickly describe them as variables pertaining to the wife such as number of children, variables pertaining to the husband, variables such as family income and the wife’s mother, father education.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c0548dc8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c0548dc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have boxplots between labour force participation and some of variables that we initially thought would be significant to the model.</a:t>
            </a:r>
            <a:endParaRPr/>
          </a:p>
          <a:p>
            <a:pPr indent="0" lvl="0" marL="0" rtl="0" algn="l">
              <a:spcBef>
                <a:spcPts val="0"/>
              </a:spcBef>
              <a:spcAft>
                <a:spcPts val="0"/>
              </a:spcAft>
              <a:buNone/>
            </a:pPr>
            <a:r>
              <a:rPr lang="en-GB"/>
              <a:t>We have here labour force participation and number of young kids, years of education, family income in 1975 dollars, husband’s wage, and years of experience where we can clearly see a difference in the means on whether or not a married woman participates in the labour force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c0548dc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c0548dc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our initial model, we notice that there are quite a bit of variables that arent significant like husbands age, husband’s education, mothers education, etc and all these other variables and so we’ll be running variable selection to essentially find the best model.</a:t>
            </a:r>
            <a:endParaRPr>
              <a:highlight>
                <a:schemeClr val="accent4"/>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c0548dc8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c0548dc8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for our first model, we did a stepwise variable selection where we ran a backward elimination </a:t>
            </a:r>
            <a:r>
              <a:rPr lang="en-GB">
                <a:solidFill>
                  <a:schemeClr val="dk1"/>
                </a:solidFill>
              </a:rPr>
              <a:t>based on BIC a</a:t>
            </a:r>
            <a:r>
              <a:rPr lang="en-GB"/>
              <a:t>nd these were the predictors that we got</a:t>
            </a:r>
            <a:r>
              <a:rPr lang="en-GB"/>
              <a:t>. These were the predictors that were deemed significant for the new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c0548dc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c0548dc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from that method we came up with the new model, m2. This is the summary for m2 and you can see that this model only </a:t>
            </a:r>
            <a:r>
              <a:rPr lang="en-GB"/>
              <a:t>includes those significant estimators, including experience which we determined to be the most significant variable. This new model also has an AIC of 760.52 which is lower than m1’s AIC (772.76) which indicates that m2 is a better model for our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c0548dc8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c0548dc8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the marginal model plot of m2 and these graphs represent the predictor variables in m2.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2" name="Google Shape;52;p12"/>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cxnSp>
        <p:nvCxnSpPr>
          <p:cNvPr id="65" name="Google Shape;65;p16"/>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66" name="Google Shape;66;p16"/>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67" name="Google Shape;67;p16"/>
          <p:cNvGrpSpPr/>
          <p:nvPr/>
        </p:nvGrpSpPr>
        <p:grpSpPr>
          <a:xfrm>
            <a:off x="1004144" y="1022025"/>
            <a:ext cx="7136668" cy="152400"/>
            <a:chOff x="1346429" y="1011300"/>
            <a:chExt cx="6452100" cy="152400"/>
          </a:xfrm>
        </p:grpSpPr>
        <p:cxnSp>
          <p:nvCxnSpPr>
            <p:cNvPr id="68" name="Google Shape;68;p16"/>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9" name="Google Shape;69;p16"/>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70" name="Google Shape;70;p16"/>
          <p:cNvGrpSpPr/>
          <p:nvPr/>
        </p:nvGrpSpPr>
        <p:grpSpPr>
          <a:xfrm>
            <a:off x="1004151" y="3969100"/>
            <a:ext cx="7136668" cy="152400"/>
            <a:chOff x="1346435" y="3969088"/>
            <a:chExt cx="6452100" cy="152400"/>
          </a:xfrm>
        </p:grpSpPr>
        <p:cxnSp>
          <p:nvCxnSpPr>
            <p:cNvPr id="71" name="Google Shape;71;p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2" name="Google Shape;72;p16"/>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73" name="Google Shape;73;p16"/>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74" name="Google Shape;74;p16"/>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5" name="Google Shape;7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7"/>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9" name="Google Shape;79;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3" name="Google Shape;83;p1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4" name="Google Shape;84;p1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5" name="Google Shape;8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8" name="Google Shape;8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2" name="Google Shape;9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93" name="Shape 93"/>
        <p:cNvGrpSpPr/>
        <p:nvPr/>
      </p:nvGrpSpPr>
      <p:grpSpPr>
        <a:xfrm>
          <a:off x="0" y="0"/>
          <a:ext cx="0" cy="0"/>
          <a:chOff x="0" y="0"/>
          <a:chExt cx="0" cy="0"/>
        </a:xfrm>
      </p:grpSpPr>
      <p:sp>
        <p:nvSpPr>
          <p:cNvPr id="94" name="Google Shape;94;p2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95" name="Google Shape;9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22"/>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9" name="Google Shape;99;p22"/>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0" name="Google Shape;100;p22"/>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1" name="Google Shape;101;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02" name="Google Shape;10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23"/>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105" name="Google Shape;10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sp>
        <p:nvSpPr>
          <p:cNvPr id="107" name="Google Shape;107;p2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09" name="Google Shape;109;p2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0" name="Google Shape;11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13" name="Shape 113"/>
        <p:cNvGrpSpPr/>
        <p:nvPr/>
      </p:nvGrpSpPr>
      <p:grpSpPr>
        <a:xfrm>
          <a:off x="0" y="0"/>
          <a:ext cx="0" cy="0"/>
          <a:chOff x="0" y="0"/>
          <a:chExt cx="0" cy="0"/>
        </a:xfrm>
      </p:grpSpPr>
      <p:sp>
        <p:nvSpPr>
          <p:cNvPr id="114" name="Google Shape;11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15" name="Google Shape;11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6" name="Google Shape;116;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9"/>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9"/>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10"/>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 name="Google Shape;42;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10"/>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4" name="Google Shape;44;p10"/>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5" name="Google Shape;45;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58" name="Google Shape;58;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STAT 4</a:t>
            </a:r>
            <a:r>
              <a:rPr lang="en-GB"/>
              <a:t>29 Group Project:</a:t>
            </a:r>
            <a:endParaRPr/>
          </a:p>
          <a:p>
            <a:pPr indent="0" lvl="0" marL="0" rtl="0" algn="ctr">
              <a:lnSpc>
                <a:spcPct val="100000"/>
              </a:lnSpc>
              <a:spcBef>
                <a:spcPts val="0"/>
              </a:spcBef>
              <a:spcAft>
                <a:spcPts val="0"/>
              </a:spcAft>
              <a:buSzPct val="139925"/>
              <a:buNone/>
            </a:pPr>
            <a:r>
              <a:rPr lang="en-GB" sz="4288"/>
              <a:t>Labour Force Participation</a:t>
            </a:r>
            <a:endParaRPr sz="4288"/>
          </a:p>
        </p:txBody>
      </p:sp>
      <p:sp>
        <p:nvSpPr>
          <p:cNvPr id="122" name="Google Shape;122;p27"/>
          <p:cNvSpPr txBox="1"/>
          <p:nvPr>
            <p:ph idx="1" type="subTitle"/>
          </p:nvPr>
        </p:nvSpPr>
        <p:spPr>
          <a:xfrm>
            <a:off x="3319500" y="3441125"/>
            <a:ext cx="2505000" cy="385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GB" sz="1100"/>
              <a:t>Andrew, Joseph, Jonathan</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Interpretive Model (m2): Fit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2" name="Google Shape;182;p36"/>
          <p:cNvPicPr preferRelativeResize="0"/>
          <p:nvPr/>
        </p:nvPicPr>
        <p:blipFill>
          <a:blip r:embed="rId3">
            <a:alphaModFix/>
          </a:blip>
          <a:stretch>
            <a:fillRect/>
          </a:stretch>
        </p:blipFill>
        <p:spPr>
          <a:xfrm>
            <a:off x="1950450" y="1017725"/>
            <a:ext cx="5243097"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Interpretive</a:t>
            </a:r>
            <a:r>
              <a:rPr lang="en-GB"/>
              <a:t> Model (m2): Anova</a:t>
            </a:r>
            <a:endParaRPr/>
          </a:p>
        </p:txBody>
      </p:sp>
      <p:pic>
        <p:nvPicPr>
          <p:cNvPr id="188" name="Google Shape;188;p37"/>
          <p:cNvPicPr preferRelativeResize="0"/>
          <p:nvPr/>
        </p:nvPicPr>
        <p:blipFill>
          <a:blip r:embed="rId3">
            <a:alphaModFix/>
          </a:blip>
          <a:stretch>
            <a:fillRect/>
          </a:stretch>
        </p:blipFill>
        <p:spPr>
          <a:xfrm>
            <a:off x="311700" y="1305863"/>
            <a:ext cx="8520600" cy="25317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Interpre</a:t>
            </a:r>
            <a:r>
              <a:rPr lang="en-GB"/>
              <a:t>tive Model (m2): </a:t>
            </a:r>
            <a:r>
              <a:rPr lang="en-GB"/>
              <a:t>Final Thoughts</a:t>
            </a:r>
            <a:endParaRPr/>
          </a:p>
        </p:txBody>
      </p:sp>
      <p:sp>
        <p:nvSpPr>
          <p:cNvPr id="194" name="Google Shape;194;p38"/>
          <p:cNvSpPr txBox="1"/>
          <p:nvPr>
            <p:ph idx="1" type="body"/>
          </p:nvPr>
        </p:nvSpPr>
        <p:spPr>
          <a:xfrm>
            <a:off x="311700" y="2755800"/>
            <a:ext cx="8520600" cy="1902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Log odds of the predictors in the model for the average wife: </a:t>
            </a:r>
            <a:r>
              <a:rPr lang="en-GB"/>
              <a:t> </a:t>
            </a:r>
            <a:r>
              <a:rPr b="1" lang="en-GB"/>
              <a:t>0.4047893</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Probability of </a:t>
            </a:r>
            <a:r>
              <a:rPr lang="en-GB"/>
              <a:t>the average wife </a:t>
            </a:r>
            <a:r>
              <a:rPr lang="en-GB"/>
              <a:t>being in the labour force: </a:t>
            </a:r>
            <a:r>
              <a:rPr lang="en-GB"/>
              <a:t> </a:t>
            </a:r>
            <a:r>
              <a:rPr b="1" lang="en-GB"/>
              <a:t>0.5998378</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Per 1 year of </a:t>
            </a:r>
            <a:r>
              <a:rPr lang="en-GB"/>
              <a:t>additional</a:t>
            </a:r>
            <a:r>
              <a:rPr lang="en-GB"/>
              <a:t> </a:t>
            </a:r>
            <a:r>
              <a:rPr lang="en-GB" u="sng"/>
              <a:t>experience</a:t>
            </a:r>
            <a:r>
              <a:rPr lang="en-GB"/>
              <a:t>, the odds in favour of the wife being in the labour force increased: </a:t>
            </a:r>
            <a:r>
              <a:rPr b="1" lang="en-GB"/>
              <a:t>1.120833</a:t>
            </a:r>
            <a:endParaRPr b="1"/>
          </a:p>
          <a:p>
            <a:pPr indent="0" lvl="0" marL="0" rtl="0" algn="l">
              <a:spcBef>
                <a:spcPts val="0"/>
              </a:spcBef>
              <a:spcAft>
                <a:spcPts val="0"/>
              </a:spcAft>
              <a:buNone/>
            </a:pPr>
            <a:r>
              <a:t/>
            </a:r>
            <a:endParaRPr/>
          </a:p>
        </p:txBody>
      </p:sp>
      <p:pic>
        <p:nvPicPr>
          <p:cNvPr id="195" name="Google Shape;195;p38"/>
          <p:cNvPicPr preferRelativeResize="0"/>
          <p:nvPr/>
        </p:nvPicPr>
        <p:blipFill>
          <a:blip r:embed="rId3">
            <a:alphaModFix/>
          </a:blip>
          <a:stretch>
            <a:fillRect/>
          </a:stretch>
        </p:blipFill>
        <p:spPr>
          <a:xfrm>
            <a:off x="311701" y="1017725"/>
            <a:ext cx="8520600" cy="17380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a:t>
            </a:r>
            <a:endParaRPr/>
          </a:p>
        </p:txBody>
      </p:sp>
      <p:sp>
        <p:nvSpPr>
          <p:cNvPr id="201" name="Google Shape;20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goal of this </a:t>
            </a:r>
            <a:r>
              <a:rPr lang="en-GB"/>
              <a:t>model</a:t>
            </a:r>
            <a:r>
              <a:rPr lang="en-GB"/>
              <a:t> is to minimize the AIC/BIC so that any prediction/</a:t>
            </a:r>
            <a:r>
              <a:rPr lang="en-GB"/>
              <a:t>confidence</a:t>
            </a:r>
            <a:r>
              <a:rPr lang="en-GB"/>
              <a:t> </a:t>
            </a:r>
            <a:r>
              <a:rPr lang="en-GB"/>
              <a:t>intervals</a:t>
            </a:r>
            <a:r>
              <a:rPr lang="en-GB"/>
              <a:t> are as tight as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will be done by:</a:t>
            </a:r>
            <a:endParaRPr/>
          </a:p>
          <a:p>
            <a:pPr indent="-342900" lvl="0" marL="457200" rtl="0" algn="l">
              <a:spcBef>
                <a:spcPts val="0"/>
              </a:spcBef>
              <a:spcAft>
                <a:spcPts val="0"/>
              </a:spcAft>
              <a:buSzPts val="1800"/>
              <a:buChar char="-"/>
            </a:pPr>
            <a:r>
              <a:rPr lang="en-GB"/>
              <a:t>Attempting all possible transformation</a:t>
            </a:r>
            <a:endParaRPr/>
          </a:p>
          <a:p>
            <a:pPr indent="-342900" lvl="0" marL="457200" rtl="0" algn="l">
              <a:spcBef>
                <a:spcPts val="0"/>
              </a:spcBef>
              <a:spcAft>
                <a:spcPts val="0"/>
              </a:spcAft>
              <a:buSzPts val="1800"/>
              <a:buChar char="-"/>
            </a:pPr>
            <a:r>
              <a:rPr lang="en-GB"/>
              <a:t>Selecting </a:t>
            </a:r>
            <a:r>
              <a:rPr lang="en-GB"/>
              <a:t>predictor</a:t>
            </a:r>
            <a:r>
              <a:rPr lang="en-GB"/>
              <a:t> </a:t>
            </a:r>
            <a:r>
              <a:rPr lang="en-GB"/>
              <a:t>variables</a:t>
            </a:r>
            <a:r>
              <a:rPr lang="en-GB"/>
              <a:t> with the all possible subset method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Data Manipulation</a:t>
            </a:r>
            <a:endParaRPr/>
          </a:p>
        </p:txBody>
      </p:sp>
      <p:sp>
        <p:nvSpPr>
          <p:cNvPr id="207" name="Google Shape;20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Due to the nature of our data, </a:t>
            </a:r>
            <a:r>
              <a:rPr lang="en-GB"/>
              <a:t>certain</a:t>
            </a:r>
            <a:r>
              <a:rPr lang="en-GB"/>
              <a:t> variables have 0 as a possible value (not only the dummy 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Taking log transformations of this data will results in errors, </a:t>
            </a:r>
            <a:r>
              <a:rPr lang="en-GB"/>
              <a:t>therefore</a:t>
            </a:r>
            <a:r>
              <a:rPr lang="en-GB"/>
              <a:t> in order to be able to run the powerTransform() function we must replace the 0 with a small number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All zeros in; # of young kids, # of old kids, # of years of education husband, # of years of education wife, # of years of work </a:t>
            </a:r>
            <a:r>
              <a:rPr lang="en-GB"/>
              <a:t>experience</a:t>
            </a:r>
            <a:r>
              <a:rPr lang="en-GB"/>
              <a:t> wife. Were replaced with 10^-5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Transformations</a:t>
            </a:r>
            <a:endParaRPr/>
          </a:p>
        </p:txBody>
      </p:sp>
      <p:sp>
        <p:nvSpPr>
          <p:cNvPr id="213" name="Google Shape;213;p41"/>
          <p:cNvSpPr txBox="1"/>
          <p:nvPr>
            <p:ph idx="1" type="body"/>
          </p:nvPr>
        </p:nvSpPr>
        <p:spPr>
          <a:xfrm>
            <a:off x="311700" y="1152475"/>
            <a:ext cx="598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14" name="Google Shape;214;p41"/>
          <p:cNvPicPr preferRelativeResize="0"/>
          <p:nvPr/>
        </p:nvPicPr>
        <p:blipFill>
          <a:blip r:embed="rId3">
            <a:alphaModFix/>
          </a:blip>
          <a:stretch>
            <a:fillRect/>
          </a:stretch>
        </p:blipFill>
        <p:spPr>
          <a:xfrm>
            <a:off x="311700" y="1152481"/>
            <a:ext cx="5989245" cy="3416400"/>
          </a:xfrm>
          <a:prstGeom prst="rect">
            <a:avLst/>
          </a:prstGeom>
          <a:noFill/>
          <a:ln>
            <a:noFill/>
          </a:ln>
        </p:spPr>
      </p:pic>
      <p:sp>
        <p:nvSpPr>
          <p:cNvPr id="215" name="Google Shape;215;p41"/>
          <p:cNvSpPr txBox="1"/>
          <p:nvPr/>
        </p:nvSpPr>
        <p:spPr>
          <a:xfrm>
            <a:off x="6497450" y="1177350"/>
            <a:ext cx="2334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The following transformations were recommended, and then all rounded powers were applied to the data</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Note: the response variable and the dummy </a:t>
            </a:r>
            <a:r>
              <a:rPr lang="en-GB">
                <a:latin typeface="Proxima Nova"/>
                <a:ea typeface="Proxima Nova"/>
                <a:cs typeface="Proxima Nova"/>
                <a:sym typeface="Proxima Nova"/>
              </a:rPr>
              <a:t>predictor</a:t>
            </a:r>
            <a:r>
              <a:rPr lang="en-GB">
                <a:latin typeface="Proxima Nova"/>
                <a:ea typeface="Proxima Nova"/>
                <a:cs typeface="Proxima Nova"/>
                <a:sym typeface="Proxima Nova"/>
              </a:rPr>
              <a:t> variables were not transformed because of their binary nature.</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All Transformations</a:t>
            </a:r>
            <a:endParaRPr/>
          </a:p>
        </p:txBody>
      </p:sp>
      <p:pic>
        <p:nvPicPr>
          <p:cNvPr id="221" name="Google Shape;221;p42"/>
          <p:cNvPicPr preferRelativeResize="0"/>
          <p:nvPr/>
        </p:nvPicPr>
        <p:blipFill>
          <a:blip r:embed="rId3">
            <a:alphaModFix/>
          </a:blip>
          <a:stretch>
            <a:fillRect/>
          </a:stretch>
        </p:blipFill>
        <p:spPr>
          <a:xfrm>
            <a:off x="80950" y="1447800"/>
            <a:ext cx="4069175" cy="1123950"/>
          </a:xfrm>
          <a:prstGeom prst="rect">
            <a:avLst/>
          </a:prstGeom>
          <a:noFill/>
          <a:ln>
            <a:noFill/>
          </a:ln>
        </p:spPr>
      </p:pic>
      <p:pic>
        <p:nvPicPr>
          <p:cNvPr id="222" name="Google Shape;222;p42"/>
          <p:cNvPicPr preferRelativeResize="0"/>
          <p:nvPr/>
        </p:nvPicPr>
        <p:blipFill>
          <a:blip r:embed="rId4">
            <a:alphaModFix/>
          </a:blip>
          <a:stretch>
            <a:fillRect/>
          </a:stretch>
        </p:blipFill>
        <p:spPr>
          <a:xfrm>
            <a:off x="80950" y="2608500"/>
            <a:ext cx="4069175" cy="1095375"/>
          </a:xfrm>
          <a:prstGeom prst="rect">
            <a:avLst/>
          </a:prstGeom>
          <a:noFill/>
          <a:ln>
            <a:noFill/>
          </a:ln>
        </p:spPr>
      </p:pic>
      <p:pic>
        <p:nvPicPr>
          <p:cNvPr id="223" name="Google Shape;223;p42"/>
          <p:cNvPicPr preferRelativeResize="0"/>
          <p:nvPr/>
        </p:nvPicPr>
        <p:blipFill>
          <a:blip r:embed="rId5">
            <a:alphaModFix/>
          </a:blip>
          <a:stretch>
            <a:fillRect/>
          </a:stretch>
        </p:blipFill>
        <p:spPr>
          <a:xfrm>
            <a:off x="4150125" y="1152475"/>
            <a:ext cx="4893301" cy="322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All Transformations MMP</a:t>
            </a:r>
            <a:endParaRPr/>
          </a:p>
        </p:txBody>
      </p:sp>
      <p:pic>
        <p:nvPicPr>
          <p:cNvPr id="229" name="Google Shape;229;p43"/>
          <p:cNvPicPr preferRelativeResize="0"/>
          <p:nvPr/>
        </p:nvPicPr>
        <p:blipFill>
          <a:blip r:embed="rId3">
            <a:alphaModFix/>
          </a:blip>
          <a:stretch>
            <a:fillRect/>
          </a:stretch>
        </p:blipFill>
        <p:spPr>
          <a:xfrm>
            <a:off x="1646550" y="945775"/>
            <a:ext cx="5850895" cy="4197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270000" y="430075"/>
            <a:ext cx="894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Only good Transformations</a:t>
            </a:r>
            <a:endParaRPr/>
          </a:p>
        </p:txBody>
      </p:sp>
      <p:pic>
        <p:nvPicPr>
          <p:cNvPr id="235" name="Google Shape;235;p44"/>
          <p:cNvPicPr preferRelativeResize="0"/>
          <p:nvPr/>
        </p:nvPicPr>
        <p:blipFill rotWithShape="1">
          <a:blip r:embed="rId3">
            <a:alphaModFix/>
          </a:blip>
          <a:srcRect b="23580" l="0" r="0" t="-23580"/>
          <a:stretch/>
        </p:blipFill>
        <p:spPr>
          <a:xfrm>
            <a:off x="43500" y="1096225"/>
            <a:ext cx="4047750" cy="1143000"/>
          </a:xfrm>
          <a:prstGeom prst="rect">
            <a:avLst/>
          </a:prstGeom>
          <a:noFill/>
          <a:ln>
            <a:noFill/>
          </a:ln>
        </p:spPr>
      </p:pic>
      <p:pic>
        <p:nvPicPr>
          <p:cNvPr id="236" name="Google Shape;236;p44"/>
          <p:cNvPicPr preferRelativeResize="0"/>
          <p:nvPr/>
        </p:nvPicPr>
        <p:blipFill>
          <a:blip r:embed="rId4">
            <a:alphaModFix/>
          </a:blip>
          <a:stretch>
            <a:fillRect/>
          </a:stretch>
        </p:blipFill>
        <p:spPr>
          <a:xfrm>
            <a:off x="0" y="2571750"/>
            <a:ext cx="4047750" cy="1123950"/>
          </a:xfrm>
          <a:prstGeom prst="rect">
            <a:avLst/>
          </a:prstGeom>
          <a:noFill/>
          <a:ln>
            <a:noFill/>
          </a:ln>
        </p:spPr>
      </p:pic>
      <p:pic>
        <p:nvPicPr>
          <p:cNvPr id="237" name="Google Shape;237;p44"/>
          <p:cNvPicPr preferRelativeResize="0"/>
          <p:nvPr/>
        </p:nvPicPr>
        <p:blipFill>
          <a:blip r:embed="rId5">
            <a:alphaModFix/>
          </a:blip>
          <a:stretch>
            <a:fillRect/>
          </a:stretch>
        </p:blipFill>
        <p:spPr>
          <a:xfrm>
            <a:off x="4121738" y="1241425"/>
            <a:ext cx="4924425" cy="323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Variable Selection</a:t>
            </a:r>
            <a:endParaRPr/>
          </a:p>
        </p:txBody>
      </p:sp>
      <p:pic>
        <p:nvPicPr>
          <p:cNvPr id="243" name="Google Shape;243;p45"/>
          <p:cNvPicPr preferRelativeResize="0"/>
          <p:nvPr/>
        </p:nvPicPr>
        <p:blipFill rotWithShape="1">
          <a:blip r:embed="rId3">
            <a:alphaModFix/>
          </a:blip>
          <a:srcRect b="0" l="0" r="0" t="19172"/>
          <a:stretch/>
        </p:blipFill>
        <p:spPr>
          <a:xfrm>
            <a:off x="788750" y="1017725"/>
            <a:ext cx="7169149" cy="415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Description</a:t>
            </a:r>
            <a:endParaRPr/>
          </a:p>
        </p:txBody>
      </p:sp>
      <p:sp>
        <p:nvSpPr>
          <p:cNvPr id="128" name="Google Shape;12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Cross-section data from 1976 Panel Study of Income Dynamics (PSID) based on data for the previous year, 1975.</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Labour force participation amongst married women:</a:t>
            </a:r>
            <a:endParaRPr sz="2000"/>
          </a:p>
          <a:p>
            <a:pPr indent="0" lvl="0" marL="0" rtl="0" algn="l">
              <a:spcBef>
                <a:spcPts val="0"/>
              </a:spcBef>
              <a:spcAft>
                <a:spcPts val="0"/>
              </a:spcAft>
              <a:buNone/>
            </a:pPr>
            <a:r>
              <a:rPr lang="en-GB" sz="2000"/>
              <a:t>0 - “no”</a:t>
            </a:r>
            <a:endParaRPr sz="2000"/>
          </a:p>
          <a:p>
            <a:pPr indent="0" lvl="0" marL="0" rtl="0" algn="l">
              <a:spcBef>
                <a:spcPts val="0"/>
              </a:spcBef>
              <a:spcAft>
                <a:spcPts val="0"/>
              </a:spcAft>
              <a:buNone/>
            </a:pPr>
            <a:r>
              <a:rPr lang="en-GB" sz="2000"/>
              <a:t>1 - “yes”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a:t>
            </a:r>
            <a:endParaRPr/>
          </a:p>
          <a:p>
            <a:pPr indent="0" lvl="0" marL="0" rtl="0" algn="l">
              <a:spcBef>
                <a:spcPts val="0"/>
              </a:spcBef>
              <a:spcAft>
                <a:spcPts val="0"/>
              </a:spcAft>
              <a:buNone/>
            </a:pPr>
            <a:r>
              <a:rPr lang="en-GB"/>
              <a:t>Final</a:t>
            </a:r>
            <a:endParaRPr/>
          </a:p>
        </p:txBody>
      </p:sp>
      <p:pic>
        <p:nvPicPr>
          <p:cNvPr id="249" name="Google Shape;249;p46"/>
          <p:cNvPicPr preferRelativeResize="0"/>
          <p:nvPr/>
        </p:nvPicPr>
        <p:blipFill>
          <a:blip r:embed="rId3">
            <a:alphaModFix/>
          </a:blip>
          <a:stretch>
            <a:fillRect/>
          </a:stretch>
        </p:blipFill>
        <p:spPr>
          <a:xfrm>
            <a:off x="3708700" y="445025"/>
            <a:ext cx="5326974" cy="4279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Fit</a:t>
            </a:r>
            <a:endParaRPr/>
          </a:p>
        </p:txBody>
      </p:sp>
      <p:pic>
        <p:nvPicPr>
          <p:cNvPr id="255" name="Google Shape;255;p47"/>
          <p:cNvPicPr preferRelativeResize="0"/>
          <p:nvPr/>
        </p:nvPicPr>
        <p:blipFill rotWithShape="1">
          <a:blip r:embed="rId3">
            <a:alphaModFix/>
          </a:blip>
          <a:srcRect b="0" l="0" r="0" t="8583"/>
          <a:stretch/>
        </p:blipFill>
        <p:spPr>
          <a:xfrm>
            <a:off x="950025" y="973300"/>
            <a:ext cx="6462025" cy="4064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a:t>
            </a:r>
            <a:r>
              <a:rPr lang="en-GB"/>
              <a:t> Model: Final </a:t>
            </a:r>
            <a:r>
              <a:rPr lang="en-GB"/>
              <a:t>Thoughts</a:t>
            </a:r>
            <a:endParaRPr/>
          </a:p>
        </p:txBody>
      </p:sp>
      <p:sp>
        <p:nvSpPr>
          <p:cNvPr id="261" name="Google Shape;261;p48"/>
          <p:cNvSpPr txBox="1"/>
          <p:nvPr>
            <p:ph idx="1" type="body"/>
          </p:nvPr>
        </p:nvSpPr>
        <p:spPr>
          <a:xfrm>
            <a:off x="311700" y="1152475"/>
            <a:ext cx="8520600" cy="35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Log odd of the average </a:t>
            </a:r>
            <a:r>
              <a:rPr lang="en-GB"/>
              <a:t>across</a:t>
            </a:r>
            <a:r>
              <a:rPr lang="en-GB"/>
              <a:t> all predictors: </a:t>
            </a:r>
            <a:r>
              <a:rPr b="1" lang="en-GB"/>
              <a:t>0.3736192</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Probability</a:t>
            </a:r>
            <a:r>
              <a:rPr lang="en-GB"/>
              <a:t> of being in the labour force for </a:t>
            </a:r>
            <a:r>
              <a:rPr lang="en-GB"/>
              <a:t>average married woman: </a:t>
            </a:r>
            <a:r>
              <a:rPr b="1" lang="en-GB"/>
              <a:t>0.5923332</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Percent of wives in the labour force: </a:t>
            </a:r>
            <a:r>
              <a:rPr b="1" lang="en-GB"/>
              <a:t>0.5683931</a:t>
            </a:r>
            <a:endParaRPr b="1"/>
          </a:p>
          <a:p>
            <a:pPr indent="0" lvl="0" marL="0" rtl="0" algn="l">
              <a:spcBef>
                <a:spcPts val="0"/>
              </a:spcBef>
              <a:spcAft>
                <a:spcPts val="0"/>
              </a:spcAft>
              <a:buNone/>
            </a:pPr>
            <a:r>
              <a:t/>
            </a:r>
            <a:endParaRPr/>
          </a:p>
        </p:txBody>
      </p:sp>
      <p:pic>
        <p:nvPicPr>
          <p:cNvPr id="262" name="Google Shape;262;p48"/>
          <p:cNvPicPr preferRelativeResize="0"/>
          <p:nvPr/>
        </p:nvPicPr>
        <p:blipFill>
          <a:blip r:embed="rId3">
            <a:alphaModFix/>
          </a:blip>
          <a:stretch>
            <a:fillRect/>
          </a:stretch>
        </p:blipFill>
        <p:spPr>
          <a:xfrm>
            <a:off x="164338" y="1048575"/>
            <a:ext cx="8815325" cy="80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ph type="title"/>
          </p:nvPr>
        </p:nvSpPr>
        <p:spPr>
          <a:xfrm>
            <a:off x="311700" y="445025"/>
            <a:ext cx="8724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Comparisons: Confidence Intervals, AIC</a:t>
            </a:r>
            <a:endParaRPr/>
          </a:p>
        </p:txBody>
      </p:sp>
      <p:sp>
        <p:nvSpPr>
          <p:cNvPr id="268" name="Google Shape;268;p49"/>
          <p:cNvSpPr txBox="1"/>
          <p:nvPr>
            <p:ph idx="1" type="body"/>
          </p:nvPr>
        </p:nvSpPr>
        <p:spPr>
          <a:xfrm>
            <a:off x="658350" y="1083363"/>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Interpretive Model:                                      </a:t>
            </a:r>
            <a:r>
              <a:rPr lang="en-GB"/>
              <a:t> </a:t>
            </a:r>
            <a:r>
              <a:rPr lang="en-GB"/>
              <a:t>Predictive Model:</a:t>
            </a:r>
            <a:endParaRPr/>
          </a:p>
          <a:p>
            <a:pPr indent="0" lvl="0" marL="0" rtl="0" algn="l">
              <a:spcBef>
                <a:spcPts val="0"/>
              </a:spcBef>
              <a:spcAft>
                <a:spcPts val="0"/>
              </a:spcAft>
              <a:buNone/>
            </a:pPr>
            <a:r>
              <a:rPr b="1" lang="en-GB"/>
              <a:t>AIC: 760.52 </a:t>
            </a:r>
            <a:r>
              <a:rPr lang="en-GB"/>
              <a:t>                                                 </a:t>
            </a:r>
            <a:r>
              <a:rPr b="1" lang="en-GB"/>
              <a:t>AIC: 755.3</a:t>
            </a:r>
            <a:endParaRPr b="1"/>
          </a:p>
        </p:txBody>
      </p:sp>
      <p:pic>
        <p:nvPicPr>
          <p:cNvPr id="269" name="Google Shape;269;p49"/>
          <p:cNvPicPr preferRelativeResize="0"/>
          <p:nvPr/>
        </p:nvPicPr>
        <p:blipFill>
          <a:blip r:embed="rId3">
            <a:alphaModFix/>
          </a:blip>
          <a:stretch>
            <a:fillRect/>
          </a:stretch>
        </p:blipFill>
        <p:spPr>
          <a:xfrm>
            <a:off x="4509475" y="1920026"/>
            <a:ext cx="3943350" cy="1743075"/>
          </a:xfrm>
          <a:prstGeom prst="rect">
            <a:avLst/>
          </a:prstGeom>
          <a:noFill/>
          <a:ln>
            <a:noFill/>
          </a:ln>
        </p:spPr>
      </p:pic>
      <p:pic>
        <p:nvPicPr>
          <p:cNvPr id="270" name="Google Shape;270;p49"/>
          <p:cNvPicPr preferRelativeResize="0"/>
          <p:nvPr/>
        </p:nvPicPr>
        <p:blipFill>
          <a:blip r:embed="rId4">
            <a:alphaModFix/>
          </a:blip>
          <a:stretch>
            <a:fillRect/>
          </a:stretch>
        </p:blipFill>
        <p:spPr>
          <a:xfrm>
            <a:off x="430725" y="1920025"/>
            <a:ext cx="3124200" cy="1743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Comparisons: Fit</a:t>
            </a:r>
            <a:endParaRPr/>
          </a:p>
        </p:txBody>
      </p:sp>
      <p:sp>
        <p:nvSpPr>
          <p:cNvPr id="276" name="Google Shape;276;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Predictive Model (m3):                                       </a:t>
            </a:r>
            <a:r>
              <a:rPr lang="en-GB"/>
              <a:t>Interpretive</a:t>
            </a:r>
            <a:r>
              <a:rPr lang="en-GB"/>
              <a:t> Model (m2):</a:t>
            </a:r>
            <a:endParaRPr/>
          </a:p>
        </p:txBody>
      </p:sp>
      <p:pic>
        <p:nvPicPr>
          <p:cNvPr id="277" name="Google Shape;277;p50"/>
          <p:cNvPicPr preferRelativeResize="0"/>
          <p:nvPr/>
        </p:nvPicPr>
        <p:blipFill rotWithShape="1">
          <a:blip r:embed="rId3">
            <a:alphaModFix/>
          </a:blip>
          <a:srcRect b="0" l="0" r="0" t="8583"/>
          <a:stretch/>
        </p:blipFill>
        <p:spPr>
          <a:xfrm>
            <a:off x="132000" y="1594725"/>
            <a:ext cx="4524826" cy="3112850"/>
          </a:xfrm>
          <a:prstGeom prst="rect">
            <a:avLst/>
          </a:prstGeom>
          <a:noFill/>
          <a:ln>
            <a:noFill/>
          </a:ln>
        </p:spPr>
      </p:pic>
      <p:pic>
        <p:nvPicPr>
          <p:cNvPr id="278" name="Google Shape;278;p50"/>
          <p:cNvPicPr preferRelativeResize="0"/>
          <p:nvPr/>
        </p:nvPicPr>
        <p:blipFill rotWithShape="1">
          <a:blip r:embed="rId4">
            <a:alphaModFix/>
          </a:blip>
          <a:srcRect b="2830" l="0" r="0" t="-2830"/>
          <a:stretch/>
        </p:blipFill>
        <p:spPr>
          <a:xfrm>
            <a:off x="4571999" y="1639113"/>
            <a:ext cx="4349325" cy="3169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84" name="Google Shape;28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The extra transformation and </a:t>
            </a:r>
            <a:r>
              <a:rPr lang="en-GB"/>
              <a:t>reduced variable count of the </a:t>
            </a:r>
            <a:r>
              <a:rPr b="1" lang="en-GB"/>
              <a:t>predictive model doesn't seem to be effective</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a:t>
            </a:r>
            <a:r>
              <a:rPr b="1" lang="en-GB"/>
              <a:t>interpretive model</a:t>
            </a:r>
            <a:r>
              <a:rPr lang="en-GB"/>
              <a:t> has the upside of being able to understand it and has a </a:t>
            </a:r>
            <a:r>
              <a:rPr b="1" lang="en-GB"/>
              <a:t>better</a:t>
            </a:r>
            <a:r>
              <a:rPr lang="en-GB"/>
              <a:t> looking fit in the Marginal model plot..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thing to note: college is not present in both the interpretive model and the predictive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5" name="Google Shape;285;p51"/>
          <p:cNvPicPr preferRelativeResize="0"/>
          <p:nvPr/>
        </p:nvPicPr>
        <p:blipFill>
          <a:blip r:embed="rId3">
            <a:alphaModFix/>
          </a:blip>
          <a:stretch>
            <a:fillRect/>
          </a:stretch>
        </p:blipFill>
        <p:spPr>
          <a:xfrm>
            <a:off x="251625" y="2883700"/>
            <a:ext cx="8303602" cy="58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GB"/>
              <a:t>Research Question</a:t>
            </a:r>
            <a:endParaRPr/>
          </a:p>
        </p:txBody>
      </p:sp>
      <p:sp>
        <p:nvSpPr>
          <p:cNvPr id="134" name="Google Shape;134;p29"/>
          <p:cNvSpPr txBox="1"/>
          <p:nvPr/>
        </p:nvSpPr>
        <p:spPr>
          <a:xfrm>
            <a:off x="311700" y="1681825"/>
            <a:ext cx="81486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1500"/>
              <a:t>Aside from obvious factors that have an effect on labour force participation in married women, such as years of experience. What other factors from our data set are significant?</a:t>
            </a:r>
            <a:endParaRPr b="0" i="0" sz="1800" u="none" cap="none" strike="noStrike">
              <a:solidFill>
                <a:srgbClr val="000000"/>
              </a:solidFill>
              <a:highlight>
                <a:srgbClr val="FFFFFF"/>
              </a:highlight>
              <a:latin typeface="Open Sans"/>
              <a:ea typeface="Open Sans"/>
              <a:cs typeface="Open Sans"/>
              <a:sym typeface="Open Sans"/>
            </a:endParaRPr>
          </a:p>
        </p:txBody>
      </p:sp>
      <p:sp>
        <p:nvSpPr>
          <p:cNvPr id="135" name="Google Shape;135;p29"/>
          <p:cNvSpPr txBox="1"/>
          <p:nvPr/>
        </p:nvSpPr>
        <p:spPr>
          <a:xfrm>
            <a:off x="3411700" y="2642050"/>
            <a:ext cx="365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Overview of Experiment:</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Initial Model (m1)</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Interpretive Model (m2)</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Predictive Model (m3)</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111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Response and Predictor Variables</a:t>
            </a:r>
            <a:endParaRPr/>
          </a:p>
        </p:txBody>
      </p:sp>
      <p:sp>
        <p:nvSpPr>
          <p:cNvPr id="141" name="Google Shape;141;p30"/>
          <p:cNvSpPr txBox="1"/>
          <p:nvPr>
            <p:ph idx="1" type="body"/>
          </p:nvPr>
        </p:nvSpPr>
        <p:spPr>
          <a:xfrm>
            <a:off x="111875" y="71582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GB" sz="4486"/>
              <a:t>Response Variable:</a:t>
            </a:r>
            <a:endParaRPr b="1" sz="4486"/>
          </a:p>
          <a:p>
            <a:pPr indent="0" lvl="0" marL="0" rtl="0" algn="l">
              <a:lnSpc>
                <a:spcPct val="115000"/>
              </a:lnSpc>
              <a:spcBef>
                <a:spcPts val="0"/>
              </a:spcBef>
              <a:spcAft>
                <a:spcPts val="0"/>
              </a:spcAft>
              <a:buNone/>
            </a:pPr>
            <a:r>
              <a:rPr lang="en-GB" sz="4486"/>
              <a:t>	Participation (Factor)  = Did the individual participate in the labour force? </a:t>
            </a:r>
            <a:r>
              <a:rPr lang="en-GB" sz="4486"/>
              <a:t>(0 “no”, 1 “yes”)</a:t>
            </a:r>
            <a:endParaRPr sz="4486"/>
          </a:p>
          <a:p>
            <a:pPr indent="0" lvl="0" marL="0" rtl="0" algn="l">
              <a:lnSpc>
                <a:spcPct val="115000"/>
              </a:lnSpc>
              <a:spcBef>
                <a:spcPts val="0"/>
              </a:spcBef>
              <a:spcAft>
                <a:spcPts val="0"/>
              </a:spcAft>
              <a:buNone/>
            </a:pPr>
            <a:r>
              <a:rPr b="1" lang="en-GB" sz="4486"/>
              <a:t>Predictor Variables:</a:t>
            </a:r>
            <a:endParaRPr b="1" sz="4486"/>
          </a:p>
          <a:p>
            <a:pPr indent="0" lvl="0" marL="0" rtl="0" algn="l">
              <a:lnSpc>
                <a:spcPct val="115000"/>
              </a:lnSpc>
              <a:spcBef>
                <a:spcPts val="0"/>
              </a:spcBef>
              <a:spcAft>
                <a:spcPts val="0"/>
              </a:spcAft>
              <a:buNone/>
            </a:pPr>
            <a:r>
              <a:rPr lang="en-GB" sz="4486"/>
              <a:t>	</a:t>
            </a:r>
            <a:r>
              <a:rPr lang="en-GB" sz="4486"/>
              <a:t>y</a:t>
            </a:r>
            <a:r>
              <a:rPr lang="en-GB" sz="4486"/>
              <a:t>oungkids = Number of children less than 6 years old in household</a:t>
            </a:r>
            <a:endParaRPr sz="4486"/>
          </a:p>
          <a:p>
            <a:pPr indent="0" lvl="0" marL="0" rtl="0" algn="l">
              <a:lnSpc>
                <a:spcPct val="115000"/>
              </a:lnSpc>
              <a:spcBef>
                <a:spcPts val="0"/>
              </a:spcBef>
              <a:spcAft>
                <a:spcPts val="0"/>
              </a:spcAft>
              <a:buNone/>
            </a:pPr>
            <a:r>
              <a:rPr lang="en-GB" sz="4486"/>
              <a:t>	oldkids = Number of children between 6 and 18 in household</a:t>
            </a:r>
            <a:endParaRPr sz="4486"/>
          </a:p>
          <a:p>
            <a:pPr indent="0" lvl="0" marL="0" rtl="0" algn="l">
              <a:lnSpc>
                <a:spcPct val="115000"/>
              </a:lnSpc>
              <a:spcBef>
                <a:spcPts val="0"/>
              </a:spcBef>
              <a:spcAft>
                <a:spcPts val="0"/>
              </a:spcAft>
              <a:buNone/>
            </a:pPr>
            <a:r>
              <a:t/>
            </a:r>
            <a:endParaRPr sz="4486"/>
          </a:p>
          <a:p>
            <a:pPr indent="0" lvl="0" marL="0" rtl="0" algn="l">
              <a:lnSpc>
                <a:spcPct val="115000"/>
              </a:lnSpc>
              <a:spcBef>
                <a:spcPts val="0"/>
              </a:spcBef>
              <a:spcAft>
                <a:spcPts val="0"/>
              </a:spcAft>
              <a:buNone/>
            </a:pPr>
            <a:r>
              <a:rPr lang="en-GB" sz="4486"/>
              <a:t>	</a:t>
            </a:r>
            <a:r>
              <a:rPr lang="en-GB" sz="4486"/>
              <a:t>a</a:t>
            </a:r>
            <a:r>
              <a:rPr lang="en-GB" sz="4486"/>
              <a:t>ge = wife’s age in years</a:t>
            </a:r>
            <a:endParaRPr sz="4486"/>
          </a:p>
          <a:p>
            <a:pPr indent="0" lvl="0" marL="0" rtl="0" algn="l">
              <a:lnSpc>
                <a:spcPct val="115000"/>
              </a:lnSpc>
              <a:spcBef>
                <a:spcPts val="0"/>
              </a:spcBef>
              <a:spcAft>
                <a:spcPts val="0"/>
              </a:spcAft>
              <a:buNone/>
            </a:pPr>
            <a:r>
              <a:rPr lang="en-GB" sz="4486"/>
              <a:t>	</a:t>
            </a:r>
            <a:r>
              <a:rPr lang="en-GB" sz="4486"/>
              <a:t>College (Factor) = Did the individual (wife) attend college? (0 “no”, 1 “yes”)</a:t>
            </a:r>
            <a:endParaRPr sz="4486"/>
          </a:p>
          <a:p>
            <a:pPr indent="0" lvl="0" marL="0" rtl="0" algn="l">
              <a:lnSpc>
                <a:spcPct val="115000"/>
              </a:lnSpc>
              <a:spcBef>
                <a:spcPts val="0"/>
              </a:spcBef>
              <a:spcAft>
                <a:spcPts val="0"/>
              </a:spcAft>
              <a:buNone/>
            </a:pPr>
            <a:r>
              <a:rPr lang="en-GB" sz="4486"/>
              <a:t>	Education = wife’s education in years</a:t>
            </a:r>
            <a:endParaRPr sz="4486"/>
          </a:p>
          <a:p>
            <a:pPr indent="457200" lvl="0" marL="0" rtl="0" algn="l">
              <a:spcBef>
                <a:spcPts val="0"/>
              </a:spcBef>
              <a:spcAft>
                <a:spcPts val="0"/>
              </a:spcAft>
              <a:buNone/>
            </a:pPr>
            <a:r>
              <a:rPr lang="en-GB" sz="4486"/>
              <a:t>Experience = actual years of wife’s previous labour market experience.</a:t>
            </a:r>
            <a:endParaRPr sz="4486"/>
          </a:p>
          <a:p>
            <a:pPr indent="457200" lvl="0" marL="0" rtl="0" algn="l">
              <a:spcBef>
                <a:spcPts val="0"/>
              </a:spcBef>
              <a:spcAft>
                <a:spcPts val="0"/>
              </a:spcAft>
              <a:buNone/>
            </a:pPr>
            <a:r>
              <a:rPr lang="en-GB" sz="4486"/>
              <a:t>Tax = marginal tax rate facing the wife</a:t>
            </a:r>
            <a:endParaRPr sz="4486"/>
          </a:p>
          <a:p>
            <a:pPr indent="457200" lvl="0" marL="0" rtl="0" algn="l">
              <a:spcBef>
                <a:spcPts val="0"/>
              </a:spcBef>
              <a:spcAft>
                <a:spcPts val="0"/>
              </a:spcAft>
              <a:buNone/>
            </a:pPr>
            <a:r>
              <a:t/>
            </a:r>
            <a:endParaRPr sz="4486"/>
          </a:p>
          <a:p>
            <a:pPr indent="457200" lvl="0" marL="0" rtl="0" algn="l">
              <a:spcBef>
                <a:spcPts val="0"/>
              </a:spcBef>
              <a:spcAft>
                <a:spcPts val="0"/>
              </a:spcAft>
              <a:buNone/>
            </a:pPr>
            <a:r>
              <a:rPr lang="en-GB" sz="4486"/>
              <a:t>hcollege (Factor) = did the individual’s husband attend college? (0 “no”, 1 “yes”)</a:t>
            </a:r>
            <a:endParaRPr sz="4486"/>
          </a:p>
          <a:p>
            <a:pPr indent="0" lvl="0" marL="0" rtl="0" algn="l">
              <a:lnSpc>
                <a:spcPct val="115000"/>
              </a:lnSpc>
              <a:spcBef>
                <a:spcPts val="0"/>
              </a:spcBef>
              <a:spcAft>
                <a:spcPts val="0"/>
              </a:spcAft>
              <a:buNone/>
            </a:pPr>
            <a:r>
              <a:rPr lang="en-GB" sz="4486"/>
              <a:t>	hhours = husband’s hours worked in 1975</a:t>
            </a:r>
            <a:endParaRPr sz="4486"/>
          </a:p>
          <a:p>
            <a:pPr indent="0" lvl="0" marL="0" rtl="0" algn="l">
              <a:lnSpc>
                <a:spcPct val="115000"/>
              </a:lnSpc>
              <a:spcBef>
                <a:spcPts val="0"/>
              </a:spcBef>
              <a:spcAft>
                <a:spcPts val="0"/>
              </a:spcAft>
              <a:buNone/>
            </a:pPr>
            <a:r>
              <a:rPr lang="en-GB" sz="4486"/>
              <a:t>	hage = husband’s age in years</a:t>
            </a:r>
            <a:endParaRPr sz="4486"/>
          </a:p>
          <a:p>
            <a:pPr indent="0" lvl="0" marL="0" rtl="0" algn="l">
              <a:lnSpc>
                <a:spcPct val="115000"/>
              </a:lnSpc>
              <a:spcBef>
                <a:spcPts val="0"/>
              </a:spcBef>
              <a:spcAft>
                <a:spcPts val="0"/>
              </a:spcAft>
              <a:buNone/>
            </a:pPr>
            <a:r>
              <a:rPr lang="en-GB" sz="4486"/>
              <a:t>	he</a:t>
            </a:r>
            <a:r>
              <a:rPr lang="en-GB" sz="4486"/>
              <a:t>ducation</a:t>
            </a:r>
            <a:r>
              <a:rPr lang="en-GB" sz="4486"/>
              <a:t> = husband’s education in years</a:t>
            </a:r>
            <a:endParaRPr sz="4486"/>
          </a:p>
          <a:p>
            <a:pPr indent="0" lvl="0" marL="0" rtl="0" algn="l">
              <a:lnSpc>
                <a:spcPct val="115000"/>
              </a:lnSpc>
              <a:spcBef>
                <a:spcPts val="0"/>
              </a:spcBef>
              <a:spcAft>
                <a:spcPts val="0"/>
              </a:spcAft>
              <a:buNone/>
            </a:pPr>
            <a:r>
              <a:rPr lang="en-GB" sz="4486"/>
              <a:t>	hwage = husband’s wage, in 1975 dollars</a:t>
            </a:r>
            <a:endParaRPr sz="4486"/>
          </a:p>
          <a:p>
            <a:pPr indent="457200" lvl="0" marL="0" rtl="0" algn="l">
              <a:lnSpc>
                <a:spcPct val="115000"/>
              </a:lnSpc>
              <a:spcBef>
                <a:spcPts val="0"/>
              </a:spcBef>
              <a:spcAft>
                <a:spcPts val="0"/>
              </a:spcAft>
              <a:buNone/>
            </a:pPr>
            <a:r>
              <a:rPr lang="en-GB" sz="4486"/>
              <a:t>fincome = Family income, in 1975 dollars</a:t>
            </a:r>
            <a:endParaRPr sz="4486"/>
          </a:p>
          <a:p>
            <a:pPr indent="0" lvl="0" marL="0" rtl="0" algn="l">
              <a:lnSpc>
                <a:spcPct val="115000"/>
              </a:lnSpc>
              <a:spcBef>
                <a:spcPts val="0"/>
              </a:spcBef>
              <a:spcAft>
                <a:spcPts val="0"/>
              </a:spcAft>
              <a:buNone/>
            </a:pPr>
            <a:r>
              <a:rPr lang="en-GB" sz="4486"/>
              <a:t>	</a:t>
            </a:r>
            <a:endParaRPr sz="4486"/>
          </a:p>
          <a:p>
            <a:pPr indent="0" lvl="0" marL="0" rtl="0" algn="l">
              <a:lnSpc>
                <a:spcPct val="115000"/>
              </a:lnSpc>
              <a:spcBef>
                <a:spcPts val="0"/>
              </a:spcBef>
              <a:spcAft>
                <a:spcPts val="0"/>
              </a:spcAft>
              <a:buNone/>
            </a:pPr>
            <a:r>
              <a:rPr lang="en-GB" sz="4486"/>
              <a:t>	Meducation = wife’s mother’s educational attainment, in years</a:t>
            </a:r>
            <a:endParaRPr sz="4486"/>
          </a:p>
          <a:p>
            <a:pPr indent="0" lvl="0" marL="0" rtl="0" algn="l">
              <a:lnSpc>
                <a:spcPct val="115000"/>
              </a:lnSpc>
              <a:spcBef>
                <a:spcPts val="0"/>
              </a:spcBef>
              <a:spcAft>
                <a:spcPts val="0"/>
              </a:spcAft>
              <a:buNone/>
            </a:pPr>
            <a:r>
              <a:rPr lang="en-GB" sz="4486"/>
              <a:t>	Feducation = wife’s father’s educational attainment, in years</a:t>
            </a:r>
            <a:endParaRPr sz="4486"/>
          </a:p>
          <a:p>
            <a:pPr indent="0" lvl="0" marL="0" rtl="0" algn="l">
              <a:lnSpc>
                <a:spcPct val="115000"/>
              </a:lnSpc>
              <a:spcBef>
                <a:spcPts val="0"/>
              </a:spcBef>
              <a:spcAft>
                <a:spcPts val="0"/>
              </a:spcAft>
              <a:buNone/>
            </a:pPr>
            <a:r>
              <a:rPr lang="en-GB" sz="4486"/>
              <a:t>	Unemp = unemployment rate in county of residence, in percentage points</a:t>
            </a:r>
            <a:endParaRPr sz="4486"/>
          </a:p>
          <a:p>
            <a:pPr indent="0" lvl="0" marL="0" rtl="0" algn="l">
              <a:lnSpc>
                <a:spcPct val="115000"/>
              </a:lnSpc>
              <a:spcBef>
                <a:spcPts val="0"/>
              </a:spcBef>
              <a:spcAft>
                <a:spcPts val="0"/>
              </a:spcAft>
              <a:buNone/>
            </a:pPr>
            <a:r>
              <a:rPr lang="en-GB" sz="4486"/>
              <a:t>	City (Factor) = Does the individual live in a large city? (0 “no”, 1 “yes”)</a:t>
            </a:r>
            <a:endParaRPr sz="4486"/>
          </a:p>
          <a:p>
            <a:pPr indent="0" lvl="0" marL="0" rtl="0" algn="l">
              <a:lnSpc>
                <a:spcPct val="115000"/>
              </a:lnSpc>
              <a:spcBef>
                <a:spcPts val="0"/>
              </a:spcBef>
              <a:spcAft>
                <a:spcPts val="0"/>
              </a:spcAft>
              <a:buNone/>
            </a:pPr>
            <a:r>
              <a:rPr lang="en-GB" sz="4486"/>
              <a:t>	</a:t>
            </a:r>
            <a:endParaRPr sz="4486"/>
          </a:p>
          <a:p>
            <a:pPr indent="0" lvl="0" marL="0" rtl="0" algn="l">
              <a:lnSpc>
                <a:spcPct val="115000"/>
              </a:lnSpc>
              <a:spcBef>
                <a:spcPts val="0"/>
              </a:spcBef>
              <a:spcAft>
                <a:spcPts val="0"/>
              </a:spcAft>
              <a:buNone/>
            </a:pPr>
            <a:r>
              <a:rPr lang="en-GB" sz="4486"/>
              <a:t>	</a:t>
            </a:r>
            <a:endParaRPr sz="4486"/>
          </a:p>
          <a:p>
            <a:pPr indent="0" lvl="0" marL="91440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1392000" y="1089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8" name="Google Shape;148;p31"/>
          <p:cNvPicPr preferRelativeResize="0"/>
          <p:nvPr/>
        </p:nvPicPr>
        <p:blipFill>
          <a:blip r:embed="rId3">
            <a:alphaModFix/>
          </a:blip>
          <a:stretch>
            <a:fillRect/>
          </a:stretch>
        </p:blipFill>
        <p:spPr>
          <a:xfrm>
            <a:off x="-12" y="745675"/>
            <a:ext cx="6081975" cy="4114800"/>
          </a:xfrm>
          <a:prstGeom prst="rect">
            <a:avLst/>
          </a:prstGeom>
          <a:noFill/>
          <a:ln>
            <a:noFill/>
          </a:ln>
        </p:spPr>
      </p:pic>
      <p:pic>
        <p:nvPicPr>
          <p:cNvPr id="149" name="Google Shape;149;p31"/>
          <p:cNvPicPr preferRelativeResize="0"/>
          <p:nvPr/>
        </p:nvPicPr>
        <p:blipFill rotWithShape="1">
          <a:blip r:embed="rId4">
            <a:alphaModFix/>
          </a:blip>
          <a:srcRect b="0" l="0" r="47837" t="0"/>
          <a:stretch/>
        </p:blipFill>
        <p:spPr>
          <a:xfrm>
            <a:off x="5949700" y="835525"/>
            <a:ext cx="3194300" cy="41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311700" y="8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 Model (m1)</a:t>
            </a:r>
            <a:endParaRPr/>
          </a:p>
        </p:txBody>
      </p:sp>
      <p:sp>
        <p:nvSpPr>
          <p:cNvPr id="155" name="Google Shape;155;p32"/>
          <p:cNvSpPr txBox="1"/>
          <p:nvPr>
            <p:ph idx="1" type="body"/>
          </p:nvPr>
        </p:nvSpPr>
        <p:spPr>
          <a:xfrm>
            <a:off x="4943750" y="1797800"/>
            <a:ext cx="3888600" cy="27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p>
        </p:txBody>
      </p:sp>
      <p:pic>
        <p:nvPicPr>
          <p:cNvPr id="156" name="Google Shape;156;p32"/>
          <p:cNvPicPr preferRelativeResize="0"/>
          <p:nvPr/>
        </p:nvPicPr>
        <p:blipFill rotWithShape="1">
          <a:blip r:embed="rId3">
            <a:alphaModFix/>
          </a:blip>
          <a:srcRect b="84952" l="0" r="0" t="0"/>
          <a:stretch/>
        </p:blipFill>
        <p:spPr>
          <a:xfrm>
            <a:off x="4572000" y="881875"/>
            <a:ext cx="4242350" cy="773950"/>
          </a:xfrm>
          <a:prstGeom prst="rect">
            <a:avLst/>
          </a:prstGeom>
          <a:noFill/>
          <a:ln>
            <a:noFill/>
          </a:ln>
        </p:spPr>
      </p:pic>
      <p:pic>
        <p:nvPicPr>
          <p:cNvPr id="157" name="Google Shape;157;p32"/>
          <p:cNvPicPr preferRelativeResize="0"/>
          <p:nvPr/>
        </p:nvPicPr>
        <p:blipFill rotWithShape="1">
          <a:blip r:embed="rId3">
            <a:alphaModFix/>
          </a:blip>
          <a:srcRect b="0" l="0" r="7791" t="23059"/>
          <a:stretch/>
        </p:blipFill>
        <p:spPr>
          <a:xfrm>
            <a:off x="171175" y="881875"/>
            <a:ext cx="4400826" cy="395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Interpretive Model (m2): Variable Selection</a:t>
            </a:r>
            <a:endParaRPr/>
          </a:p>
          <a:p>
            <a:pPr indent="0" lvl="0" marL="0" rtl="0" algn="l">
              <a:spcBef>
                <a:spcPts val="0"/>
              </a:spcBef>
              <a:spcAft>
                <a:spcPts val="0"/>
              </a:spcAft>
              <a:buNone/>
            </a:pPr>
            <a:r>
              <a:t/>
            </a:r>
            <a:endParaRPr/>
          </a:p>
        </p:txBody>
      </p:sp>
      <p:pic>
        <p:nvPicPr>
          <p:cNvPr id="163" name="Google Shape;163;p33"/>
          <p:cNvPicPr preferRelativeResize="0"/>
          <p:nvPr/>
        </p:nvPicPr>
        <p:blipFill>
          <a:blip r:embed="rId3">
            <a:alphaModFix/>
          </a:blip>
          <a:stretch>
            <a:fillRect/>
          </a:stretch>
        </p:blipFill>
        <p:spPr>
          <a:xfrm>
            <a:off x="1186777" y="1516450"/>
            <a:ext cx="6770451" cy="268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Interpretive Model (m2)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9" name="Google Shape;169;p34"/>
          <p:cNvPicPr preferRelativeResize="0"/>
          <p:nvPr/>
        </p:nvPicPr>
        <p:blipFill>
          <a:blip r:embed="rId3">
            <a:alphaModFix/>
          </a:blip>
          <a:stretch>
            <a:fillRect/>
          </a:stretch>
        </p:blipFill>
        <p:spPr>
          <a:xfrm>
            <a:off x="2354663" y="1152475"/>
            <a:ext cx="4434667" cy="3629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888"/>
              <a:t>Interpretive Model (m2) : MMPS</a:t>
            </a:r>
            <a:endParaRPr sz="2888"/>
          </a:p>
          <a:p>
            <a:pPr indent="0" lvl="0" marL="0" rtl="0" algn="l">
              <a:spcBef>
                <a:spcPts val="0"/>
              </a:spcBef>
              <a:spcAft>
                <a:spcPts val="0"/>
              </a:spcAft>
              <a:buNone/>
            </a:pPr>
            <a:r>
              <a:t/>
            </a:r>
            <a:endParaRPr sz="2888"/>
          </a:p>
          <a:p>
            <a:pPr indent="0" lvl="0" marL="0" rtl="0" algn="l">
              <a:spcBef>
                <a:spcPts val="0"/>
              </a:spcBef>
              <a:spcAft>
                <a:spcPts val="0"/>
              </a:spcAft>
              <a:buNone/>
            </a:pPr>
            <a:r>
              <a:t/>
            </a:r>
            <a:endParaRPr/>
          </a:p>
        </p:txBody>
      </p:sp>
      <p:pic>
        <p:nvPicPr>
          <p:cNvPr id="175" name="Google Shape;175;p35"/>
          <p:cNvPicPr preferRelativeResize="0"/>
          <p:nvPr/>
        </p:nvPicPr>
        <p:blipFill>
          <a:blip r:embed="rId3">
            <a:alphaModFix/>
          </a:blip>
          <a:stretch>
            <a:fillRect/>
          </a:stretch>
        </p:blipFill>
        <p:spPr>
          <a:xfrm>
            <a:off x="311700" y="1431238"/>
            <a:ext cx="4260301" cy="2615535"/>
          </a:xfrm>
          <a:prstGeom prst="rect">
            <a:avLst/>
          </a:prstGeom>
          <a:noFill/>
          <a:ln>
            <a:noFill/>
          </a:ln>
        </p:spPr>
      </p:pic>
      <p:pic>
        <p:nvPicPr>
          <p:cNvPr id="176" name="Google Shape;176;p35"/>
          <p:cNvPicPr preferRelativeResize="0"/>
          <p:nvPr/>
        </p:nvPicPr>
        <p:blipFill>
          <a:blip r:embed="rId4">
            <a:alphaModFix/>
          </a:blip>
          <a:stretch>
            <a:fillRect/>
          </a:stretch>
        </p:blipFill>
        <p:spPr>
          <a:xfrm>
            <a:off x="4572000" y="1473350"/>
            <a:ext cx="4260300" cy="2640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