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35"/>
  </p:notesMasterIdLst>
  <p:handoutMasterIdLst>
    <p:handoutMasterId r:id="rId36"/>
  </p:handoutMasterIdLst>
  <p:sldIdLst>
    <p:sldId id="318" r:id="rId2"/>
    <p:sldId id="319" r:id="rId3"/>
    <p:sldId id="320" r:id="rId4"/>
    <p:sldId id="321" r:id="rId5"/>
    <p:sldId id="347" r:id="rId6"/>
    <p:sldId id="322" r:id="rId7"/>
    <p:sldId id="323" r:id="rId8"/>
    <p:sldId id="324" r:id="rId9"/>
    <p:sldId id="325" r:id="rId10"/>
    <p:sldId id="348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5" r:id="rId20"/>
    <p:sldId id="336" r:id="rId21"/>
    <p:sldId id="337" r:id="rId22"/>
    <p:sldId id="338" r:id="rId23"/>
    <p:sldId id="339" r:id="rId24"/>
    <p:sldId id="340" r:id="rId25"/>
    <p:sldId id="342" r:id="rId26"/>
    <p:sldId id="345" r:id="rId27"/>
    <p:sldId id="341" r:id="rId28"/>
    <p:sldId id="343" r:id="rId29"/>
    <p:sldId id="344" r:id="rId30"/>
    <p:sldId id="346" r:id="rId31"/>
    <p:sldId id="349" r:id="rId32"/>
    <p:sldId id="350" r:id="rId33"/>
    <p:sldId id="351" r:id="rId3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5" autoAdjust="0"/>
    <p:restoredTop sz="88489" autoAdjust="0"/>
  </p:normalViewPr>
  <p:slideViewPr>
    <p:cSldViewPr>
      <p:cViewPr varScale="1">
        <p:scale>
          <a:sx n="95" d="100"/>
          <a:sy n="95" d="100"/>
        </p:scale>
        <p:origin x="17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D0779CC8-7519-4909-B3A5-D6C585C107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58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7765D01-7CE3-4CA3-A25C-223539BD38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8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5D01-7CE3-4CA3-A25C-223539BD384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7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5D01-7CE3-4CA3-A25C-223539BD384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1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E34-E8DD-4032-A0EA-A5BBA288A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3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2C5-0DDD-4137-A749-8A938195A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6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2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AD3B-8D03-49EC-BF79-E54BC53326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68C6-46FD-4968-9D12-F7737D4C61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129D-75B5-46DE-B1BA-6BE7EAA6A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8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855C-28AF-4FFC-8E0F-DE73A4CB5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6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E580-83D2-4A83-A06C-DC0635983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4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77CD-AD90-4866-B5FC-418281AF2F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3F0-BAC5-46E3-AF03-BA0E7DB135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1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FCFD-643A-473F-A603-11FC20E3DC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9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MySQ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mysql-windows-excerpt/5.7/en/resetting-permissions-window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mysql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ython.org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1524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CMPS 4123 Database Managements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429000"/>
            <a:ext cx="8610600" cy="2514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b="1" dirty="0"/>
              <a:t>Installing MySQL</a:t>
            </a:r>
          </a:p>
          <a:p>
            <a:endParaRPr lang="en-US" dirty="0"/>
          </a:p>
          <a:p>
            <a:r>
              <a:rPr lang="en-US" dirty="0" err="1"/>
              <a:t>Lopamudra</a:t>
            </a:r>
            <a:r>
              <a:rPr lang="en-US" dirty="0"/>
              <a:t> </a:t>
            </a:r>
            <a:r>
              <a:rPr lang="en-US" dirty="0" err="1"/>
              <a:t>Roychoudhuri</a:t>
            </a:r>
            <a:endParaRPr lang="en-US" dirty="0"/>
          </a:p>
          <a:p>
            <a:r>
              <a:rPr lang="en-US" dirty="0"/>
              <a:t>Midwestern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0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16"/>
    </mc:Choice>
    <mc:Fallback xmlns="">
      <p:transition spd="slow" advTm="197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1F76-A2BA-4F34-9973-F274E2B1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may also flag ‘MySQL for Visual Studio’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074D-ECB0-444F-B307-0F3992585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not need this</a:t>
            </a:r>
          </a:p>
          <a:p>
            <a:r>
              <a:rPr lang="en-US" dirty="0"/>
              <a:t>Skip it if you get that under ‘</a:t>
            </a:r>
            <a:r>
              <a:rPr lang="en-US"/>
              <a:t>Check Requirement’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3E4D1-7A39-4B9D-9EE1-92172C07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4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A965-6550-FFE3-D323-153A51BE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‘Check Requirements’ is clean! Ready to install products..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400332-7491-ACAF-B73F-503378F8B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5" y="1690689"/>
            <a:ext cx="4153826" cy="31708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A5A54-1003-7216-9DB7-B7DDFC08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F9906-1DE9-3630-8240-03AA8CDB7468}"/>
              </a:ext>
            </a:extLst>
          </p:cNvPr>
          <p:cNvSpPr txBox="1"/>
          <p:nvPr/>
        </p:nvSpPr>
        <p:spPr>
          <a:xfrm>
            <a:off x="4953000" y="1981200"/>
            <a:ext cx="187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everything!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14D2CB-6812-90E5-292C-89E60D65F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9" y="2509253"/>
            <a:ext cx="5019675" cy="37867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78B520-DB44-444C-BAFE-F4940712D676}"/>
              </a:ext>
            </a:extLst>
          </p:cNvPr>
          <p:cNvSpPr/>
          <p:nvPr/>
        </p:nvSpPr>
        <p:spPr>
          <a:xfrm>
            <a:off x="7010400" y="5909932"/>
            <a:ext cx="685800" cy="3651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1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8BBC90-039E-0CF7-A92A-14FCDB9B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08F15-EF81-CAE2-6202-31D19060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will take some time to install all the components..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AC0F5-5F86-C99B-93E1-309C6FB4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86175"/>
            <a:ext cx="2057400" cy="365125"/>
          </a:xfrm>
        </p:spPr>
        <p:txBody>
          <a:bodyPr/>
          <a:lstStyle/>
          <a:p>
            <a:fld id="{6474EF58-3024-4406-9549-3F06D5F3D7F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40AF82-5230-2AD8-5816-10F0B0B22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5037283" cy="3750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2E9DE3-82B0-3591-B298-5660CFFA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3016252"/>
            <a:ext cx="4662109" cy="35158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4516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8C43-6DBD-695A-5116-63C3BA49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are ready to configure..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86CCA-454A-1F55-AC87-404D3BC4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4C2BF-F9B4-AC2B-01B3-52AC02B2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D38B05-1235-5F4D-188C-1C82DE6A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821438"/>
            <a:ext cx="6381445" cy="49000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4716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2DC732-3AEF-FC25-57FD-0DD87F89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04545"/>
            <a:ext cx="6324600" cy="3836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E06A5-DCC6-4B8F-8E52-CE66D6EE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980"/>
            <a:ext cx="7886700" cy="1006474"/>
          </a:xfrm>
        </p:spPr>
        <p:txBody>
          <a:bodyPr/>
          <a:lstStyle/>
          <a:p>
            <a:r>
              <a:rPr lang="en-US" dirty="0"/>
              <a:t>MySQL Server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3A6F-238A-4EA6-8F07-AB78E53B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86" y="1017587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MySQL Server is a TCP/IP server that listens to port 3306 (</a:t>
            </a:r>
            <a:r>
              <a:rPr lang="en-US" sz="2400" i="1" dirty="0"/>
              <a:t>see slide 24</a:t>
            </a:r>
            <a:r>
              <a:rPr lang="en-US" sz="2400" dirty="0"/>
              <a:t>) </a:t>
            </a:r>
          </a:p>
          <a:p>
            <a:pPr lvl="1"/>
            <a:r>
              <a:rPr lang="en-US" sz="2000" dirty="0"/>
              <a:t>TCP – Transmission Control Protocol, IP –Internet Protocol</a:t>
            </a:r>
          </a:p>
          <a:p>
            <a:pPr lvl="1"/>
            <a:r>
              <a:rPr lang="en-US" sz="2000" dirty="0"/>
              <a:t>Essential protocols that are used to communicate over the Internet</a:t>
            </a:r>
          </a:p>
          <a:p>
            <a:r>
              <a:rPr lang="en-US" sz="2400" i="1" dirty="0"/>
              <a:t>Don’t change anything here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DBC1D-FFCB-440A-A30B-C523FFA4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F0F56-5DC8-481E-BBDB-C36F53DFD871}"/>
              </a:ext>
            </a:extLst>
          </p:cNvPr>
          <p:cNvSpPr/>
          <p:nvPr/>
        </p:nvSpPr>
        <p:spPr>
          <a:xfrm>
            <a:off x="3733800" y="4343400"/>
            <a:ext cx="2362200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8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6E83-6729-4CC7-956F-B2FEE920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dirty="0"/>
              <a:t>MySQL Server Configuration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30CD-4D8D-400B-84B8-AF7AAE2C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r>
              <a:rPr lang="en-US" dirty="0"/>
              <a:t>Proceed thru the next configuration without changing anything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E7993-AD51-454B-8C23-89CC4C14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4A7D3-8CFF-E724-1D80-066F3565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222913"/>
            <a:ext cx="5945337" cy="4498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831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428DBE-E1CA-811A-6F3B-C4D10500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59431"/>
            <a:ext cx="5362575" cy="4079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84003-1153-4DA2-8B5B-5BBECD7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17" y="17991"/>
            <a:ext cx="7886700" cy="930274"/>
          </a:xfrm>
        </p:spPr>
        <p:txBody>
          <a:bodyPr/>
          <a:lstStyle/>
          <a:p>
            <a:r>
              <a:rPr lang="en-US" dirty="0"/>
              <a:t>MySQL Server Configuration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B912-7962-466E-A926-84DB6D79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83" y="749238"/>
            <a:ext cx="7886700" cy="4881562"/>
          </a:xfrm>
        </p:spPr>
        <p:txBody>
          <a:bodyPr>
            <a:normAutofit/>
          </a:bodyPr>
          <a:lstStyle/>
          <a:p>
            <a:r>
              <a:rPr lang="en-US" sz="2200" dirty="0"/>
              <a:t>‘root’ is the all-powerful user of the database who has all administrative rights</a:t>
            </a:r>
          </a:p>
          <a:p>
            <a:r>
              <a:rPr lang="en-US" sz="2200" b="1" dirty="0">
                <a:solidFill>
                  <a:srgbClr val="C00000"/>
                </a:solidFill>
              </a:rPr>
              <a:t>Now the important part – setting up the ‘root’ password</a:t>
            </a:r>
          </a:p>
          <a:p>
            <a:r>
              <a:rPr lang="en-US" sz="2200" b="1" i="1" dirty="0">
                <a:solidFill>
                  <a:srgbClr val="C00000"/>
                </a:solidFill>
              </a:rPr>
              <a:t>Keep this password handy – you will need it all the time</a:t>
            </a:r>
          </a:p>
          <a:p>
            <a:r>
              <a:rPr lang="en-US" sz="2200" dirty="0"/>
              <a:t>If you want, you can set up another user as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6210B-812A-404E-A12C-E381D5EC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74595-90DD-4DDE-BB71-23722EA853A1}"/>
              </a:ext>
            </a:extLst>
          </p:cNvPr>
          <p:cNvSpPr/>
          <p:nvPr/>
        </p:nvSpPr>
        <p:spPr>
          <a:xfrm>
            <a:off x="3886201" y="2929701"/>
            <a:ext cx="3733800" cy="1752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CFF633-C105-491D-BA35-CFA1A94DFAFD}"/>
              </a:ext>
            </a:extLst>
          </p:cNvPr>
          <p:cNvSpPr/>
          <p:nvPr/>
        </p:nvSpPr>
        <p:spPr>
          <a:xfrm>
            <a:off x="3886201" y="4827591"/>
            <a:ext cx="3733800" cy="6588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62A440-4120-6619-D48B-DFE44C8B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90" y="1456749"/>
            <a:ext cx="4276725" cy="3343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84003-1153-4DA2-8B5B-5BBECD7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17" y="17991"/>
            <a:ext cx="7886700" cy="930274"/>
          </a:xfrm>
        </p:spPr>
        <p:txBody>
          <a:bodyPr/>
          <a:lstStyle/>
          <a:p>
            <a:r>
              <a:rPr lang="en-US" dirty="0"/>
              <a:t>MySQL Server Configuration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B912-7962-466E-A926-84DB6D79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83" y="749238"/>
            <a:ext cx="7886700" cy="4881562"/>
          </a:xfrm>
        </p:spPr>
        <p:txBody>
          <a:bodyPr>
            <a:normAutofit/>
          </a:bodyPr>
          <a:lstStyle/>
          <a:p>
            <a:r>
              <a:rPr lang="en-US" sz="2400" dirty="0"/>
              <a:t>Setting up another user with DB Admin 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6210B-812A-404E-A12C-E381D5EC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CFF633-C105-491D-BA35-CFA1A94DFAFD}"/>
              </a:ext>
            </a:extLst>
          </p:cNvPr>
          <p:cNvSpPr/>
          <p:nvPr/>
        </p:nvSpPr>
        <p:spPr>
          <a:xfrm>
            <a:off x="987569" y="2057400"/>
            <a:ext cx="3733800" cy="12800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C0DECA-54BD-4A72-8721-F1397B7EE4AB}"/>
              </a:ext>
            </a:extLst>
          </p:cNvPr>
          <p:cNvSpPr/>
          <p:nvPr/>
        </p:nvSpPr>
        <p:spPr>
          <a:xfrm>
            <a:off x="5791200" y="4820121"/>
            <a:ext cx="3293532" cy="59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3B424-8218-307A-1B11-426501EC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2895600"/>
            <a:ext cx="4391025" cy="33468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C0E54F-E900-FFB4-46A5-85D80742A54C}"/>
              </a:ext>
            </a:extLst>
          </p:cNvPr>
          <p:cNvSpPr/>
          <p:nvPr/>
        </p:nvSpPr>
        <p:spPr>
          <a:xfrm>
            <a:off x="5943600" y="4820121"/>
            <a:ext cx="3141132" cy="4376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0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C12C-8DFD-45DA-ADE9-D8A2F7C7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3286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up a Windows Service and Logging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9A36-AFC5-40B3-BEDA-8FAEE78E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r>
              <a:rPr lang="en-US" dirty="0"/>
              <a:t>Don’t change anything for these..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7F185-9844-4128-BB52-24A5719D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339F5B-3117-E221-2AA4-5C2C58E5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2" y="2037557"/>
            <a:ext cx="5582412" cy="4229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3768FC-99F5-0AD0-2397-DC6C079B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79" y="2743200"/>
            <a:ext cx="4769359" cy="361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95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E2CCA00-FFED-CEDF-644F-0B8C66C1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61" y="2726103"/>
            <a:ext cx="4614862" cy="3509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2C12C-8DFD-45DA-ADE9-D8A2F7C7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3286"/>
          </a:xfrm>
        </p:spPr>
        <p:txBody>
          <a:bodyPr>
            <a:normAutofit/>
          </a:bodyPr>
          <a:lstStyle/>
          <a:p>
            <a:r>
              <a:rPr lang="en-US" dirty="0"/>
              <a:t>Time to Apply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9A36-AFC5-40B3-BEDA-8FAEE78E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87185"/>
            <a:ext cx="7886700" cy="4729163"/>
          </a:xfrm>
        </p:spPr>
        <p:txBody>
          <a:bodyPr/>
          <a:lstStyle/>
          <a:p>
            <a:r>
              <a:rPr lang="en-US" dirty="0"/>
              <a:t>Click ‘Execute’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7F185-9844-4128-BB52-24A5719D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1815EE-C726-4B01-A1F8-77B7964A6078}"/>
              </a:ext>
            </a:extLst>
          </p:cNvPr>
          <p:cNvSpPr/>
          <p:nvPr/>
        </p:nvSpPr>
        <p:spPr>
          <a:xfrm>
            <a:off x="5689793" y="5374052"/>
            <a:ext cx="2316997" cy="5381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257E7-2665-C0CB-6F1C-F0FABFABF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" y="1803673"/>
            <a:ext cx="4822138" cy="36211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C108A2-73BA-4396-A30C-0944D672B325}"/>
              </a:ext>
            </a:extLst>
          </p:cNvPr>
          <p:cNvSpPr/>
          <p:nvPr/>
        </p:nvSpPr>
        <p:spPr>
          <a:xfrm>
            <a:off x="3580250" y="5000208"/>
            <a:ext cx="914400" cy="5381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1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25D4-A567-F2C1-5F04-FAE1EDAC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8F4F-24FB-34F3-E979-B9BB047BD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open-source relational database management system  (RDBMS) </a:t>
            </a:r>
            <a:r>
              <a:rPr lang="en-US" b="0" i="0" dirty="0">
                <a:effectLst/>
              </a:rPr>
              <a:t>under the terms of the </a:t>
            </a:r>
            <a:r>
              <a:rPr lang="en-US" b="0" i="0" u="none" strike="noStrike" dirty="0">
                <a:effectLst/>
              </a:rPr>
              <a:t>GNU General Public License </a:t>
            </a:r>
          </a:p>
          <a:p>
            <a:r>
              <a:rPr lang="en-US" b="0" i="0" u="none" strike="noStrike" dirty="0">
                <a:effectLst/>
              </a:rPr>
              <a:t>(GNU GPL –series of free software licenses to run, study, share and modify software</a:t>
            </a:r>
            <a:r>
              <a:rPr lang="en-US" u="none" strike="noStrike" dirty="0"/>
              <a:t>)</a:t>
            </a:r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Its name is a combination of "My", the name of co-founder </a:t>
            </a:r>
            <a:r>
              <a:rPr lang="en-US" b="0" i="0" u="none" strike="noStrike" dirty="0">
                <a:effectLst/>
              </a:rPr>
              <a:t>Michael </a:t>
            </a:r>
            <a:r>
              <a:rPr lang="en-US" b="0" i="0" u="none" strike="noStrike" dirty="0" err="1">
                <a:effectLst/>
              </a:rPr>
              <a:t>Widenius</a:t>
            </a:r>
            <a:r>
              <a:rPr lang="en-US" b="0" i="0" dirty="0" err="1">
                <a:effectLst/>
              </a:rPr>
              <a:t>'s</a:t>
            </a:r>
            <a:r>
              <a:rPr lang="en-US" b="0" i="0" dirty="0">
                <a:effectLst/>
              </a:rPr>
              <a:t> daughter My, and "SQL”</a:t>
            </a:r>
          </a:p>
          <a:p>
            <a:r>
              <a:rPr lang="en-US" b="0" i="0" dirty="0">
                <a:effectLst/>
              </a:rPr>
              <a:t>MySQL was owned and sponsored by the </a:t>
            </a:r>
            <a:r>
              <a:rPr lang="en-US" b="0" i="0" u="none" strike="noStrike" dirty="0">
                <a:effectLst/>
              </a:rPr>
              <a:t>Swedish</a:t>
            </a:r>
            <a:r>
              <a:rPr lang="en-US" b="0" i="0" dirty="0">
                <a:effectLst/>
              </a:rPr>
              <a:t> company </a:t>
            </a:r>
            <a:r>
              <a:rPr lang="en-US" b="0" i="0" u="none" strike="noStrike" dirty="0">
                <a:effectLst/>
              </a:rPr>
              <a:t>MySQL AB</a:t>
            </a:r>
            <a:r>
              <a:rPr lang="en-US" b="0" i="0" dirty="0">
                <a:effectLst/>
              </a:rPr>
              <a:t>, which was bought by </a:t>
            </a:r>
            <a:r>
              <a:rPr lang="en-US" b="0" i="0" u="none" strike="noStrike" dirty="0">
                <a:effectLst/>
              </a:rPr>
              <a:t>Sun Microsystems</a:t>
            </a:r>
            <a:r>
              <a:rPr lang="en-US" b="0" i="0" dirty="0">
                <a:effectLst/>
              </a:rPr>
              <a:t> (now </a:t>
            </a:r>
            <a:r>
              <a:rPr lang="en-US" b="0" i="0" u="none" strike="noStrike" dirty="0">
                <a:effectLst/>
              </a:rPr>
              <a:t>Oracle Corporation</a:t>
            </a:r>
            <a:r>
              <a:rPr lang="en-US" b="0" i="0" dirty="0">
                <a:effectLst/>
              </a:rPr>
              <a:t>)</a:t>
            </a:r>
          </a:p>
          <a:p>
            <a:r>
              <a:rPr lang="en-US" b="0" i="0" dirty="0">
                <a:effectLst/>
              </a:rPr>
              <a:t>In 2010, when Oracle acquired Sun, </a:t>
            </a:r>
            <a:r>
              <a:rPr lang="en-US" b="0" i="0" dirty="0" err="1">
                <a:effectLst/>
              </a:rPr>
              <a:t>Widenius</a:t>
            </a:r>
            <a:r>
              <a:rPr lang="en-US" b="0" i="0" dirty="0">
                <a:effectLst/>
              </a:rPr>
              <a:t> </a:t>
            </a:r>
            <a:r>
              <a:rPr lang="en-US" b="0" i="0" u="none" strike="noStrike" dirty="0">
                <a:effectLst/>
              </a:rPr>
              <a:t>forked</a:t>
            </a:r>
            <a:r>
              <a:rPr lang="en-US" b="0" i="0" dirty="0">
                <a:effectLst/>
              </a:rPr>
              <a:t> the </a:t>
            </a:r>
            <a:r>
              <a:rPr lang="en-US" b="0" i="0" strike="noStrike" dirty="0">
                <a:effectLst/>
              </a:rPr>
              <a:t>open-source</a:t>
            </a:r>
            <a:r>
              <a:rPr lang="en-US" b="0" i="0" dirty="0">
                <a:effectLst/>
              </a:rPr>
              <a:t> MySQL project to create </a:t>
            </a:r>
            <a:r>
              <a:rPr lang="en-US" b="0" i="0" u="none" strike="noStrike" dirty="0">
                <a:effectLst/>
              </a:rPr>
              <a:t>MariaDB</a:t>
            </a:r>
            <a:r>
              <a:rPr lang="en-US" b="0" i="0" dirty="0">
                <a:effectLst/>
              </a:rPr>
              <a:t>.</a:t>
            </a:r>
          </a:p>
          <a:p>
            <a:r>
              <a:rPr lang="en-US" dirty="0"/>
              <a:t>- </a:t>
            </a:r>
            <a:r>
              <a:rPr lang="en-US" dirty="0">
                <a:hlinkClick r:id="rId4"/>
              </a:rPr>
              <a:t>Wikipedia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203C6-BFEB-2100-E5F4-0DE194EB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7E8ADE39-DA3D-BA66-50F9-D21FA268B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656923"/>
            <a:ext cx="1382497" cy="94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5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ECAFE7-A42E-6FCD-F8AD-DB2FCBA3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23947"/>
            <a:ext cx="6062662" cy="4564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123D8E-4841-434C-AD69-141E4387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Server Configuration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8C67-D0F7-4403-BCCB-AD6AEAE3F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now complete!!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F752-B645-4981-A706-89DE692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420EA-B58E-4CBD-9CDB-F0D0838267FB}"/>
              </a:ext>
            </a:extLst>
          </p:cNvPr>
          <p:cNvSpPr/>
          <p:nvPr/>
        </p:nvSpPr>
        <p:spPr>
          <a:xfrm>
            <a:off x="2512868" y="3581400"/>
            <a:ext cx="3506932" cy="5381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4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39E022-9104-1E97-AE9F-580E4C1B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435855"/>
            <a:ext cx="5205412" cy="39518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1993DB-F9E5-FDD3-BA3A-4FC14F63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2898776"/>
            <a:ext cx="4561918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304B1-DE30-41D5-9F6B-58653326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525"/>
            <a:ext cx="8458200" cy="1158876"/>
          </a:xfrm>
        </p:spPr>
        <p:txBody>
          <a:bodyPr/>
          <a:lstStyle/>
          <a:p>
            <a:r>
              <a:rPr lang="en-US" dirty="0"/>
              <a:t>No need to configure MySQL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B582-FB51-4D05-BE16-804BCD72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MySQL Router is a middleware used to connect applications with backend MySQL servers</a:t>
            </a:r>
          </a:p>
          <a:p>
            <a:r>
              <a:rPr lang="en-US" sz="2400" dirty="0"/>
              <a:t>For now, let’s not worry about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AA0E2-81C4-4FB0-A83A-D4C702EE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D606C2-82F1-499E-AD4E-9E91E87A7ACA}"/>
              </a:ext>
            </a:extLst>
          </p:cNvPr>
          <p:cNvSpPr/>
          <p:nvPr/>
        </p:nvSpPr>
        <p:spPr>
          <a:xfrm>
            <a:off x="5943600" y="4191000"/>
            <a:ext cx="2738159" cy="1973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77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784F6E-B73F-581F-69BD-177DB68F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57" y="1780622"/>
            <a:ext cx="6562725" cy="4940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BCEF6E-E8AA-4C16-9045-77E49E9C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7"/>
            <a:ext cx="8210550" cy="1014412"/>
          </a:xfrm>
        </p:spPr>
        <p:txBody>
          <a:bodyPr>
            <a:normAutofit fontScale="90000"/>
          </a:bodyPr>
          <a:lstStyle/>
          <a:p>
            <a:r>
              <a:rPr lang="en-US" dirty="0"/>
              <a:t>To install Samples and Examples, we need to connect to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D09A-086F-4E5D-8870-A2F947BB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61" y="1295397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Put the root password and click ‘Check’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2EFBE-0FA4-4BAA-9489-08CBC840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7BB37-364C-4867-A2FC-C89907BF2026}"/>
              </a:ext>
            </a:extLst>
          </p:cNvPr>
          <p:cNvSpPr/>
          <p:nvPr/>
        </p:nvSpPr>
        <p:spPr>
          <a:xfrm>
            <a:off x="2681373" y="4800597"/>
            <a:ext cx="2971538" cy="990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A58122-6A58-4F10-9C72-908289D031E5}"/>
              </a:ext>
            </a:extLst>
          </p:cNvPr>
          <p:cNvSpPr/>
          <p:nvPr/>
        </p:nvSpPr>
        <p:spPr>
          <a:xfrm>
            <a:off x="5195711" y="3074191"/>
            <a:ext cx="1662289" cy="5834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8A841-F917-4B94-B460-B0BD74862303}"/>
              </a:ext>
            </a:extLst>
          </p:cNvPr>
          <p:cNvSpPr/>
          <p:nvPr/>
        </p:nvSpPr>
        <p:spPr>
          <a:xfrm>
            <a:off x="753171" y="2827339"/>
            <a:ext cx="1928202" cy="6016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7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1421-F9FC-4E62-B345-34C8F6CD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and Examples - another round of ‘Apply Configuration’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2D70-2777-408B-9250-1761A2E2C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‘Execute’ like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86BA-FAC9-43B4-8092-5BA9DEAA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26C8B-35E6-4605-84BA-21F2F6CAF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4" y="2352712"/>
            <a:ext cx="4736306" cy="37183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1134C9-3B8F-4BCF-A4EB-A8A3A4C48A0C}"/>
              </a:ext>
            </a:extLst>
          </p:cNvPr>
          <p:cNvSpPr/>
          <p:nvPr/>
        </p:nvSpPr>
        <p:spPr>
          <a:xfrm>
            <a:off x="3732419" y="5668325"/>
            <a:ext cx="719225" cy="4891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9F276-512F-EC32-9092-B00B3D74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644" y="2837125"/>
            <a:ext cx="4653666" cy="3524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D1E323-2233-4F86-BABF-10E44500B4DA}"/>
              </a:ext>
            </a:extLst>
          </p:cNvPr>
          <p:cNvSpPr/>
          <p:nvPr/>
        </p:nvSpPr>
        <p:spPr>
          <a:xfrm>
            <a:off x="5867400" y="5433354"/>
            <a:ext cx="2286000" cy="4891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5731-B7C8-4373-BA88-DA73FB96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Installation is now complete!!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D76C5-63E8-4717-9827-F06B0078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E9247C-2BBE-E4A3-5175-255B11A3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0689"/>
            <a:ext cx="78867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7D4572-51C6-B40D-44FB-4BF0E280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0592"/>
            <a:ext cx="6581775" cy="50071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846848-0CC4-4CAB-BE8C-EE6314919D85}"/>
              </a:ext>
            </a:extLst>
          </p:cNvPr>
          <p:cNvSpPr/>
          <p:nvPr/>
        </p:nvSpPr>
        <p:spPr>
          <a:xfrm>
            <a:off x="2895600" y="2057400"/>
            <a:ext cx="2286000" cy="4891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9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4AAFEA-C33B-ACC3-6D9C-DA3FF7CD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08" y="4433772"/>
            <a:ext cx="6629400" cy="2365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9C35C-FE62-473E-8AF2-514B0F80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test the product!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F55C-BD05-4A95-9211-EBDDFD75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7886700" cy="4351338"/>
          </a:xfrm>
        </p:spPr>
        <p:txBody>
          <a:bodyPr/>
          <a:lstStyle/>
          <a:p>
            <a:r>
              <a:rPr lang="en-US" dirty="0"/>
              <a:t>First check that the server is running and listening to port 3306</a:t>
            </a:r>
          </a:p>
          <a:p>
            <a:pPr lvl="1"/>
            <a:r>
              <a:rPr lang="en-US" dirty="0"/>
              <a:t>Network ports are ‘doors’ for processes to send and receive information, managed by the operating system</a:t>
            </a:r>
          </a:p>
          <a:p>
            <a:r>
              <a:rPr lang="en-US" dirty="0"/>
              <a:t>Open a </a:t>
            </a:r>
            <a:r>
              <a:rPr lang="en-US" dirty="0" err="1"/>
              <a:t>cmd</a:t>
            </a:r>
            <a:r>
              <a:rPr lang="en-US" dirty="0"/>
              <a:t> window, run the command netstat -a</a:t>
            </a:r>
          </a:p>
          <a:p>
            <a:r>
              <a:rPr lang="en-US" dirty="0"/>
              <a:t>You will see that a network process is listening to port 3306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E20AF-8C85-43CA-A592-D209D326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6D6BA9-95CE-E850-4C29-01210A0553DF}"/>
              </a:ext>
            </a:extLst>
          </p:cNvPr>
          <p:cNvSpPr/>
          <p:nvPr/>
        </p:nvSpPr>
        <p:spPr>
          <a:xfrm>
            <a:off x="780808" y="6302374"/>
            <a:ext cx="2247901" cy="381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9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8BF8-36E5-A2F4-03BD-3ACBBA17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US" dirty="0"/>
              <a:t>Time to test the product!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D391-6D02-E58F-76AC-35841A75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6986"/>
            <a:ext cx="5105400" cy="4951413"/>
          </a:xfrm>
        </p:spPr>
        <p:txBody>
          <a:bodyPr>
            <a:normAutofit/>
          </a:bodyPr>
          <a:lstStyle/>
          <a:p>
            <a:r>
              <a:rPr lang="en-US" sz="2400" dirty="0"/>
              <a:t>You can also check Task Manager for the server process</a:t>
            </a:r>
          </a:p>
          <a:p>
            <a:r>
              <a:rPr lang="en-US" sz="2400" dirty="0"/>
              <a:t>You will see mysqld.exe running </a:t>
            </a:r>
          </a:p>
          <a:p>
            <a:pPr lvl="1"/>
            <a:r>
              <a:rPr lang="en-US" dirty="0"/>
              <a:t>Servers are referred to as ‘daemons’ – it’s a Unix thing!</a:t>
            </a:r>
          </a:p>
          <a:p>
            <a:pPr lvl="1"/>
            <a:endParaRPr lang="en-US" dirty="0"/>
          </a:p>
          <a:p>
            <a:r>
              <a:rPr lang="en-US" sz="2400" dirty="0"/>
              <a:t>Check all the apps that were installed with the server under Start</a:t>
            </a:r>
          </a:p>
          <a:p>
            <a:pPr lvl="1"/>
            <a:r>
              <a:rPr lang="en-US" dirty="0"/>
              <a:t>MySQL Command Line Client</a:t>
            </a:r>
          </a:p>
          <a:p>
            <a:pPr lvl="1"/>
            <a:r>
              <a:rPr lang="en-US" dirty="0"/>
              <a:t>MySQL Shell</a:t>
            </a:r>
          </a:p>
          <a:p>
            <a:pPr lvl="1"/>
            <a:r>
              <a:rPr lang="en-US" dirty="0"/>
              <a:t>MySQL Workbench</a:t>
            </a:r>
          </a:p>
          <a:p>
            <a:r>
              <a:rPr lang="en-US" sz="2400" dirty="0"/>
              <a:t>These are MySQL client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BDAA-1485-6956-8DB2-E4C0B2F0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302FC-8500-0966-7D87-C04EF28F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23" y="1386069"/>
            <a:ext cx="3657600" cy="2219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B038CB-D421-6F10-45FF-9723425678ED}"/>
              </a:ext>
            </a:extLst>
          </p:cNvPr>
          <p:cNvSpPr/>
          <p:nvPr/>
        </p:nvSpPr>
        <p:spPr>
          <a:xfrm>
            <a:off x="5127223" y="2910069"/>
            <a:ext cx="2438400" cy="533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5BD3B5-38C2-E441-A47C-78084A69F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023" y="4437064"/>
            <a:ext cx="2971800" cy="224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6740F0-E247-294A-5550-811DD4F19B19}"/>
              </a:ext>
            </a:extLst>
          </p:cNvPr>
          <p:cNvSpPr/>
          <p:nvPr/>
        </p:nvSpPr>
        <p:spPr>
          <a:xfrm>
            <a:off x="5562600" y="4800600"/>
            <a:ext cx="2743200" cy="1920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6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C35C-FE62-473E-8AF2-514B0F80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/>
              <a:t>Time to test the product!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F55C-BD05-4A95-9211-EBDDFD75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83" y="1143001"/>
            <a:ext cx="7886700" cy="4351338"/>
          </a:xfrm>
        </p:spPr>
        <p:txBody>
          <a:bodyPr/>
          <a:lstStyle/>
          <a:p>
            <a:r>
              <a:rPr lang="en-US" dirty="0"/>
              <a:t>MySQL Workbench </a:t>
            </a:r>
          </a:p>
          <a:p>
            <a:pPr lvl="1"/>
            <a:r>
              <a:rPr lang="en-US" dirty="0"/>
              <a:t>A graphical application development tool with many features</a:t>
            </a:r>
          </a:p>
          <a:p>
            <a:pPr lvl="1"/>
            <a:r>
              <a:rPr lang="en-US" dirty="0"/>
              <a:t>One can design tables, populate tables, execute queries, and much more</a:t>
            </a:r>
          </a:p>
          <a:p>
            <a:pPr lvl="1"/>
            <a:r>
              <a:rPr lang="en-US" dirty="0"/>
              <a:t>You may need root password to connect to the server, or it may log you automatically as root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E20AF-8C85-43CA-A592-D209D326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F108A-221F-42B8-99BF-05FE1BB14D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8" y="3809999"/>
            <a:ext cx="4441472" cy="300787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EB0BC-98BE-2CD6-D0ED-766D610DD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167188"/>
            <a:ext cx="3924300" cy="2105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350314-9BE5-A1E0-CD46-A9DB1AE6000F}"/>
              </a:ext>
            </a:extLst>
          </p:cNvPr>
          <p:cNvSpPr/>
          <p:nvPr/>
        </p:nvSpPr>
        <p:spPr>
          <a:xfrm>
            <a:off x="495671" y="5227639"/>
            <a:ext cx="1407188" cy="533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5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C35C-FE62-473E-8AF2-514B0F80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83" y="7537"/>
            <a:ext cx="7886700" cy="777874"/>
          </a:xfrm>
        </p:spPr>
        <p:txBody>
          <a:bodyPr/>
          <a:lstStyle/>
          <a:p>
            <a:r>
              <a:rPr lang="en-US" dirty="0"/>
              <a:t>Time to test the product!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F55C-BD05-4A95-9211-EBDDFD75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83" y="785411"/>
            <a:ext cx="7886700" cy="4351338"/>
          </a:xfrm>
        </p:spPr>
        <p:txBody>
          <a:bodyPr/>
          <a:lstStyle/>
          <a:p>
            <a:r>
              <a:rPr lang="en-US" dirty="0"/>
              <a:t>MySQL Client </a:t>
            </a:r>
          </a:p>
          <a:p>
            <a:pPr lvl="1"/>
            <a:r>
              <a:rPr lang="en-US" dirty="0"/>
              <a:t>A terminal application to connect to the database, execute commands and run queries, very useful!</a:t>
            </a:r>
          </a:p>
          <a:p>
            <a:pPr lvl="1"/>
            <a:r>
              <a:rPr lang="en-US" dirty="0"/>
              <a:t>Enter root password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E20AF-8C85-43CA-A592-D209D326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21D16-41E8-94A1-966B-CFC0C7C2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654551"/>
            <a:ext cx="2150533" cy="646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38DD12-C8D7-E000-CC71-BA1170B30CF7}"/>
              </a:ext>
            </a:extLst>
          </p:cNvPr>
          <p:cNvSpPr/>
          <p:nvPr/>
        </p:nvSpPr>
        <p:spPr>
          <a:xfrm>
            <a:off x="5181601" y="1011351"/>
            <a:ext cx="2150532" cy="2900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C58B43-6068-E8DC-0BA1-B7203EDE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360569"/>
            <a:ext cx="5953125" cy="436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4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CA49-983C-46F8-98D1-AEFE6F11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8709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Or you can directly connect to the database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5C5D2-9BD5-4839-971D-0E911948F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272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By executing the command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in </a:t>
            </a:r>
            <a:r>
              <a:rPr lang="en-US" sz="2400" dirty="0" err="1">
                <a:cs typeface="Courier New" panose="02070309020205020404" pitchFamily="49" charset="0"/>
              </a:rPr>
              <a:t>cmd</a:t>
            </a:r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Add the path to MySQL server bin to your path environment variable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Likely path: C:\Program Files\MySQL\MySQL Server 8.0\bin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To change your path environment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Search-&gt; env (Edit System Environment Variables) -&gt; Click on ‘Environment Variables’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Edit the </a:t>
            </a:r>
            <a:r>
              <a:rPr lang="en-US" sz="2000" b="1" dirty="0">
                <a:cs typeface="Courier New" panose="02070309020205020404" pitchFamily="49" charset="0"/>
              </a:rPr>
              <a:t>user variable </a:t>
            </a:r>
            <a:r>
              <a:rPr lang="en-US" sz="2000" dirty="0">
                <a:cs typeface="Courier New" panose="02070309020205020404" pitchFamily="49" charset="0"/>
              </a:rPr>
              <a:t>Path, click ‘New’ to add the new location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7A80A-F9D0-43D3-A4D6-26D0F321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7C2A0-47CF-3735-49DF-8801C168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4876800"/>
            <a:ext cx="50768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0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32BC-F7C4-5B86-5C21-45CB8E62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930274"/>
          </a:xfrm>
        </p:spPr>
        <p:txBody>
          <a:bodyPr/>
          <a:lstStyle/>
          <a:p>
            <a:r>
              <a:rPr lang="en-US" dirty="0"/>
              <a:t>MySQL background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53BB-A41A-2BA8-958F-44CCF2C60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6798"/>
            <a:ext cx="7886700" cy="4351338"/>
          </a:xfrm>
        </p:spPr>
        <p:txBody>
          <a:bodyPr/>
          <a:lstStyle/>
          <a:p>
            <a:r>
              <a:rPr lang="en-US" b="0" i="0" dirty="0">
                <a:effectLst/>
              </a:rPr>
              <a:t>MySQL is a component of the </a:t>
            </a:r>
            <a:r>
              <a:rPr lang="en-US" b="0" i="0" u="none" strike="noStrike" dirty="0">
                <a:effectLst/>
              </a:rPr>
              <a:t>LAMP</a:t>
            </a:r>
            <a:r>
              <a:rPr lang="en-US" b="0" i="0" dirty="0">
                <a:effectLst/>
              </a:rPr>
              <a:t> </a:t>
            </a:r>
            <a:r>
              <a:rPr lang="en-US" b="0" i="0" u="none" strike="noStrike" dirty="0">
                <a:effectLst/>
              </a:rPr>
              <a:t>web application</a:t>
            </a:r>
            <a:r>
              <a:rPr lang="en-US" b="0" i="0" dirty="0">
                <a:effectLst/>
              </a:rPr>
              <a:t> </a:t>
            </a:r>
            <a:r>
              <a:rPr lang="en-US" b="0" i="0" u="none" strike="noStrike" dirty="0">
                <a:effectLst/>
              </a:rPr>
              <a:t>software stack</a:t>
            </a:r>
            <a:endParaRPr lang="en-US" b="0" i="0" dirty="0">
              <a:effectLst/>
            </a:endParaRPr>
          </a:p>
          <a:p>
            <a:pPr lvl="1"/>
            <a:r>
              <a:rPr lang="en-US" b="0" i="0" dirty="0">
                <a:effectLst/>
              </a:rPr>
              <a:t>an acronym for </a:t>
            </a:r>
            <a:r>
              <a:rPr lang="en-US" b="0" i="1" u="none" strike="noStrike" dirty="0">
                <a:effectLst/>
              </a:rPr>
              <a:t>Linux</a:t>
            </a:r>
            <a:r>
              <a:rPr lang="en-US" b="0" i="1" dirty="0">
                <a:effectLst/>
              </a:rPr>
              <a:t>, </a:t>
            </a:r>
            <a:r>
              <a:rPr lang="en-US" b="0" i="1" u="none" strike="noStrike" dirty="0">
                <a:effectLst/>
              </a:rPr>
              <a:t>Apache</a:t>
            </a:r>
            <a:r>
              <a:rPr lang="en-US" b="0" i="1" dirty="0">
                <a:effectLst/>
              </a:rPr>
              <a:t>, MySQL, </a:t>
            </a:r>
            <a:r>
              <a:rPr lang="en-US" b="0" i="1" u="none" strike="noStrike" dirty="0">
                <a:effectLst/>
              </a:rPr>
              <a:t>Perl</a:t>
            </a:r>
            <a:r>
              <a:rPr lang="en-US" b="0" i="1" dirty="0">
                <a:effectLst/>
              </a:rPr>
              <a:t>/</a:t>
            </a:r>
            <a:r>
              <a:rPr lang="en-US" b="0" i="1" u="none" strike="noStrike" dirty="0">
                <a:effectLst/>
              </a:rPr>
              <a:t>PHP</a:t>
            </a:r>
            <a:r>
              <a:rPr lang="en-US" b="0" i="1" dirty="0">
                <a:effectLst/>
              </a:rPr>
              <a:t>/</a:t>
            </a:r>
            <a:r>
              <a:rPr lang="en-US" b="0" i="1" u="none" strike="noStrike" dirty="0">
                <a:effectLst/>
              </a:rPr>
              <a:t>Python</a:t>
            </a:r>
            <a:r>
              <a:rPr lang="en-US" b="0" i="0" dirty="0">
                <a:effectLst/>
              </a:rPr>
              <a:t>. </a:t>
            </a:r>
          </a:p>
          <a:p>
            <a:r>
              <a:rPr lang="en-US" b="0" i="0" dirty="0">
                <a:effectLst/>
              </a:rPr>
              <a:t>MySQL is used by many database-driven web applications</a:t>
            </a:r>
          </a:p>
          <a:p>
            <a:pPr lvl="1"/>
            <a:r>
              <a:rPr lang="en-US" b="0" i="0" dirty="0">
                <a:effectLst/>
              </a:rPr>
              <a:t>including </a:t>
            </a:r>
            <a:r>
              <a:rPr lang="en-US" b="0" i="0" u="none" strike="noStrike" dirty="0">
                <a:effectLst/>
              </a:rPr>
              <a:t>Drupal</a:t>
            </a:r>
            <a:r>
              <a:rPr lang="en-US" b="0" i="0" dirty="0">
                <a:effectLst/>
              </a:rPr>
              <a:t>, </a:t>
            </a:r>
            <a:r>
              <a:rPr lang="en-US" b="0" i="0" u="none" strike="noStrike" dirty="0">
                <a:effectLst/>
              </a:rPr>
              <a:t>Joomla</a:t>
            </a:r>
            <a:r>
              <a:rPr lang="en-US" b="0" i="0" dirty="0">
                <a:effectLst/>
              </a:rPr>
              <a:t>, </a:t>
            </a:r>
            <a:r>
              <a:rPr lang="en-US" b="0" i="0" u="none" strike="noStrike" dirty="0">
                <a:effectLst/>
              </a:rPr>
              <a:t>phpBB</a:t>
            </a:r>
            <a:r>
              <a:rPr lang="en-US" b="0" i="0" dirty="0">
                <a:effectLst/>
              </a:rPr>
              <a:t>, and </a:t>
            </a:r>
            <a:r>
              <a:rPr lang="en-US" b="0" i="0" u="none" strike="noStrike" dirty="0">
                <a:effectLst/>
              </a:rPr>
              <a:t>WordPress</a:t>
            </a:r>
            <a:r>
              <a:rPr lang="en-US" b="0" i="0" dirty="0">
                <a:effectLst/>
              </a:rPr>
              <a:t>. </a:t>
            </a:r>
          </a:p>
          <a:p>
            <a:r>
              <a:rPr lang="en-US" b="0" i="0" dirty="0">
                <a:effectLst/>
              </a:rPr>
              <a:t>MySQL is also used by many popular </a:t>
            </a:r>
            <a:r>
              <a:rPr lang="en-US" b="0" i="0" u="none" strike="noStrike" dirty="0">
                <a:effectLst/>
              </a:rPr>
              <a:t>websites</a:t>
            </a:r>
          </a:p>
          <a:p>
            <a:pPr lvl="1"/>
            <a:r>
              <a:rPr lang="en-US" b="0" i="0" dirty="0">
                <a:effectLst/>
              </a:rPr>
              <a:t>including </a:t>
            </a:r>
            <a:r>
              <a:rPr lang="en-US" b="0" i="0" u="none" strike="noStrike" dirty="0">
                <a:effectLst/>
              </a:rPr>
              <a:t>Facebook</a:t>
            </a:r>
            <a:r>
              <a:rPr lang="en-US" b="0" i="0" dirty="0">
                <a:effectLst/>
              </a:rPr>
              <a:t>, </a:t>
            </a:r>
            <a:r>
              <a:rPr lang="en-US" b="0" i="0" u="none" strike="noStrike" dirty="0">
                <a:effectLst/>
              </a:rPr>
              <a:t>Twitter</a:t>
            </a:r>
            <a:r>
              <a:rPr lang="en-US" b="0" i="0" dirty="0">
                <a:effectLst/>
              </a:rPr>
              <a:t>, GitHub and </a:t>
            </a:r>
            <a:r>
              <a:rPr lang="en-US" b="0" i="0" u="none" strike="noStrike" dirty="0">
                <a:effectLst/>
              </a:rPr>
              <a:t>YouTube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EFFC1-66FC-0D26-CDDE-081BE38E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0" y="6374299"/>
            <a:ext cx="2057400" cy="365125"/>
          </a:xfrm>
        </p:spPr>
        <p:txBody>
          <a:bodyPr/>
          <a:lstStyle/>
          <a:p>
            <a:fld id="{6474EF58-3024-4406-9549-3F06D5F3D7F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0336B-9DEE-9BA3-C7D0-EBDBB79A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10" y="4583132"/>
            <a:ext cx="5376780" cy="21562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109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0FAF3A-C49C-3FDD-4C73-4C10B497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301876"/>
            <a:ext cx="5585168" cy="4545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589260-45DC-D992-183B-92823647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1588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You can directly connect to the database server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1EC0-63E0-EB49-676C-DC60EF855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Now you can run the command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400" dirty="0">
                <a:cs typeface="Courier New" panose="02070309020205020404" pitchFamily="49" charset="0"/>
              </a:rPr>
              <a:t> at a command prompt, as follows: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root -p</a:t>
            </a:r>
          </a:p>
          <a:p>
            <a:r>
              <a:rPr lang="en-US" sz="2400" dirty="0"/>
              <a:t>You will also be able to run scripts easily in this </a:t>
            </a:r>
            <a:r>
              <a:rPr lang="en-US" sz="2400" dirty="0" err="1"/>
              <a:t>cmd</a:t>
            </a:r>
            <a:r>
              <a:rPr lang="en-US" sz="2400" dirty="0"/>
              <a:t>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62468-09CD-FEB4-A9DA-4397C385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00813"/>
            <a:ext cx="2057400" cy="365125"/>
          </a:xfrm>
        </p:spPr>
        <p:txBody>
          <a:bodyPr/>
          <a:lstStyle/>
          <a:p>
            <a:fld id="{6474EF58-3024-4406-9549-3F06D5F3D7F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4DC142-3FA3-8BAA-5B1B-451664E56BFE}"/>
              </a:ext>
            </a:extLst>
          </p:cNvPr>
          <p:cNvSpPr/>
          <p:nvPr/>
        </p:nvSpPr>
        <p:spPr>
          <a:xfrm>
            <a:off x="2590800" y="2590800"/>
            <a:ext cx="2292004" cy="2488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6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068F-CB7C-925C-513E-11D362E2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r>
              <a:rPr lang="en-US" dirty="0"/>
              <a:t>If you need to stop MySQL server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0406-818B-DD0F-6716-4D1F64E5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6044"/>
            <a:ext cx="7886700" cy="4729163"/>
          </a:xfrm>
        </p:spPr>
        <p:txBody>
          <a:bodyPr>
            <a:norm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effectLst/>
              </a:rPr>
              <a:t>Log on to your system as Administrator.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effectLst/>
              </a:rPr>
              <a:t>Stop the MySQL server if it is running. For a server that is running as a Windows service, go to the Services manager: From the </a:t>
            </a:r>
            <a:r>
              <a:rPr lang="en-US" sz="2400" b="1" i="0" dirty="0">
                <a:effectLst/>
              </a:rPr>
              <a:t>Start</a:t>
            </a:r>
            <a:r>
              <a:rPr lang="en-US" sz="2400" b="0" i="0" dirty="0">
                <a:effectLst/>
              </a:rPr>
              <a:t> menu, search </a:t>
            </a:r>
            <a:r>
              <a:rPr lang="en-US" sz="2400" b="1" i="0" dirty="0">
                <a:effectLst/>
              </a:rPr>
              <a:t>Control Panel -&gt; System and Security -&gt;</a:t>
            </a:r>
            <a:r>
              <a:rPr lang="en-US" sz="2400" b="0" i="0" dirty="0">
                <a:effectLst/>
              </a:rPr>
              <a:t> </a:t>
            </a:r>
            <a:r>
              <a:rPr lang="en-US" sz="2400" b="1" i="0" dirty="0">
                <a:effectLst/>
              </a:rPr>
              <a:t>Administrative Tools</a:t>
            </a:r>
            <a:r>
              <a:rPr lang="en-US" sz="2400" b="0" i="0" dirty="0">
                <a:effectLst/>
              </a:rPr>
              <a:t> -&gt; </a:t>
            </a:r>
            <a:r>
              <a:rPr lang="en-US" sz="2400" b="1" i="0" dirty="0">
                <a:effectLst/>
              </a:rPr>
              <a:t>Services</a:t>
            </a:r>
            <a:r>
              <a:rPr lang="en-US" sz="2400" b="0" i="0" dirty="0">
                <a:effectLst/>
              </a:rPr>
              <a:t>. Find the MySQL service in the list and stop it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dirty="0"/>
              <a:t>You will not see the server running in netstat –a (port 3306 missing):</a:t>
            </a:r>
          </a:p>
          <a:p>
            <a:pPr algn="l" fontAlgn="base">
              <a:buFont typeface="+mj-lt"/>
              <a:buAutoNum type="arabicPeriod"/>
            </a:pPr>
            <a:endParaRPr lang="en-US" sz="2400" b="0" i="0" dirty="0">
              <a:effectLst/>
            </a:endParaRPr>
          </a:p>
          <a:p>
            <a:pPr algn="l" fontAlgn="base">
              <a:buFont typeface="+mj-lt"/>
              <a:buAutoNum type="arabicPeriod"/>
            </a:pPr>
            <a:endParaRPr lang="en-US" sz="2400" dirty="0"/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effectLst/>
              </a:rPr>
              <a:t>To restart, go back to Services and Start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FACBC-7CD6-00FE-04BC-EB478162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91533"/>
            <a:ext cx="2057400" cy="365125"/>
          </a:xfrm>
        </p:spPr>
        <p:txBody>
          <a:bodyPr/>
          <a:lstStyle/>
          <a:p>
            <a:fld id="{6474EF58-3024-4406-9549-3F06D5F3D7F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32592-631B-7098-B134-4D95DB89C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962400"/>
            <a:ext cx="5000625" cy="1352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384D4D-5135-58D8-B2C0-862B072F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5557698"/>
            <a:ext cx="3009900" cy="12524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C99913-1303-06FE-9212-5D334EE81BD0}"/>
              </a:ext>
            </a:extLst>
          </p:cNvPr>
          <p:cNvSpPr/>
          <p:nvPr/>
        </p:nvSpPr>
        <p:spPr>
          <a:xfrm>
            <a:off x="6400800" y="6445014"/>
            <a:ext cx="762000" cy="311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3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068F-CB7C-925C-513E-11D362E2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444"/>
            <a:ext cx="7886700" cy="854074"/>
          </a:xfrm>
        </p:spPr>
        <p:txBody>
          <a:bodyPr>
            <a:normAutofit/>
          </a:bodyPr>
          <a:lstStyle/>
          <a:p>
            <a:r>
              <a:rPr lang="en-US" dirty="0"/>
              <a:t>Restart </a:t>
            </a:r>
            <a:r>
              <a:rPr lang="en-US" dirty="0" err="1"/>
              <a:t>mysql</a:t>
            </a:r>
            <a:r>
              <a:rPr lang="en-US" dirty="0"/>
              <a:t> server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0406-818B-DD0F-6716-4D1F64E5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181211"/>
            <a:ext cx="7886700" cy="4729163"/>
          </a:xfrm>
        </p:spPr>
        <p:txBody>
          <a:bodyPr>
            <a:normAutofit/>
          </a:bodyPr>
          <a:lstStyle/>
          <a:p>
            <a:pPr fontAlgn="base"/>
            <a:r>
              <a:rPr lang="en-US" sz="2400" b="0" i="0" dirty="0">
                <a:effectLst/>
              </a:rPr>
              <a:t>To restart, go back to Services and Start</a:t>
            </a:r>
          </a:p>
          <a:p>
            <a:pPr fontAlgn="base"/>
            <a:endParaRPr lang="en-US" sz="2400" dirty="0"/>
          </a:p>
          <a:p>
            <a:pPr fontAlgn="base"/>
            <a:endParaRPr lang="en-US" sz="2400" b="0" i="0" dirty="0">
              <a:effectLst/>
            </a:endParaRPr>
          </a:p>
          <a:p>
            <a:pPr fontAlgn="base"/>
            <a:r>
              <a:rPr lang="en-US" sz="2400" b="0" i="0" dirty="0">
                <a:effectLst/>
              </a:rPr>
              <a:t>Now the server is back again, listening to the port</a:t>
            </a:r>
          </a:p>
          <a:p>
            <a:pPr fontAlgn="base"/>
            <a:endParaRPr lang="en-US" sz="2400" dirty="0"/>
          </a:p>
          <a:p>
            <a:pPr fontAlgn="base"/>
            <a:endParaRPr lang="en-US" sz="2400" b="0" i="0" dirty="0">
              <a:effectLst/>
            </a:endParaRPr>
          </a:p>
          <a:p>
            <a:pPr fontAlgn="base"/>
            <a:r>
              <a:rPr lang="en-US" sz="2400" dirty="0"/>
              <a:t>As well as showing itself under services</a:t>
            </a:r>
            <a:endParaRPr lang="en-US" sz="2400" b="0" i="0" dirty="0">
              <a:effectLst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FACBC-7CD6-00FE-04BC-EB478162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91533"/>
            <a:ext cx="2057400" cy="365125"/>
          </a:xfrm>
        </p:spPr>
        <p:txBody>
          <a:bodyPr/>
          <a:lstStyle/>
          <a:p>
            <a:fld id="{6474EF58-3024-4406-9549-3F06D5F3D7F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84D4D-5135-58D8-B2C0-862B072F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1265541"/>
            <a:ext cx="3009900" cy="12524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C99913-1303-06FE-9212-5D334EE81BD0}"/>
              </a:ext>
            </a:extLst>
          </p:cNvPr>
          <p:cNvSpPr/>
          <p:nvPr/>
        </p:nvSpPr>
        <p:spPr>
          <a:xfrm>
            <a:off x="6343650" y="2152857"/>
            <a:ext cx="762000" cy="311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40DB6-1FDE-5F51-9FCC-5690760C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892768"/>
            <a:ext cx="5038725" cy="10724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ED98AB-1EB8-23AC-BAAE-1ED086A48823}"/>
              </a:ext>
            </a:extLst>
          </p:cNvPr>
          <p:cNvSpPr/>
          <p:nvPr/>
        </p:nvSpPr>
        <p:spPr>
          <a:xfrm>
            <a:off x="3124200" y="3362379"/>
            <a:ext cx="16764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FA92A1-E200-9460-4CD3-6C60345A7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324085"/>
            <a:ext cx="3076575" cy="20383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B16608-8A2A-C930-DC61-66CCCFBDA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225" y="5048329"/>
            <a:ext cx="5162550" cy="51259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6E3B08-F868-A5B4-AF9F-932321FDA952}"/>
              </a:ext>
            </a:extLst>
          </p:cNvPr>
          <p:cNvSpPr/>
          <p:nvPr/>
        </p:nvSpPr>
        <p:spPr>
          <a:xfrm>
            <a:off x="1685925" y="5410197"/>
            <a:ext cx="1666875" cy="969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B3321-CB78-5645-856A-6C66F5FE0996}"/>
              </a:ext>
            </a:extLst>
          </p:cNvPr>
          <p:cNvSpPr/>
          <p:nvPr/>
        </p:nvSpPr>
        <p:spPr>
          <a:xfrm>
            <a:off x="3810000" y="5181167"/>
            <a:ext cx="4191000" cy="305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21F6-1F8B-B74C-0C08-CFB2F08C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forgot your root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3582-1616-751C-D6FD-F2B0CD30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need to reset it, this page discusses it</a:t>
            </a:r>
          </a:p>
          <a:p>
            <a:r>
              <a:rPr lang="en-US" dirty="0">
                <a:hlinkClick r:id="rId2"/>
              </a:rPr>
              <a:t>https://dev.mysql.com/doc/mysql-windows-excerpt/5.7/en/resetting-permissions-windows.html</a:t>
            </a:r>
            <a:endParaRPr lang="en-US" dirty="0"/>
          </a:p>
          <a:p>
            <a:r>
              <a:rPr lang="en-US" dirty="0"/>
              <a:t>Carefully follow this (I haven’t tried this myself)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F2F93-5D95-02CD-0C5B-8F205730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6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8C0270-0812-78DD-700B-4A382D21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07" y="4074301"/>
            <a:ext cx="5945693" cy="27469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14275A-157E-C515-EFF9-D78755B4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919"/>
            <a:ext cx="7886700" cy="1325563"/>
          </a:xfrm>
        </p:spPr>
        <p:txBody>
          <a:bodyPr/>
          <a:lstStyle/>
          <a:p>
            <a:r>
              <a:rPr lang="en-US" dirty="0"/>
              <a:t>MySQL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3E4F-CBA5-BD37-C80E-4CD02A2F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8952"/>
            <a:ext cx="8305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From </a:t>
            </a:r>
            <a:r>
              <a:rPr lang="en-US" sz="2400" dirty="0">
                <a:hlinkClick r:id="rId4"/>
              </a:rPr>
              <a:t>MySQL home page</a:t>
            </a:r>
            <a:r>
              <a:rPr lang="en-US" sz="2400" dirty="0"/>
              <a:t>, click ‘Downloads’, scroll down to bottom to  MySQL Community (GPL) Downloads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Then get to ‘MySQL Installer for Windows’</a:t>
            </a:r>
          </a:p>
          <a:p>
            <a:r>
              <a:rPr lang="en-US" sz="2400" dirty="0"/>
              <a:t>Download the second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C308B-03E2-4339-D2DB-CF80F32F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C3ABA5-6DD0-EB9C-464F-60B0195C9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48" y="1980263"/>
            <a:ext cx="4133850" cy="10014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E1F04F-22A0-20BB-D10C-768D816E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177" y="2113854"/>
            <a:ext cx="2905125" cy="647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768E2-2346-0D4A-F181-9FDB857B5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3553379"/>
            <a:ext cx="2695575" cy="428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DFC1E1B-A4F7-649C-40D1-E5B424F8AC80}"/>
              </a:ext>
            </a:extLst>
          </p:cNvPr>
          <p:cNvSpPr/>
          <p:nvPr/>
        </p:nvSpPr>
        <p:spPr>
          <a:xfrm>
            <a:off x="990599" y="5943599"/>
            <a:ext cx="5941507" cy="3384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5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8948D4-D499-732E-FA9A-83D42BD4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2166483"/>
            <a:ext cx="5791201" cy="43600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9EFDC-1D7C-4C21-9931-F4942C72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for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9D89-06AA-4442-B85D-3511ADB6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72" y="1511655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Go to </a:t>
            </a:r>
            <a:r>
              <a:rPr lang="en-US" sz="2400" dirty="0">
                <a:hlinkClick r:id="rId3"/>
              </a:rPr>
              <a:t>https://dev.mysql.com/downloads/mysql/</a:t>
            </a:r>
            <a:endParaRPr lang="en-US" sz="2400" dirty="0"/>
          </a:p>
          <a:p>
            <a:r>
              <a:rPr lang="en-US" sz="2400" dirty="0"/>
              <a:t>Choose macOS</a:t>
            </a:r>
          </a:p>
          <a:p>
            <a:r>
              <a:rPr lang="en-US" sz="2400" dirty="0"/>
              <a:t>Multiple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09AFC-5A9A-4A66-B0A7-43E0C398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919" y="6486175"/>
            <a:ext cx="2057400" cy="365125"/>
          </a:xfrm>
        </p:spPr>
        <p:txBody>
          <a:bodyPr/>
          <a:lstStyle/>
          <a:p>
            <a:fld id="{6474EF58-3024-4406-9549-3F06D5F3D7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DCF29D-9818-4856-BC27-CE85CB6EF730}"/>
              </a:ext>
            </a:extLst>
          </p:cNvPr>
          <p:cNvSpPr/>
          <p:nvPr/>
        </p:nvSpPr>
        <p:spPr>
          <a:xfrm>
            <a:off x="3124199" y="3810000"/>
            <a:ext cx="3924719" cy="3635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9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EBFC-C4A3-9795-6399-90662AA6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will ask if you want to create an Oracle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B564-1B90-73D3-E0B8-B5A522D9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351338"/>
          </a:xfrm>
        </p:spPr>
        <p:txBody>
          <a:bodyPr/>
          <a:lstStyle/>
          <a:p>
            <a:r>
              <a:rPr lang="en-US" dirty="0"/>
              <a:t>I created an account, but I think it will still work even if you don’t create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EBC75-7F06-6546-0354-AE5DAAFC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Oracle free account sign up">
            <a:extLst>
              <a:ext uri="{FF2B5EF4-FFF2-40B4-BE49-F238E27FC236}">
                <a16:creationId xmlns:a16="http://schemas.microsoft.com/office/drawing/2014/main" id="{CD22E5C5-A6AF-9BDA-F5D6-22DB4897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6019800" cy="41306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6A9505-C54A-CA62-7C90-EFA614B21DF1}"/>
              </a:ext>
            </a:extLst>
          </p:cNvPr>
          <p:cNvSpPr/>
          <p:nvPr/>
        </p:nvSpPr>
        <p:spPr>
          <a:xfrm>
            <a:off x="914400" y="5618942"/>
            <a:ext cx="3924719" cy="3635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2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AFC7-2DBE-45DB-A92E-0DE9E6D7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1751"/>
            <a:ext cx="7886700" cy="1325563"/>
          </a:xfrm>
        </p:spPr>
        <p:txBody>
          <a:bodyPr/>
          <a:lstStyle/>
          <a:p>
            <a:r>
              <a:rPr lang="en-US" dirty="0"/>
              <a:t>To start installing..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E3B0-7E1F-FAE4-DBED-67D83ED0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4" y="1100931"/>
            <a:ext cx="7886700" cy="4351338"/>
          </a:xfrm>
        </p:spPr>
        <p:txBody>
          <a:bodyPr/>
          <a:lstStyle/>
          <a:p>
            <a:r>
              <a:rPr lang="en-US" dirty="0"/>
              <a:t>Download the file and double-click 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534C4-BBDC-EDA2-9B97-CDC9903B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MySQL Download Now">
            <a:extLst>
              <a:ext uri="{FF2B5EF4-FFF2-40B4-BE49-F238E27FC236}">
                <a16:creationId xmlns:a16="http://schemas.microsoft.com/office/drawing/2014/main" id="{5A15922D-F31A-00CC-B216-F361A5F02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7059"/>
            <a:ext cx="3019847" cy="23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BE6C7A-73C4-C017-C595-1A2AAC6C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" y="4156371"/>
            <a:ext cx="9144000" cy="22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8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D31-E9E8-16D5-E54E-DEB33AF3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comes back with a menu, choose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7C791-342E-FC5E-89DB-593AB36D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86F236-E8F5-F010-D046-299FB1EA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4FCB2E-EB27-D1AE-7DDB-D7E5899D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5625"/>
            <a:ext cx="6105525" cy="46762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634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79F3-287B-D6D9-1751-8AE4818D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20" y="136524"/>
            <a:ext cx="8776080" cy="694283"/>
          </a:xfrm>
        </p:spPr>
        <p:txBody>
          <a:bodyPr>
            <a:normAutofit/>
          </a:bodyPr>
          <a:lstStyle/>
          <a:p>
            <a:r>
              <a:rPr lang="en-US" sz="3200" dirty="0"/>
              <a:t>At the ‘Check Requirement’ it may ask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AA5A-6C25-1214-2A19-5B9E3E5B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87" y="930934"/>
            <a:ext cx="857077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Number of MySQL tools need Python</a:t>
            </a:r>
          </a:p>
          <a:p>
            <a:r>
              <a:rPr lang="en-US" sz="2400" dirty="0"/>
              <a:t>You will have to download Python from </a:t>
            </a:r>
            <a:r>
              <a:rPr lang="en-US" sz="2400" dirty="0">
                <a:hlinkClick r:id="rId2"/>
              </a:rPr>
              <a:t>python.org/downloads </a:t>
            </a:r>
            <a:r>
              <a:rPr lang="en-US" sz="2400" dirty="0"/>
              <a:t>– fairly simple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B0EC5-482D-1D4F-4320-035E466B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EF58-3024-4406-9549-3F06D5F3D7F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Checking requirements - python missing">
            <a:extLst>
              <a:ext uri="{FF2B5EF4-FFF2-40B4-BE49-F238E27FC236}">
                <a16:creationId xmlns:a16="http://schemas.microsoft.com/office/drawing/2014/main" id="{D45702D0-8263-121E-15AB-E6963F35B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" y="2240461"/>
            <a:ext cx="4155807" cy="3141938"/>
          </a:xfrm>
          <a:prstGeom prst="rect">
            <a:avLst/>
          </a:prstGeom>
        </p:spPr>
      </p:pic>
      <p:pic>
        <p:nvPicPr>
          <p:cNvPr id="10" name="Picture 9" descr="Python page: www.python.org/downloads">
            <a:extLst>
              <a:ext uri="{FF2B5EF4-FFF2-40B4-BE49-F238E27FC236}">
                <a16:creationId xmlns:a16="http://schemas.microsoft.com/office/drawing/2014/main" id="{483D3FE3-021A-700D-D0D5-1003452D76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93" y="2237299"/>
            <a:ext cx="4803621" cy="2180844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AD9598-F9A5-E597-BFF0-0F6A1CF91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80" y="3811430"/>
            <a:ext cx="3910462" cy="2437541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52CEA9-6525-41E3-433A-8758BCE5D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98" y="4511518"/>
            <a:ext cx="3740291" cy="22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2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4793</TotalTime>
  <Words>1138</Words>
  <Application>Microsoft Office PowerPoint</Application>
  <PresentationFormat>On-screen Show (4:3)</PresentationFormat>
  <Paragraphs>162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Times New Roman</vt:lpstr>
      <vt:lpstr>Office Theme</vt:lpstr>
      <vt:lpstr>CMPS 4123 Database Managements Systems</vt:lpstr>
      <vt:lpstr>MySQL</vt:lpstr>
      <vt:lpstr>MySQL background cont.</vt:lpstr>
      <vt:lpstr>MySQL Download</vt:lpstr>
      <vt:lpstr>MySQL for Mac</vt:lpstr>
      <vt:lpstr>It will ask if you want to create an Oracle account</vt:lpstr>
      <vt:lpstr>To start installing..</vt:lpstr>
      <vt:lpstr>It comes back with a menu, choose Full</vt:lpstr>
      <vt:lpstr>At the ‘Check Requirement’ it may ask for Python</vt:lpstr>
      <vt:lpstr>It may also flag ‘MySQL for Visual Studio’</vt:lpstr>
      <vt:lpstr>Now ‘Check Requirements’ is clean! Ready to install products..</vt:lpstr>
      <vt:lpstr>It will take some time to install all the components..</vt:lpstr>
      <vt:lpstr>Now we are ready to configure..</vt:lpstr>
      <vt:lpstr>MySQL Server Configuration</vt:lpstr>
      <vt:lpstr>MySQL Server Configuration cont.</vt:lpstr>
      <vt:lpstr>MySQL Server Configuration cont.</vt:lpstr>
      <vt:lpstr>MySQL Server Configuration cont.</vt:lpstr>
      <vt:lpstr>Setting up a Windows Service and Logging Options</vt:lpstr>
      <vt:lpstr>Time to Apply Configuration</vt:lpstr>
      <vt:lpstr>MySQL Server Configuration </vt:lpstr>
      <vt:lpstr>No need to configure MySQL Router</vt:lpstr>
      <vt:lpstr>To install Samples and Examples, we need to connect to server</vt:lpstr>
      <vt:lpstr>Samples and Examples - another round of ‘Apply Configuration’</vt:lpstr>
      <vt:lpstr>MySQL Installation is now complete!!</vt:lpstr>
      <vt:lpstr>Time to test the product!</vt:lpstr>
      <vt:lpstr>Time to test the product! Cont.</vt:lpstr>
      <vt:lpstr>Time to test the product! Cont.</vt:lpstr>
      <vt:lpstr>Time to test the product! Cont.</vt:lpstr>
      <vt:lpstr>Or you can directly connect to the database server</vt:lpstr>
      <vt:lpstr>You can directly connect to the database server cont.</vt:lpstr>
      <vt:lpstr>If you need to stop MySQL server on Windows</vt:lpstr>
      <vt:lpstr>Restart mysql server on Windows</vt:lpstr>
      <vt:lpstr>If you forgot your root password</vt:lpstr>
    </vt:vector>
  </TitlesOfParts>
  <Company>Prentice-Hall Publishing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syllabus</dc:title>
  <dc:subject>Basic Concepts</dc:subject>
  <dc:creator>Lopamudra Roychoudhuri</dc:creator>
  <cp:lastModifiedBy>Roychoudhuri, Lopamudra</cp:lastModifiedBy>
  <cp:revision>710</cp:revision>
  <cp:lastPrinted>1601-01-01T00:00:00Z</cp:lastPrinted>
  <dcterms:created xsi:type="dcterms:W3CDTF">2002-05-30T02:31:33Z</dcterms:created>
  <dcterms:modified xsi:type="dcterms:W3CDTF">2025-02-22T11:23:28Z</dcterms:modified>
</cp:coreProperties>
</file>