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731" r:id="rId3"/>
    <p:sldId id="1505" r:id="rId5"/>
    <p:sldId id="1685" r:id="rId6"/>
    <p:sldId id="1699" r:id="rId7"/>
    <p:sldId id="1698" r:id="rId8"/>
    <p:sldId id="1701" r:id="rId9"/>
    <p:sldId id="1680" r:id="rId10"/>
    <p:sldId id="1681" r:id="rId11"/>
    <p:sldId id="1682" r:id="rId12"/>
    <p:sldId id="1683" r:id="rId13"/>
    <p:sldId id="1684" r:id="rId14"/>
    <p:sldId id="1697" r:id="rId15"/>
    <p:sldId id="1700" r:id="rId16"/>
    <p:sldId id="1352" r:id="rId17"/>
  </p:sldIdLst>
  <p:sldSz cx="9144000" cy="6858000" type="screen4x3"/>
  <p:notesSz cx="6760845" cy="99421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9" autoAdjust="0"/>
  </p:normalViewPr>
  <p:slideViewPr>
    <p:cSldViewPr snapToGrid="0" showGuides="1">
      <p:cViewPr varScale="1">
        <p:scale>
          <a:sx n="85" d="100"/>
          <a:sy n="85" d="100"/>
        </p:scale>
        <p:origin x="140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image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  <a:endParaRPr lang="zh-CN" altLang="en-US" sz="104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en-US" altLang="zh-CN" sz="45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20"/>
    </mc:Choice>
    <mc:Fallback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076" y="53263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Load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6875" y="821579"/>
          <a:ext cx="7479972" cy="2687810"/>
        </p:xfrm>
        <a:graphic>
          <a:graphicData uri="http://schemas.openxmlformats.org/drawingml/2006/table">
            <a:tbl>
              <a:tblPr/>
              <a:tblGrid>
                <a:gridCol w="1276396"/>
                <a:gridCol w="1497105"/>
                <a:gridCol w="1810871"/>
                <a:gridCol w="2895600"/>
              </a:tblGrid>
              <a:tr h="4316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Instruction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Opcode/Function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Syntax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Operation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7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lb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100000</a:t>
                      </a:r>
                      <a:endParaRPr lang="en-US" altLang="zh-CN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i]:1)</a:t>
                      </a:r>
                      <a:endParaRPr lang="pt-BR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lbu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100100</a:t>
                      </a:r>
                      <a:endParaRPr lang="en-US" altLang="zh-CN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i]:1)</a:t>
                      </a:r>
                      <a:endParaRPr lang="pl-PL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528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100001</a:t>
                      </a:r>
                      <a:endParaRPr lang="en-US" altLang="zh-CN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i]:2)</a:t>
                      </a:r>
                      <a:endParaRPr lang="pt-BR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164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lhu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100101</a:t>
                      </a:r>
                      <a:endParaRPr lang="en-US" altLang="zh-CN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i]:2)</a:t>
                      </a:r>
                      <a:endParaRPr lang="pl-PL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095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lw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+mj-lt"/>
                        </a:rPr>
                        <a:t>100011</a:t>
                      </a:r>
                      <a:endParaRPr lang="en-US" altLang="zh-CN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  <a:endParaRPr lang="en-US" sz="150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$t = MEM [$s + </a:t>
                      </a:r>
                      <a:r>
                        <a:rPr lang="en-US" sz="1500" dirty="0" err="1">
                          <a:latin typeface="+mj-lt"/>
                        </a:rPr>
                        <a:t>i</a:t>
                      </a:r>
                      <a:r>
                        <a:rPr lang="en-US" sz="1500" dirty="0">
                          <a:latin typeface="+mj-lt"/>
                        </a:rPr>
                        <a:t>]:4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80076" y="342900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Store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6875" y="3891770"/>
          <a:ext cx="8062680" cy="1402080"/>
        </p:xfrm>
        <a:graphic>
          <a:graphicData uri="http://schemas.openxmlformats.org/drawingml/2006/table">
            <a:tbl>
              <a:tblPr/>
              <a:tblGrid>
                <a:gridCol w="2015670"/>
                <a:gridCol w="2015670"/>
                <a:gridCol w="1476397"/>
                <a:gridCol w="2554943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sb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101000</a:t>
                      </a:r>
                      <a:endParaRPr lang="en-US" altLang="zh-CN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i]:1 = LB ($t)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sh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i]:2 = LH ($t)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sw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101011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MEM [$s +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]:4 = $t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0076" y="709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901" y="752146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Data Movement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9356" y="1365671"/>
          <a:ext cx="7886700" cy="1828800"/>
        </p:xfrm>
        <a:graphic>
          <a:graphicData uri="http://schemas.openxmlformats.org/drawingml/2006/table">
            <a:tbl>
              <a:tblPr/>
              <a:tblGrid>
                <a:gridCol w="1971675"/>
                <a:gridCol w="1971675"/>
                <a:gridCol w="1971675"/>
                <a:gridCol w="1971675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mfhi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010000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hi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mflo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010010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lo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mthi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010001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hi = $s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mtlo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010011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  <a:endParaRPr lang="en-US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 = $s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11887" y="347886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Exception and Interrupt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8540" y="4132589"/>
          <a:ext cx="7709648" cy="975360"/>
        </p:xfrm>
        <a:graphic>
          <a:graphicData uri="http://schemas.openxmlformats.org/drawingml/2006/table">
            <a:tbl>
              <a:tblPr/>
              <a:tblGrid>
                <a:gridCol w="1156448"/>
                <a:gridCol w="1846729"/>
                <a:gridCol w="1066800"/>
                <a:gridCol w="3639671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trap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011010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Dependent on OS; different values for immed26 specify different operations.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13901" y="19672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49885" y="1376082"/>
          <a:ext cx="637428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613"/>
                <a:gridCol w="985550"/>
                <a:gridCol w="4260117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ALU_OP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十进制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运算功能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&lt;&lt; Y   </a:t>
                      </a:r>
                      <a:r>
                        <a:rPr lang="zh-CN" altLang="en-US" sz="1100" u="none" strike="noStrike">
                          <a:effectLst/>
                        </a:rPr>
                        <a:t>逻辑左移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&gt;&gt;&gt;Y  </a:t>
                      </a:r>
                      <a:r>
                        <a:rPr lang="zh-CN" altLang="en-US" sz="1100" u="none" strike="noStrike">
                          <a:effectLst/>
                        </a:rPr>
                        <a:t>算术右移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&gt;&gt; Y   </a:t>
                      </a:r>
                      <a:r>
                        <a:rPr lang="zh-CN" altLang="en-US" sz="1100" u="none" strike="noStrike">
                          <a:effectLst/>
                        </a:rPr>
                        <a:t>逻辑右移 （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取低五位）  </a:t>
                      </a:r>
                      <a:r>
                        <a:rPr lang="en-US" sz="1100" u="none" strike="noStrike">
                          <a:effectLst/>
                        </a:rPr>
                        <a:t>Result2=0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(X * Y)</a:t>
                      </a:r>
                      <a:r>
                        <a:rPr lang="en-US" sz="1100" u="none" strike="noStrike" baseline="-25000" dirty="0">
                          <a:effectLst/>
                        </a:rPr>
                        <a:t>[31:0]</a:t>
                      </a:r>
                      <a:r>
                        <a:rPr lang="en-US" sz="1100" u="none" strike="noStrike" dirty="0">
                          <a:effectLst/>
                        </a:rPr>
                        <a:t>;  Result2 = (X * Y)</a:t>
                      </a:r>
                      <a:r>
                        <a:rPr lang="en-US" sz="1100" u="none" strike="noStrike" baseline="-25000" dirty="0">
                          <a:effectLst/>
                        </a:rPr>
                        <a:t>[63:32]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zh-CN" altLang="en-US" sz="1100" u="none" strike="noStrike" dirty="0">
                          <a:effectLst/>
                        </a:rPr>
                        <a:t>无符号乘法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X/Y;   Result2 = X%Y  </a:t>
                      </a:r>
                      <a:r>
                        <a:rPr lang="zh-CN" altLang="en-US" sz="1100" u="none" strike="noStrike">
                          <a:effectLst/>
                        </a:rPr>
                        <a:t>无符号除法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+ Y    (Set OF/UOF)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- Y    (Set OF/UOF)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X &amp; Y   </a:t>
                      </a:r>
                      <a:r>
                        <a:rPr lang="zh-CN" altLang="en-US" sz="1100" u="none" strike="noStrike" dirty="0">
                          <a:effectLst/>
                        </a:rPr>
                        <a:t>按位与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 | Y    </a:t>
                      </a:r>
                      <a:r>
                        <a:rPr lang="zh-CN" altLang="en-US" sz="1100" u="none" strike="noStrike">
                          <a:effectLst/>
                        </a:rPr>
                        <a:t>按位或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X⊕Y    </a:t>
                      </a:r>
                      <a:r>
                        <a:rPr lang="zh-CN" altLang="en-US" sz="1100" u="none" strike="noStrike">
                          <a:effectLst/>
                        </a:rPr>
                        <a:t>按位异或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~(X |Y)  </a:t>
                      </a:r>
                      <a:r>
                        <a:rPr lang="zh-CN" altLang="en-US" sz="1100" u="none" strike="noStrike">
                          <a:effectLst/>
                        </a:rPr>
                        <a:t>按位或非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 = (X &lt; Y) ? 1 : 0 </a:t>
                      </a:r>
                      <a:r>
                        <a:rPr lang="zh-CN" altLang="en-US" sz="1100" u="none" strike="noStrike">
                          <a:effectLst/>
                        </a:rPr>
                        <a:t>符号比较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Result = (X &lt; Y) ? 1 : 0 </a:t>
                      </a:r>
                      <a:r>
                        <a:rPr lang="zh-CN" altLang="en-US" sz="1100" u="none" strike="noStrike" dirty="0">
                          <a:effectLst/>
                        </a:rPr>
                        <a:t>无符号比较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ALU_OP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71" y="1273282"/>
            <a:ext cx="9144000" cy="48493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寄存器编号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01"/>
    </mc:Choice>
    <mc:Fallback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731" y="1538622"/>
            <a:ext cx="8105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，支持以下指令：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需要包含寄存器组、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模块、指令译码模块。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能运行基本的汇编指令（编写测试程序完成所有指令测试，要求与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基础上，扩展指令集，实现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MIPS-Lite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指令，见下页。（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A-~A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基础上，实现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级流水线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，编写测试程序完成所有指令测试，要求与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模拟器运行结果一致）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如发现代码为网上下载代码，成绩一律按不及格处理。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997" y="732469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0282" y="2221050"/>
            <a:ext cx="7189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MIPS-Lite={ </a:t>
            </a:r>
            <a:r>
              <a:rPr lang="en-US" altLang="zh-CN" dirty="0">
                <a:solidFill>
                  <a:srgbClr val="92D050"/>
                </a:solidFill>
              </a:rPr>
              <a:t>LB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LBU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LH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LHU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LW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SB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SH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SW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ADD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ADDU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SUB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92D050"/>
                </a:solidFill>
              </a:rPr>
              <a:t>SUBU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92D050"/>
                </a:solidFill>
              </a:rPr>
              <a:t>SLL</a:t>
            </a:r>
            <a:r>
              <a:rPr lang="zh-CN" altLang="en-US" dirty="0">
                <a:solidFill>
                  <a:srgbClr val="92D050"/>
                </a:solidFill>
              </a:rPr>
              <a:t>、 </a:t>
            </a:r>
            <a:r>
              <a:rPr lang="en-US" altLang="zh-CN" dirty="0">
                <a:solidFill>
                  <a:srgbClr val="92D050"/>
                </a:solidFill>
              </a:rPr>
              <a:t>SRL</a:t>
            </a:r>
            <a:r>
              <a:rPr lang="zh-CN" altLang="en-US" dirty="0">
                <a:solidFill>
                  <a:srgbClr val="92D050"/>
                </a:solidFill>
              </a:rPr>
              <a:t>、 </a:t>
            </a:r>
            <a:r>
              <a:rPr lang="en-US" altLang="zh-CN" dirty="0">
                <a:solidFill>
                  <a:srgbClr val="92D050"/>
                </a:solidFill>
              </a:rPr>
              <a:t>SRA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92D050"/>
                </a:solidFill>
              </a:rPr>
              <a:t>SLLV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SRLV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SRAV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AND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OR</a:t>
            </a:r>
            <a:r>
              <a:rPr lang="zh-CN" altLang="en-US" dirty="0">
                <a:solidFill>
                  <a:srgbClr val="92D050"/>
                </a:solidFill>
              </a:rPr>
              <a:t>、 </a:t>
            </a:r>
            <a:r>
              <a:rPr lang="en-US" altLang="zh-CN" dirty="0">
                <a:solidFill>
                  <a:srgbClr val="92D050"/>
                </a:solidFill>
              </a:rPr>
              <a:t>XOR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NOR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ADDI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ADDIU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ANDI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ORI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XORI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LUI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SLTI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SLTIU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BEQ</a:t>
            </a:r>
            <a:r>
              <a:rPr lang="zh-CN" altLang="en-US" dirty="0">
                <a:solidFill>
                  <a:srgbClr val="92D050"/>
                </a:solidFill>
              </a:rPr>
              <a:t>、 </a:t>
            </a:r>
            <a:r>
              <a:rPr lang="en-US" altLang="zh-CN" dirty="0">
                <a:solidFill>
                  <a:srgbClr val="92D050"/>
                </a:solidFill>
              </a:rPr>
              <a:t>BNE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J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JAL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JR</a:t>
            </a:r>
            <a:r>
              <a:rPr lang="zh-CN" altLang="en-US" dirty="0"/>
              <a:t>、</a:t>
            </a:r>
            <a:r>
              <a:rPr lang="en-US" altLang="zh-CN" dirty="0"/>
              <a:t>MULT</a:t>
            </a:r>
            <a:r>
              <a:rPr lang="zh-CN" altLang="en-US" dirty="0"/>
              <a:t>、 </a:t>
            </a:r>
            <a:r>
              <a:rPr lang="en-US" altLang="zh-CN" dirty="0"/>
              <a:t>MULTU</a:t>
            </a:r>
            <a:r>
              <a:rPr lang="zh-CN" altLang="en-US" dirty="0"/>
              <a:t>、 </a:t>
            </a:r>
            <a:r>
              <a:rPr lang="en-US" altLang="zh-CN" dirty="0"/>
              <a:t>DIV</a:t>
            </a:r>
            <a:r>
              <a:rPr lang="zh-CN" altLang="en-US" dirty="0"/>
              <a:t>、 </a:t>
            </a:r>
            <a:r>
              <a:rPr lang="en-US" altLang="zh-CN" dirty="0"/>
              <a:t>DIVU}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278645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MIPS-Lite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指令子集，包含以下指令：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176" y="1392895"/>
            <a:ext cx="7557248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本次实验在前五次实验基础上，对各模块进行集成，形成一个完整</a:t>
            </a:r>
            <a:r>
              <a:rPr lang="en-US" altLang="zh-CN" sz="2000" dirty="0"/>
              <a:t>CPU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PC</a:t>
            </a:r>
            <a:r>
              <a:rPr lang="zh-CN" altLang="en-US" sz="2000" dirty="0"/>
              <a:t>指向当前指令在</a:t>
            </a:r>
            <a:r>
              <a:rPr lang="en-US" altLang="zh-CN" sz="2000" dirty="0"/>
              <a:t>IM</a:t>
            </a:r>
            <a:r>
              <a:rPr lang="zh-CN" altLang="en-US" sz="2000" dirty="0"/>
              <a:t>中地址（实验四）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从</a:t>
            </a:r>
            <a:r>
              <a:rPr lang="en-US" altLang="zh-CN" sz="2000" dirty="0"/>
              <a:t>IM</a:t>
            </a:r>
            <a:r>
              <a:rPr lang="zh-CN" altLang="en-US" sz="2000" dirty="0"/>
              <a:t>获取指令后，对其进行译码，生成相应控制信号（实验五）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根据控制信号，</a:t>
            </a:r>
            <a:r>
              <a:rPr lang="en-US" altLang="zh-CN" sz="2000" dirty="0"/>
              <a:t>ALU</a:t>
            </a:r>
            <a:r>
              <a:rPr lang="zh-CN" altLang="en-US" sz="2000" dirty="0"/>
              <a:t>等模块产生相应结果（要求必须使用实验三完成的</a:t>
            </a:r>
            <a:r>
              <a:rPr lang="en-US" altLang="zh-CN" sz="2000" dirty="0"/>
              <a:t>ALU</a:t>
            </a:r>
            <a:r>
              <a:rPr lang="zh-CN" altLang="en-US" sz="2000" dirty="0"/>
              <a:t>，其中加法器为用</a:t>
            </a:r>
            <a:r>
              <a:rPr lang="zh-CN" altLang="en-US" sz="2000"/>
              <a:t>基本门器件实现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将结果写回相应寄存器（实验四）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执行完成后</a:t>
            </a:r>
            <a:r>
              <a:rPr lang="en-US" altLang="zh-CN" sz="2000" dirty="0"/>
              <a:t>PC</a:t>
            </a:r>
            <a:r>
              <a:rPr lang="zh-CN" altLang="en-US" sz="2000" dirty="0"/>
              <a:t>地址加</a:t>
            </a:r>
            <a:r>
              <a:rPr lang="en-US" altLang="zh-CN" sz="2000" dirty="0"/>
              <a:t>4</a:t>
            </a:r>
            <a:r>
              <a:rPr lang="zh-CN" altLang="en-US" sz="2000" dirty="0"/>
              <a:t>（可为</a:t>
            </a:r>
            <a:r>
              <a:rPr lang="en-US" altLang="zh-CN" sz="2000" dirty="0"/>
              <a:t>PC</a:t>
            </a:r>
            <a:r>
              <a:rPr lang="zh-CN" altLang="en-US" sz="2000" dirty="0"/>
              <a:t>寄存器专门配置一个加法器实现自增）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7" y="774146"/>
            <a:ext cx="9144000" cy="5489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4573" y="420451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30" y="1161853"/>
            <a:ext cx="8535140" cy="45342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9600" y="785091"/>
          <a:ext cx="8793016" cy="5718604"/>
        </p:xfrm>
        <a:graphic>
          <a:graphicData uri="http://schemas.openxmlformats.org/drawingml/2006/table">
            <a:tbl>
              <a:tblPr/>
              <a:tblGrid>
                <a:gridCol w="1468582"/>
                <a:gridCol w="1918057"/>
                <a:gridCol w="1938136"/>
                <a:gridCol w="3468241"/>
              </a:tblGrid>
              <a:tr h="222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Instruction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Opcode/Function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Syntax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Operation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addu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001000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addiu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001001</a:t>
                      </a:r>
                      <a:endParaRPr lang="en-US" altLang="zh-CN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&amp;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001100</a:t>
                      </a:r>
                      <a:endParaRPr lang="en-US" altLang="zh-CN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&amp; ZE(i)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2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011010</a:t>
                      </a:r>
                      <a:endParaRPr lang="en-US" altLang="zh-CN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lo = $s / $t; hi = $s % $t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j-lt"/>
                        </a:rPr>
                        <a:t>divu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011011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+mj-lt"/>
                        </a:rPr>
                        <a:t>lo = $s / $t; hi = $s % $t</a:t>
                      </a:r>
                      <a:endParaRPr lang="pt-BR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multu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nor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~($s | $t)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|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001101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| ZE(i)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sllv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000100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srav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a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srlv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$s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subu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100011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^ $t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001110</a:t>
                      </a:r>
                      <a:endParaRPr lang="en-US" altLang="zh-CN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  <a:endParaRPr lang="en-US" sz="140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$d = $s ^ ZE(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r>
                        <a:rPr lang="en-US" sz="1400" dirty="0">
                          <a:latin typeface="+mj-lt"/>
                        </a:rPr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09600" y="354305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Arithmetic and Logical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655" y="55655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Constant-Manipulating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0279" y="1087453"/>
          <a:ext cx="7027428" cy="1051560"/>
        </p:xfrm>
        <a:graphic>
          <a:graphicData uri="http://schemas.openxmlformats.org/drawingml/2006/table">
            <a:tbl>
              <a:tblPr/>
              <a:tblGrid>
                <a:gridCol w="1756857"/>
                <a:gridCol w="1756857"/>
                <a:gridCol w="1756857"/>
                <a:gridCol w="1756857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lhi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011001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immed32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HH ($t) = 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llo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011000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immed32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LH ($t) 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1655" y="2961292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Comparison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8521" y="3500394"/>
          <a:ext cx="8211128" cy="1752600"/>
        </p:xfrm>
        <a:graphic>
          <a:graphicData uri="http://schemas.openxmlformats.org/drawingml/2006/table">
            <a:tbl>
              <a:tblPr/>
              <a:tblGrid>
                <a:gridCol w="2052782"/>
                <a:gridCol w="2052782"/>
                <a:gridCol w="2052782"/>
                <a:gridCol w="20527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Instruction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101010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sltu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001010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$t = ($s &lt; SE(i))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sltiu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  <a:endParaRPr lang="en-US" altLang="zh-CN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  <a:endParaRPr lang="en-US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$t = ($s &lt; SE(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))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1655" y="94887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684" y="78800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Branch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0062" y="1354913"/>
          <a:ext cx="8748432" cy="1920240"/>
        </p:xfrm>
        <a:graphic>
          <a:graphicData uri="http://schemas.openxmlformats.org/drawingml/2006/table">
            <a:tbl>
              <a:tblPr/>
              <a:tblGrid>
                <a:gridCol w="1659442"/>
                <a:gridCol w="2714774"/>
                <a:gridCol w="2187108"/>
                <a:gridCol w="21871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Instruction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Opcode/Function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Syntax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Operation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beq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000100</a:t>
                      </a:r>
                      <a:endParaRPr lang="en-US" altLang="zh-CN" sz="16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== $t) pc += i &lt;&lt; 2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bgtz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000111</a:t>
                      </a:r>
                      <a:endParaRPr lang="en-US" altLang="zh-CN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&gt; 0) pc += i &lt;&lt; 2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blez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000110</a:t>
                      </a:r>
                      <a:endParaRPr lang="en-US" altLang="zh-CN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&lt;= 0) pc += i &lt;&lt; 2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bne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000101</a:t>
                      </a:r>
                      <a:endParaRPr lang="en-US" altLang="zh-CN" sz="16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  <a:endParaRPr lang="en-US" sz="16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if ($s != $t) pc += </a:t>
                      </a:r>
                      <a:r>
                        <a:rPr lang="en-US" sz="1600" dirty="0" err="1">
                          <a:latin typeface="+mj-lt"/>
                        </a:rPr>
                        <a:t>i</a:t>
                      </a:r>
                      <a:r>
                        <a:rPr lang="en-US" sz="1600" dirty="0">
                          <a:latin typeface="+mj-lt"/>
                        </a:rPr>
                        <a:t> &lt;&lt; 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1434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Jump Instructions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2446" y="3966875"/>
          <a:ext cx="7886700" cy="2103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000010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pc += i &lt;&lt; 2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000011</a:t>
                      </a:r>
                      <a:endParaRPr lang="en-US" altLang="zh-C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+= i &lt;&lt; 2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jalr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= $s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jr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001000</a:t>
                      </a:r>
                      <a:endParaRPr lang="en-US" altLang="zh-CN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pc = $s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28917" y="138914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PP_MARK_KEY" val="e8197e1e-3ccc-4de4-9f57-aee4c0a99726"/>
  <p:tag name="COMMONDATA" val="eyJoZGlkIjoiZGI1NjE2MWJjZDE3YzY4NWFjYzJhN2M0Mjk4OWMwMD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3824</Words>
  <Application>WPS 演示</Application>
  <PresentationFormat>全屏显示(4:3)</PresentationFormat>
  <Paragraphs>626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Times New Roman</vt:lpstr>
      <vt:lpstr>等线</vt:lpstr>
      <vt:lpstr>隶书</vt:lpstr>
      <vt:lpstr>黑体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T.P.S</cp:lastModifiedBy>
  <cp:revision>2123</cp:revision>
  <cp:lastPrinted>2015-09-08T03:57:00Z</cp:lastPrinted>
  <dcterms:created xsi:type="dcterms:W3CDTF">2015-09-04T08:06:00Z</dcterms:created>
  <dcterms:modified xsi:type="dcterms:W3CDTF">2023-01-10T02:18:03Z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DA9C327D061042ACAE165303524C4C6C</vt:lpwstr>
  </property>
</Properties>
</file>