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18" r:id="rId2"/>
    <p:sldId id="398" r:id="rId3"/>
    <p:sldId id="410" r:id="rId4"/>
    <p:sldId id="409" r:id="rId5"/>
    <p:sldId id="418" r:id="rId6"/>
    <p:sldId id="417" r:id="rId7"/>
    <p:sldId id="423" r:id="rId8"/>
    <p:sldId id="428" r:id="rId9"/>
    <p:sldId id="425" r:id="rId10"/>
    <p:sldId id="426" r:id="rId11"/>
    <p:sldId id="419" r:id="rId12"/>
    <p:sldId id="420" r:id="rId13"/>
    <p:sldId id="421" r:id="rId14"/>
    <p:sldId id="422" r:id="rId15"/>
  </p:sldIdLst>
  <p:sldSz cx="9144000" cy="6858000" type="screen4x3"/>
  <p:notesSz cx="6950075" cy="9236075"/>
  <p:defaultTextStyle>
    <a:defPPr>
      <a:defRPr lang="en-US"/>
    </a:defPPr>
    <a:lvl1pPr algn="l" rtl="0" eaLnBrk="0" fontAlgn="base" hangingPunct="0">
      <a:lnSpc>
        <a:spcPct val="90000"/>
      </a:lnSpc>
      <a:spcBef>
        <a:spcPct val="50000"/>
      </a:spcBef>
      <a:spcAft>
        <a:spcPct val="0"/>
      </a:spcAft>
      <a:buClr>
        <a:schemeClr val="tx2"/>
      </a:buClr>
      <a:defRPr sz="10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50000"/>
      </a:spcBef>
      <a:spcAft>
        <a:spcPct val="0"/>
      </a:spcAft>
      <a:buClr>
        <a:schemeClr val="tx2"/>
      </a:buClr>
      <a:defRPr sz="10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50000"/>
      </a:spcBef>
      <a:spcAft>
        <a:spcPct val="0"/>
      </a:spcAft>
      <a:buClr>
        <a:schemeClr val="tx2"/>
      </a:buClr>
      <a:defRPr sz="10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50000"/>
      </a:spcBef>
      <a:spcAft>
        <a:spcPct val="0"/>
      </a:spcAft>
      <a:buClr>
        <a:schemeClr val="tx2"/>
      </a:buClr>
      <a:defRPr sz="10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50000"/>
      </a:spcBef>
      <a:spcAft>
        <a:spcPct val="0"/>
      </a:spcAft>
      <a:buClr>
        <a:schemeClr val="tx2"/>
      </a:buClr>
      <a:defRPr sz="10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accent2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996633"/>
    <a:srgbClr val="009999"/>
    <a:srgbClr val="5F5F5F"/>
    <a:srgbClr val="EAEAEA"/>
    <a:srgbClr val="FFFFCC"/>
    <a:srgbClr val="CCECFF"/>
    <a:srgbClr val="FFCCCC"/>
    <a:srgbClr val="CCFF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74" autoAdjust="0"/>
    <p:restoredTop sz="94545" autoAdjust="0"/>
  </p:normalViewPr>
  <p:slideViewPr>
    <p:cSldViewPr>
      <p:cViewPr>
        <p:scale>
          <a:sx n="132" d="100"/>
          <a:sy n="132" d="100"/>
        </p:scale>
        <p:origin x="-78" y="18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117761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86263"/>
            <a:ext cx="5102225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98" tIns="45563" rIns="92698" bIns="455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584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8838" y="460375"/>
            <a:ext cx="5233987" cy="39258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="" xmlns:p14="http://schemas.microsoft.com/office/powerpoint/2010/main" val="19703033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0125707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8654432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146050"/>
            <a:ext cx="2044700" cy="3186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46050"/>
            <a:ext cx="5986462" cy="3186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4980954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3612011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6648428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1700" y="1720850"/>
            <a:ext cx="3579813" cy="1611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3913" y="1720850"/>
            <a:ext cx="3581400" cy="1611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28414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900722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1559105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7111876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33601305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07936897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46050"/>
            <a:ext cx="8183562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 Area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1700" y="1720850"/>
            <a:ext cx="7313613" cy="161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28" name="Rectangle 11"/>
          <p:cNvSpPr>
            <a:spLocks noChangeArrowheads="1"/>
          </p:cNvSpPr>
          <p:nvPr/>
        </p:nvSpPr>
        <p:spPr bwMode="auto">
          <a:xfrm flipH="1">
            <a:off x="455613" y="657225"/>
            <a:ext cx="8185150" cy="1047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8640763" y="6550968"/>
            <a:ext cx="338554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C997F27-698E-4C5E-9736-17BD0E4938A9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27100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j-lt"/>
          <a:ea typeface="+mj-ea"/>
          <a:cs typeface="+mj-cs"/>
        </a:defRPr>
      </a:lvl1pPr>
      <a:lvl2pPr algn="l" defTabSz="927100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Impact" pitchFamily="34" charset="0"/>
        </a:defRPr>
      </a:lvl2pPr>
      <a:lvl3pPr algn="l" defTabSz="927100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Impact" pitchFamily="34" charset="0"/>
        </a:defRPr>
      </a:lvl3pPr>
      <a:lvl4pPr algn="l" defTabSz="927100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Impact" pitchFamily="34" charset="0"/>
        </a:defRPr>
      </a:lvl4pPr>
      <a:lvl5pPr algn="l" defTabSz="927100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Impact" pitchFamily="34" charset="0"/>
        </a:defRPr>
      </a:lvl5pPr>
      <a:lvl6pPr marL="457200" algn="l" defTabSz="927100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Impact" pitchFamily="34" charset="0"/>
        </a:defRPr>
      </a:lvl6pPr>
      <a:lvl7pPr marL="914400" algn="l" defTabSz="927100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Impact" pitchFamily="34" charset="0"/>
        </a:defRPr>
      </a:lvl7pPr>
      <a:lvl8pPr marL="1371600" algn="l" defTabSz="927100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Impact" pitchFamily="34" charset="0"/>
        </a:defRPr>
      </a:lvl8pPr>
      <a:lvl9pPr marL="1828800" algn="l" defTabSz="927100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Impact" pitchFamily="34" charset="0"/>
        </a:defRPr>
      </a:lvl9pPr>
    </p:titleStyle>
    <p:bodyStyle>
      <a:lvl1pPr marL="204788" indent="-204788" algn="l" defTabSz="927100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Clr>
          <a:schemeClr val="tx2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06375" algn="l" defTabSz="927100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Clr>
          <a:schemeClr val="tx2"/>
        </a:buClr>
        <a:buChar char="–"/>
        <a:defRPr sz="2200" b="1">
          <a:solidFill>
            <a:schemeClr val="tx1"/>
          </a:solidFill>
          <a:latin typeface="+mn-lt"/>
        </a:defRPr>
      </a:lvl2pPr>
      <a:lvl3pPr marL="1025525" indent="-204788" algn="l" defTabSz="927100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Clr>
          <a:schemeClr val="tx2"/>
        </a:buClr>
        <a:buChar char="•"/>
        <a:defRPr sz="2000" b="1">
          <a:solidFill>
            <a:schemeClr val="tx1"/>
          </a:solidFill>
          <a:latin typeface="+mn-lt"/>
        </a:defRPr>
      </a:lvl3pPr>
      <a:lvl4pPr marL="1436688" indent="-206375" algn="l" defTabSz="927100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Clr>
          <a:schemeClr val="tx2"/>
        </a:buClr>
        <a:buChar char="–"/>
        <a:defRPr b="1">
          <a:solidFill>
            <a:schemeClr val="tx1"/>
          </a:solidFill>
          <a:latin typeface="+mn-lt"/>
        </a:defRPr>
      </a:lvl4pPr>
      <a:lvl5pPr marL="2085975" indent="-231775" algn="l" defTabSz="927100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Times New Roman" pitchFamily="18" charset="0"/>
        </a:defRPr>
      </a:lvl5pPr>
      <a:lvl6pPr marL="2543175" indent="-231775" algn="l" defTabSz="927100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Times New Roman" pitchFamily="18" charset="0"/>
        </a:defRPr>
      </a:lvl6pPr>
      <a:lvl7pPr marL="3000375" indent="-231775" algn="l" defTabSz="927100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Times New Roman" pitchFamily="18" charset="0"/>
        </a:defRPr>
      </a:lvl7pPr>
      <a:lvl8pPr marL="3457575" indent="-231775" algn="l" defTabSz="927100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Times New Roman" pitchFamily="18" charset="0"/>
        </a:defRPr>
      </a:lvl8pPr>
      <a:lvl9pPr marL="3914775" indent="-231775" algn="l" defTabSz="927100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696200" cy="2743200"/>
          </a:xfrm>
        </p:spPr>
        <p:txBody>
          <a:bodyPr/>
          <a:lstStyle/>
          <a:p>
            <a:pPr eaLnBrk="1" hangingPunct="1">
              <a:lnSpc>
                <a:spcPct val="117000"/>
              </a:lnSpc>
            </a:pPr>
            <a:r>
              <a:rPr lang="en-US" sz="3400" dirty="0" smtClean="0"/>
              <a:t>Notes:</a:t>
            </a:r>
            <a:r>
              <a:rPr lang="en-US" sz="3400" dirty="0"/>
              <a:t/>
            </a:r>
            <a:br>
              <a:rPr lang="en-US" sz="3400" dirty="0"/>
            </a:br>
            <a:r>
              <a:rPr lang="en-US" sz="3400" dirty="0"/>
              <a:t>ECU </a:t>
            </a:r>
            <a:r>
              <a:rPr lang="en-US" sz="3400" dirty="0" smtClean="0"/>
              <a:t>LIVE RAM Write </a:t>
            </a:r>
            <a:br>
              <a:rPr lang="en-US" sz="3400" dirty="0" smtClean="0"/>
            </a:br>
            <a:r>
              <a:rPr lang="en-US" sz="3400" dirty="0" smtClean="0"/>
              <a:t>rev 1.0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AVR-MCU RAM Write with 16 bit interface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457200" y="3124200"/>
            <a:ext cx="7848600" cy="2508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GB" b="0" dirty="0" smtClean="0">
                <a:latin typeface="+mn-lt"/>
              </a:rPr>
              <a:t>ECU starts in diagnostic mode, so sync byte is 0xDA</a:t>
            </a:r>
          </a:p>
          <a:p>
            <a:pPr marL="228600" indent="-228600">
              <a:buFont typeface="+mj-lt"/>
              <a:buAutoNum type="arabicPeriod"/>
            </a:pPr>
            <a:r>
              <a:rPr lang="en-GB" b="0" dirty="0" smtClean="0">
                <a:latin typeface="+mn-lt"/>
              </a:rPr>
              <a:t>AVR responds with 16 bit command  0x00DD to switch into write mode (8 bit).</a:t>
            </a:r>
          </a:p>
          <a:p>
            <a:pPr marL="228600" indent="-228600">
              <a:buFont typeface="+mj-lt"/>
              <a:buAutoNum type="arabicPeriod"/>
            </a:pPr>
            <a:r>
              <a:rPr lang="en-GB" b="0" dirty="0" smtClean="0">
                <a:latin typeface="+mn-lt"/>
              </a:rPr>
              <a:t>ECU sends 16 bit acknowledgement of 0x00DD</a:t>
            </a:r>
          </a:p>
          <a:p>
            <a:pPr marL="228600" indent="-228600">
              <a:buFont typeface="+mj-lt"/>
              <a:buAutoNum type="arabicPeriod"/>
            </a:pPr>
            <a:r>
              <a:rPr lang="en-GB" b="0" dirty="0" smtClean="0">
                <a:latin typeface="+mn-lt"/>
              </a:rPr>
              <a:t>After 4ms, ECU sends sync byte of 0xDD to indicate address phase of write mode</a:t>
            </a:r>
          </a:p>
          <a:p>
            <a:pPr marL="228600" indent="-228600">
              <a:buFont typeface="+mj-lt"/>
              <a:buAutoNum type="arabicPeriod"/>
            </a:pPr>
            <a:r>
              <a:rPr lang="en-GB" b="0" dirty="0" smtClean="0">
                <a:latin typeface="+mn-lt"/>
              </a:rPr>
              <a:t>AVR responds with 16 bit address </a:t>
            </a:r>
          </a:p>
          <a:p>
            <a:pPr marL="228600" indent="-228600">
              <a:buFont typeface="+mj-lt"/>
              <a:buAutoNum type="arabicPeriod"/>
            </a:pPr>
            <a:r>
              <a:rPr lang="en-GB" b="0" dirty="0" smtClean="0">
                <a:latin typeface="+mn-lt"/>
              </a:rPr>
              <a:t>ECU echoes back address</a:t>
            </a:r>
          </a:p>
          <a:p>
            <a:pPr marL="228600" indent="-228600">
              <a:buFont typeface="+mj-lt"/>
              <a:buAutoNum type="arabicPeriod"/>
            </a:pPr>
            <a:r>
              <a:rPr lang="en-GB" b="0" dirty="0" smtClean="0">
                <a:latin typeface="+mn-lt"/>
              </a:rPr>
              <a:t>After 4ms, ECU sends sync byte of 0xDE to indicate data phase of write mode</a:t>
            </a:r>
          </a:p>
          <a:p>
            <a:pPr marL="228600" indent="-228600">
              <a:buFont typeface="+mj-lt"/>
              <a:buAutoNum type="arabicPeriod"/>
            </a:pPr>
            <a:r>
              <a:rPr lang="en-GB" b="0" dirty="0" smtClean="0">
                <a:latin typeface="+mn-lt"/>
              </a:rPr>
              <a:t>AVR responds with 16 bit value, 8 bit value to write is in MSB, LSB is ignored</a:t>
            </a:r>
          </a:p>
          <a:p>
            <a:pPr marL="228600" indent="-228600">
              <a:buFont typeface="+mj-lt"/>
              <a:buAutoNum type="arabicPeriod"/>
            </a:pPr>
            <a:r>
              <a:rPr lang="en-GB" b="0" dirty="0" smtClean="0">
                <a:latin typeface="+mn-lt"/>
              </a:rPr>
              <a:t>ECU writes to RAM  and echoes back 8 bit value in both MSB and LSB.</a:t>
            </a:r>
          </a:p>
          <a:p>
            <a:pPr marL="115888" indent="-115888">
              <a:buFontTx/>
              <a:buChar char="•"/>
            </a:pPr>
            <a:endParaRPr lang="en-GB" dirty="0" smtClean="0"/>
          </a:p>
          <a:p>
            <a:pPr marL="115888" indent="-115888"/>
            <a:r>
              <a:rPr lang="en-GB" b="0" dirty="0" smtClean="0">
                <a:latin typeface="+mn-lt"/>
              </a:rPr>
              <a:t>To exit diagnostic write mode, the AVR can write a new command.</a:t>
            </a:r>
          </a:p>
          <a:p>
            <a:pPr marL="115888" indent="-115888">
              <a:buFontTx/>
              <a:buChar char="•"/>
            </a:pPr>
            <a:endParaRPr lang="en-US" dirty="0"/>
          </a:p>
        </p:txBody>
      </p:sp>
      <p:sp>
        <p:nvSpPr>
          <p:cNvPr id="18" name="Left Brace 17"/>
          <p:cNvSpPr/>
          <p:nvPr/>
        </p:nvSpPr>
        <p:spPr bwMode="auto">
          <a:xfrm rot="16200000">
            <a:off x="1714500" y="1866900"/>
            <a:ext cx="381000" cy="914400"/>
          </a:xfrm>
          <a:prstGeom prst="leftBrace">
            <a:avLst>
              <a:gd name="adj1" fmla="val 2000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9" name="Left Brace 18"/>
          <p:cNvSpPr/>
          <p:nvPr/>
        </p:nvSpPr>
        <p:spPr bwMode="auto">
          <a:xfrm rot="16200000">
            <a:off x="2743200" y="1524000"/>
            <a:ext cx="381000" cy="685800"/>
          </a:xfrm>
          <a:prstGeom prst="leftBrace">
            <a:avLst>
              <a:gd name="adj1" fmla="val 2000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95400" y="2514600"/>
            <a:ext cx="1295400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0" dirty="0" smtClean="0">
                <a:latin typeface="+mn-lt"/>
              </a:rPr>
              <a:t>Command</a:t>
            </a:r>
            <a:endParaRPr lang="en-US" b="0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86000" y="2057400"/>
            <a:ext cx="1295400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0" dirty="0" smtClean="0">
                <a:latin typeface="+mn-lt"/>
              </a:rPr>
              <a:t>Acknowledgment</a:t>
            </a:r>
            <a:endParaRPr lang="en-US" b="0" dirty="0">
              <a:latin typeface="+mn-lt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1066800" y="1295400"/>
            <a:ext cx="3048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</a:pPr>
            <a:r>
              <a:rPr kumimoji="0" lang="en-GB" sz="1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</a:rPr>
              <a:t>DA</a:t>
            </a: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1600200" y="1752600"/>
            <a:ext cx="3048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</a:pPr>
            <a:r>
              <a:rPr lang="en-GB" dirty="0" smtClean="0">
                <a:solidFill>
                  <a:schemeClr val="bg1"/>
                </a:solidFill>
                <a:latin typeface="Arial Narrow" pitchFamily="34" charset="0"/>
              </a:rPr>
              <a:t>0</a:t>
            </a:r>
            <a:r>
              <a:rPr lang="en-GB" dirty="0" smtClean="0">
                <a:solidFill>
                  <a:schemeClr val="bg1"/>
                </a:solidFill>
                <a:latin typeface="Arial Narrow" pitchFamily="34" charset="0"/>
              </a:rPr>
              <a:t>0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2133600" y="1752600"/>
            <a:ext cx="3048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</a:pPr>
            <a:r>
              <a:rPr lang="en-GB" dirty="0" smtClean="0">
                <a:solidFill>
                  <a:schemeClr val="bg1"/>
                </a:solidFill>
                <a:latin typeface="Arial Narrow" pitchFamily="34" charset="0"/>
              </a:rPr>
              <a:t>DD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2590800" y="1295400"/>
            <a:ext cx="3048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</a:pPr>
            <a:r>
              <a:rPr kumimoji="0" lang="en-GB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</a:rPr>
              <a:t>00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2971800" y="1295400"/>
            <a:ext cx="3048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</a:pPr>
            <a:r>
              <a:rPr lang="en-GB" dirty="0" smtClean="0">
                <a:solidFill>
                  <a:schemeClr val="bg1"/>
                </a:solidFill>
                <a:latin typeface="Arial Narrow" pitchFamily="34" charset="0"/>
              </a:rPr>
              <a:t>DD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304800" y="1295400"/>
            <a:ext cx="6096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</a:pPr>
            <a:r>
              <a:rPr kumimoji="0" lang="en-GB" sz="1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</a:rPr>
              <a:t>ECU</a:t>
            </a: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304800" y="1752600"/>
            <a:ext cx="6096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</a:pPr>
            <a:r>
              <a:rPr lang="en-GB" dirty="0" smtClean="0">
                <a:solidFill>
                  <a:schemeClr val="bg1"/>
                </a:solidFill>
                <a:latin typeface="Arial Narrow" pitchFamily="34" charset="0"/>
              </a:rPr>
              <a:t>AVR</a:t>
            </a: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>
            <a:off x="3886200" y="1143000"/>
            <a:ext cx="22098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4572000" y="914400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 smtClean="0"/>
              <a:t>Time</a:t>
            </a:r>
            <a:endParaRPr lang="en-US" b="0" dirty="0"/>
          </a:p>
        </p:txBody>
      </p:sp>
      <p:sp>
        <p:nvSpPr>
          <p:cNvPr id="17" name="Rounded Rectangle 16"/>
          <p:cNvSpPr/>
          <p:nvPr/>
        </p:nvSpPr>
        <p:spPr bwMode="auto">
          <a:xfrm>
            <a:off x="3886200" y="1295400"/>
            <a:ext cx="3048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</a:pPr>
            <a:r>
              <a:rPr kumimoji="0" lang="en-GB" sz="1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</a:rPr>
              <a:t>DD</a:t>
            </a: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</a:endParaRPr>
          </a:p>
        </p:txBody>
      </p:sp>
      <p:sp>
        <p:nvSpPr>
          <p:cNvPr id="22" name="Left Brace 21"/>
          <p:cNvSpPr/>
          <p:nvPr/>
        </p:nvSpPr>
        <p:spPr bwMode="auto">
          <a:xfrm rot="16200000">
            <a:off x="4533900" y="1866900"/>
            <a:ext cx="381000" cy="914400"/>
          </a:xfrm>
          <a:prstGeom prst="leftBrace">
            <a:avLst>
              <a:gd name="adj1" fmla="val 2000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23" name="Left Brace 22"/>
          <p:cNvSpPr/>
          <p:nvPr/>
        </p:nvSpPr>
        <p:spPr bwMode="auto">
          <a:xfrm rot="16200000">
            <a:off x="5562600" y="1524000"/>
            <a:ext cx="381000" cy="685800"/>
          </a:xfrm>
          <a:prstGeom prst="leftBrace">
            <a:avLst>
              <a:gd name="adj1" fmla="val 2000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4419600" y="1752600"/>
            <a:ext cx="3048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</a:pPr>
            <a:r>
              <a:rPr lang="en-GB" dirty="0" smtClean="0">
                <a:solidFill>
                  <a:schemeClr val="bg1"/>
                </a:solidFill>
                <a:latin typeface="Arial Narrow" pitchFamily="34" charset="0"/>
              </a:rPr>
              <a:t>ADR MSB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4953000" y="1752600"/>
            <a:ext cx="3048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</a:pPr>
            <a:r>
              <a:rPr kumimoji="0" lang="en-GB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</a:rPr>
              <a:t>ADR LSB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5410200" y="1295400"/>
            <a:ext cx="3048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</a:pPr>
            <a:r>
              <a:rPr kumimoji="0" lang="en-GB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</a:rPr>
              <a:t>ADR MSB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5791200" y="1295400"/>
            <a:ext cx="3048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</a:pPr>
            <a:r>
              <a:rPr kumimoji="0" lang="en-GB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</a:rPr>
              <a:t>ADR LSB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14800" y="2514600"/>
            <a:ext cx="1295400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0" dirty="0" smtClean="0">
                <a:latin typeface="+mn-lt"/>
              </a:rPr>
              <a:t>Address</a:t>
            </a:r>
            <a:endParaRPr lang="en-US" b="0" dirty="0">
              <a:latin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05400" y="2057400"/>
            <a:ext cx="1295400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0" dirty="0" smtClean="0">
                <a:latin typeface="+mn-lt"/>
              </a:rPr>
              <a:t>Acknowledgment</a:t>
            </a:r>
            <a:endParaRPr lang="en-US" b="0" dirty="0">
              <a:latin typeface="+mn-lt"/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>
            <a:off x="6705600" y="1295400"/>
            <a:ext cx="3048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</a:pPr>
            <a:r>
              <a:rPr lang="en-GB" dirty="0" smtClean="0">
                <a:solidFill>
                  <a:schemeClr val="bg1"/>
                </a:solidFill>
                <a:latin typeface="Arial Narrow" pitchFamily="34" charset="0"/>
              </a:rPr>
              <a:t>DE</a:t>
            </a: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</a:endParaRPr>
          </a:p>
        </p:txBody>
      </p:sp>
      <p:sp>
        <p:nvSpPr>
          <p:cNvPr id="40" name="Left Brace 39"/>
          <p:cNvSpPr/>
          <p:nvPr/>
        </p:nvSpPr>
        <p:spPr bwMode="auto">
          <a:xfrm rot="16200000">
            <a:off x="7353300" y="1866900"/>
            <a:ext cx="381000" cy="914400"/>
          </a:xfrm>
          <a:prstGeom prst="leftBrace">
            <a:avLst>
              <a:gd name="adj1" fmla="val 2000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1" name="Left Brace 40"/>
          <p:cNvSpPr/>
          <p:nvPr/>
        </p:nvSpPr>
        <p:spPr bwMode="auto">
          <a:xfrm rot="16200000">
            <a:off x="8382000" y="1524000"/>
            <a:ext cx="381000" cy="685800"/>
          </a:xfrm>
          <a:prstGeom prst="leftBrace">
            <a:avLst>
              <a:gd name="adj1" fmla="val 2000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2" name="Rounded Rectangle 41"/>
          <p:cNvSpPr/>
          <p:nvPr/>
        </p:nvSpPr>
        <p:spPr bwMode="auto">
          <a:xfrm>
            <a:off x="7239000" y="1752600"/>
            <a:ext cx="3048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</a:pPr>
            <a:r>
              <a:rPr lang="en-GB" dirty="0" smtClean="0">
                <a:solidFill>
                  <a:schemeClr val="bg1"/>
                </a:solidFill>
                <a:latin typeface="Arial Narrow" pitchFamily="34" charset="0"/>
              </a:rPr>
              <a:t>Data MSB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7772400" y="1752600"/>
            <a:ext cx="3048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</a:pPr>
            <a:r>
              <a:rPr lang="en-GB" dirty="0" smtClean="0">
                <a:solidFill>
                  <a:schemeClr val="bg1"/>
                </a:solidFill>
                <a:latin typeface="Arial Narrow" pitchFamily="34" charset="0"/>
              </a:rPr>
              <a:t>Don’t Care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</a:endParaRPr>
          </a:p>
        </p:txBody>
      </p:sp>
      <p:sp>
        <p:nvSpPr>
          <p:cNvPr id="44" name="Rounded Rectangle 43"/>
          <p:cNvSpPr/>
          <p:nvPr/>
        </p:nvSpPr>
        <p:spPr bwMode="auto">
          <a:xfrm>
            <a:off x="8229600" y="1295400"/>
            <a:ext cx="3048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</a:pPr>
            <a:r>
              <a:rPr lang="en-GB" dirty="0" smtClean="0">
                <a:solidFill>
                  <a:schemeClr val="bg1"/>
                </a:solidFill>
                <a:latin typeface="Arial Narrow" pitchFamily="34" charset="0"/>
              </a:rPr>
              <a:t>Data MSB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8610600" y="1295400"/>
            <a:ext cx="3048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</a:pPr>
            <a:r>
              <a:rPr lang="en-GB" dirty="0" smtClean="0">
                <a:solidFill>
                  <a:schemeClr val="bg1"/>
                </a:solidFill>
                <a:latin typeface="Arial Narrow" pitchFamily="34" charset="0"/>
              </a:rPr>
              <a:t>Data LSB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934200" y="2514600"/>
            <a:ext cx="1295400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0" dirty="0" smtClean="0">
                <a:latin typeface="+mn-lt"/>
              </a:rPr>
              <a:t>8-Bit Data</a:t>
            </a:r>
            <a:endParaRPr lang="en-US" b="0" dirty="0">
              <a:latin typeface="+mn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848600" y="2057400"/>
            <a:ext cx="1295400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0" dirty="0" smtClean="0">
                <a:latin typeface="+mn-lt"/>
              </a:rPr>
              <a:t>Acknowledgment</a:t>
            </a:r>
            <a:endParaRPr lang="en-US" b="0" dirty="0">
              <a:latin typeface="+mn-lt"/>
            </a:endParaRPr>
          </a:p>
        </p:txBody>
      </p:sp>
      <p:sp>
        <p:nvSpPr>
          <p:cNvPr id="48" name="Rounded Rectangle 47"/>
          <p:cNvSpPr/>
          <p:nvPr/>
        </p:nvSpPr>
        <p:spPr bwMode="auto">
          <a:xfrm>
            <a:off x="1447800" y="1752600"/>
            <a:ext cx="121919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</a:pPr>
            <a:r>
              <a:rPr lang="en-GB" dirty="0" smtClean="0">
                <a:solidFill>
                  <a:schemeClr val="bg1"/>
                </a:solidFill>
                <a:latin typeface="Arial Narrow" pitchFamily="34" charset="0"/>
              </a:rPr>
              <a:t>0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</a:endParaRPr>
          </a:p>
        </p:txBody>
      </p:sp>
      <p:sp>
        <p:nvSpPr>
          <p:cNvPr id="49" name="Rounded Rectangle 48"/>
          <p:cNvSpPr/>
          <p:nvPr/>
        </p:nvSpPr>
        <p:spPr bwMode="auto">
          <a:xfrm>
            <a:off x="1981200" y="1752600"/>
            <a:ext cx="121919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</a:pPr>
            <a:r>
              <a:rPr kumimoji="0" lang="en-GB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</a:rPr>
              <a:t>1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4267200" y="1752600"/>
            <a:ext cx="121919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</a:pPr>
            <a:r>
              <a:rPr lang="en-GB" dirty="0" smtClean="0">
                <a:solidFill>
                  <a:schemeClr val="bg1"/>
                </a:solidFill>
                <a:latin typeface="Arial Narrow" pitchFamily="34" charset="0"/>
              </a:rPr>
              <a:t>0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</a:endParaRPr>
          </a:p>
        </p:txBody>
      </p:sp>
      <p:sp>
        <p:nvSpPr>
          <p:cNvPr id="51" name="Rounded Rectangle 50"/>
          <p:cNvSpPr/>
          <p:nvPr/>
        </p:nvSpPr>
        <p:spPr bwMode="auto">
          <a:xfrm>
            <a:off x="4800600" y="1752600"/>
            <a:ext cx="121919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</a:pPr>
            <a:r>
              <a:rPr lang="en-GB" dirty="0" smtClean="0">
                <a:solidFill>
                  <a:schemeClr val="bg1"/>
                </a:solidFill>
                <a:latin typeface="Arial Narrow" pitchFamily="34" charset="0"/>
              </a:rPr>
              <a:t>0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</a:endParaRPr>
          </a:p>
        </p:txBody>
      </p:sp>
      <p:sp>
        <p:nvSpPr>
          <p:cNvPr id="52" name="Rounded Rectangle 51"/>
          <p:cNvSpPr/>
          <p:nvPr/>
        </p:nvSpPr>
        <p:spPr bwMode="auto">
          <a:xfrm>
            <a:off x="7086600" y="1752600"/>
            <a:ext cx="121919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</a:pPr>
            <a:r>
              <a:rPr lang="en-GB" dirty="0" smtClean="0">
                <a:solidFill>
                  <a:schemeClr val="bg1"/>
                </a:solidFill>
                <a:latin typeface="Arial Narrow" pitchFamily="34" charset="0"/>
              </a:rPr>
              <a:t>0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</a:endParaRPr>
          </a:p>
        </p:txBody>
      </p:sp>
      <p:sp>
        <p:nvSpPr>
          <p:cNvPr id="53" name="Rounded Rectangle 52"/>
          <p:cNvSpPr/>
          <p:nvPr/>
        </p:nvSpPr>
        <p:spPr bwMode="auto">
          <a:xfrm>
            <a:off x="7620000" y="1752600"/>
            <a:ext cx="121919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</a:pPr>
            <a:r>
              <a:rPr lang="en-GB" dirty="0" smtClean="0">
                <a:solidFill>
                  <a:schemeClr val="bg1"/>
                </a:solidFill>
                <a:latin typeface="Arial Narrow" pitchFamily="34" charset="0"/>
              </a:rPr>
              <a:t>0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696200" cy="2743200"/>
          </a:xfrm>
        </p:spPr>
        <p:txBody>
          <a:bodyPr/>
          <a:lstStyle/>
          <a:p>
            <a:pPr eaLnBrk="1" hangingPunct="1">
              <a:lnSpc>
                <a:spcPct val="117000"/>
              </a:lnSpc>
            </a:pPr>
            <a:r>
              <a:rPr lang="en-US" sz="3400" dirty="0" smtClean="0"/>
              <a:t>Notes:</a:t>
            </a:r>
            <a:br>
              <a:rPr lang="en-US" sz="3400" dirty="0" smtClean="0"/>
            </a:br>
            <a:r>
              <a:rPr lang="en-US" sz="3400" dirty="0" err="1" smtClean="0"/>
              <a:t>Toyotune</a:t>
            </a:r>
            <a:r>
              <a:rPr lang="en-US" sz="3400" dirty="0" smtClean="0"/>
              <a:t>/GF Flash/SRAM Manipulation </a:t>
            </a:r>
            <a:br>
              <a:rPr lang="en-US" sz="3400" dirty="0" smtClean="0"/>
            </a:br>
            <a:r>
              <a:rPr lang="en-US" sz="3400" dirty="0" smtClean="0"/>
              <a:t>rev 1.0</a:t>
            </a:r>
          </a:p>
        </p:txBody>
      </p:sp>
    </p:spTree>
    <p:extLst>
      <p:ext uri="{BB962C8B-B14F-4D97-AF65-F5344CB8AC3E}">
        <p14:creationId xmlns="" xmlns:p14="http://schemas.microsoft.com/office/powerpoint/2010/main" val="39429504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USB Interface v2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533400" y="990600"/>
            <a:ext cx="815340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tabLst>
                <a:tab pos="230188" algn="l"/>
                <a:tab pos="457200" algn="l"/>
                <a:tab pos="685800" algn="l"/>
                <a:tab pos="914400" algn="l"/>
                <a:tab pos="1144588" algn="l"/>
                <a:tab pos="1371600" algn="l"/>
                <a:tab pos="1374775" algn="l"/>
                <a:tab pos="1600200" algn="l"/>
              </a:tabLst>
            </a:pPr>
            <a:r>
              <a:rPr lang="en-US" sz="1200"/>
              <a:t>Purchased VID/PID: 0x16D0 / 0x05A3</a:t>
            </a:r>
          </a:p>
          <a:p>
            <a:pPr>
              <a:tabLst>
                <a:tab pos="230188" algn="l"/>
                <a:tab pos="457200" algn="l"/>
                <a:tab pos="685800" algn="l"/>
                <a:tab pos="914400" algn="l"/>
                <a:tab pos="1144588" algn="l"/>
                <a:tab pos="1371600" algn="l"/>
                <a:tab pos="1374775" algn="l"/>
                <a:tab pos="1600200" algn="l"/>
              </a:tabLst>
            </a:pPr>
            <a:endParaRPr lang="en-US"/>
          </a:p>
          <a:p>
            <a:pPr>
              <a:tabLst>
                <a:tab pos="230188" algn="l"/>
                <a:tab pos="457200" algn="l"/>
                <a:tab pos="685800" algn="l"/>
                <a:tab pos="914400" algn="l"/>
                <a:tab pos="1144588" algn="l"/>
                <a:tab pos="1371600" algn="l"/>
                <a:tab pos="1374775" algn="l"/>
                <a:tab pos="1600200" algn="l"/>
              </a:tabLst>
            </a:pPr>
            <a:endParaRPr lang="en-US"/>
          </a:p>
        </p:txBody>
      </p:sp>
      <p:sp>
        <p:nvSpPr>
          <p:cNvPr id="25604" name="Rectangle 1"/>
          <p:cNvSpPr>
            <a:spLocks noChangeArrowheads="1"/>
          </p:cNvSpPr>
          <p:nvPr/>
        </p:nvSpPr>
        <p:spPr bwMode="auto">
          <a:xfrm>
            <a:off x="552450" y="1524000"/>
            <a:ext cx="3867150" cy="367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/>
              <a:t> * ECU -&gt; PC </a:t>
            </a:r>
            <a:r>
              <a:rPr lang="en-US" dirty="0" err="1"/>
              <a:t>GetReport</a:t>
            </a:r>
            <a:r>
              <a:rPr lang="en-US" dirty="0"/>
              <a:t>() reports (</a:t>
            </a:r>
            <a:r>
              <a:rPr lang="en-US" dirty="0" err="1"/>
              <a:t>HID_REPORT_ITEM_In</a:t>
            </a:r>
            <a:r>
              <a:rPr lang="en-US" dirty="0"/>
              <a:t>)</a:t>
            </a:r>
          </a:p>
          <a:p>
            <a:r>
              <a:rPr lang="en-US" dirty="0"/>
              <a:t> *  HID_REPORT_ID_DEBUG</a:t>
            </a:r>
          </a:p>
          <a:p>
            <a:r>
              <a:rPr lang="en-US" dirty="0"/>
              <a:t> *  HID_REPORT_ID_DIAG_STATUS</a:t>
            </a:r>
          </a:p>
          <a:p>
            <a:r>
              <a:rPr lang="en-US" dirty="0"/>
              <a:t> *  HID_REPORT_ID_MCU_STATUS</a:t>
            </a:r>
          </a:p>
          <a:p>
            <a:r>
              <a:rPr lang="en-US" dirty="0"/>
              <a:t> *  HID_REPORT_ID_DIAG</a:t>
            </a:r>
          </a:p>
          <a:p>
            <a:r>
              <a:rPr lang="en-US" dirty="0"/>
              <a:t> *  </a:t>
            </a:r>
            <a:r>
              <a:rPr lang="en-US" dirty="0">
                <a:solidFill>
                  <a:schemeClr val="tx2"/>
                </a:solidFill>
              </a:rPr>
              <a:t>HID_REPORT_ID_FLASH_READ</a:t>
            </a:r>
          </a:p>
          <a:p>
            <a:r>
              <a:rPr lang="en-US" dirty="0"/>
              <a:t> *  HID_REPORT_ID_EEPROM_READ</a:t>
            </a:r>
          </a:p>
          <a:p>
            <a:r>
              <a:rPr lang="en-US" dirty="0"/>
              <a:t> *  HID_REPORT_ID_RAM_STATUS</a:t>
            </a:r>
          </a:p>
          <a:p>
            <a:r>
              <a:rPr lang="en-US" dirty="0"/>
              <a:t> *  HID_REPORT_ID_ABOUT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 * ECU -&gt; PC </a:t>
            </a:r>
            <a:r>
              <a:rPr lang="en-US" dirty="0" err="1"/>
              <a:t>GetFeature</a:t>
            </a:r>
            <a:r>
              <a:rPr lang="en-US" dirty="0"/>
              <a:t>() reports (</a:t>
            </a:r>
            <a:r>
              <a:rPr lang="en-US" dirty="0" err="1"/>
              <a:t>HID_REPORT_ITEM_Feature</a:t>
            </a:r>
            <a:r>
              <a:rPr lang="en-US" dirty="0"/>
              <a:t>)</a:t>
            </a:r>
          </a:p>
          <a:p>
            <a:r>
              <a:rPr lang="en-US" dirty="0"/>
              <a:t> *  HID_REPORT_ID_MCU_CONTROL</a:t>
            </a:r>
          </a:p>
          <a:p>
            <a:r>
              <a:rPr lang="en-US" dirty="0"/>
              <a:t> *  HID_REPORT_ID_DIAG_CONTROL</a:t>
            </a:r>
          </a:p>
          <a:p>
            <a:r>
              <a:rPr lang="en-US" dirty="0"/>
              <a:t> *  HID_REPORT_ID_DEBUG_CONTROL</a:t>
            </a:r>
          </a:p>
          <a:p>
            <a:r>
              <a:rPr lang="en-US" dirty="0"/>
              <a:t> *  HID_REPORT_ID_MODE_CONTROL</a:t>
            </a:r>
          </a:p>
          <a:p>
            <a:endParaRPr lang="en-US" dirty="0"/>
          </a:p>
        </p:txBody>
      </p:sp>
      <p:sp>
        <p:nvSpPr>
          <p:cNvPr id="25605" name="Rectangle 2"/>
          <p:cNvSpPr>
            <a:spLocks noChangeArrowheads="1"/>
          </p:cNvSpPr>
          <p:nvPr/>
        </p:nvSpPr>
        <p:spPr bwMode="auto">
          <a:xfrm>
            <a:off x="4876800" y="1524000"/>
            <a:ext cx="3543300" cy="367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/>
              <a:t> * PC -&gt; ECU </a:t>
            </a:r>
            <a:r>
              <a:rPr lang="en-US" dirty="0" err="1"/>
              <a:t>SetReport</a:t>
            </a:r>
            <a:r>
              <a:rPr lang="en-US" dirty="0"/>
              <a:t>() reports (</a:t>
            </a:r>
            <a:r>
              <a:rPr lang="en-US" dirty="0" err="1"/>
              <a:t>HID_REPORT_ITEM_Out</a:t>
            </a:r>
            <a:r>
              <a:rPr lang="en-US" dirty="0"/>
              <a:t>)</a:t>
            </a:r>
          </a:p>
          <a:p>
            <a:r>
              <a:rPr lang="en-US" dirty="0"/>
              <a:t> *  </a:t>
            </a:r>
            <a:r>
              <a:rPr lang="en-US" dirty="0">
                <a:solidFill>
                  <a:schemeClr val="tx2"/>
                </a:solidFill>
              </a:rPr>
              <a:t>HID_REPORT_ID_FLASH_SET_ADDRESS</a:t>
            </a:r>
          </a:p>
          <a:p>
            <a:r>
              <a:rPr lang="en-US" dirty="0"/>
              <a:t> *  </a:t>
            </a:r>
            <a:r>
              <a:rPr lang="en-US" dirty="0">
                <a:solidFill>
                  <a:schemeClr val="tx2"/>
                </a:solidFill>
              </a:rPr>
              <a:t>HID_REPORT_ID_FLASH_WRITE</a:t>
            </a:r>
          </a:p>
          <a:p>
            <a:r>
              <a:rPr lang="en-US" dirty="0"/>
              <a:t> *  HID_REPORT_ID_EEPROM_SET_ADDRESS</a:t>
            </a:r>
          </a:p>
          <a:p>
            <a:r>
              <a:rPr lang="en-US" dirty="0"/>
              <a:t> *  HID_REPORT_ID_EEPROM_WRITE</a:t>
            </a:r>
          </a:p>
          <a:p>
            <a:r>
              <a:rPr lang="en-US" dirty="0"/>
              <a:t> *  HID_REPORT_ID_RAM_WRITE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* PC -&gt; ECU </a:t>
            </a:r>
            <a:r>
              <a:rPr lang="en-US" dirty="0" err="1"/>
              <a:t>SetFeature</a:t>
            </a:r>
            <a:r>
              <a:rPr lang="en-US" dirty="0"/>
              <a:t>() reports (</a:t>
            </a:r>
            <a:r>
              <a:rPr lang="en-US" dirty="0" err="1"/>
              <a:t>HID_REPORT_ITEM_Feature</a:t>
            </a:r>
            <a:r>
              <a:rPr lang="en-US" dirty="0"/>
              <a:t>)</a:t>
            </a:r>
          </a:p>
          <a:p>
            <a:r>
              <a:rPr lang="en-US" dirty="0"/>
              <a:t> *  HID_REPORT_ID_MCU_CONTROL</a:t>
            </a:r>
          </a:p>
          <a:p>
            <a:r>
              <a:rPr lang="en-US" dirty="0"/>
              <a:t> *  HID_REPORT_ID_DIAG_CONTROL</a:t>
            </a:r>
          </a:p>
          <a:p>
            <a:r>
              <a:rPr lang="en-US" dirty="0"/>
              <a:t> *  HID_REPORT_ID_MODE_CONTROL</a:t>
            </a:r>
          </a:p>
          <a:p>
            <a:r>
              <a:rPr lang="en-US" dirty="0"/>
              <a:t> *  HID_REPORT_ID_DEBUG_CONTROL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610718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ChangeArrowheads="1"/>
          </p:cNvSpPr>
          <p:nvPr/>
        </p:nvSpPr>
        <p:spPr bwMode="auto">
          <a:xfrm>
            <a:off x="504825" y="1066800"/>
            <a:ext cx="8334375" cy="361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/>
              <a:t>The memory operation is primarily controlled by the FLASH_SET_ADDRESS report as detailed below.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chemeClr val="accent1"/>
                </a:solidFill>
              </a:rPr>
              <a:t>HID_REPORT_ID_FLASH_SET_ADDRESS (0x80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</a:p>
          <a:p>
            <a:pPr>
              <a:spcBef>
                <a:spcPts val="300"/>
              </a:spcBef>
              <a:tabLst>
                <a:tab pos="457200" algn="l"/>
                <a:tab pos="1371600" algn="l"/>
                <a:tab pos="1485900" algn="l"/>
              </a:tabLst>
            </a:pPr>
            <a:r>
              <a:rPr lang="en-US" dirty="0"/>
              <a:t>	</a:t>
            </a:r>
            <a:r>
              <a:rPr lang="fr-FR" dirty="0" smtClean="0"/>
              <a:t>Select</a:t>
            </a:r>
            <a:r>
              <a:rPr lang="fr-FR" dirty="0"/>
              <a:t>		</a:t>
            </a:r>
            <a:r>
              <a:rPr lang="fr-FR" dirty="0" smtClean="0"/>
              <a:t>6 bit memory operation </a:t>
            </a:r>
            <a:r>
              <a:rPr lang="fr-FR" dirty="0" err="1" smtClean="0"/>
              <a:t>selector</a:t>
            </a:r>
            <a:r>
              <a:rPr lang="fr-FR" dirty="0" smtClean="0"/>
              <a:t> </a:t>
            </a:r>
            <a:r>
              <a:rPr lang="fr-FR" dirty="0" err="1" smtClean="0"/>
              <a:t>defined</a:t>
            </a:r>
            <a:r>
              <a:rPr lang="fr-FR" dirty="0" smtClean="0"/>
              <a:t> as:</a:t>
            </a:r>
          </a:p>
          <a:p>
            <a:pPr>
              <a:spcBef>
                <a:spcPts val="300"/>
              </a:spcBef>
              <a:tabLst>
                <a:tab pos="457200" algn="l"/>
                <a:tab pos="1371600" algn="l"/>
                <a:tab pos="1485900" algn="l"/>
              </a:tabLst>
            </a:pPr>
            <a:r>
              <a:rPr lang="en-US" dirty="0" smtClean="0"/>
              <a:t>			MEMORY_SEL_FLASH (0x00)	memory </a:t>
            </a:r>
            <a:r>
              <a:rPr lang="en-US" dirty="0"/>
              <a:t>read/write </a:t>
            </a:r>
            <a:r>
              <a:rPr lang="en-US" dirty="0" smtClean="0"/>
              <a:t>0 to 32 bytes of data to flash</a:t>
            </a:r>
          </a:p>
          <a:p>
            <a:pPr>
              <a:spcBef>
                <a:spcPts val="300"/>
              </a:spcBef>
              <a:tabLst>
                <a:tab pos="457200" algn="l"/>
                <a:tab pos="1371600" algn="l"/>
                <a:tab pos="1485900" algn="l"/>
              </a:tabLst>
            </a:pPr>
            <a:r>
              <a:rPr lang="en-US" dirty="0" smtClean="0"/>
              <a:t>			MEMORY_SEL_SRAM (0x01</a:t>
            </a:r>
            <a:r>
              <a:rPr lang="en-US" dirty="0"/>
              <a:t>) </a:t>
            </a:r>
            <a:r>
              <a:rPr lang="en-US" dirty="0" smtClean="0"/>
              <a:t>	memory </a:t>
            </a:r>
            <a:r>
              <a:rPr lang="en-US" dirty="0"/>
              <a:t>read/write 0 to 32 bytes of data </a:t>
            </a:r>
            <a:r>
              <a:rPr lang="en-US" dirty="0" smtClean="0"/>
              <a:t>to SRAM</a:t>
            </a:r>
            <a:endParaRPr lang="en-US" dirty="0"/>
          </a:p>
          <a:p>
            <a:pPr>
              <a:spcBef>
                <a:spcPts val="300"/>
              </a:spcBef>
              <a:tabLst>
                <a:tab pos="457200" algn="l"/>
                <a:tab pos="1371600" algn="l"/>
                <a:tab pos="1485900" algn="l"/>
              </a:tabLst>
            </a:pPr>
            <a:r>
              <a:rPr lang="en-US" dirty="0" smtClean="0"/>
              <a:t>			MEMORY_SEL_ERASE (0x02</a:t>
            </a:r>
            <a:r>
              <a:rPr lang="en-US" dirty="0"/>
              <a:t>) </a:t>
            </a:r>
            <a:r>
              <a:rPr lang="en-US" dirty="0" smtClean="0"/>
              <a:t>	memory </a:t>
            </a:r>
            <a:r>
              <a:rPr lang="en-US" dirty="0"/>
              <a:t>erase flash </a:t>
            </a:r>
            <a:r>
              <a:rPr lang="en-US" dirty="0" smtClean="0"/>
              <a:t>4kB sector</a:t>
            </a:r>
            <a:endParaRPr lang="en-US" dirty="0"/>
          </a:p>
          <a:p>
            <a:pPr>
              <a:spcBef>
                <a:spcPts val="300"/>
              </a:spcBef>
              <a:tabLst>
                <a:tab pos="457200" algn="l"/>
                <a:tab pos="1371600" algn="l"/>
                <a:tab pos="1485900" algn="l"/>
              </a:tabLst>
            </a:pPr>
            <a:r>
              <a:rPr lang="en-US" dirty="0"/>
              <a:t>	</a:t>
            </a:r>
            <a:r>
              <a:rPr lang="en-US" dirty="0" smtClean="0"/>
              <a:t>		MEMORY_SEL_CPFS (0x03</a:t>
            </a:r>
            <a:r>
              <a:rPr lang="en-US" dirty="0"/>
              <a:t>) </a:t>
            </a:r>
            <a:r>
              <a:rPr lang="en-US" dirty="0" smtClean="0"/>
              <a:t>	block memory </a:t>
            </a:r>
            <a:r>
              <a:rPr lang="en-US" dirty="0"/>
              <a:t>copy </a:t>
            </a:r>
            <a:r>
              <a:rPr lang="en-US" dirty="0" smtClean="0"/>
              <a:t>specified flash page to 8kB of SRAM</a:t>
            </a:r>
            <a:endParaRPr lang="en-US" dirty="0"/>
          </a:p>
          <a:p>
            <a:pPr>
              <a:spcBef>
                <a:spcPts val="300"/>
              </a:spcBef>
              <a:tabLst>
                <a:tab pos="457200" algn="l"/>
                <a:tab pos="1371600" algn="l"/>
                <a:tab pos="1485900" algn="l"/>
              </a:tabLst>
            </a:pPr>
            <a:r>
              <a:rPr lang="en-US" dirty="0"/>
              <a:t>	</a:t>
            </a:r>
            <a:r>
              <a:rPr lang="en-US" dirty="0" smtClean="0"/>
              <a:t>		MEMORY_SEL_CPSF (0x04</a:t>
            </a:r>
            <a:r>
              <a:rPr lang="en-US" dirty="0"/>
              <a:t>) </a:t>
            </a:r>
            <a:r>
              <a:rPr lang="en-US" dirty="0" smtClean="0"/>
              <a:t>	block memory </a:t>
            </a:r>
            <a:r>
              <a:rPr lang="en-US" dirty="0"/>
              <a:t>copy </a:t>
            </a:r>
            <a:r>
              <a:rPr lang="en-US" dirty="0" smtClean="0"/>
              <a:t>8kB SRAM </a:t>
            </a:r>
            <a:r>
              <a:rPr lang="en-US" dirty="0"/>
              <a:t>to specified </a:t>
            </a:r>
            <a:r>
              <a:rPr lang="en-US" dirty="0" smtClean="0"/>
              <a:t>flash page(s)</a:t>
            </a:r>
          </a:p>
          <a:p>
            <a:pPr>
              <a:spcBef>
                <a:spcPts val="300"/>
              </a:spcBef>
              <a:tabLst>
                <a:tab pos="457200" algn="l"/>
                <a:tab pos="1371600" algn="l"/>
                <a:tab pos="1485900" algn="l"/>
              </a:tabLst>
            </a:pPr>
            <a:endParaRPr lang="fr-FR" dirty="0"/>
          </a:p>
          <a:p>
            <a:pPr>
              <a:spcBef>
                <a:spcPts val="300"/>
              </a:spcBef>
              <a:tabLst>
                <a:tab pos="457200" algn="l"/>
                <a:tab pos="1371600" algn="l"/>
                <a:tab pos="1485900" algn="l"/>
              </a:tabLst>
            </a:pPr>
            <a:r>
              <a:rPr lang="fr-FR" dirty="0"/>
              <a:t>	</a:t>
            </a:r>
            <a:r>
              <a:rPr lang="fr-FR" dirty="0" err="1"/>
              <a:t>Mcu</a:t>
            </a:r>
            <a:r>
              <a:rPr lang="fr-FR" dirty="0"/>
              <a:t>		</a:t>
            </a:r>
            <a:r>
              <a:rPr lang="fr-FR" dirty="0" smtClean="0"/>
              <a:t>2 bit </a:t>
            </a:r>
            <a:r>
              <a:rPr lang="fr-FR" dirty="0"/>
              <a:t>MCU </a:t>
            </a:r>
            <a:r>
              <a:rPr lang="fr-FR" dirty="0" err="1"/>
              <a:t>number</a:t>
            </a:r>
            <a:endParaRPr lang="fr-FR" dirty="0"/>
          </a:p>
          <a:p>
            <a:pPr>
              <a:spcBef>
                <a:spcPts val="300"/>
              </a:spcBef>
              <a:tabLst>
                <a:tab pos="457200" algn="l"/>
                <a:tab pos="1371600" algn="l"/>
                <a:tab pos="1485900" algn="l"/>
              </a:tabLst>
            </a:pPr>
            <a:endParaRPr lang="fr-FR" dirty="0" smtClean="0"/>
          </a:p>
          <a:p>
            <a:pPr>
              <a:spcBef>
                <a:spcPts val="300"/>
              </a:spcBef>
              <a:tabLst>
                <a:tab pos="457200" algn="l"/>
                <a:tab pos="1371600" algn="l"/>
                <a:tab pos="1485900" algn="l"/>
              </a:tabLst>
            </a:pPr>
            <a:r>
              <a:rPr lang="fr-FR" dirty="0"/>
              <a:t>	</a:t>
            </a:r>
            <a:r>
              <a:rPr lang="fr-FR" dirty="0" err="1"/>
              <a:t>Address</a:t>
            </a:r>
            <a:r>
              <a:rPr lang="fr-FR" dirty="0"/>
              <a:t>		</a:t>
            </a:r>
            <a:r>
              <a:rPr lang="fr-FR" dirty="0" smtClean="0"/>
              <a:t>27bit  AVR </a:t>
            </a:r>
            <a:r>
              <a:rPr lang="fr-FR" dirty="0" err="1" smtClean="0"/>
              <a:t>address</a:t>
            </a:r>
            <a:r>
              <a:rPr lang="fr-FR" dirty="0" smtClean="0"/>
              <a:t> location  (0 to 128MB)</a:t>
            </a:r>
          </a:p>
          <a:p>
            <a:pPr>
              <a:spcBef>
                <a:spcPts val="300"/>
              </a:spcBef>
              <a:tabLst>
                <a:tab pos="457200" algn="l"/>
                <a:tab pos="1371600" algn="l"/>
                <a:tab pos="1485900" algn="l"/>
              </a:tabLst>
            </a:pPr>
            <a:r>
              <a:rPr lang="fr-FR" dirty="0"/>
              <a:t>	</a:t>
            </a:r>
            <a:r>
              <a:rPr lang="fr-FR" dirty="0" smtClean="0"/>
              <a:t>		for </a:t>
            </a:r>
            <a:r>
              <a:rPr lang="en-US" dirty="0" smtClean="0"/>
              <a:t>MEMORY_SEL_FLASH/</a:t>
            </a:r>
            <a:r>
              <a:rPr lang="en-US" dirty="0"/>
              <a:t> </a:t>
            </a:r>
            <a:r>
              <a:rPr lang="en-US" dirty="0" smtClean="0"/>
              <a:t>MEMORY_SEL_SRAM address is start of data write/read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		for </a:t>
            </a:r>
            <a:r>
              <a:rPr lang="en-US" dirty="0" smtClean="0"/>
              <a:t>MEMORY_SEL_ERASE, address is start of sector (</a:t>
            </a:r>
            <a:r>
              <a:rPr lang="en-US" dirty="0" err="1" smtClean="0"/>
              <a:t>i..e</a:t>
            </a:r>
            <a:r>
              <a:rPr lang="en-US" dirty="0" smtClean="0"/>
              <a:t>  </a:t>
            </a:r>
            <a:r>
              <a:rPr lang="en-US" dirty="0"/>
              <a:t>Address &amp; </a:t>
            </a:r>
            <a:r>
              <a:rPr lang="en-US" dirty="0" smtClean="0"/>
              <a:t>0x7FFF000)</a:t>
            </a:r>
            <a:br>
              <a:rPr lang="en-US" dirty="0" smtClean="0"/>
            </a:br>
            <a:r>
              <a:rPr lang="en-US" dirty="0"/>
              <a:t>			for MEMORY_SEL_CPFS, address is flash page number (0-0xFF). Note: </a:t>
            </a:r>
            <a:r>
              <a:rPr lang="en-US" dirty="0" err="1"/>
              <a:t>Gapfiller</a:t>
            </a:r>
            <a:r>
              <a:rPr lang="en-US" dirty="0"/>
              <a:t> uses two 4-bit pages </a:t>
            </a:r>
            <a:r>
              <a:rPr lang="en-US" dirty="0" err="1"/>
              <a:t>mux’d</a:t>
            </a:r>
            <a:r>
              <a:rPr lang="en-US" dirty="0"/>
              <a:t> </a:t>
            </a:r>
            <a:r>
              <a:rPr lang="en-US" dirty="0" smtClean="0"/>
              <a:t>together</a:t>
            </a:r>
            <a:br>
              <a:rPr lang="en-US" dirty="0" smtClean="0"/>
            </a:br>
            <a:r>
              <a:rPr lang="en-US" dirty="0"/>
              <a:t>			for </a:t>
            </a:r>
            <a:r>
              <a:rPr lang="en-US" dirty="0" smtClean="0"/>
              <a:t>MEMORY_SEL_CPSF, </a:t>
            </a:r>
            <a:r>
              <a:rPr lang="en-US" dirty="0"/>
              <a:t>address is flash page number (0-0xFF). Note: </a:t>
            </a:r>
            <a:r>
              <a:rPr lang="en-US" dirty="0" err="1"/>
              <a:t>Gapfiller</a:t>
            </a:r>
            <a:r>
              <a:rPr lang="en-US" dirty="0"/>
              <a:t> uses two 4-bit pages </a:t>
            </a:r>
            <a:r>
              <a:rPr lang="en-US" dirty="0" err="1"/>
              <a:t>mux’d</a:t>
            </a:r>
            <a:r>
              <a:rPr lang="en-US" dirty="0"/>
              <a:t> together</a:t>
            </a:r>
          </a:p>
          <a:p>
            <a:pPr>
              <a:spcBef>
                <a:spcPts val="300"/>
              </a:spcBef>
              <a:tabLst>
                <a:tab pos="457200" algn="l"/>
                <a:tab pos="1371600" algn="l"/>
                <a:tab pos="1485900" algn="l"/>
              </a:tabLst>
            </a:pPr>
            <a:endParaRPr lang="en-US" dirty="0" smtClean="0"/>
          </a:p>
          <a:p>
            <a:pPr>
              <a:spcBef>
                <a:spcPts val="300"/>
              </a:spcBef>
              <a:tabLst>
                <a:tab pos="457200" algn="l"/>
                <a:tab pos="1371600" algn="l"/>
                <a:tab pos="1485900" algn="l"/>
              </a:tabLst>
            </a:pPr>
            <a:r>
              <a:rPr lang="en-US" dirty="0"/>
              <a:t>	</a:t>
            </a:r>
            <a:r>
              <a:rPr lang="en-US" dirty="0" err="1"/>
              <a:t>NumBytes</a:t>
            </a:r>
            <a:r>
              <a:rPr lang="en-US" dirty="0"/>
              <a:t>		</a:t>
            </a:r>
            <a:r>
              <a:rPr lang="en-US" dirty="0" smtClean="0"/>
              <a:t>5 bit number </a:t>
            </a:r>
            <a:r>
              <a:rPr lang="en-US" dirty="0"/>
              <a:t>of entries in data byte </a:t>
            </a:r>
            <a:r>
              <a:rPr lang="en-US" dirty="0" smtClean="0"/>
              <a:t>array (1 to 32 bytes)</a:t>
            </a:r>
            <a:br>
              <a:rPr lang="en-US" dirty="0" smtClean="0"/>
            </a:br>
            <a:r>
              <a:rPr lang="en-US" dirty="0" smtClean="0"/>
              <a:t>			use 0 </a:t>
            </a:r>
            <a:r>
              <a:rPr lang="en-US" dirty="0"/>
              <a:t>for </a:t>
            </a:r>
            <a:r>
              <a:rPr lang="en-US" dirty="0" smtClean="0"/>
              <a:t>MEMORY_SEL_ERASE, MEMORY_SEL_CPFS, MEMORY_SEL_CPSF</a:t>
            </a:r>
            <a:br>
              <a:rPr lang="en-US" dirty="0" smtClean="0"/>
            </a:br>
            <a:r>
              <a:rPr lang="en-US" dirty="0" smtClean="0"/>
              <a:t>			</a:t>
            </a:r>
          </a:p>
        </p:txBody>
      </p:sp>
      <p:sp>
        <p:nvSpPr>
          <p:cNvPr id="29699" name="Rectangle 2"/>
          <p:cNvSpPr txBox="1">
            <a:spLocks noChangeArrowheads="1"/>
          </p:cNvSpPr>
          <p:nvPr/>
        </p:nvSpPr>
        <p:spPr bwMode="auto">
          <a:xfrm>
            <a:off x="455613" y="146050"/>
            <a:ext cx="8183562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0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defTabSz="927100">
              <a:defRPr sz="10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defTabSz="927100">
              <a:defRPr sz="10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defTabSz="927100">
              <a:defRPr sz="10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defTabSz="927100">
              <a:defRPr sz="10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9271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defRPr sz="10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9271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defRPr sz="10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9271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defRPr sz="10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9271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defRPr sz="10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lnSpc>
                <a:spcPct val="87000"/>
              </a:lnSpc>
              <a:spcBef>
                <a:spcPct val="0"/>
              </a:spcBef>
            </a:pPr>
            <a:r>
              <a:rPr lang="en-US" sz="3000" b="0">
                <a:latin typeface="Impact" pitchFamily="34" charset="0"/>
              </a:rPr>
              <a:t>Summary Output Reports (PC → ECU)</a:t>
            </a:r>
          </a:p>
        </p:txBody>
      </p:sp>
      <p:sp>
        <p:nvSpPr>
          <p:cNvPr id="2" name="Rectangle 1"/>
          <p:cNvSpPr/>
          <p:nvPr/>
        </p:nvSpPr>
        <p:spPr>
          <a:xfrm>
            <a:off x="609600" y="4876800"/>
            <a:ext cx="4572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latin typeface="Consolas" pitchFamily="49" charset="0"/>
                <a:cs typeface="Consolas" pitchFamily="49" charset="0"/>
              </a:rPr>
              <a:t>/* Flash set address output report */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itchFamily="49" charset="0"/>
                <a:cs typeface="Consolas" pitchFamily="49" charset="0"/>
              </a:rPr>
              <a:t>#define HID_REPORT_ID_FLASH_SET_ADDRESS (0x80)</a:t>
            </a:r>
          </a:p>
          <a:p>
            <a:pPr>
              <a:spcBef>
                <a:spcPts val="0"/>
              </a:spcBef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typedef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struct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itchFamily="49" charset="0"/>
                <a:cs typeface="Consolas" pitchFamily="49" charset="0"/>
              </a:rPr>
              <a:t>	uint8_t Select:6;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itchFamily="49" charset="0"/>
                <a:cs typeface="Consolas" pitchFamily="49" charset="0"/>
              </a:rPr>
              <a:t>	uint8_t Mcu:2;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itchFamily="49" charset="0"/>
                <a:cs typeface="Consolas" pitchFamily="49" charset="0"/>
              </a:rPr>
              <a:t>	uint32_t Address:27;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itchFamily="49" charset="0"/>
                <a:cs typeface="Consolas" pitchFamily="49" charset="0"/>
              </a:rPr>
              <a:t>	uint32_t NumBytes:5;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itchFamily="49" charset="0"/>
                <a:cs typeface="Consolas" pitchFamily="49" charset="0"/>
              </a:rPr>
              <a:t>} ATTR_PACKED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HID_Report_Flash_Set_Address_t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="" xmlns:p14="http://schemas.microsoft.com/office/powerpoint/2010/main" val="1378407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ChangeArrowheads="1"/>
          </p:cNvSpPr>
          <p:nvPr/>
        </p:nvSpPr>
        <p:spPr bwMode="auto">
          <a:xfrm>
            <a:off x="542925" y="1083409"/>
            <a:ext cx="8105775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Program Flow (example write to SRAM)</a:t>
            </a:r>
          </a:p>
          <a:p>
            <a:pPr marL="228600" indent="-228600">
              <a:buFont typeface="+mj-lt"/>
              <a:buAutoNum type="arabicPeriod"/>
              <a:tabLst>
                <a:tab pos="457200" algn="l"/>
              </a:tabLst>
            </a:pPr>
            <a:r>
              <a:rPr lang="en-US" dirty="0" smtClean="0">
                <a:solidFill>
                  <a:schemeClr val="accent1"/>
                </a:solidFill>
              </a:rPr>
              <a:t>Check and/or set AVR to </a:t>
            </a:r>
            <a:r>
              <a:rPr lang="en-US" dirty="0">
                <a:solidFill>
                  <a:schemeClr val="accent1"/>
                </a:solidFill>
              </a:rPr>
              <a:t>Programming Mode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 err="1"/>
              <a:t>reportModeControl.Mode</a:t>
            </a:r>
            <a:r>
              <a:rPr lang="en-US" dirty="0"/>
              <a:t> = MODE_PROGRAM;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setFeature</a:t>
            </a:r>
            <a:r>
              <a:rPr lang="en-US" dirty="0" smtClean="0"/>
              <a:t>(HID_REPORT_ID_MODE_CONTROL</a:t>
            </a:r>
            <a:r>
              <a:rPr lang="en-US" dirty="0"/>
              <a:t>, </a:t>
            </a:r>
            <a:r>
              <a:rPr lang="en-US" dirty="0" err="1"/>
              <a:t>reportModeControl</a:t>
            </a:r>
            <a:r>
              <a:rPr lang="en-US" dirty="0"/>
              <a:t>, HID_REPORT_SIZE(</a:t>
            </a:r>
            <a:r>
              <a:rPr lang="en-US" dirty="0" err="1"/>
              <a:t>HID_Report_Mode_Control</a:t>
            </a:r>
            <a:r>
              <a:rPr lang="en-US" dirty="0"/>
              <a:t>))</a:t>
            </a:r>
            <a:br>
              <a:rPr lang="en-US" dirty="0"/>
            </a:br>
            <a:endParaRPr lang="en-US" dirty="0" smtClean="0"/>
          </a:p>
          <a:p>
            <a:pPr marL="228600" indent="-228600">
              <a:buFont typeface="+mj-lt"/>
              <a:buAutoNum type="arabicPeriod"/>
              <a:tabLst>
                <a:tab pos="457200" algn="l"/>
              </a:tabLst>
            </a:pPr>
            <a:r>
              <a:rPr lang="en-US" dirty="0" smtClean="0">
                <a:solidFill>
                  <a:schemeClr val="accent1"/>
                </a:solidFill>
              </a:rPr>
              <a:t>Load the report to specify memory mode selection and address, number of bytes, </a:t>
            </a:r>
            <a:r>
              <a:rPr lang="en-US" dirty="0" err="1" smtClean="0">
                <a:solidFill>
                  <a:schemeClr val="accent1"/>
                </a:solidFill>
              </a:rPr>
              <a:t>mcu</a:t>
            </a:r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 err="1" smtClean="0"/>
              <a:t>FlashSetAddressReport</a:t>
            </a:r>
            <a:r>
              <a:rPr lang="en-US" dirty="0" smtClean="0"/>
              <a:t>-</a:t>
            </a:r>
            <a:r>
              <a:rPr lang="en-US" dirty="0"/>
              <a:t>&gt;</a:t>
            </a:r>
            <a:r>
              <a:rPr lang="en-US" dirty="0" err="1"/>
              <a:t>Mcu</a:t>
            </a:r>
            <a:r>
              <a:rPr lang="en-US" dirty="0"/>
              <a:t> = (uint8_t) </a:t>
            </a:r>
            <a:r>
              <a:rPr lang="en-US" dirty="0" err="1" smtClean="0"/>
              <a:t>Mcu</a:t>
            </a:r>
            <a:r>
              <a:rPr lang="en-US" dirty="0" smtClean="0"/>
              <a:t> </a:t>
            </a:r>
            <a:r>
              <a:rPr lang="en-US" dirty="0"/>
              <a:t>&amp; 0x3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err="1" smtClean="0"/>
              <a:t>FlashSetAddressReport</a:t>
            </a:r>
            <a:r>
              <a:rPr lang="en-US" dirty="0" smtClean="0"/>
              <a:t>-</a:t>
            </a:r>
            <a:r>
              <a:rPr lang="en-US" dirty="0"/>
              <a:t>&gt;</a:t>
            </a:r>
            <a:r>
              <a:rPr lang="en-US" dirty="0" err="1"/>
              <a:t>NumBytes</a:t>
            </a:r>
            <a:r>
              <a:rPr lang="en-US" dirty="0"/>
              <a:t> = (uint8_t) </a:t>
            </a:r>
            <a:r>
              <a:rPr lang="en-US" dirty="0" err="1" smtClean="0"/>
              <a:t>NumBytes</a:t>
            </a:r>
            <a:r>
              <a:rPr lang="en-US" dirty="0" smtClean="0"/>
              <a:t> </a:t>
            </a:r>
            <a:r>
              <a:rPr lang="en-US" dirty="0"/>
              <a:t>&amp; 0x1F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err="1" smtClean="0"/>
              <a:t>FlashSetAddressReport</a:t>
            </a:r>
            <a:r>
              <a:rPr lang="en-US" dirty="0" smtClean="0"/>
              <a:t>-</a:t>
            </a:r>
            <a:r>
              <a:rPr lang="en-US" dirty="0"/>
              <a:t>&gt;Address = </a:t>
            </a:r>
            <a:r>
              <a:rPr lang="en-US" dirty="0" smtClean="0"/>
              <a:t>Address </a:t>
            </a:r>
            <a:r>
              <a:rPr lang="en-US" dirty="0"/>
              <a:t>&amp; 0x7FFFFFF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err="1" smtClean="0"/>
              <a:t>FlashSetAddressReport</a:t>
            </a:r>
            <a:r>
              <a:rPr lang="en-US" dirty="0" smtClean="0"/>
              <a:t>-</a:t>
            </a:r>
            <a:r>
              <a:rPr lang="en-US" dirty="0"/>
              <a:t>&gt;Select = MEMORY_SEL_SRAM;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Write address report to AVR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err="1" smtClean="0"/>
              <a:t>setReport</a:t>
            </a:r>
            <a:r>
              <a:rPr lang="en-US" dirty="0" smtClean="0"/>
              <a:t>(HID_REPORT_ID_FLASH_SET_ADDRESS, </a:t>
            </a:r>
            <a:r>
              <a:rPr lang="en-US" dirty="0" err="1"/>
              <a:t>FlashSetAddressReport</a:t>
            </a:r>
            <a:r>
              <a:rPr lang="en-US" dirty="0" smtClean="0"/>
              <a:t>, </a:t>
            </a:r>
            <a:r>
              <a:rPr lang="en-US" dirty="0"/>
              <a:t>HID_REPORT_SIZE(</a:t>
            </a:r>
            <a:r>
              <a:rPr lang="en-US" dirty="0" err="1"/>
              <a:t>HID_Report_Flash_Set_Address</a:t>
            </a:r>
            <a:r>
              <a:rPr lang="en-US" dirty="0" smtClean="0"/>
              <a:t>))</a:t>
            </a:r>
            <a:endParaRPr lang="en-US" dirty="0">
              <a:solidFill>
                <a:schemeClr val="accent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Load report with data</a:t>
            </a:r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 err="1"/>
              <a:t>FlashWriteReport</a:t>
            </a:r>
            <a:r>
              <a:rPr lang="en-US" dirty="0"/>
              <a:t>-&gt;Data[index] = Data[index</a:t>
            </a:r>
            <a:r>
              <a:rPr lang="en-US" dirty="0" smtClean="0"/>
              <a:t>]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Write data report to AVR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en-US" dirty="0"/>
              <a:t>	</a:t>
            </a:r>
            <a:r>
              <a:rPr lang="en-US" dirty="0" err="1" smtClean="0"/>
              <a:t>setReport</a:t>
            </a:r>
            <a:r>
              <a:rPr lang="en-US" dirty="0" smtClean="0"/>
              <a:t>(HID_REPORT_ID_FLASH_WRITE, </a:t>
            </a:r>
            <a:r>
              <a:rPr lang="en-US" dirty="0" err="1"/>
              <a:t>FlashWriteReport</a:t>
            </a:r>
            <a:r>
              <a:rPr lang="en-US" dirty="0" smtClean="0"/>
              <a:t>, </a:t>
            </a:r>
            <a:r>
              <a:rPr lang="en-US" dirty="0"/>
              <a:t>HID_REPORT_SIZE(</a:t>
            </a:r>
            <a:r>
              <a:rPr lang="en-US" dirty="0" err="1"/>
              <a:t>HID_Report_Flash_Write</a:t>
            </a:r>
            <a:r>
              <a:rPr lang="en-US" dirty="0" smtClean="0"/>
              <a:t>))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457200" algn="l"/>
              </a:tabLst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457200" algn="l"/>
              </a:tabLst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en-US" dirty="0" smtClean="0">
                <a:solidFill>
                  <a:schemeClr val="accent1"/>
                </a:solidFill>
              </a:rPr>
              <a:t>See  toyotune_cmd_win32 project for more examples</a:t>
            </a:r>
            <a:r>
              <a:rPr lang="en-US" dirty="0">
                <a:solidFill>
                  <a:schemeClr val="accent1"/>
                </a:solidFill>
              </a:rPr>
              <a:t>	</a:t>
            </a: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29699" name="Rectangle 2"/>
          <p:cNvSpPr txBox="1">
            <a:spLocks noChangeArrowheads="1"/>
          </p:cNvSpPr>
          <p:nvPr/>
        </p:nvSpPr>
        <p:spPr bwMode="auto">
          <a:xfrm>
            <a:off x="455613" y="146050"/>
            <a:ext cx="8183562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0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defTabSz="927100">
              <a:defRPr sz="10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defTabSz="927100">
              <a:defRPr sz="10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defTabSz="927100">
              <a:defRPr sz="10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defTabSz="927100">
              <a:defRPr sz="10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9271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defRPr sz="10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9271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defRPr sz="10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9271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defRPr sz="10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9271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defRPr sz="10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lnSpc>
                <a:spcPct val="87000"/>
              </a:lnSpc>
              <a:spcBef>
                <a:spcPct val="0"/>
              </a:spcBef>
            </a:pPr>
            <a:r>
              <a:rPr lang="en-US" sz="3000" b="0" dirty="0" smtClean="0">
                <a:latin typeface="Impact" pitchFamily="34" charset="0"/>
              </a:rPr>
              <a:t>GF/</a:t>
            </a:r>
            <a:r>
              <a:rPr lang="en-US" sz="3000" b="0" dirty="0" err="1" smtClean="0">
                <a:latin typeface="Impact" pitchFamily="34" charset="0"/>
              </a:rPr>
              <a:t>Toyotune</a:t>
            </a:r>
            <a:r>
              <a:rPr lang="en-US" sz="3000" b="0" dirty="0" smtClean="0">
                <a:latin typeface="Impact" pitchFamily="34" charset="0"/>
              </a:rPr>
              <a:t> Memory Prototype Code</a:t>
            </a:r>
            <a:endParaRPr lang="en-US" sz="3000" b="0" dirty="0">
              <a:latin typeface="Impact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771042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USB Interface v2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533400" y="990600"/>
            <a:ext cx="815340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tabLst>
                <a:tab pos="230188" algn="l"/>
                <a:tab pos="457200" algn="l"/>
                <a:tab pos="685800" algn="l"/>
                <a:tab pos="914400" algn="l"/>
                <a:tab pos="1144588" algn="l"/>
                <a:tab pos="1371600" algn="l"/>
                <a:tab pos="1374775" algn="l"/>
                <a:tab pos="1600200" algn="l"/>
              </a:tabLst>
            </a:pPr>
            <a:r>
              <a:rPr lang="en-US" sz="1200"/>
              <a:t>Purchased VID/PID: 0x16D0 / 0x05A3</a:t>
            </a:r>
          </a:p>
          <a:p>
            <a:pPr>
              <a:tabLst>
                <a:tab pos="230188" algn="l"/>
                <a:tab pos="457200" algn="l"/>
                <a:tab pos="685800" algn="l"/>
                <a:tab pos="914400" algn="l"/>
                <a:tab pos="1144588" algn="l"/>
                <a:tab pos="1371600" algn="l"/>
                <a:tab pos="1374775" algn="l"/>
                <a:tab pos="1600200" algn="l"/>
              </a:tabLst>
            </a:pPr>
            <a:endParaRPr lang="en-US"/>
          </a:p>
          <a:p>
            <a:pPr>
              <a:tabLst>
                <a:tab pos="230188" algn="l"/>
                <a:tab pos="457200" algn="l"/>
                <a:tab pos="685800" algn="l"/>
                <a:tab pos="914400" algn="l"/>
                <a:tab pos="1144588" algn="l"/>
                <a:tab pos="1371600" algn="l"/>
                <a:tab pos="1374775" algn="l"/>
                <a:tab pos="1600200" algn="l"/>
              </a:tabLst>
            </a:pPr>
            <a:endParaRPr lang="en-US"/>
          </a:p>
        </p:txBody>
      </p:sp>
      <p:sp>
        <p:nvSpPr>
          <p:cNvPr id="25604" name="Rectangle 1"/>
          <p:cNvSpPr>
            <a:spLocks noChangeArrowheads="1"/>
          </p:cNvSpPr>
          <p:nvPr/>
        </p:nvSpPr>
        <p:spPr bwMode="auto">
          <a:xfrm>
            <a:off x="552450" y="1524000"/>
            <a:ext cx="3867150" cy="367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/>
              <a:t> * ECU -&gt; PC </a:t>
            </a:r>
            <a:r>
              <a:rPr lang="en-US" dirty="0" err="1"/>
              <a:t>GetReport</a:t>
            </a:r>
            <a:r>
              <a:rPr lang="en-US" dirty="0"/>
              <a:t>() reports (</a:t>
            </a:r>
            <a:r>
              <a:rPr lang="en-US" dirty="0" err="1"/>
              <a:t>HID_REPORT_ITEM_In</a:t>
            </a:r>
            <a:r>
              <a:rPr lang="en-US" dirty="0"/>
              <a:t>)</a:t>
            </a:r>
          </a:p>
          <a:p>
            <a:r>
              <a:rPr lang="en-US" dirty="0"/>
              <a:t> *  HID_REPORT_ID_DEBUG</a:t>
            </a:r>
          </a:p>
          <a:p>
            <a:r>
              <a:rPr lang="en-US" dirty="0"/>
              <a:t> *  HID_REPORT_ID_DIAG_STATUS</a:t>
            </a:r>
          </a:p>
          <a:p>
            <a:r>
              <a:rPr lang="en-US" dirty="0"/>
              <a:t> *  HID_REPORT_ID_MCU_STATUS</a:t>
            </a:r>
          </a:p>
          <a:p>
            <a:r>
              <a:rPr lang="en-US" dirty="0"/>
              <a:t> *  HID_REPORT_ID_DIAG</a:t>
            </a:r>
          </a:p>
          <a:p>
            <a:r>
              <a:rPr lang="en-US" dirty="0"/>
              <a:t> *  HID_REPORT_ID_FLASH_READ</a:t>
            </a:r>
          </a:p>
          <a:p>
            <a:r>
              <a:rPr lang="en-US" dirty="0"/>
              <a:t> *  HID_REPORT_ID_EEPROM_READ</a:t>
            </a:r>
          </a:p>
          <a:p>
            <a:r>
              <a:rPr lang="en-US" dirty="0"/>
              <a:t> *  </a:t>
            </a:r>
            <a:r>
              <a:rPr lang="en-US" dirty="0">
                <a:solidFill>
                  <a:schemeClr val="tx2"/>
                </a:solidFill>
              </a:rPr>
              <a:t>HID_REPORT_ID_RAM_STATUS</a:t>
            </a:r>
          </a:p>
          <a:p>
            <a:r>
              <a:rPr lang="en-US" dirty="0"/>
              <a:t> *  HID_REPORT_ID_ABOUT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 * ECU -&gt; PC </a:t>
            </a:r>
            <a:r>
              <a:rPr lang="en-US" dirty="0" err="1"/>
              <a:t>GetFeature</a:t>
            </a:r>
            <a:r>
              <a:rPr lang="en-US" dirty="0"/>
              <a:t>() reports (</a:t>
            </a:r>
            <a:r>
              <a:rPr lang="en-US" dirty="0" err="1"/>
              <a:t>HID_REPORT_ITEM_Feature</a:t>
            </a:r>
            <a:r>
              <a:rPr lang="en-US" dirty="0"/>
              <a:t>)</a:t>
            </a:r>
          </a:p>
          <a:p>
            <a:r>
              <a:rPr lang="en-US" dirty="0"/>
              <a:t> *  HID_REPORT_ID_MCU_CONTROL</a:t>
            </a:r>
          </a:p>
          <a:p>
            <a:r>
              <a:rPr lang="en-US" dirty="0"/>
              <a:t> *  HID_REPORT_ID_DIAG_CONTROL</a:t>
            </a:r>
          </a:p>
          <a:p>
            <a:r>
              <a:rPr lang="en-US" dirty="0"/>
              <a:t> *  HID_REPORT_ID_DEBUG_CONTROL</a:t>
            </a:r>
          </a:p>
          <a:p>
            <a:r>
              <a:rPr lang="en-US" dirty="0"/>
              <a:t> *  HID_REPORT_ID_MODE_CONTROL</a:t>
            </a:r>
          </a:p>
          <a:p>
            <a:endParaRPr lang="en-US" dirty="0"/>
          </a:p>
        </p:txBody>
      </p:sp>
      <p:sp>
        <p:nvSpPr>
          <p:cNvPr id="25605" name="Rectangle 2"/>
          <p:cNvSpPr>
            <a:spLocks noChangeArrowheads="1"/>
          </p:cNvSpPr>
          <p:nvPr/>
        </p:nvSpPr>
        <p:spPr bwMode="auto">
          <a:xfrm>
            <a:off x="4876800" y="1524000"/>
            <a:ext cx="3543300" cy="367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/>
              <a:t> * PC -&gt; ECU </a:t>
            </a:r>
            <a:r>
              <a:rPr lang="en-US" dirty="0" err="1"/>
              <a:t>SetReport</a:t>
            </a:r>
            <a:r>
              <a:rPr lang="en-US" dirty="0"/>
              <a:t>() reports (</a:t>
            </a:r>
            <a:r>
              <a:rPr lang="en-US" dirty="0" err="1"/>
              <a:t>HID_REPORT_ITEM_Out</a:t>
            </a:r>
            <a:r>
              <a:rPr lang="en-US" dirty="0"/>
              <a:t>)</a:t>
            </a:r>
          </a:p>
          <a:p>
            <a:r>
              <a:rPr lang="en-US" dirty="0"/>
              <a:t> *  HID_REPORT_ID_FLASH_SET_ADDRESS</a:t>
            </a:r>
          </a:p>
          <a:p>
            <a:r>
              <a:rPr lang="en-US" dirty="0"/>
              <a:t> *  HID_REPORT_ID_FLASH_WRITE</a:t>
            </a:r>
          </a:p>
          <a:p>
            <a:r>
              <a:rPr lang="en-US" dirty="0"/>
              <a:t> *  HID_REPORT_ID_EEPROM_SET_ADDRESS</a:t>
            </a:r>
          </a:p>
          <a:p>
            <a:r>
              <a:rPr lang="en-US" dirty="0"/>
              <a:t> *  HID_REPORT_ID_EEPROM_WRITE</a:t>
            </a:r>
          </a:p>
          <a:p>
            <a:r>
              <a:rPr lang="en-US" dirty="0"/>
              <a:t> *  </a:t>
            </a:r>
            <a:r>
              <a:rPr lang="en-US" dirty="0">
                <a:solidFill>
                  <a:schemeClr val="tx2"/>
                </a:solidFill>
              </a:rPr>
              <a:t>HID_REPORT_ID_RAM_WRITE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* PC -&gt; ECU </a:t>
            </a:r>
            <a:r>
              <a:rPr lang="en-US" dirty="0" err="1"/>
              <a:t>SetFeature</a:t>
            </a:r>
            <a:r>
              <a:rPr lang="en-US" dirty="0"/>
              <a:t>() reports (</a:t>
            </a:r>
            <a:r>
              <a:rPr lang="en-US" dirty="0" err="1"/>
              <a:t>HID_REPORT_ITEM_Feature</a:t>
            </a:r>
            <a:r>
              <a:rPr lang="en-US" dirty="0"/>
              <a:t>)</a:t>
            </a:r>
          </a:p>
          <a:p>
            <a:r>
              <a:rPr lang="en-US" dirty="0"/>
              <a:t> *  HID_REPORT_ID_MCU_CONTROL</a:t>
            </a:r>
          </a:p>
          <a:p>
            <a:r>
              <a:rPr lang="en-US" dirty="0"/>
              <a:t> *  HID_REPORT_ID_DIAG_CONTROL</a:t>
            </a:r>
          </a:p>
          <a:p>
            <a:r>
              <a:rPr lang="en-US" dirty="0"/>
              <a:t> *  HID_REPORT_ID_MODE_CONTROL</a:t>
            </a:r>
          </a:p>
          <a:p>
            <a:r>
              <a:rPr lang="en-US" dirty="0"/>
              <a:t> *  HID_REPORT_ID_DEBUG_CONTROL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ChangeArrowheads="1"/>
          </p:cNvSpPr>
          <p:nvPr/>
        </p:nvSpPr>
        <p:spPr bwMode="auto">
          <a:xfrm>
            <a:off x="533400" y="838200"/>
            <a:ext cx="7924800" cy="1469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ts val="300"/>
              </a:spcBef>
              <a:tabLst>
                <a:tab pos="466725" algn="l"/>
                <a:tab pos="914400" algn="l"/>
                <a:tab pos="1371600" algn="l"/>
                <a:tab pos="1828800" algn="l"/>
                <a:tab pos="2295525" algn="l"/>
                <a:tab pos="2743200" algn="l"/>
                <a:tab pos="3209925" algn="l"/>
                <a:tab pos="3657600" algn="l"/>
                <a:tab pos="4105275" algn="l"/>
              </a:tabLst>
            </a:pPr>
            <a:endParaRPr lang="en-US" dirty="0"/>
          </a:p>
          <a:p>
            <a:pPr>
              <a:spcBef>
                <a:spcPts val="300"/>
              </a:spcBef>
              <a:tabLst>
                <a:tab pos="466725" algn="l"/>
                <a:tab pos="914400" algn="l"/>
                <a:tab pos="1371600" algn="l"/>
                <a:tab pos="1828800" algn="l"/>
                <a:tab pos="2295525" algn="l"/>
                <a:tab pos="2743200" algn="l"/>
                <a:tab pos="3209925" algn="l"/>
                <a:tab pos="3657600" algn="l"/>
                <a:tab pos="4105275" algn="l"/>
              </a:tabLst>
            </a:pPr>
            <a:r>
              <a:rPr lang="en-US" dirty="0">
                <a:solidFill>
                  <a:schemeClr val="accent1"/>
                </a:solidFill>
              </a:rPr>
              <a:t>HID_REPORT_ID_RAM_STATUS (0x87)</a:t>
            </a:r>
          </a:p>
          <a:p>
            <a:pPr>
              <a:spcBef>
                <a:spcPts val="300"/>
              </a:spcBef>
              <a:tabLst>
                <a:tab pos="466725" algn="l"/>
                <a:tab pos="914400" algn="l"/>
                <a:tab pos="1371600" algn="l"/>
                <a:tab pos="1828800" algn="l"/>
                <a:tab pos="2295525" algn="l"/>
                <a:tab pos="2743200" algn="l"/>
                <a:tab pos="3209925" algn="l"/>
                <a:tab pos="3657600" algn="l"/>
                <a:tab pos="4105275" algn="l"/>
              </a:tabLst>
            </a:pPr>
            <a:r>
              <a:rPr lang="en-US" dirty="0"/>
              <a:t>	</a:t>
            </a:r>
            <a:r>
              <a:rPr lang="fr-FR" dirty="0" err="1"/>
              <a:t>Resume</a:t>
            </a:r>
            <a:r>
              <a:rPr lang="fr-FR" dirty="0"/>
              <a:t>			1 bit flag to </a:t>
            </a:r>
            <a:r>
              <a:rPr lang="fr-FR" dirty="0" err="1"/>
              <a:t>request</a:t>
            </a:r>
            <a:r>
              <a:rPr lang="fr-FR" dirty="0"/>
              <a:t> use of </a:t>
            </a:r>
            <a:r>
              <a:rPr lang="fr-FR" dirty="0" err="1"/>
              <a:t>previous</a:t>
            </a:r>
            <a:r>
              <a:rPr lang="fr-FR" dirty="0"/>
              <a:t> address+1</a:t>
            </a:r>
          </a:p>
          <a:p>
            <a:pPr>
              <a:spcBef>
                <a:spcPts val="300"/>
              </a:spcBef>
              <a:tabLst>
                <a:tab pos="466725" algn="l"/>
                <a:tab pos="914400" algn="l"/>
                <a:tab pos="1371600" algn="l"/>
                <a:tab pos="1828800" algn="l"/>
                <a:tab pos="2295525" algn="l"/>
                <a:tab pos="2743200" algn="l"/>
                <a:tab pos="3209925" algn="l"/>
                <a:tab pos="3657600" algn="l"/>
                <a:tab pos="4105275" algn="l"/>
              </a:tabLst>
            </a:pPr>
            <a:r>
              <a:rPr lang="fr-FR" dirty="0"/>
              <a:t>	</a:t>
            </a:r>
            <a:r>
              <a:rPr lang="fr-FR" dirty="0" err="1"/>
              <a:t>Reserved</a:t>
            </a:r>
            <a:r>
              <a:rPr lang="fr-FR" dirty="0"/>
              <a:t>		5 bits </a:t>
            </a:r>
            <a:r>
              <a:rPr lang="fr-FR" dirty="0" err="1"/>
              <a:t>unused</a:t>
            </a:r>
            <a:endParaRPr lang="fr-FR" dirty="0"/>
          </a:p>
          <a:p>
            <a:pPr>
              <a:spcBef>
                <a:spcPts val="300"/>
              </a:spcBef>
              <a:tabLst>
                <a:tab pos="466725" algn="l"/>
                <a:tab pos="914400" algn="l"/>
                <a:tab pos="1371600" algn="l"/>
                <a:tab pos="1828800" algn="l"/>
                <a:tab pos="2295525" algn="l"/>
                <a:tab pos="2743200" algn="l"/>
                <a:tab pos="3209925" algn="l"/>
                <a:tab pos="3657600" algn="l"/>
                <a:tab pos="4105275" algn="l"/>
              </a:tabLst>
            </a:pPr>
            <a:r>
              <a:rPr lang="fr-FR" dirty="0"/>
              <a:t>	</a:t>
            </a:r>
            <a:r>
              <a:rPr lang="fr-FR" dirty="0" err="1"/>
              <a:t>Mcu</a:t>
            </a:r>
            <a:r>
              <a:rPr lang="fr-FR" dirty="0"/>
              <a:t>			2 bits MCU </a:t>
            </a:r>
            <a:r>
              <a:rPr lang="fr-FR" dirty="0" err="1"/>
              <a:t>number</a:t>
            </a:r>
            <a:endParaRPr lang="fr-FR" dirty="0"/>
          </a:p>
          <a:p>
            <a:pPr>
              <a:spcBef>
                <a:spcPts val="300"/>
              </a:spcBef>
              <a:tabLst>
                <a:tab pos="466725" algn="l"/>
                <a:tab pos="914400" algn="l"/>
                <a:tab pos="1371600" algn="l"/>
                <a:tab pos="1828800" algn="l"/>
                <a:tab pos="2295525" algn="l"/>
                <a:tab pos="2743200" algn="l"/>
                <a:tab pos="3209925" algn="l"/>
                <a:tab pos="3657600" algn="l"/>
                <a:tab pos="4105275" algn="l"/>
              </a:tabLst>
            </a:pPr>
            <a:r>
              <a:rPr lang="fr-FR" dirty="0"/>
              <a:t>	</a:t>
            </a:r>
            <a:r>
              <a:rPr lang="fr-FR" dirty="0" err="1"/>
              <a:t>Address</a:t>
            </a:r>
            <a:r>
              <a:rPr lang="fr-FR" dirty="0"/>
              <a:t>			16 bit  DENSO </a:t>
            </a:r>
            <a:r>
              <a:rPr lang="fr-FR" dirty="0" err="1"/>
              <a:t>address</a:t>
            </a:r>
            <a:r>
              <a:rPr lang="fr-FR" dirty="0"/>
              <a:t> </a:t>
            </a:r>
            <a:r>
              <a:rPr lang="fr-FR" dirty="0" err="1"/>
              <a:t>space</a:t>
            </a:r>
            <a:r>
              <a:rPr lang="fr-FR" dirty="0"/>
              <a:t> to write to</a:t>
            </a:r>
          </a:p>
          <a:p>
            <a:pPr>
              <a:spcBef>
                <a:spcPts val="300"/>
              </a:spcBef>
              <a:tabLst>
                <a:tab pos="466725" algn="l"/>
                <a:tab pos="914400" algn="l"/>
                <a:tab pos="1371600" algn="l"/>
                <a:tab pos="1828800" algn="l"/>
                <a:tab pos="2295525" algn="l"/>
                <a:tab pos="2743200" algn="l"/>
                <a:tab pos="3209925" algn="l"/>
                <a:tab pos="3657600" algn="l"/>
                <a:tab pos="4105275" algn="l"/>
              </a:tabLst>
            </a:pPr>
            <a:r>
              <a:rPr lang="fr-FR" dirty="0"/>
              <a:t>	</a:t>
            </a:r>
            <a:r>
              <a:rPr lang="fr-FR" dirty="0" err="1"/>
              <a:t>Status</a:t>
            </a:r>
            <a:r>
              <a:rPr lang="fr-FR" dirty="0"/>
              <a:t>			</a:t>
            </a:r>
            <a:r>
              <a:rPr lang="fr-FR" dirty="0" err="1"/>
              <a:t>Status</a:t>
            </a:r>
            <a:r>
              <a:rPr lang="fr-FR" dirty="0"/>
              <a:t> byte</a:t>
            </a:r>
            <a:endParaRPr lang="en-US" dirty="0"/>
          </a:p>
          <a:p>
            <a:pPr>
              <a:spcBef>
                <a:spcPts val="300"/>
              </a:spcBef>
              <a:tabLst>
                <a:tab pos="466725" algn="l"/>
                <a:tab pos="914400" algn="l"/>
                <a:tab pos="1371600" algn="l"/>
                <a:tab pos="1828800" algn="l"/>
                <a:tab pos="2295525" algn="l"/>
                <a:tab pos="2743200" algn="l"/>
                <a:tab pos="3209925" algn="l"/>
                <a:tab pos="3657600" algn="l"/>
                <a:tab pos="4105275" algn="l"/>
              </a:tabLst>
            </a:pPr>
            <a:endParaRPr lang="en-US" dirty="0"/>
          </a:p>
        </p:txBody>
      </p:sp>
      <p:sp>
        <p:nvSpPr>
          <p:cNvPr id="27651" name="Rectangle 2"/>
          <p:cNvSpPr txBox="1">
            <a:spLocks noChangeArrowheads="1"/>
          </p:cNvSpPr>
          <p:nvPr/>
        </p:nvSpPr>
        <p:spPr bwMode="auto">
          <a:xfrm>
            <a:off x="455613" y="146050"/>
            <a:ext cx="8183562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0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defTabSz="927100">
              <a:defRPr sz="10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defTabSz="927100">
              <a:defRPr sz="10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defTabSz="927100">
              <a:defRPr sz="10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defTabSz="927100">
              <a:defRPr sz="10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9271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defRPr sz="10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9271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defRPr sz="10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9271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defRPr sz="10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9271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defRPr sz="10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lnSpc>
                <a:spcPct val="87000"/>
              </a:lnSpc>
              <a:spcBef>
                <a:spcPct val="0"/>
              </a:spcBef>
            </a:pPr>
            <a:r>
              <a:rPr lang="en-US" sz="3000" b="0">
                <a:latin typeface="Impact" pitchFamily="34" charset="0"/>
              </a:rPr>
              <a:t>Summary Input Reports (ECU → PC)</a:t>
            </a:r>
          </a:p>
        </p:txBody>
      </p:sp>
      <p:sp>
        <p:nvSpPr>
          <p:cNvPr id="2" name="Rectangle 1"/>
          <p:cNvSpPr/>
          <p:nvPr/>
        </p:nvSpPr>
        <p:spPr>
          <a:xfrm>
            <a:off x="600941" y="38100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latin typeface="Consolas" pitchFamily="49" charset="0"/>
                <a:cs typeface="Consolas" pitchFamily="49" charset="0"/>
              </a:rPr>
              <a:t>/* RAM write status input report */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itchFamily="49" charset="0"/>
                <a:cs typeface="Consolas" pitchFamily="49" charset="0"/>
              </a:rPr>
              <a:t>#define HID_REPORT_ID_RAM_STATUS (0x87)</a:t>
            </a:r>
          </a:p>
          <a:p>
            <a:pPr>
              <a:spcBef>
                <a:spcPts val="0"/>
              </a:spcBef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typedef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struct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0"/>
              </a:spcBef>
              <a:tabLst>
                <a:tab pos="285750" algn="l"/>
              </a:tabLst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uint8_t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Resume:1;</a:t>
            </a:r>
          </a:p>
          <a:p>
            <a:pPr>
              <a:spcBef>
                <a:spcPts val="0"/>
              </a:spcBef>
              <a:tabLst>
                <a:tab pos="285750" algn="l"/>
              </a:tabLst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uint8_t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Reserved:5;</a:t>
            </a:r>
          </a:p>
          <a:p>
            <a:pPr>
              <a:spcBef>
                <a:spcPts val="0"/>
              </a:spcBef>
              <a:tabLst>
                <a:tab pos="285750" algn="l"/>
              </a:tabLst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uint8_t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Mcu:2;</a:t>
            </a:r>
          </a:p>
          <a:p>
            <a:pPr>
              <a:spcBef>
                <a:spcPts val="0"/>
              </a:spcBef>
              <a:tabLst>
                <a:tab pos="285750" algn="l"/>
              </a:tabLst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uint16_t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Address;</a:t>
            </a:r>
          </a:p>
          <a:p>
            <a:pPr>
              <a:spcBef>
                <a:spcPts val="0"/>
              </a:spcBef>
              <a:tabLst>
                <a:tab pos="285750" algn="l"/>
              </a:tabLst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uint8_t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Status;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itchFamily="49" charset="0"/>
                <a:cs typeface="Consolas" pitchFamily="49" charset="0"/>
              </a:rPr>
              <a:t>} ATTR_PACKED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HID_Report_Ram_Status_t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ChangeArrowheads="1"/>
          </p:cNvSpPr>
          <p:nvPr/>
        </p:nvSpPr>
        <p:spPr bwMode="auto">
          <a:xfrm>
            <a:off x="504825" y="1066800"/>
            <a:ext cx="8105775" cy="2077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dirty="0" smtClean="0">
              <a:solidFill>
                <a:schemeClr val="accent1"/>
              </a:solidFill>
            </a:endParaRPr>
          </a:p>
          <a:p>
            <a:pPr>
              <a:spcBef>
                <a:spcPts val="300"/>
              </a:spcBef>
            </a:pPr>
            <a:r>
              <a:rPr lang="en-US" dirty="0" smtClean="0">
                <a:solidFill>
                  <a:schemeClr val="accent1"/>
                </a:solidFill>
              </a:rPr>
              <a:t>HID_REPORT_ID_RAM_WRITE (0x86)</a:t>
            </a:r>
          </a:p>
          <a:p>
            <a:pPr>
              <a:spcBef>
                <a:spcPts val="300"/>
              </a:spcBef>
            </a:pPr>
            <a:r>
              <a:rPr lang="en-US" dirty="0"/>
              <a:t>	</a:t>
            </a:r>
            <a:r>
              <a:rPr lang="fr-FR" dirty="0" err="1"/>
              <a:t>Resume</a:t>
            </a:r>
            <a:r>
              <a:rPr lang="fr-FR" dirty="0"/>
              <a:t>		</a:t>
            </a:r>
            <a:r>
              <a:rPr lang="fr-FR" dirty="0" smtClean="0"/>
              <a:t>1 </a:t>
            </a:r>
            <a:r>
              <a:rPr lang="fr-FR" dirty="0"/>
              <a:t>bit flag to </a:t>
            </a:r>
            <a:r>
              <a:rPr lang="fr-FR" dirty="0" err="1"/>
              <a:t>request</a:t>
            </a:r>
            <a:r>
              <a:rPr lang="fr-FR" dirty="0"/>
              <a:t> use of </a:t>
            </a:r>
            <a:r>
              <a:rPr lang="fr-FR" dirty="0" err="1"/>
              <a:t>previous</a:t>
            </a:r>
            <a:r>
              <a:rPr lang="fr-FR" dirty="0"/>
              <a:t> address+1</a:t>
            </a:r>
          </a:p>
          <a:p>
            <a:pPr>
              <a:spcBef>
                <a:spcPts val="300"/>
              </a:spcBef>
            </a:pPr>
            <a:r>
              <a:rPr lang="fr-FR" dirty="0"/>
              <a:t>	</a:t>
            </a:r>
            <a:r>
              <a:rPr lang="fr-FR" dirty="0" err="1"/>
              <a:t>Reserved</a:t>
            </a:r>
            <a:r>
              <a:rPr lang="fr-FR" dirty="0"/>
              <a:t>		5 bits </a:t>
            </a:r>
            <a:r>
              <a:rPr lang="fr-FR" dirty="0" err="1"/>
              <a:t>unused</a:t>
            </a:r>
            <a:endParaRPr lang="fr-FR" dirty="0"/>
          </a:p>
          <a:p>
            <a:pPr>
              <a:spcBef>
                <a:spcPts val="300"/>
              </a:spcBef>
            </a:pPr>
            <a:r>
              <a:rPr lang="fr-FR" dirty="0"/>
              <a:t>	</a:t>
            </a:r>
            <a:r>
              <a:rPr lang="fr-FR" dirty="0" err="1"/>
              <a:t>Mcu</a:t>
            </a:r>
            <a:r>
              <a:rPr lang="fr-FR" dirty="0"/>
              <a:t>		</a:t>
            </a:r>
            <a:r>
              <a:rPr lang="fr-FR" dirty="0" smtClean="0"/>
              <a:t>2 </a:t>
            </a:r>
            <a:r>
              <a:rPr lang="fr-FR" dirty="0"/>
              <a:t>bits MCU </a:t>
            </a:r>
            <a:r>
              <a:rPr lang="fr-FR" dirty="0" err="1"/>
              <a:t>number</a:t>
            </a:r>
            <a:endParaRPr lang="fr-FR" dirty="0"/>
          </a:p>
          <a:p>
            <a:pPr>
              <a:spcBef>
                <a:spcPts val="300"/>
              </a:spcBef>
            </a:pPr>
            <a:r>
              <a:rPr lang="fr-FR" dirty="0"/>
              <a:t>	</a:t>
            </a:r>
            <a:r>
              <a:rPr lang="fr-FR" dirty="0" err="1"/>
              <a:t>Address</a:t>
            </a:r>
            <a:r>
              <a:rPr lang="fr-FR" dirty="0"/>
              <a:t>		</a:t>
            </a:r>
            <a:r>
              <a:rPr lang="fr-FR" dirty="0" smtClean="0"/>
              <a:t>16 </a:t>
            </a:r>
            <a:r>
              <a:rPr lang="fr-FR" dirty="0"/>
              <a:t>bit  DENSO </a:t>
            </a:r>
            <a:r>
              <a:rPr lang="fr-FR" dirty="0" err="1"/>
              <a:t>address</a:t>
            </a:r>
            <a:r>
              <a:rPr lang="fr-FR" dirty="0"/>
              <a:t> location (64kB max</a:t>
            </a:r>
            <a:r>
              <a:rPr lang="fr-FR" dirty="0" smtClean="0"/>
              <a:t>), </a:t>
            </a:r>
            <a:r>
              <a:rPr lang="fr-FR" dirty="0" err="1" smtClean="0"/>
              <a:t>ignored</a:t>
            </a:r>
            <a:r>
              <a:rPr lang="fr-FR" dirty="0" smtClean="0"/>
              <a:t> if </a:t>
            </a:r>
            <a:r>
              <a:rPr lang="fr-FR" dirty="0" err="1" smtClean="0"/>
              <a:t>resume</a:t>
            </a:r>
            <a:r>
              <a:rPr lang="fr-FR" dirty="0" smtClean="0"/>
              <a:t>=</a:t>
            </a:r>
            <a:r>
              <a:rPr lang="fr-FR" dirty="0" err="1" smtClean="0"/>
              <a:t>true</a:t>
            </a:r>
            <a:endParaRPr lang="fr-FR" dirty="0"/>
          </a:p>
          <a:p>
            <a:pPr>
              <a:spcBef>
                <a:spcPts val="300"/>
              </a:spcBef>
            </a:pPr>
            <a:r>
              <a:rPr lang="en-US" dirty="0"/>
              <a:t>	</a:t>
            </a:r>
            <a:r>
              <a:rPr lang="en-US" dirty="0" err="1"/>
              <a:t>DataNumEntries</a:t>
            </a:r>
            <a:r>
              <a:rPr lang="en-US" dirty="0"/>
              <a:t>		number of entries in data byte array (max </a:t>
            </a:r>
            <a:r>
              <a:rPr lang="fr-FR" dirty="0"/>
              <a:t>DIAG_RAM_SIZE</a:t>
            </a:r>
            <a:r>
              <a:rPr lang="en-US" dirty="0"/>
              <a:t>)</a:t>
            </a:r>
            <a:endParaRPr lang="fr-FR" dirty="0"/>
          </a:p>
          <a:p>
            <a:pPr>
              <a:spcBef>
                <a:spcPts val="300"/>
              </a:spcBef>
            </a:pPr>
            <a:r>
              <a:rPr lang="fr-FR" dirty="0"/>
              <a:t>	Data[DIAG_RAM_SIZE]	byte </a:t>
            </a:r>
            <a:r>
              <a:rPr lang="fr-FR" dirty="0" err="1"/>
              <a:t>array</a:t>
            </a:r>
            <a:r>
              <a:rPr lang="fr-FR" dirty="0"/>
              <a:t> of data to write to DENSO </a:t>
            </a:r>
            <a:r>
              <a:rPr lang="fr-FR" dirty="0" err="1"/>
              <a:t>sram</a:t>
            </a:r>
            <a:r>
              <a:rPr lang="fr-FR" dirty="0"/>
              <a:t> starting </a:t>
            </a:r>
            <a:r>
              <a:rPr lang="fr-FR" dirty="0" err="1"/>
              <a:t>at</a:t>
            </a:r>
            <a:r>
              <a:rPr lang="fr-FR" dirty="0"/>
              <a:t> </a:t>
            </a:r>
            <a:r>
              <a:rPr lang="fr-FR" dirty="0" err="1"/>
              <a:t>specified</a:t>
            </a:r>
            <a:r>
              <a:rPr lang="fr-FR" dirty="0"/>
              <a:t> </a:t>
            </a:r>
            <a:r>
              <a:rPr lang="fr-FR" dirty="0" err="1"/>
              <a:t>Address</a:t>
            </a:r>
            <a:endParaRPr lang="fr-FR" dirty="0"/>
          </a:p>
          <a:p>
            <a:pPr>
              <a:spcBef>
                <a:spcPts val="300"/>
              </a:spcBef>
            </a:pPr>
            <a:endParaRPr lang="en-US" dirty="0"/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9699" name="Rectangle 2"/>
          <p:cNvSpPr txBox="1">
            <a:spLocks noChangeArrowheads="1"/>
          </p:cNvSpPr>
          <p:nvPr/>
        </p:nvSpPr>
        <p:spPr bwMode="auto">
          <a:xfrm>
            <a:off x="455613" y="146050"/>
            <a:ext cx="8183562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0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defTabSz="927100">
              <a:defRPr sz="10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defTabSz="927100">
              <a:defRPr sz="10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defTabSz="927100">
              <a:defRPr sz="10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defTabSz="927100">
              <a:defRPr sz="10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9271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defRPr sz="10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9271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defRPr sz="10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9271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defRPr sz="10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9271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defRPr sz="10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lnSpc>
                <a:spcPct val="87000"/>
              </a:lnSpc>
              <a:spcBef>
                <a:spcPct val="0"/>
              </a:spcBef>
            </a:pPr>
            <a:r>
              <a:rPr lang="en-US" sz="3000" b="0">
                <a:latin typeface="Impact" pitchFamily="34" charset="0"/>
              </a:rPr>
              <a:t>Summary Output Reports (PC → ECU)</a:t>
            </a:r>
          </a:p>
        </p:txBody>
      </p:sp>
      <p:sp>
        <p:nvSpPr>
          <p:cNvPr id="2" name="Rectangle 1"/>
          <p:cNvSpPr/>
          <p:nvPr/>
        </p:nvSpPr>
        <p:spPr>
          <a:xfrm>
            <a:off x="647700" y="3703513"/>
            <a:ext cx="4572000" cy="161582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latin typeface="Consolas" pitchFamily="49" charset="0"/>
                <a:cs typeface="Consolas" pitchFamily="49" charset="0"/>
              </a:rPr>
              <a:t>/* RAM write output report */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itchFamily="49" charset="0"/>
                <a:cs typeface="Consolas" pitchFamily="49" charset="0"/>
              </a:rPr>
              <a:t>#define HID_REPORT_ID_RAM_WRITE (0x86)</a:t>
            </a:r>
          </a:p>
          <a:p>
            <a:pPr>
              <a:spcBef>
                <a:spcPts val="0"/>
              </a:spcBef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typedef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struct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tabLst>
                <a:tab pos="285750" algn="l"/>
              </a:tabLst>
            </a:pPr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0"/>
              </a:spcBef>
              <a:tabLst>
                <a:tab pos="285750" algn="l"/>
              </a:tabLst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uint8_t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Resume:1;</a:t>
            </a:r>
          </a:p>
          <a:p>
            <a:pPr>
              <a:spcBef>
                <a:spcPts val="0"/>
              </a:spcBef>
              <a:tabLst>
                <a:tab pos="285750" algn="l"/>
              </a:tabLst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uint8_t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Reserved:5;</a:t>
            </a:r>
          </a:p>
          <a:p>
            <a:pPr>
              <a:spcBef>
                <a:spcPts val="0"/>
              </a:spcBef>
              <a:tabLst>
                <a:tab pos="285750" algn="l"/>
              </a:tabLst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uint8_t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Mcu:2;</a:t>
            </a:r>
          </a:p>
          <a:p>
            <a:pPr>
              <a:spcBef>
                <a:spcPts val="0"/>
              </a:spcBef>
              <a:tabLst>
                <a:tab pos="285750" algn="l"/>
              </a:tabLst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uint16_t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Address;</a:t>
            </a:r>
          </a:p>
          <a:p>
            <a:pPr>
              <a:spcBef>
                <a:spcPts val="0"/>
              </a:spcBef>
              <a:tabLst>
                <a:tab pos="285750" algn="l"/>
              </a:tabLst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uint8_tDataNumEntries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0"/>
              </a:spcBef>
              <a:tabLst>
                <a:tab pos="285750" algn="l"/>
              </a:tabLst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uint8_t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Data[DIAG_RAM_SIZE];</a:t>
            </a:r>
          </a:p>
          <a:p>
            <a:pPr>
              <a:spcBef>
                <a:spcPts val="0"/>
              </a:spcBef>
              <a:tabLst>
                <a:tab pos="285750" algn="l"/>
              </a:tabLst>
            </a:pPr>
            <a:r>
              <a:rPr lang="en-US" dirty="0">
                <a:latin typeface="Consolas" pitchFamily="49" charset="0"/>
                <a:cs typeface="Consolas" pitchFamily="49" charset="0"/>
              </a:rPr>
              <a:t>} ATTR_PACKED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HID_Report_Ram_Write_t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ChangeArrowheads="1"/>
          </p:cNvSpPr>
          <p:nvPr/>
        </p:nvSpPr>
        <p:spPr bwMode="auto">
          <a:xfrm>
            <a:off x="542925" y="1083409"/>
            <a:ext cx="8105775" cy="466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Program Flow</a:t>
            </a:r>
          </a:p>
          <a:p>
            <a:pPr marL="228600" indent="-228600">
              <a:buFont typeface="+mj-lt"/>
              <a:buAutoNum type="arabicPeriod"/>
              <a:tabLst>
                <a:tab pos="457200" algn="l"/>
              </a:tabLst>
            </a:pPr>
            <a:r>
              <a:rPr lang="en-US" dirty="0" smtClean="0">
                <a:solidFill>
                  <a:schemeClr val="accent1"/>
                </a:solidFill>
              </a:rPr>
              <a:t>Get status report and verify status is RAM_RDY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err="1" smtClean="0"/>
              <a:t>getReport</a:t>
            </a:r>
            <a:r>
              <a:rPr lang="en-US" dirty="0" smtClean="0"/>
              <a:t>(HID_REPORT_ID_RAM_STATUS, </a:t>
            </a:r>
            <a:r>
              <a:rPr lang="en-US" dirty="0" err="1"/>
              <a:t>reportRamStatus</a:t>
            </a:r>
            <a:r>
              <a:rPr lang="en-US" dirty="0" smtClean="0"/>
              <a:t>, 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reportRamStatus</a:t>
            </a:r>
            <a:r>
              <a:rPr lang="en-US" dirty="0" smtClean="0"/>
              <a:t>))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reportRamStatus.Status</a:t>
            </a:r>
            <a:r>
              <a:rPr lang="en-US" dirty="0"/>
              <a:t>, 	0 = </a:t>
            </a:r>
            <a:r>
              <a:rPr lang="en-US" dirty="0" smtClean="0"/>
              <a:t>RAM_OFF	(hardware does not support live writing to RAM)</a:t>
            </a:r>
            <a:br>
              <a:rPr lang="en-US" dirty="0" smtClean="0"/>
            </a:br>
            <a:r>
              <a:rPr lang="en-US" dirty="0"/>
              <a:t>			</a:t>
            </a:r>
            <a:r>
              <a:rPr lang="en-US" dirty="0" smtClean="0"/>
              <a:t>1 = RAM_RDY 	(ready for live RAM write)</a:t>
            </a:r>
            <a:br>
              <a:rPr lang="en-US" dirty="0" smtClean="0"/>
            </a:br>
            <a:r>
              <a:rPr lang="en-US" dirty="0"/>
              <a:t>			</a:t>
            </a:r>
            <a:r>
              <a:rPr lang="en-US" dirty="0" smtClean="0"/>
              <a:t>2 = RAM_DATA	(data queued for writing, typically this means the ECU is not running, but it could also 				mean the data is still in the process of being written)</a:t>
            </a:r>
            <a:endParaRPr lang="en-US" dirty="0" smtClean="0">
              <a:solidFill>
                <a:schemeClr val="accent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Load  the report structure as follows</a:t>
            </a:r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 err="1"/>
              <a:t>reportRamWrite.Resume</a:t>
            </a:r>
            <a:r>
              <a:rPr lang="en-US" dirty="0"/>
              <a:t> = false</a:t>
            </a:r>
            <a:r>
              <a:rPr lang="en-US" dirty="0" smtClean="0"/>
              <a:t>; 	(false to write to specified address, true to use last address written +1, uses less overhead)</a:t>
            </a:r>
            <a:br>
              <a:rPr lang="en-US" dirty="0" smtClean="0"/>
            </a:br>
            <a:r>
              <a:rPr lang="en-US" dirty="0" err="1" smtClean="0"/>
              <a:t>reportRamWrite.Mcu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Mcu</a:t>
            </a:r>
            <a:r>
              <a:rPr lang="en-US" dirty="0" smtClean="0"/>
              <a:t>;		select MCU to write to</a:t>
            </a:r>
            <a:br>
              <a:rPr lang="en-US" dirty="0" smtClean="0"/>
            </a:br>
            <a:r>
              <a:rPr lang="en-US" dirty="0" err="1" smtClean="0"/>
              <a:t>reportRamWrite.Address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LiveAddress</a:t>
            </a:r>
            <a:r>
              <a:rPr lang="en-US" dirty="0" smtClean="0"/>
              <a:t>;	16bit Denso starting address for data array (not used if Resume=true)</a:t>
            </a:r>
            <a:br>
              <a:rPr lang="en-US" dirty="0" smtClean="0"/>
            </a:br>
            <a:r>
              <a:rPr lang="en-US" dirty="0" err="1" smtClean="0"/>
              <a:t>reportRamWrite.DataNumEntries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n;	data array contains n bytes</a:t>
            </a:r>
            <a:br>
              <a:rPr lang="en-US" dirty="0" smtClean="0"/>
            </a:br>
            <a:r>
              <a:rPr lang="en-US" dirty="0" err="1"/>
              <a:t>reportRamWrite.Data</a:t>
            </a:r>
            <a:r>
              <a:rPr lang="en-US" dirty="0"/>
              <a:t>[index] = </a:t>
            </a:r>
            <a:r>
              <a:rPr lang="en-US" dirty="0" err="1" smtClean="0"/>
              <a:t>datum_idx</a:t>
            </a:r>
            <a:r>
              <a:rPr lang="en-US" dirty="0" smtClean="0"/>
              <a:t>;	data byte for specified array element</a:t>
            </a:r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Write report to AVR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err="1" smtClean="0"/>
              <a:t>setReport</a:t>
            </a:r>
            <a:r>
              <a:rPr lang="en-US" dirty="0" smtClean="0"/>
              <a:t>(HID_REPORT_ID_RAM_WRITE, </a:t>
            </a:r>
            <a:r>
              <a:rPr lang="en-US" dirty="0" err="1"/>
              <a:t>reportRamWrite</a:t>
            </a:r>
            <a:r>
              <a:rPr lang="en-US" dirty="0" smtClean="0"/>
              <a:t>, 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reportRamWrite</a:t>
            </a:r>
            <a:r>
              <a:rPr lang="en-US" dirty="0" smtClean="0"/>
              <a:t>)))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Check status report for errors</a:t>
            </a:r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 err="1" smtClean="0"/>
              <a:t>getReport</a:t>
            </a:r>
            <a:r>
              <a:rPr lang="en-US" dirty="0" smtClean="0"/>
              <a:t>(HID_REPORT_ID_RAM_STATUS, </a:t>
            </a:r>
            <a:r>
              <a:rPr lang="en-US" dirty="0" err="1"/>
              <a:t>reportRamStatus</a:t>
            </a:r>
            <a:r>
              <a:rPr lang="en-US" dirty="0" smtClean="0"/>
              <a:t>,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reportRamStatus</a:t>
            </a:r>
            <a:r>
              <a:rPr lang="en-US" dirty="0" smtClean="0"/>
              <a:t>))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Interrogate status report for RAM_OK to confirm write completed successfully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en-US" dirty="0" smtClean="0"/>
              <a:t>	</a:t>
            </a:r>
            <a:r>
              <a:rPr lang="en-US" dirty="0" err="1" smtClean="0"/>
              <a:t>reportRamStatus.Mcu</a:t>
            </a:r>
            <a:r>
              <a:rPr lang="en-US" dirty="0"/>
              <a:t>	</a:t>
            </a:r>
            <a:r>
              <a:rPr lang="en-US" dirty="0" smtClean="0"/>
              <a:t>selected </a:t>
            </a:r>
            <a:r>
              <a:rPr lang="en-US" dirty="0" err="1" smtClean="0"/>
              <a:t>Mcu</a:t>
            </a:r>
            <a:r>
              <a:rPr lang="en-US" dirty="0" smtClean="0"/>
              <a:t> for write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en-US" dirty="0" smtClean="0"/>
              <a:t>	</a:t>
            </a:r>
            <a:r>
              <a:rPr lang="en-US" dirty="0" err="1" smtClean="0"/>
              <a:t>reportRamStatus.Resume</a:t>
            </a:r>
            <a:r>
              <a:rPr lang="en-US" dirty="0"/>
              <a:t>, </a:t>
            </a:r>
            <a:r>
              <a:rPr lang="en-US" dirty="0" smtClean="0"/>
              <a:t>	false=using address specified, true= resume writing from last address+1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reportRamStatus.Status</a:t>
            </a:r>
            <a:r>
              <a:rPr lang="en-US" dirty="0"/>
              <a:t>, </a:t>
            </a:r>
            <a:r>
              <a:rPr lang="en-US" dirty="0" smtClean="0"/>
              <a:t>	0 = RAM_OFF	</a:t>
            </a:r>
            <a:r>
              <a:rPr lang="en-US" dirty="0"/>
              <a:t>(hardware does not support live writing to RAM</a:t>
            </a:r>
            <a:r>
              <a:rPr lang="en-US" dirty="0" smtClean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en-US" dirty="0"/>
              <a:t>	</a:t>
            </a:r>
            <a:r>
              <a:rPr lang="en-US" dirty="0" smtClean="0"/>
              <a:t>		1= RAM_RDY	ready </a:t>
            </a:r>
            <a:r>
              <a:rPr lang="en-US" dirty="0"/>
              <a:t>for live RAM </a:t>
            </a:r>
            <a:r>
              <a:rPr lang="en-US" dirty="0" smtClean="0"/>
              <a:t>write)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en-US" dirty="0"/>
              <a:t>	</a:t>
            </a:r>
            <a:r>
              <a:rPr lang="en-US" dirty="0" smtClean="0"/>
              <a:t>		2=RAM_DATA	</a:t>
            </a:r>
            <a:r>
              <a:rPr lang="en-US" dirty="0"/>
              <a:t>(data queued for writing, typically this means the ECU is not running, but it could also 				</a:t>
            </a:r>
            <a:r>
              <a:rPr lang="en-US" dirty="0" smtClean="0"/>
              <a:t>	mean </a:t>
            </a:r>
            <a:r>
              <a:rPr lang="en-US" dirty="0"/>
              <a:t>the data is still in the process of being written</a:t>
            </a:r>
            <a:r>
              <a:rPr lang="en-US" dirty="0" smtClean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en-US" dirty="0"/>
              <a:t>	</a:t>
            </a:r>
            <a:r>
              <a:rPr lang="en-US" dirty="0" smtClean="0"/>
              <a:t>		3=RAM_OK	Data written successfully to MCU 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en-US" dirty="0"/>
              <a:t>	</a:t>
            </a:r>
            <a:r>
              <a:rPr lang="en-US" dirty="0" smtClean="0"/>
              <a:t>		4=RAM_ERR	Data write failed. Usually because MCU code does not exist to handle live write, or ECU powered down</a:t>
            </a:r>
            <a:br>
              <a:rPr lang="en-US" dirty="0" smtClean="0"/>
            </a:br>
            <a:r>
              <a:rPr lang="en-US" dirty="0" smtClean="0"/>
              <a:t>				during write.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en-US" dirty="0"/>
              <a:t>	</a:t>
            </a:r>
            <a:r>
              <a:rPr lang="en-US" dirty="0" err="1" smtClean="0"/>
              <a:t>reportRamStatus.Address</a:t>
            </a:r>
            <a:r>
              <a:rPr lang="en-US" dirty="0"/>
              <a:t>	</a:t>
            </a:r>
            <a:r>
              <a:rPr lang="en-US" dirty="0" smtClean="0"/>
              <a:t>starting address used for data array ram write (not meaningful if resume=true)</a:t>
            </a:r>
            <a:br>
              <a:rPr lang="en-US" dirty="0" smtClean="0"/>
            </a:b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29699" name="Rectangle 2"/>
          <p:cNvSpPr txBox="1">
            <a:spLocks noChangeArrowheads="1"/>
          </p:cNvSpPr>
          <p:nvPr/>
        </p:nvSpPr>
        <p:spPr bwMode="auto">
          <a:xfrm>
            <a:off x="455613" y="146050"/>
            <a:ext cx="8183562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0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defTabSz="927100">
              <a:defRPr sz="10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defTabSz="927100">
              <a:defRPr sz="10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defTabSz="927100">
              <a:defRPr sz="10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defTabSz="927100">
              <a:defRPr sz="10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9271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defRPr sz="10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9271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defRPr sz="10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9271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defRPr sz="10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9271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defRPr sz="10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lnSpc>
                <a:spcPct val="87000"/>
              </a:lnSpc>
              <a:spcBef>
                <a:spcPct val="0"/>
              </a:spcBef>
            </a:pPr>
            <a:r>
              <a:rPr lang="en-US" sz="3000" b="0" dirty="0" smtClean="0">
                <a:latin typeface="Impact" pitchFamily="34" charset="0"/>
              </a:rPr>
              <a:t>Live Write Prototype Code</a:t>
            </a:r>
            <a:endParaRPr lang="en-US" sz="3000" b="0" dirty="0">
              <a:latin typeface="Impact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991664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AVR-MCU RAM Write Operation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542925" y="761999"/>
            <a:ext cx="8153400" cy="2866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  <a:tabLst>
                <a:tab pos="230188" algn="l"/>
                <a:tab pos="457200" algn="l"/>
                <a:tab pos="685800" algn="l"/>
                <a:tab pos="914400" algn="l"/>
                <a:tab pos="1144588" algn="l"/>
                <a:tab pos="1371600" algn="l"/>
                <a:tab pos="1374775" algn="l"/>
                <a:tab pos="1600200" algn="l"/>
              </a:tabLst>
            </a:pPr>
            <a:endParaRPr lang="en-US" sz="900" dirty="0">
              <a:latin typeface="Courier New" pitchFamily="49" charset="0"/>
            </a:endParaRPr>
          </a:p>
          <a:p>
            <a:pPr>
              <a:spcBef>
                <a:spcPct val="0"/>
              </a:spcBef>
              <a:tabLst>
                <a:tab pos="230188" algn="l"/>
                <a:tab pos="457200" algn="l"/>
                <a:tab pos="685800" algn="l"/>
                <a:tab pos="914400" algn="l"/>
                <a:tab pos="1144588" algn="l"/>
                <a:tab pos="1371600" algn="l"/>
                <a:tab pos="1374775" algn="l"/>
                <a:tab pos="1600200" algn="l"/>
              </a:tabLst>
            </a:pPr>
            <a:r>
              <a:rPr lang="en-US" sz="900" dirty="0">
                <a:latin typeface="Courier New" pitchFamily="49" charset="0"/>
              </a:rPr>
              <a:t>Writing address </a:t>
            </a:r>
            <a:r>
              <a:rPr lang="en-US" sz="900" dirty="0" smtClean="0">
                <a:latin typeface="Courier New" pitchFamily="49" charset="0"/>
              </a:rPr>
              <a:t>0x32 (with starting address) or 0x43 (resume write using last address + 1) to </a:t>
            </a:r>
            <a:r>
              <a:rPr lang="en-US" sz="900" dirty="0">
                <a:latin typeface="Courier New" pitchFamily="49" charset="0"/>
              </a:rPr>
              <a:t>the diagnostics interface initiates the RAM writing </a:t>
            </a:r>
            <a:r>
              <a:rPr lang="en-US" sz="900" dirty="0" smtClean="0">
                <a:latin typeface="Courier New" pitchFamily="49" charset="0"/>
              </a:rPr>
              <a:t>operation.  Note: 3S style ECUs use 0x19 and 0x1A to initiate writes.</a:t>
            </a:r>
            <a:endParaRPr lang="en-US" sz="900" dirty="0">
              <a:latin typeface="Courier New" pitchFamily="49" charset="0"/>
            </a:endParaRPr>
          </a:p>
          <a:p>
            <a:pPr>
              <a:spcBef>
                <a:spcPct val="0"/>
              </a:spcBef>
              <a:tabLst>
                <a:tab pos="230188" algn="l"/>
                <a:tab pos="457200" algn="l"/>
                <a:tab pos="685800" algn="l"/>
                <a:tab pos="914400" algn="l"/>
                <a:tab pos="1144588" algn="l"/>
                <a:tab pos="1371600" algn="l"/>
                <a:tab pos="1374775" algn="l"/>
                <a:tab pos="1600200" algn="l"/>
              </a:tabLst>
            </a:pPr>
            <a:endParaRPr lang="en-US" sz="900" dirty="0">
              <a:latin typeface="Courier New" pitchFamily="49" charset="0"/>
            </a:endParaRPr>
          </a:p>
          <a:p>
            <a:pPr>
              <a:spcBef>
                <a:spcPct val="0"/>
              </a:spcBef>
              <a:tabLst>
                <a:tab pos="230188" algn="l"/>
                <a:tab pos="457200" algn="l"/>
                <a:tab pos="685800" algn="l"/>
                <a:tab pos="914400" algn="l"/>
                <a:tab pos="1144588" algn="l"/>
                <a:tab pos="1371600" algn="l"/>
                <a:tab pos="1374775" algn="l"/>
                <a:tab pos="1600200" algn="l"/>
              </a:tabLst>
            </a:pPr>
            <a:r>
              <a:rPr lang="en-US" sz="900" dirty="0">
                <a:latin typeface="Courier New" pitchFamily="49" charset="0"/>
              </a:rPr>
              <a:t>Process is as follows: </a:t>
            </a:r>
          </a:p>
          <a:p>
            <a:pPr>
              <a:spcBef>
                <a:spcPct val="0"/>
              </a:spcBef>
              <a:tabLst>
                <a:tab pos="230188" algn="l"/>
                <a:tab pos="457200" algn="l"/>
                <a:tab pos="685800" algn="l"/>
                <a:tab pos="914400" algn="l"/>
                <a:tab pos="1144588" algn="l"/>
                <a:tab pos="1371600" algn="l"/>
                <a:tab pos="1374775" algn="l"/>
                <a:tab pos="1600200" algn="l"/>
              </a:tabLst>
            </a:pPr>
            <a:r>
              <a:rPr lang="en-US" sz="900" dirty="0">
                <a:latin typeface="Courier New" pitchFamily="49" charset="0"/>
              </a:rPr>
              <a:t>	send </a:t>
            </a:r>
            <a:r>
              <a:rPr lang="en-US" sz="900" dirty="0" smtClean="0">
                <a:latin typeface="Courier New" pitchFamily="49" charset="0"/>
              </a:rPr>
              <a:t>0x32</a:t>
            </a:r>
            <a:endParaRPr lang="en-US" sz="900" dirty="0">
              <a:latin typeface="Courier New" pitchFamily="49" charset="0"/>
            </a:endParaRPr>
          </a:p>
          <a:p>
            <a:pPr>
              <a:spcBef>
                <a:spcPct val="0"/>
              </a:spcBef>
              <a:tabLst>
                <a:tab pos="230188" algn="l"/>
                <a:tab pos="457200" algn="l"/>
                <a:tab pos="685800" algn="l"/>
                <a:tab pos="914400" algn="l"/>
                <a:tab pos="1144588" algn="l"/>
                <a:tab pos="1371600" algn="l"/>
                <a:tab pos="1374775" algn="l"/>
                <a:tab pos="1600200" algn="l"/>
              </a:tabLst>
            </a:pPr>
            <a:r>
              <a:rPr lang="en-US" sz="900" dirty="0">
                <a:latin typeface="Courier New" pitchFamily="49" charset="0"/>
              </a:rPr>
              <a:t>	</a:t>
            </a:r>
            <a:r>
              <a:rPr lang="en-US" sz="900" dirty="0" err="1">
                <a:latin typeface="Courier New" pitchFamily="49" charset="0"/>
              </a:rPr>
              <a:t>ecu</a:t>
            </a:r>
            <a:r>
              <a:rPr lang="en-US" sz="900" dirty="0">
                <a:latin typeface="Courier New" pitchFamily="49" charset="0"/>
              </a:rPr>
              <a:t> </a:t>
            </a:r>
            <a:r>
              <a:rPr lang="en-US" sz="900" dirty="0" err="1">
                <a:latin typeface="Courier New" pitchFamily="49" charset="0"/>
              </a:rPr>
              <a:t>acks</a:t>
            </a:r>
            <a:r>
              <a:rPr lang="en-US" sz="900" dirty="0">
                <a:latin typeface="Courier New" pitchFamily="49" charset="0"/>
              </a:rPr>
              <a:t> </a:t>
            </a:r>
            <a:r>
              <a:rPr lang="en-US" sz="900" dirty="0" smtClean="0">
                <a:latin typeface="Courier New" pitchFamily="49" charset="0"/>
              </a:rPr>
              <a:t>0x32 then ECU </a:t>
            </a:r>
            <a:r>
              <a:rPr lang="en-US" sz="900" dirty="0">
                <a:latin typeface="Courier New" pitchFamily="49" charset="0"/>
              </a:rPr>
              <a:t>waits for next byte</a:t>
            </a:r>
          </a:p>
          <a:p>
            <a:pPr>
              <a:spcBef>
                <a:spcPct val="0"/>
              </a:spcBef>
              <a:tabLst>
                <a:tab pos="230188" algn="l"/>
                <a:tab pos="457200" algn="l"/>
                <a:tab pos="685800" algn="l"/>
                <a:tab pos="914400" algn="l"/>
                <a:tab pos="1144588" algn="l"/>
                <a:tab pos="1371600" algn="l"/>
                <a:tab pos="1374775" algn="l"/>
                <a:tab pos="1600200" algn="l"/>
              </a:tabLst>
            </a:pPr>
            <a:r>
              <a:rPr lang="en-US" sz="900" dirty="0">
                <a:latin typeface="Courier New" pitchFamily="49" charset="0"/>
              </a:rPr>
              <a:t>	send address MSB</a:t>
            </a:r>
          </a:p>
          <a:p>
            <a:pPr>
              <a:spcBef>
                <a:spcPct val="0"/>
              </a:spcBef>
              <a:tabLst>
                <a:tab pos="230188" algn="l"/>
                <a:tab pos="457200" algn="l"/>
                <a:tab pos="685800" algn="l"/>
                <a:tab pos="914400" algn="l"/>
                <a:tab pos="1144588" algn="l"/>
                <a:tab pos="1371600" algn="l"/>
                <a:tab pos="1374775" algn="l"/>
                <a:tab pos="1600200" algn="l"/>
              </a:tabLst>
            </a:pPr>
            <a:r>
              <a:rPr lang="en-US" sz="900" dirty="0">
                <a:latin typeface="Courier New" pitchFamily="49" charset="0"/>
              </a:rPr>
              <a:t>	</a:t>
            </a:r>
            <a:r>
              <a:rPr lang="en-US" sz="900" dirty="0" err="1">
                <a:latin typeface="Courier New" pitchFamily="49" charset="0"/>
              </a:rPr>
              <a:t>ecu</a:t>
            </a:r>
            <a:r>
              <a:rPr lang="en-US" sz="900" dirty="0">
                <a:latin typeface="Courier New" pitchFamily="49" charset="0"/>
              </a:rPr>
              <a:t> </a:t>
            </a:r>
            <a:r>
              <a:rPr lang="en-US" sz="900" dirty="0" err="1">
                <a:latin typeface="Courier New" pitchFamily="49" charset="0"/>
              </a:rPr>
              <a:t>acks</a:t>
            </a:r>
            <a:r>
              <a:rPr lang="en-US" sz="900" dirty="0">
                <a:latin typeface="Courier New" pitchFamily="49" charset="0"/>
              </a:rPr>
              <a:t> MSB </a:t>
            </a:r>
            <a:r>
              <a:rPr lang="en-US" sz="900" dirty="0" smtClean="0">
                <a:latin typeface="Courier New" pitchFamily="49" charset="0"/>
              </a:rPr>
              <a:t>then ECU </a:t>
            </a:r>
            <a:r>
              <a:rPr lang="en-US" sz="900" dirty="0">
                <a:latin typeface="Courier New" pitchFamily="49" charset="0"/>
              </a:rPr>
              <a:t>waits for next byte</a:t>
            </a:r>
          </a:p>
          <a:p>
            <a:pPr>
              <a:spcBef>
                <a:spcPct val="0"/>
              </a:spcBef>
              <a:tabLst>
                <a:tab pos="230188" algn="l"/>
                <a:tab pos="457200" algn="l"/>
                <a:tab pos="685800" algn="l"/>
                <a:tab pos="914400" algn="l"/>
                <a:tab pos="1144588" algn="l"/>
                <a:tab pos="1371600" algn="l"/>
                <a:tab pos="1374775" algn="l"/>
                <a:tab pos="1600200" algn="l"/>
              </a:tabLst>
            </a:pPr>
            <a:r>
              <a:rPr lang="en-US" sz="900" dirty="0">
                <a:latin typeface="Courier New" pitchFamily="49" charset="0"/>
              </a:rPr>
              <a:t>	send address LSB</a:t>
            </a:r>
          </a:p>
          <a:p>
            <a:pPr>
              <a:spcBef>
                <a:spcPct val="0"/>
              </a:spcBef>
              <a:tabLst>
                <a:tab pos="230188" algn="l"/>
                <a:tab pos="457200" algn="l"/>
                <a:tab pos="685800" algn="l"/>
                <a:tab pos="914400" algn="l"/>
                <a:tab pos="1144588" algn="l"/>
                <a:tab pos="1371600" algn="l"/>
                <a:tab pos="1374775" algn="l"/>
                <a:tab pos="1600200" algn="l"/>
              </a:tabLst>
            </a:pPr>
            <a:r>
              <a:rPr lang="en-US" sz="900" dirty="0">
                <a:latin typeface="Courier New" pitchFamily="49" charset="0"/>
              </a:rPr>
              <a:t>	</a:t>
            </a:r>
            <a:r>
              <a:rPr lang="en-US" sz="900" dirty="0" err="1">
                <a:latin typeface="Courier New" pitchFamily="49" charset="0"/>
              </a:rPr>
              <a:t>ecu</a:t>
            </a:r>
            <a:r>
              <a:rPr lang="en-US" sz="900" dirty="0">
                <a:latin typeface="Courier New" pitchFamily="49" charset="0"/>
              </a:rPr>
              <a:t> </a:t>
            </a:r>
            <a:r>
              <a:rPr lang="en-US" sz="900" dirty="0" err="1">
                <a:latin typeface="Courier New" pitchFamily="49" charset="0"/>
              </a:rPr>
              <a:t>acks</a:t>
            </a:r>
            <a:r>
              <a:rPr lang="en-US" sz="900" dirty="0">
                <a:latin typeface="Courier New" pitchFamily="49" charset="0"/>
              </a:rPr>
              <a:t> LSB </a:t>
            </a:r>
            <a:r>
              <a:rPr lang="en-US" sz="900" dirty="0" smtClean="0">
                <a:latin typeface="Courier New" pitchFamily="49" charset="0"/>
              </a:rPr>
              <a:t>then ECU </a:t>
            </a:r>
            <a:r>
              <a:rPr lang="en-US" sz="900" dirty="0">
                <a:latin typeface="Courier New" pitchFamily="49" charset="0"/>
              </a:rPr>
              <a:t>waits for next byte</a:t>
            </a:r>
          </a:p>
          <a:p>
            <a:pPr>
              <a:spcBef>
                <a:spcPct val="0"/>
              </a:spcBef>
              <a:tabLst>
                <a:tab pos="230188" algn="l"/>
                <a:tab pos="457200" algn="l"/>
                <a:tab pos="685800" algn="l"/>
                <a:tab pos="914400" algn="l"/>
                <a:tab pos="1144588" algn="l"/>
                <a:tab pos="1371600" algn="l"/>
                <a:tab pos="1374775" algn="l"/>
                <a:tab pos="1600200" algn="l"/>
              </a:tabLst>
            </a:pPr>
            <a:r>
              <a:rPr lang="en-US" sz="900" dirty="0">
                <a:latin typeface="Courier New" pitchFamily="49" charset="0"/>
              </a:rPr>
              <a:t>	send data byte</a:t>
            </a:r>
          </a:p>
          <a:p>
            <a:pPr>
              <a:spcBef>
                <a:spcPct val="0"/>
              </a:spcBef>
              <a:tabLst>
                <a:tab pos="230188" algn="l"/>
                <a:tab pos="457200" algn="l"/>
                <a:tab pos="685800" algn="l"/>
                <a:tab pos="914400" algn="l"/>
                <a:tab pos="1144588" algn="l"/>
                <a:tab pos="1371600" algn="l"/>
                <a:tab pos="1374775" algn="l"/>
                <a:tab pos="1600200" algn="l"/>
              </a:tabLst>
            </a:pPr>
            <a:r>
              <a:rPr lang="en-US" sz="900" dirty="0">
                <a:latin typeface="Courier New" pitchFamily="49" charset="0"/>
              </a:rPr>
              <a:t>	</a:t>
            </a:r>
            <a:r>
              <a:rPr lang="en-US" sz="900" dirty="0" err="1">
                <a:latin typeface="Courier New" pitchFamily="49" charset="0"/>
              </a:rPr>
              <a:t>ecu</a:t>
            </a:r>
            <a:r>
              <a:rPr lang="en-US" sz="900" dirty="0">
                <a:latin typeface="Courier New" pitchFamily="49" charset="0"/>
              </a:rPr>
              <a:t> </a:t>
            </a:r>
            <a:r>
              <a:rPr lang="en-US" sz="900" dirty="0" err="1">
                <a:latin typeface="Courier New" pitchFamily="49" charset="0"/>
              </a:rPr>
              <a:t>acks</a:t>
            </a:r>
            <a:r>
              <a:rPr lang="en-US" sz="900" dirty="0">
                <a:latin typeface="Courier New" pitchFamily="49" charset="0"/>
              </a:rPr>
              <a:t> byte </a:t>
            </a:r>
            <a:r>
              <a:rPr lang="en-US" sz="900" dirty="0" smtClean="0">
                <a:latin typeface="Courier New" pitchFamily="49" charset="0"/>
              </a:rPr>
              <a:t>then ECU </a:t>
            </a:r>
            <a:r>
              <a:rPr lang="en-US" sz="900" dirty="0">
                <a:latin typeface="Courier New" pitchFamily="49" charset="0"/>
              </a:rPr>
              <a:t>waits for next byte, unless bit9 set on previous data byte</a:t>
            </a:r>
          </a:p>
          <a:p>
            <a:pPr>
              <a:spcBef>
                <a:spcPct val="0"/>
              </a:spcBef>
              <a:tabLst>
                <a:tab pos="230188" algn="l"/>
                <a:tab pos="457200" algn="l"/>
                <a:tab pos="685800" algn="l"/>
                <a:tab pos="914400" algn="l"/>
                <a:tab pos="1144588" algn="l"/>
                <a:tab pos="1371600" algn="l"/>
                <a:tab pos="1374775" algn="l"/>
                <a:tab pos="1600200" algn="l"/>
              </a:tabLst>
            </a:pPr>
            <a:r>
              <a:rPr lang="en-US" sz="900" dirty="0">
                <a:latin typeface="Courier New" pitchFamily="49" charset="0"/>
              </a:rPr>
              <a:t>	Done</a:t>
            </a:r>
          </a:p>
          <a:p>
            <a:pPr>
              <a:spcBef>
                <a:spcPct val="0"/>
              </a:spcBef>
              <a:tabLst>
                <a:tab pos="230188" algn="l"/>
                <a:tab pos="457200" algn="l"/>
                <a:tab pos="685800" algn="l"/>
                <a:tab pos="914400" algn="l"/>
                <a:tab pos="1144588" algn="l"/>
                <a:tab pos="1371600" algn="l"/>
                <a:tab pos="1374775" algn="l"/>
                <a:tab pos="1600200" algn="l"/>
              </a:tabLst>
            </a:pPr>
            <a:endParaRPr lang="en-US" sz="900" dirty="0">
              <a:latin typeface="Courier New" pitchFamily="49" charset="0"/>
            </a:endParaRPr>
          </a:p>
          <a:p>
            <a:pPr>
              <a:spcBef>
                <a:spcPct val="0"/>
              </a:spcBef>
              <a:tabLst>
                <a:tab pos="230188" algn="l"/>
                <a:tab pos="457200" algn="l"/>
                <a:tab pos="685800" algn="l"/>
                <a:tab pos="914400" algn="l"/>
                <a:tab pos="1144588" algn="l"/>
                <a:tab pos="1371600" algn="l"/>
                <a:tab pos="1374775" algn="l"/>
                <a:tab pos="1600200" algn="l"/>
              </a:tabLst>
            </a:pPr>
            <a:endParaRPr lang="en-US" sz="900" dirty="0" smtClean="0">
              <a:latin typeface="Courier New" pitchFamily="49" charset="0"/>
            </a:endParaRPr>
          </a:p>
          <a:p>
            <a:pPr>
              <a:spcBef>
                <a:spcPct val="0"/>
              </a:spcBef>
              <a:tabLst>
                <a:tab pos="230188" algn="l"/>
                <a:tab pos="457200" algn="l"/>
                <a:tab pos="685800" algn="l"/>
                <a:tab pos="914400" algn="l"/>
                <a:tab pos="1144588" algn="l"/>
                <a:tab pos="1371600" algn="l"/>
                <a:tab pos="1374775" algn="l"/>
                <a:tab pos="1600200" algn="l"/>
              </a:tabLst>
            </a:pPr>
            <a:r>
              <a:rPr lang="en-US" sz="900" dirty="0">
                <a:latin typeface="Courier New" pitchFamily="49" charset="0"/>
              </a:rPr>
              <a:t>Process is as </a:t>
            </a:r>
            <a:r>
              <a:rPr lang="en-US" sz="900" dirty="0" smtClean="0">
                <a:latin typeface="Courier New" pitchFamily="49" charset="0"/>
              </a:rPr>
              <a:t>follows for resume write: </a:t>
            </a:r>
            <a:endParaRPr lang="en-US" sz="900" dirty="0">
              <a:latin typeface="Courier New" pitchFamily="49" charset="0"/>
            </a:endParaRPr>
          </a:p>
          <a:p>
            <a:pPr>
              <a:spcBef>
                <a:spcPct val="0"/>
              </a:spcBef>
              <a:tabLst>
                <a:tab pos="230188" algn="l"/>
                <a:tab pos="457200" algn="l"/>
                <a:tab pos="685800" algn="l"/>
                <a:tab pos="914400" algn="l"/>
                <a:tab pos="1144588" algn="l"/>
                <a:tab pos="1371600" algn="l"/>
                <a:tab pos="1374775" algn="l"/>
                <a:tab pos="1600200" algn="l"/>
              </a:tabLst>
            </a:pPr>
            <a:r>
              <a:rPr lang="en-US" sz="900" dirty="0">
                <a:latin typeface="Courier New" pitchFamily="49" charset="0"/>
              </a:rPr>
              <a:t>	send </a:t>
            </a:r>
            <a:r>
              <a:rPr lang="en-US" sz="900" dirty="0" smtClean="0">
                <a:latin typeface="Courier New" pitchFamily="49" charset="0"/>
              </a:rPr>
              <a:t>0x34</a:t>
            </a:r>
            <a:endParaRPr lang="en-US" sz="900" dirty="0">
              <a:latin typeface="Courier New" pitchFamily="49" charset="0"/>
            </a:endParaRPr>
          </a:p>
          <a:p>
            <a:pPr>
              <a:spcBef>
                <a:spcPct val="0"/>
              </a:spcBef>
              <a:tabLst>
                <a:tab pos="230188" algn="l"/>
                <a:tab pos="457200" algn="l"/>
                <a:tab pos="685800" algn="l"/>
                <a:tab pos="914400" algn="l"/>
                <a:tab pos="1144588" algn="l"/>
                <a:tab pos="1371600" algn="l"/>
                <a:tab pos="1374775" algn="l"/>
                <a:tab pos="1600200" algn="l"/>
              </a:tabLst>
            </a:pPr>
            <a:r>
              <a:rPr lang="en-US" sz="900" dirty="0">
                <a:latin typeface="Courier New" pitchFamily="49" charset="0"/>
              </a:rPr>
              <a:t>	</a:t>
            </a:r>
            <a:r>
              <a:rPr lang="en-US" sz="900" dirty="0" err="1">
                <a:latin typeface="Courier New" pitchFamily="49" charset="0"/>
              </a:rPr>
              <a:t>ecu</a:t>
            </a:r>
            <a:r>
              <a:rPr lang="en-US" sz="900" dirty="0">
                <a:latin typeface="Courier New" pitchFamily="49" charset="0"/>
              </a:rPr>
              <a:t> </a:t>
            </a:r>
            <a:r>
              <a:rPr lang="en-US" sz="900" dirty="0" err="1">
                <a:latin typeface="Courier New" pitchFamily="49" charset="0"/>
              </a:rPr>
              <a:t>acks</a:t>
            </a:r>
            <a:r>
              <a:rPr lang="en-US" sz="900" dirty="0">
                <a:latin typeface="Courier New" pitchFamily="49" charset="0"/>
              </a:rPr>
              <a:t> </a:t>
            </a:r>
            <a:r>
              <a:rPr lang="en-US" sz="900" dirty="0" smtClean="0">
                <a:latin typeface="Courier New" pitchFamily="49" charset="0"/>
              </a:rPr>
              <a:t>0x34 </a:t>
            </a:r>
            <a:r>
              <a:rPr lang="en-US" sz="900" dirty="0">
                <a:latin typeface="Courier New" pitchFamily="49" charset="0"/>
              </a:rPr>
              <a:t>then ECU waits for next byte</a:t>
            </a:r>
          </a:p>
          <a:p>
            <a:pPr>
              <a:spcBef>
                <a:spcPct val="0"/>
              </a:spcBef>
              <a:tabLst>
                <a:tab pos="230188" algn="l"/>
                <a:tab pos="457200" algn="l"/>
                <a:tab pos="685800" algn="l"/>
                <a:tab pos="914400" algn="l"/>
                <a:tab pos="1144588" algn="l"/>
                <a:tab pos="1371600" algn="l"/>
                <a:tab pos="1374775" algn="l"/>
                <a:tab pos="1600200" algn="l"/>
              </a:tabLst>
            </a:pPr>
            <a:r>
              <a:rPr lang="en-US" sz="900" dirty="0">
                <a:latin typeface="Courier New" pitchFamily="49" charset="0"/>
              </a:rPr>
              <a:t>	send data byte</a:t>
            </a:r>
          </a:p>
          <a:p>
            <a:pPr>
              <a:spcBef>
                <a:spcPct val="0"/>
              </a:spcBef>
              <a:tabLst>
                <a:tab pos="230188" algn="l"/>
                <a:tab pos="457200" algn="l"/>
                <a:tab pos="685800" algn="l"/>
                <a:tab pos="914400" algn="l"/>
                <a:tab pos="1144588" algn="l"/>
                <a:tab pos="1371600" algn="l"/>
                <a:tab pos="1374775" algn="l"/>
                <a:tab pos="1600200" algn="l"/>
              </a:tabLst>
            </a:pPr>
            <a:r>
              <a:rPr lang="en-US" sz="900" dirty="0">
                <a:latin typeface="Courier New" pitchFamily="49" charset="0"/>
              </a:rPr>
              <a:t>	</a:t>
            </a:r>
            <a:r>
              <a:rPr lang="en-US" sz="900" dirty="0" err="1">
                <a:latin typeface="Courier New" pitchFamily="49" charset="0"/>
              </a:rPr>
              <a:t>ecu</a:t>
            </a:r>
            <a:r>
              <a:rPr lang="en-US" sz="900" dirty="0">
                <a:latin typeface="Courier New" pitchFamily="49" charset="0"/>
              </a:rPr>
              <a:t> </a:t>
            </a:r>
            <a:r>
              <a:rPr lang="en-US" sz="900" dirty="0" err="1">
                <a:latin typeface="Courier New" pitchFamily="49" charset="0"/>
              </a:rPr>
              <a:t>acks</a:t>
            </a:r>
            <a:r>
              <a:rPr lang="en-US" sz="900" dirty="0">
                <a:latin typeface="Courier New" pitchFamily="49" charset="0"/>
              </a:rPr>
              <a:t> byte then ECU waits for next byte, unless bit9 set on previous data byte</a:t>
            </a:r>
          </a:p>
          <a:p>
            <a:pPr>
              <a:spcBef>
                <a:spcPct val="0"/>
              </a:spcBef>
              <a:tabLst>
                <a:tab pos="230188" algn="l"/>
                <a:tab pos="457200" algn="l"/>
                <a:tab pos="685800" algn="l"/>
                <a:tab pos="914400" algn="l"/>
                <a:tab pos="1144588" algn="l"/>
                <a:tab pos="1371600" algn="l"/>
                <a:tab pos="1374775" algn="l"/>
                <a:tab pos="1600200" algn="l"/>
              </a:tabLst>
            </a:pPr>
            <a:r>
              <a:rPr lang="en-US" sz="900" dirty="0">
                <a:latin typeface="Courier New" pitchFamily="49" charset="0"/>
              </a:rPr>
              <a:t>	Done</a:t>
            </a:r>
          </a:p>
          <a:p>
            <a:pPr>
              <a:spcBef>
                <a:spcPct val="0"/>
              </a:spcBef>
              <a:tabLst>
                <a:tab pos="230188" algn="l"/>
                <a:tab pos="457200" algn="l"/>
                <a:tab pos="685800" algn="l"/>
                <a:tab pos="914400" algn="l"/>
                <a:tab pos="1144588" algn="l"/>
                <a:tab pos="1371600" algn="l"/>
                <a:tab pos="1374775" algn="l"/>
                <a:tab pos="1600200" algn="l"/>
              </a:tabLst>
            </a:pPr>
            <a:endParaRPr lang="en-US" sz="900" dirty="0">
              <a:latin typeface="Courier New" pitchFamily="49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457200" y="3810000"/>
            <a:ext cx="7848600" cy="2508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115888" indent="-115888"/>
            <a:r>
              <a:rPr lang="en-US" dirty="0" smtClean="0">
                <a:solidFill>
                  <a:schemeClr val="accent1"/>
                </a:solidFill>
              </a:rPr>
              <a:t>Timing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The first write with a specified address takes 4 ADC cycles. Each additional data byte adds one more ADC cycle, so the formula is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smtClean="0"/>
              <a:t>T = (3 + n)</a:t>
            </a:r>
            <a:r>
              <a:rPr lang="en-US" dirty="0" err="1" smtClean="0"/>
              <a:t>T</a:t>
            </a:r>
            <a:r>
              <a:rPr lang="en-US" baseline="-25000" dirty="0" err="1" smtClean="0"/>
              <a:t>adc</a:t>
            </a:r>
            <a:r>
              <a:rPr lang="en-US" baseline="-25000" dirty="0" smtClean="0"/>
              <a:t>   </a:t>
            </a:r>
            <a:r>
              <a:rPr lang="en-US" dirty="0" smtClean="0"/>
              <a:t>where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adc</a:t>
            </a:r>
            <a:r>
              <a:rPr lang="en-US" dirty="0" smtClean="0"/>
              <a:t> is the ADC conversion rate (~5ms for 7M) and n is the number of data bytes (1-32)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For a resume write, where the address is inherited, the formula changes to </a:t>
            </a:r>
          </a:p>
          <a:p>
            <a:pPr marL="628650" lvl="2" indent="-171450">
              <a:buFont typeface="Arial" pitchFamily="34" charset="0"/>
              <a:buChar char="•"/>
            </a:pPr>
            <a:r>
              <a:rPr lang="en-US" dirty="0"/>
              <a:t>T = </a:t>
            </a:r>
            <a:r>
              <a:rPr lang="en-US" dirty="0" smtClean="0"/>
              <a:t>(1 </a:t>
            </a:r>
            <a:r>
              <a:rPr lang="en-US" dirty="0"/>
              <a:t>+ n)</a:t>
            </a:r>
            <a:r>
              <a:rPr lang="en-US" dirty="0" err="1"/>
              <a:t>T</a:t>
            </a:r>
            <a:r>
              <a:rPr lang="en-US" baseline="-25000" dirty="0" err="1"/>
              <a:t>adc</a:t>
            </a:r>
            <a:r>
              <a:rPr lang="en-US" baseline="-25000" dirty="0"/>
              <a:t>   </a:t>
            </a:r>
            <a:r>
              <a:rPr lang="en-US" dirty="0"/>
              <a:t>where </a:t>
            </a:r>
            <a:r>
              <a:rPr lang="en-US" dirty="0" err="1"/>
              <a:t>T</a:t>
            </a:r>
            <a:r>
              <a:rPr lang="en-US" baseline="-25000" dirty="0" err="1"/>
              <a:t>adc</a:t>
            </a:r>
            <a:r>
              <a:rPr lang="en-US" dirty="0"/>
              <a:t> is the ADC conversion rate (~5ms for 7M)</a:t>
            </a:r>
          </a:p>
          <a:p>
            <a:pPr marL="171450" indent="-171450">
              <a:buFont typeface="Arial" pitchFamily="34" charset="0"/>
              <a:buChar char="•"/>
            </a:pPr>
            <a:endParaRPr lang="en-US" dirty="0"/>
          </a:p>
          <a:p>
            <a:pPr marL="115888" indent="-115888"/>
            <a:endParaRPr lang="en-US" dirty="0" smtClean="0">
              <a:solidFill>
                <a:schemeClr val="accent1"/>
              </a:solidFill>
            </a:endParaRPr>
          </a:p>
          <a:p>
            <a:pPr marL="115888" indent="-115888"/>
            <a:r>
              <a:rPr lang="en-US" dirty="0" smtClean="0">
                <a:solidFill>
                  <a:schemeClr val="accent1"/>
                </a:solidFill>
              </a:rPr>
              <a:t>ADC </a:t>
            </a:r>
            <a:r>
              <a:rPr lang="en-US" dirty="0">
                <a:solidFill>
                  <a:schemeClr val="accent1"/>
                </a:solidFill>
              </a:rPr>
              <a:t>States consumed:. </a:t>
            </a:r>
          </a:p>
          <a:p>
            <a:pPr marL="115888" indent="-115888">
              <a:buFontTx/>
              <a:buChar char="•"/>
            </a:pPr>
            <a:r>
              <a:rPr lang="en-US" dirty="0"/>
              <a:t>After each acknowledgement byte from the ECU, the ECU exits the ADC interrupt.</a:t>
            </a:r>
          </a:p>
          <a:p>
            <a:pPr marL="115888" indent="-115888">
              <a:buFontTx/>
              <a:buChar char="•"/>
            </a:pPr>
            <a:r>
              <a:rPr lang="en-US" dirty="0"/>
              <a:t>If no data is received on the next ADC interrupt, the ECU declares a timeout error and the write process is cancelled and the mode is set back to diagnostics.</a:t>
            </a:r>
          </a:p>
          <a:p>
            <a:pPr marL="115888" indent="-115888">
              <a:buFontTx/>
              <a:buChar char="•"/>
            </a:pPr>
            <a:endParaRPr lang="en-US" dirty="0"/>
          </a:p>
          <a:p>
            <a:pPr marL="115888" indent="-115888">
              <a:buFontTx/>
              <a:buChar char="•"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AVR-MCU 16 bit interface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457200" y="2817941"/>
            <a:ext cx="8153400" cy="3585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GB" b="0" dirty="0" smtClean="0">
                <a:latin typeface="+mn-lt"/>
              </a:rPr>
              <a:t>ECU sends sync byte (value depends on ECU mode)</a:t>
            </a:r>
          </a:p>
          <a:p>
            <a:pPr marL="228600" indent="-228600">
              <a:buFont typeface="+mj-lt"/>
              <a:buAutoNum type="arabicPeriod"/>
            </a:pPr>
            <a:r>
              <a:rPr lang="en-GB" b="0" dirty="0" smtClean="0">
                <a:latin typeface="+mn-lt"/>
              </a:rPr>
              <a:t>AVR responds with 16 bit command or data.  A command is indicated by values in the 0x1000 to 0x10FF range.</a:t>
            </a:r>
          </a:p>
          <a:p>
            <a:pPr marL="228600" indent="-228600">
              <a:buFont typeface="+mj-lt"/>
              <a:buAutoNum type="arabicPeriod"/>
            </a:pPr>
            <a:r>
              <a:rPr lang="en-GB" b="0" dirty="0" smtClean="0">
                <a:latin typeface="+mn-lt"/>
              </a:rPr>
              <a:t>ECU responds with 16 bit acknowledgement or data.</a:t>
            </a:r>
          </a:p>
          <a:p>
            <a:pPr marL="228600" indent="-228600">
              <a:buAutoNum type="arabicParenR"/>
            </a:pPr>
            <a:endParaRPr lang="en-GB" b="0" dirty="0" smtClean="0">
              <a:latin typeface="+mn-lt"/>
            </a:endParaRPr>
          </a:p>
          <a:p>
            <a:pPr marL="228600" indent="-228600"/>
            <a:r>
              <a:rPr lang="en-GB" b="0" dirty="0" smtClean="0">
                <a:latin typeface="+mn-lt"/>
              </a:rPr>
              <a:t>Commands: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GB" b="0" dirty="0" smtClean="0">
                <a:latin typeface="+mn-lt"/>
              </a:rPr>
              <a:t>0x00DA </a:t>
            </a:r>
            <a:r>
              <a:rPr lang="en-GB" b="0" dirty="0" smtClean="0">
                <a:latin typeface="+mn-lt"/>
              </a:rPr>
              <a:t>– Switch to diagnostic read mode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GB" b="0" dirty="0" smtClean="0">
                <a:latin typeface="+mn-lt"/>
              </a:rPr>
              <a:t>0x00DB </a:t>
            </a:r>
            <a:r>
              <a:rPr lang="en-GB" b="0" dirty="0" smtClean="0">
                <a:latin typeface="+mn-lt"/>
              </a:rPr>
              <a:t>– Switch to diagnostic write mode (16 bit writes) with address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GB" b="0" dirty="0" smtClean="0">
                <a:latin typeface="+mn-lt"/>
              </a:rPr>
              <a:t>0x00DC </a:t>
            </a:r>
            <a:r>
              <a:rPr lang="en-GB" b="0" dirty="0" smtClean="0">
                <a:latin typeface="+mn-lt"/>
              </a:rPr>
              <a:t>– Switch to diagnostic write mode (16 bit writes) continue with previous address</a:t>
            </a:r>
            <a:endParaRPr lang="en-US" b="0" dirty="0">
              <a:latin typeface="+mn-lt"/>
            </a:endParaRPr>
          </a:p>
          <a:p>
            <a:pPr marL="228600" indent="-228600">
              <a:buFont typeface="Arial" pitchFamily="34" charset="0"/>
              <a:buChar char="•"/>
            </a:pPr>
            <a:r>
              <a:rPr lang="en-GB" b="0" dirty="0" smtClean="0">
                <a:latin typeface="+mn-lt"/>
              </a:rPr>
              <a:t>0x00DD </a:t>
            </a:r>
            <a:r>
              <a:rPr lang="en-GB" b="0" dirty="0" smtClean="0">
                <a:latin typeface="+mn-lt"/>
              </a:rPr>
              <a:t>– Switch to diagnostic write mode (8 bit writes) with address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GB" b="0" dirty="0" smtClean="0">
                <a:latin typeface="+mn-lt"/>
              </a:rPr>
              <a:t>0x00DE </a:t>
            </a:r>
            <a:r>
              <a:rPr lang="en-GB" b="0" dirty="0" smtClean="0">
                <a:latin typeface="+mn-lt"/>
              </a:rPr>
              <a:t>– Switch to diagnostic write mode (8 bit writes) continue with previous address</a:t>
            </a:r>
            <a:endParaRPr lang="en-US" b="0" dirty="0" smtClean="0">
              <a:latin typeface="+mn-lt"/>
            </a:endParaRPr>
          </a:p>
          <a:p>
            <a:pPr marL="115888" indent="-115888"/>
            <a:endParaRPr lang="en-GB" b="0" dirty="0" smtClean="0">
              <a:latin typeface="+mn-lt"/>
            </a:endParaRPr>
          </a:p>
          <a:p>
            <a:pPr marL="115888" indent="-115888"/>
            <a:r>
              <a:rPr lang="en-GB" b="0" dirty="0" smtClean="0">
                <a:latin typeface="+mn-lt"/>
              </a:rPr>
              <a:t>Modes: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GB" b="0" dirty="0" smtClean="0">
                <a:latin typeface="+mn-lt"/>
              </a:rPr>
              <a:t>0xDA – Diagnostic Read Mode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GB" b="0" dirty="0" smtClean="0">
                <a:latin typeface="+mn-lt"/>
              </a:rPr>
              <a:t>0xDB – Diagnostic Write Mode (16 bit), Address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GB" b="0" dirty="0" smtClean="0">
                <a:latin typeface="+mn-lt"/>
              </a:rPr>
              <a:t>0xDC – Diagnostic Write Mode (16 bit), Data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GB" b="0" dirty="0" smtClean="0">
                <a:latin typeface="+mn-lt"/>
              </a:rPr>
              <a:t>0xDD – Diagnostic Write Mode (8 bit), Address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GB" b="0" dirty="0" smtClean="0">
                <a:latin typeface="+mn-lt"/>
              </a:rPr>
              <a:t>0xDE – Diagnostic Write Mode (8 bit), Data</a:t>
            </a:r>
          </a:p>
        </p:txBody>
      </p:sp>
      <p:sp>
        <p:nvSpPr>
          <p:cNvPr id="18" name="Left Brace 17"/>
          <p:cNvSpPr/>
          <p:nvPr/>
        </p:nvSpPr>
        <p:spPr bwMode="auto">
          <a:xfrm rot="16200000">
            <a:off x="4000500" y="1866900"/>
            <a:ext cx="381000" cy="914400"/>
          </a:xfrm>
          <a:prstGeom prst="leftBrace">
            <a:avLst>
              <a:gd name="adj1" fmla="val 2000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9" name="Left Brace 18"/>
          <p:cNvSpPr/>
          <p:nvPr/>
        </p:nvSpPr>
        <p:spPr bwMode="auto">
          <a:xfrm rot="16200000">
            <a:off x="4991100" y="1562100"/>
            <a:ext cx="381000" cy="609600"/>
          </a:xfrm>
          <a:prstGeom prst="leftBrace">
            <a:avLst>
              <a:gd name="adj1" fmla="val 2000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81400" y="2514600"/>
            <a:ext cx="1295400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0" dirty="0" smtClean="0">
                <a:latin typeface="+mn-lt"/>
              </a:rPr>
              <a:t>Command/Data</a:t>
            </a:r>
            <a:endParaRPr lang="en-US" b="0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72000" y="2057400"/>
            <a:ext cx="1295400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0" dirty="0" err="1" smtClean="0">
                <a:latin typeface="+mn-lt"/>
              </a:rPr>
              <a:t>Ack</a:t>
            </a:r>
            <a:r>
              <a:rPr lang="en-GB" b="0" dirty="0" smtClean="0">
                <a:latin typeface="+mn-lt"/>
              </a:rPr>
              <a:t>/Data</a:t>
            </a:r>
            <a:endParaRPr lang="en-US" b="0" dirty="0">
              <a:latin typeface="+mn-lt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3352800" y="1295400"/>
            <a:ext cx="3048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</a:pPr>
            <a:r>
              <a:rPr kumimoji="0" lang="en-GB" sz="1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</a:rPr>
              <a:t>Sync</a:t>
            </a: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3886200" y="1752600"/>
            <a:ext cx="3048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</a:pPr>
            <a:r>
              <a:rPr kumimoji="0" lang="en-GB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</a:rPr>
              <a:t>MSB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4419600" y="1752600"/>
            <a:ext cx="3048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</a:pPr>
            <a:r>
              <a:rPr kumimoji="0" lang="en-GB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</a:rPr>
              <a:t>LSB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4876800" y="1295400"/>
            <a:ext cx="3048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</a:pPr>
            <a:r>
              <a:rPr kumimoji="0" lang="en-GB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</a:rPr>
              <a:t>MSB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5257800" y="1295400"/>
            <a:ext cx="3048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</a:pPr>
            <a:r>
              <a:rPr kumimoji="0" lang="en-GB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</a:rPr>
              <a:t>LSB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2590800" y="1295400"/>
            <a:ext cx="6096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</a:pPr>
            <a:r>
              <a:rPr kumimoji="0" lang="en-GB" sz="1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</a:rPr>
              <a:t>ECU</a:t>
            </a: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2590800" y="1752600"/>
            <a:ext cx="6096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</a:pPr>
            <a:r>
              <a:rPr lang="en-GB" dirty="0" smtClean="0">
                <a:solidFill>
                  <a:schemeClr val="bg1"/>
                </a:solidFill>
                <a:latin typeface="Arial Narrow" pitchFamily="34" charset="0"/>
              </a:rPr>
              <a:t>AVR</a:t>
            </a: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>
            <a:off x="3352800" y="1143000"/>
            <a:ext cx="22098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4038600" y="914400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 smtClean="0"/>
              <a:t>Time</a:t>
            </a:r>
            <a:endParaRPr lang="en-US" b="0" dirty="0"/>
          </a:p>
        </p:txBody>
      </p:sp>
      <p:sp>
        <p:nvSpPr>
          <p:cNvPr id="35" name="Rounded Rectangle 34"/>
          <p:cNvSpPr/>
          <p:nvPr/>
        </p:nvSpPr>
        <p:spPr bwMode="auto">
          <a:xfrm>
            <a:off x="4267200" y="1752600"/>
            <a:ext cx="121919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</a:pPr>
            <a:r>
              <a:rPr kumimoji="0" lang="en-GB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</a:rPr>
              <a:t>1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3733800" y="1752600"/>
            <a:ext cx="121919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</a:pPr>
            <a:r>
              <a:rPr lang="en-GB" dirty="0" smtClean="0">
                <a:solidFill>
                  <a:schemeClr val="bg1"/>
                </a:solidFill>
                <a:latin typeface="Arial Narrow" pitchFamily="34" charset="0"/>
              </a:rPr>
              <a:t>0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AVR-MCU RAM Read with 16 bit interface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457200" y="3124200"/>
            <a:ext cx="7848600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GB" b="0" dirty="0" smtClean="0">
                <a:latin typeface="+mn-lt"/>
              </a:rPr>
              <a:t>ECU starts in diagnostic mode, so sync byte is 0xDA</a:t>
            </a:r>
          </a:p>
          <a:p>
            <a:pPr marL="228600" indent="-228600">
              <a:buFont typeface="+mj-lt"/>
              <a:buAutoNum type="arabicPeriod"/>
            </a:pPr>
            <a:r>
              <a:rPr lang="en-GB" b="0" dirty="0" smtClean="0">
                <a:latin typeface="+mn-lt"/>
              </a:rPr>
              <a:t>AVR responds with 16 bit address to be read</a:t>
            </a:r>
          </a:p>
          <a:p>
            <a:pPr marL="228600" indent="-228600">
              <a:buFont typeface="+mj-lt"/>
              <a:buAutoNum type="arabicPeriod"/>
            </a:pPr>
            <a:r>
              <a:rPr lang="en-GB" b="0" dirty="0" smtClean="0">
                <a:latin typeface="+mn-lt"/>
              </a:rPr>
              <a:t>ECU reads memory at address and sends 16 bit value in response.</a:t>
            </a:r>
            <a:endParaRPr lang="en-US" dirty="0"/>
          </a:p>
        </p:txBody>
      </p:sp>
      <p:sp>
        <p:nvSpPr>
          <p:cNvPr id="18" name="Left Brace 17"/>
          <p:cNvSpPr/>
          <p:nvPr/>
        </p:nvSpPr>
        <p:spPr bwMode="auto">
          <a:xfrm rot="16200000">
            <a:off x="4305300" y="1866900"/>
            <a:ext cx="381000" cy="914400"/>
          </a:xfrm>
          <a:prstGeom prst="leftBrace">
            <a:avLst>
              <a:gd name="adj1" fmla="val 2000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9" name="Left Brace 18"/>
          <p:cNvSpPr/>
          <p:nvPr/>
        </p:nvSpPr>
        <p:spPr bwMode="auto">
          <a:xfrm rot="16200000">
            <a:off x="5334000" y="1524000"/>
            <a:ext cx="381000" cy="685800"/>
          </a:xfrm>
          <a:prstGeom prst="leftBrace">
            <a:avLst>
              <a:gd name="adj1" fmla="val 2000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86200" y="2514600"/>
            <a:ext cx="1295400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0" dirty="0" smtClean="0">
                <a:latin typeface="+mn-lt"/>
              </a:rPr>
              <a:t>Address</a:t>
            </a:r>
            <a:endParaRPr lang="en-US" b="0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76800" y="2057400"/>
            <a:ext cx="1295400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0" dirty="0" smtClean="0">
                <a:latin typeface="+mn-lt"/>
              </a:rPr>
              <a:t>Data</a:t>
            </a:r>
            <a:endParaRPr lang="en-US" b="0" dirty="0">
              <a:latin typeface="+mn-lt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3657600" y="1295400"/>
            <a:ext cx="3048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</a:pPr>
            <a:r>
              <a:rPr kumimoji="0" lang="en-GB" sz="1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</a:rPr>
              <a:t>DA</a:t>
            </a: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4191000" y="1752600"/>
            <a:ext cx="3048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</a:pPr>
            <a:r>
              <a:rPr lang="en-GB" dirty="0" smtClean="0">
                <a:solidFill>
                  <a:schemeClr val="bg1"/>
                </a:solidFill>
                <a:latin typeface="Arial Narrow" pitchFamily="34" charset="0"/>
              </a:rPr>
              <a:t>ADR MSB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4724400" y="1752600"/>
            <a:ext cx="3048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</a:pPr>
            <a:r>
              <a:rPr lang="en-GB" dirty="0" smtClean="0">
                <a:solidFill>
                  <a:schemeClr val="bg1"/>
                </a:solidFill>
                <a:latin typeface="Arial Narrow" pitchFamily="34" charset="0"/>
              </a:rPr>
              <a:t>ADR LSB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5181600" y="1295400"/>
            <a:ext cx="3048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</a:pPr>
            <a:r>
              <a:rPr lang="en-GB" dirty="0" smtClean="0">
                <a:solidFill>
                  <a:schemeClr val="bg1"/>
                </a:solidFill>
                <a:latin typeface="Arial Narrow" pitchFamily="34" charset="0"/>
              </a:rPr>
              <a:t>Data MSB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5562600" y="1295400"/>
            <a:ext cx="3048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</a:pPr>
            <a:r>
              <a:rPr kumimoji="0" lang="en-GB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</a:rPr>
              <a:t>Data LSB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2895600" y="1295400"/>
            <a:ext cx="6096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</a:pPr>
            <a:r>
              <a:rPr kumimoji="0" lang="en-GB" sz="1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</a:rPr>
              <a:t>ECU</a:t>
            </a: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2895600" y="1752600"/>
            <a:ext cx="6096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</a:pPr>
            <a:r>
              <a:rPr lang="en-GB" dirty="0" smtClean="0">
                <a:solidFill>
                  <a:schemeClr val="bg1"/>
                </a:solidFill>
                <a:latin typeface="Arial Narrow" pitchFamily="34" charset="0"/>
              </a:rPr>
              <a:t>AVR</a:t>
            </a: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>
            <a:off x="3657600" y="1143000"/>
            <a:ext cx="22098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4419600" y="914400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 smtClean="0"/>
              <a:t>Time</a:t>
            </a:r>
            <a:endParaRPr lang="en-US" b="0" dirty="0"/>
          </a:p>
        </p:txBody>
      </p:sp>
      <p:sp>
        <p:nvSpPr>
          <p:cNvPr id="51" name="Rounded Rectangle 50"/>
          <p:cNvSpPr/>
          <p:nvPr/>
        </p:nvSpPr>
        <p:spPr bwMode="auto">
          <a:xfrm>
            <a:off x="4038600" y="1752600"/>
            <a:ext cx="121919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</a:pPr>
            <a:r>
              <a:rPr lang="en-GB" dirty="0" smtClean="0">
                <a:solidFill>
                  <a:schemeClr val="bg1"/>
                </a:solidFill>
                <a:latin typeface="Arial Narrow" pitchFamily="34" charset="0"/>
              </a:rPr>
              <a:t>0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</a:endParaRPr>
          </a:p>
        </p:txBody>
      </p:sp>
      <p:sp>
        <p:nvSpPr>
          <p:cNvPr id="52" name="Rounded Rectangle 51"/>
          <p:cNvSpPr/>
          <p:nvPr/>
        </p:nvSpPr>
        <p:spPr bwMode="auto">
          <a:xfrm>
            <a:off x="4572000" y="1752600"/>
            <a:ext cx="121919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</a:pPr>
            <a:r>
              <a:rPr lang="en-GB" dirty="0" smtClean="0">
                <a:solidFill>
                  <a:schemeClr val="bg1"/>
                </a:solidFill>
                <a:latin typeface="Arial Narrow" pitchFamily="34" charset="0"/>
              </a:rPr>
              <a:t>0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AVR-MCU RAM Write with 16 bit interface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457200" y="3124200"/>
            <a:ext cx="7848600" cy="2508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GB" b="0" dirty="0" smtClean="0">
                <a:latin typeface="+mn-lt"/>
              </a:rPr>
              <a:t>ECU starts in diagnostic mode, so sync byte is 0xDA</a:t>
            </a:r>
          </a:p>
          <a:p>
            <a:pPr marL="228600" indent="-228600">
              <a:buFont typeface="+mj-lt"/>
              <a:buAutoNum type="arabicPeriod"/>
            </a:pPr>
            <a:r>
              <a:rPr lang="en-GB" b="0" dirty="0" smtClean="0">
                <a:latin typeface="+mn-lt"/>
              </a:rPr>
              <a:t>AVR responds with 16 bit command  0x00DB to switch into write mode (16 bit).</a:t>
            </a:r>
          </a:p>
          <a:p>
            <a:pPr marL="228600" indent="-228600">
              <a:buFont typeface="+mj-lt"/>
              <a:buAutoNum type="arabicPeriod"/>
            </a:pPr>
            <a:r>
              <a:rPr lang="en-GB" b="0" dirty="0" smtClean="0">
                <a:latin typeface="+mn-lt"/>
              </a:rPr>
              <a:t>ECU sends 16 bit acknowledgement of 0x00DB</a:t>
            </a:r>
          </a:p>
          <a:p>
            <a:pPr marL="228600" indent="-228600">
              <a:buFont typeface="+mj-lt"/>
              <a:buAutoNum type="arabicPeriod"/>
            </a:pPr>
            <a:r>
              <a:rPr lang="en-GB" b="0" dirty="0" smtClean="0">
                <a:latin typeface="+mn-lt"/>
              </a:rPr>
              <a:t>After 4ms, ECU sends sync byte of 0xDB to indicate address phase of write mode</a:t>
            </a:r>
          </a:p>
          <a:p>
            <a:pPr marL="228600" indent="-228600">
              <a:buFont typeface="+mj-lt"/>
              <a:buAutoNum type="arabicPeriod"/>
            </a:pPr>
            <a:r>
              <a:rPr lang="en-GB" b="0" dirty="0" smtClean="0">
                <a:latin typeface="+mn-lt"/>
              </a:rPr>
              <a:t>AVR responds with 16 bit address</a:t>
            </a:r>
          </a:p>
          <a:p>
            <a:pPr marL="228600" indent="-228600">
              <a:buFont typeface="+mj-lt"/>
              <a:buAutoNum type="arabicPeriod"/>
            </a:pPr>
            <a:r>
              <a:rPr lang="en-GB" b="0" dirty="0" smtClean="0">
                <a:latin typeface="+mn-lt"/>
              </a:rPr>
              <a:t>ECU echoes back address</a:t>
            </a:r>
          </a:p>
          <a:p>
            <a:pPr marL="228600" indent="-228600">
              <a:buFont typeface="+mj-lt"/>
              <a:buAutoNum type="arabicPeriod"/>
            </a:pPr>
            <a:r>
              <a:rPr lang="en-GB" b="0" dirty="0" smtClean="0">
                <a:latin typeface="+mn-lt"/>
              </a:rPr>
              <a:t>After 4ms, ECU sends sync byte of 0xDC to indicate data phase of write mode</a:t>
            </a:r>
          </a:p>
          <a:p>
            <a:pPr marL="228600" indent="-228600">
              <a:buFont typeface="+mj-lt"/>
              <a:buAutoNum type="arabicPeriod"/>
            </a:pPr>
            <a:r>
              <a:rPr lang="en-GB" b="0" dirty="0" smtClean="0">
                <a:latin typeface="+mn-lt"/>
              </a:rPr>
              <a:t>AVR responds with 16 bit value to write</a:t>
            </a:r>
          </a:p>
          <a:p>
            <a:pPr marL="228600" indent="-228600">
              <a:buFont typeface="+mj-lt"/>
              <a:buAutoNum type="arabicPeriod"/>
            </a:pPr>
            <a:r>
              <a:rPr lang="en-GB" b="0" dirty="0" smtClean="0">
                <a:latin typeface="+mn-lt"/>
              </a:rPr>
              <a:t>ECU writes to RAM and echoes back data</a:t>
            </a:r>
          </a:p>
          <a:p>
            <a:pPr marL="115888" indent="-115888">
              <a:buFontTx/>
              <a:buChar char="•"/>
            </a:pPr>
            <a:endParaRPr lang="en-GB" dirty="0" smtClean="0"/>
          </a:p>
          <a:p>
            <a:pPr marL="115888" indent="-115888"/>
            <a:r>
              <a:rPr lang="en-GB" b="0" dirty="0" smtClean="0">
                <a:latin typeface="+mn-lt"/>
              </a:rPr>
              <a:t>To exit diagnostic write mode, the AVR can write a new command.</a:t>
            </a:r>
          </a:p>
          <a:p>
            <a:pPr marL="115888" indent="-115888">
              <a:buFontTx/>
              <a:buChar char="•"/>
            </a:pPr>
            <a:endParaRPr lang="en-US" dirty="0"/>
          </a:p>
        </p:txBody>
      </p:sp>
      <p:sp>
        <p:nvSpPr>
          <p:cNvPr id="18" name="Left Brace 17"/>
          <p:cNvSpPr/>
          <p:nvPr/>
        </p:nvSpPr>
        <p:spPr bwMode="auto">
          <a:xfrm rot="16200000">
            <a:off x="1714500" y="1866900"/>
            <a:ext cx="381000" cy="914400"/>
          </a:xfrm>
          <a:prstGeom prst="leftBrace">
            <a:avLst>
              <a:gd name="adj1" fmla="val 2000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9" name="Left Brace 18"/>
          <p:cNvSpPr/>
          <p:nvPr/>
        </p:nvSpPr>
        <p:spPr bwMode="auto">
          <a:xfrm rot="16200000">
            <a:off x="2743200" y="1524000"/>
            <a:ext cx="381000" cy="685800"/>
          </a:xfrm>
          <a:prstGeom prst="leftBrace">
            <a:avLst>
              <a:gd name="adj1" fmla="val 2000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95400" y="2514600"/>
            <a:ext cx="1295400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0" dirty="0" smtClean="0">
                <a:latin typeface="+mn-lt"/>
              </a:rPr>
              <a:t>Command</a:t>
            </a:r>
            <a:endParaRPr lang="en-US" b="0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86000" y="2057400"/>
            <a:ext cx="1295400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0" dirty="0" smtClean="0">
                <a:latin typeface="+mn-lt"/>
              </a:rPr>
              <a:t>Acknowledgment</a:t>
            </a:r>
            <a:endParaRPr lang="en-US" b="0" dirty="0">
              <a:latin typeface="+mn-lt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1066800" y="1295400"/>
            <a:ext cx="3048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</a:pPr>
            <a:r>
              <a:rPr kumimoji="0" lang="en-GB" sz="1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</a:rPr>
              <a:t>DA</a:t>
            </a: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1600200" y="1752600"/>
            <a:ext cx="3048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</a:pPr>
            <a:r>
              <a:rPr lang="en-GB" dirty="0" smtClean="0">
                <a:solidFill>
                  <a:schemeClr val="bg1"/>
                </a:solidFill>
                <a:latin typeface="Arial Narrow" pitchFamily="34" charset="0"/>
              </a:rPr>
              <a:t>0</a:t>
            </a:r>
            <a:r>
              <a:rPr lang="en-GB" dirty="0" smtClean="0">
                <a:solidFill>
                  <a:schemeClr val="bg1"/>
                </a:solidFill>
                <a:latin typeface="Arial Narrow" pitchFamily="34" charset="0"/>
              </a:rPr>
              <a:t>0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2133600" y="1752600"/>
            <a:ext cx="3048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</a:pPr>
            <a:r>
              <a:rPr lang="en-GB" dirty="0" smtClean="0">
                <a:solidFill>
                  <a:schemeClr val="bg1"/>
                </a:solidFill>
                <a:latin typeface="Arial Narrow" pitchFamily="34" charset="0"/>
              </a:rPr>
              <a:t>DB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2590800" y="1295400"/>
            <a:ext cx="3048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</a:pPr>
            <a:r>
              <a:rPr kumimoji="0" lang="en-GB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</a:rPr>
              <a:t>00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2971800" y="1295400"/>
            <a:ext cx="3048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</a:pPr>
            <a:r>
              <a:rPr kumimoji="0" lang="en-GB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</a:rPr>
              <a:t>DB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304800" y="1295400"/>
            <a:ext cx="6096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</a:pPr>
            <a:r>
              <a:rPr kumimoji="0" lang="en-GB" sz="1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</a:rPr>
              <a:t>ECU</a:t>
            </a: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304800" y="1752600"/>
            <a:ext cx="6096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</a:pPr>
            <a:r>
              <a:rPr lang="en-GB" dirty="0" smtClean="0">
                <a:solidFill>
                  <a:schemeClr val="bg1"/>
                </a:solidFill>
                <a:latin typeface="Arial Narrow" pitchFamily="34" charset="0"/>
              </a:rPr>
              <a:t>AVR</a:t>
            </a: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>
            <a:off x="3886200" y="1143000"/>
            <a:ext cx="22098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4572000" y="914400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 smtClean="0"/>
              <a:t>Time</a:t>
            </a:r>
            <a:endParaRPr lang="en-US" b="0" dirty="0"/>
          </a:p>
        </p:txBody>
      </p:sp>
      <p:sp>
        <p:nvSpPr>
          <p:cNvPr id="17" name="Rounded Rectangle 16"/>
          <p:cNvSpPr/>
          <p:nvPr/>
        </p:nvSpPr>
        <p:spPr bwMode="auto">
          <a:xfrm>
            <a:off x="3886200" y="1295400"/>
            <a:ext cx="3048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</a:pPr>
            <a:r>
              <a:rPr kumimoji="0" lang="en-GB" sz="1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</a:rPr>
              <a:t>DB</a:t>
            </a: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</a:endParaRPr>
          </a:p>
        </p:txBody>
      </p:sp>
      <p:sp>
        <p:nvSpPr>
          <p:cNvPr id="22" name="Left Brace 21"/>
          <p:cNvSpPr/>
          <p:nvPr/>
        </p:nvSpPr>
        <p:spPr bwMode="auto">
          <a:xfrm rot="16200000">
            <a:off x="4533900" y="1866900"/>
            <a:ext cx="381000" cy="914400"/>
          </a:xfrm>
          <a:prstGeom prst="leftBrace">
            <a:avLst>
              <a:gd name="adj1" fmla="val 2000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23" name="Left Brace 22"/>
          <p:cNvSpPr/>
          <p:nvPr/>
        </p:nvSpPr>
        <p:spPr bwMode="auto">
          <a:xfrm rot="16200000">
            <a:off x="5562600" y="1524000"/>
            <a:ext cx="381000" cy="685800"/>
          </a:xfrm>
          <a:prstGeom prst="leftBrace">
            <a:avLst>
              <a:gd name="adj1" fmla="val 2000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4419600" y="1752600"/>
            <a:ext cx="3048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</a:pPr>
            <a:r>
              <a:rPr lang="en-GB" dirty="0" smtClean="0">
                <a:solidFill>
                  <a:schemeClr val="bg1"/>
                </a:solidFill>
                <a:latin typeface="Arial Narrow" pitchFamily="34" charset="0"/>
              </a:rPr>
              <a:t>ADR MSB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4953000" y="1752600"/>
            <a:ext cx="3048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</a:pPr>
            <a:r>
              <a:rPr kumimoji="0" lang="en-GB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</a:rPr>
              <a:t>ADR LSB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5410200" y="1295400"/>
            <a:ext cx="3048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</a:pPr>
            <a:r>
              <a:rPr kumimoji="0" lang="en-GB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</a:rPr>
              <a:t>ADR MSB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5791200" y="1295400"/>
            <a:ext cx="3048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</a:pPr>
            <a:r>
              <a:rPr lang="en-GB" dirty="0" smtClean="0">
                <a:solidFill>
                  <a:schemeClr val="bg1"/>
                </a:solidFill>
                <a:latin typeface="Arial Narrow" pitchFamily="34" charset="0"/>
              </a:rPr>
              <a:t>ADR LSB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14800" y="2514600"/>
            <a:ext cx="1295400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0" dirty="0" smtClean="0">
                <a:latin typeface="+mn-lt"/>
              </a:rPr>
              <a:t>Address</a:t>
            </a:r>
            <a:endParaRPr lang="en-US" b="0" dirty="0">
              <a:latin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05400" y="2057400"/>
            <a:ext cx="1295400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0" dirty="0" smtClean="0">
                <a:latin typeface="+mn-lt"/>
              </a:rPr>
              <a:t>Acknowledgment</a:t>
            </a:r>
            <a:endParaRPr lang="en-US" b="0" dirty="0">
              <a:latin typeface="+mn-lt"/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>
            <a:off x="6705600" y="1295400"/>
            <a:ext cx="3048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</a:pPr>
            <a:r>
              <a:rPr kumimoji="0" lang="en-GB" sz="1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</a:rPr>
              <a:t>DC</a:t>
            </a: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</a:endParaRPr>
          </a:p>
        </p:txBody>
      </p:sp>
      <p:sp>
        <p:nvSpPr>
          <p:cNvPr id="40" name="Left Brace 39"/>
          <p:cNvSpPr/>
          <p:nvPr/>
        </p:nvSpPr>
        <p:spPr bwMode="auto">
          <a:xfrm rot="16200000">
            <a:off x="7353300" y="1866900"/>
            <a:ext cx="381000" cy="914400"/>
          </a:xfrm>
          <a:prstGeom prst="leftBrace">
            <a:avLst>
              <a:gd name="adj1" fmla="val 2000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1" name="Left Brace 40"/>
          <p:cNvSpPr/>
          <p:nvPr/>
        </p:nvSpPr>
        <p:spPr bwMode="auto">
          <a:xfrm rot="16200000">
            <a:off x="8382000" y="1524000"/>
            <a:ext cx="381000" cy="685800"/>
          </a:xfrm>
          <a:prstGeom prst="leftBrace">
            <a:avLst>
              <a:gd name="adj1" fmla="val 2000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2" name="Rounded Rectangle 41"/>
          <p:cNvSpPr/>
          <p:nvPr/>
        </p:nvSpPr>
        <p:spPr bwMode="auto">
          <a:xfrm>
            <a:off x="7239000" y="1752600"/>
            <a:ext cx="3048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</a:pPr>
            <a:r>
              <a:rPr lang="en-GB" dirty="0" smtClean="0">
                <a:solidFill>
                  <a:schemeClr val="bg1"/>
                </a:solidFill>
                <a:latin typeface="Arial Narrow" pitchFamily="34" charset="0"/>
              </a:rPr>
              <a:t>Data MSB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7772400" y="1752600"/>
            <a:ext cx="3048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</a:pPr>
            <a:r>
              <a:rPr lang="en-GB" dirty="0" smtClean="0">
                <a:solidFill>
                  <a:schemeClr val="bg1"/>
                </a:solidFill>
                <a:latin typeface="Arial Narrow" pitchFamily="34" charset="0"/>
              </a:rPr>
              <a:t>Data LSB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</a:endParaRPr>
          </a:p>
        </p:txBody>
      </p:sp>
      <p:sp>
        <p:nvSpPr>
          <p:cNvPr id="44" name="Rounded Rectangle 43"/>
          <p:cNvSpPr/>
          <p:nvPr/>
        </p:nvSpPr>
        <p:spPr bwMode="auto">
          <a:xfrm>
            <a:off x="8229600" y="1295400"/>
            <a:ext cx="3048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</a:pPr>
            <a:r>
              <a:rPr lang="en-GB" dirty="0" smtClean="0">
                <a:solidFill>
                  <a:schemeClr val="bg1"/>
                </a:solidFill>
                <a:latin typeface="Arial Narrow" pitchFamily="34" charset="0"/>
              </a:rPr>
              <a:t>Data MSB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8610600" y="1295400"/>
            <a:ext cx="3048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</a:pPr>
            <a:r>
              <a:rPr lang="en-GB" dirty="0" smtClean="0">
                <a:solidFill>
                  <a:schemeClr val="bg1"/>
                </a:solidFill>
                <a:latin typeface="Arial Narrow" pitchFamily="34" charset="0"/>
              </a:rPr>
              <a:t>Data LSB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934200" y="2514600"/>
            <a:ext cx="1295400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0" dirty="0" smtClean="0">
                <a:latin typeface="+mn-lt"/>
              </a:rPr>
              <a:t>16-Bit Data</a:t>
            </a:r>
            <a:endParaRPr lang="en-US" b="0" dirty="0">
              <a:latin typeface="+mn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848600" y="2057400"/>
            <a:ext cx="1295400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0" dirty="0" smtClean="0">
                <a:latin typeface="+mn-lt"/>
              </a:rPr>
              <a:t>Acknowledgment</a:t>
            </a:r>
            <a:endParaRPr lang="en-US" b="0" dirty="0">
              <a:latin typeface="+mn-lt"/>
            </a:endParaRPr>
          </a:p>
        </p:txBody>
      </p:sp>
      <p:sp>
        <p:nvSpPr>
          <p:cNvPr id="51" name="Rounded Rectangle 50"/>
          <p:cNvSpPr/>
          <p:nvPr/>
        </p:nvSpPr>
        <p:spPr bwMode="auto">
          <a:xfrm>
            <a:off x="1447800" y="1752600"/>
            <a:ext cx="121919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</a:pPr>
            <a:r>
              <a:rPr lang="en-GB" dirty="0" smtClean="0">
                <a:solidFill>
                  <a:schemeClr val="bg1"/>
                </a:solidFill>
                <a:latin typeface="Arial Narrow" pitchFamily="34" charset="0"/>
              </a:rPr>
              <a:t>0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</a:endParaRPr>
          </a:p>
        </p:txBody>
      </p:sp>
      <p:sp>
        <p:nvSpPr>
          <p:cNvPr id="52" name="Rounded Rectangle 51"/>
          <p:cNvSpPr/>
          <p:nvPr/>
        </p:nvSpPr>
        <p:spPr bwMode="auto">
          <a:xfrm>
            <a:off x="1981200" y="1752600"/>
            <a:ext cx="121919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</a:pPr>
            <a:r>
              <a:rPr kumimoji="0" lang="en-GB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</a:rPr>
              <a:t>1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</a:endParaRPr>
          </a:p>
        </p:txBody>
      </p:sp>
      <p:sp>
        <p:nvSpPr>
          <p:cNvPr id="53" name="Rounded Rectangle 52"/>
          <p:cNvSpPr/>
          <p:nvPr/>
        </p:nvSpPr>
        <p:spPr bwMode="auto">
          <a:xfrm>
            <a:off x="4267200" y="1752600"/>
            <a:ext cx="121919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</a:pPr>
            <a:r>
              <a:rPr lang="en-GB" dirty="0" smtClean="0">
                <a:solidFill>
                  <a:schemeClr val="bg1"/>
                </a:solidFill>
                <a:latin typeface="Arial Narrow" pitchFamily="34" charset="0"/>
              </a:rPr>
              <a:t>0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</a:endParaRPr>
          </a:p>
        </p:txBody>
      </p:sp>
      <p:sp>
        <p:nvSpPr>
          <p:cNvPr id="54" name="Rounded Rectangle 53"/>
          <p:cNvSpPr/>
          <p:nvPr/>
        </p:nvSpPr>
        <p:spPr bwMode="auto">
          <a:xfrm>
            <a:off x="4800600" y="1752600"/>
            <a:ext cx="121919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</a:pPr>
            <a:r>
              <a:rPr lang="en-GB" dirty="0" smtClean="0">
                <a:solidFill>
                  <a:schemeClr val="bg1"/>
                </a:solidFill>
                <a:latin typeface="Arial Narrow" pitchFamily="34" charset="0"/>
              </a:rPr>
              <a:t>0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</a:endParaRPr>
          </a:p>
        </p:txBody>
      </p:sp>
      <p:sp>
        <p:nvSpPr>
          <p:cNvPr id="55" name="Rounded Rectangle 54"/>
          <p:cNvSpPr/>
          <p:nvPr/>
        </p:nvSpPr>
        <p:spPr bwMode="auto">
          <a:xfrm>
            <a:off x="7086600" y="1752600"/>
            <a:ext cx="121919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</a:pPr>
            <a:r>
              <a:rPr lang="en-GB" dirty="0" smtClean="0">
                <a:solidFill>
                  <a:schemeClr val="bg1"/>
                </a:solidFill>
                <a:latin typeface="Arial Narrow" pitchFamily="34" charset="0"/>
              </a:rPr>
              <a:t>0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</a:endParaRPr>
          </a:p>
        </p:txBody>
      </p:sp>
      <p:sp>
        <p:nvSpPr>
          <p:cNvPr id="56" name="Rounded Rectangle 55"/>
          <p:cNvSpPr/>
          <p:nvPr/>
        </p:nvSpPr>
        <p:spPr bwMode="auto">
          <a:xfrm>
            <a:off x="7620000" y="1752600"/>
            <a:ext cx="121919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</a:pPr>
            <a:r>
              <a:rPr lang="en-GB" dirty="0" smtClean="0">
                <a:solidFill>
                  <a:schemeClr val="bg1"/>
                </a:solidFill>
                <a:latin typeface="Arial Narrow" pitchFamily="34" charset="0"/>
              </a:rPr>
              <a:t>0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ld_title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  <a:noAutofit/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Tx/>
          <a:buFontTx/>
          <a:buNone/>
          <a:tabLst/>
          <a:defRPr kumimoji="0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Tx/>
          <a:buFontTx/>
          <a:buNone/>
          <a:tabLst/>
          <a:defRPr kumimoji="0" 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bold_titl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969696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_title_template 2">
        <a:dk1>
          <a:srgbClr val="000000"/>
        </a:dk1>
        <a:lt1>
          <a:srgbClr val="FFFFFF"/>
        </a:lt1>
        <a:dk2>
          <a:srgbClr val="CC0000"/>
        </a:dk2>
        <a:lt2>
          <a:srgbClr val="969696"/>
        </a:lt2>
        <a:accent1>
          <a:srgbClr val="0000FF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AAFF"/>
        </a:accent5>
        <a:accent6>
          <a:srgbClr val="E78A00"/>
        </a:accent6>
        <a:hlink>
          <a:srgbClr val="33CC33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bold_title_template</Template>
  <TotalTime>39949</TotalTime>
  <Pages>2</Pages>
  <Words>1114</Words>
  <Application>Microsoft Office PowerPoint</Application>
  <PresentationFormat>On-screen Show (4:3)</PresentationFormat>
  <Paragraphs>322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bold_title_template</vt:lpstr>
      <vt:lpstr>Notes: ECU LIVE RAM Write  rev 1.0</vt:lpstr>
      <vt:lpstr>USB Interface v2</vt:lpstr>
      <vt:lpstr>Slide 3</vt:lpstr>
      <vt:lpstr>Slide 4</vt:lpstr>
      <vt:lpstr>Slide 5</vt:lpstr>
      <vt:lpstr>AVR-MCU RAM Write Operation</vt:lpstr>
      <vt:lpstr>AVR-MCU 16 bit interface</vt:lpstr>
      <vt:lpstr>AVR-MCU RAM Read with 16 bit interface</vt:lpstr>
      <vt:lpstr>AVR-MCU RAM Write with 16 bit interface</vt:lpstr>
      <vt:lpstr>AVR-MCU RAM Write with 16 bit interface</vt:lpstr>
      <vt:lpstr>Notes: Toyotune/GF Flash/SRAM Manipulation  rev 1.0</vt:lpstr>
      <vt:lpstr>USB Interface v2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HBT noise figure simulations</dc:title>
  <dc:creator>mark_rodwell</dc:creator>
  <cp:lastModifiedBy>Jon Sole</cp:lastModifiedBy>
  <cp:revision>327</cp:revision>
  <cp:lastPrinted>2012-10-12T22:38:41Z</cp:lastPrinted>
  <dcterms:created xsi:type="dcterms:W3CDTF">2008-06-16T04:00:37Z</dcterms:created>
  <dcterms:modified xsi:type="dcterms:W3CDTF">2013-09-15T15:47:38Z</dcterms:modified>
</cp:coreProperties>
</file>