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the two first points are text from the wikipedia link.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2"/>
                </a:solidFill>
              </a:rPr>
              <a:t>Two meetings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1- phone meeting (11/14/2016)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Spoke to the client on the phone to discuss about the project descriptions. Cleared the points regarding the user inputs and output values 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2- meeting at mdh (11/22/2016)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spoke to the client and showed the demo of the website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discussed functionality of the calculator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65850" y="687350"/>
            <a:ext cx="8520600" cy="307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Solar Energy Calculator</a:t>
            </a:r>
          </a:p>
          <a:p>
            <a:pPr lvl="0" rt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3600" b="1">
                <a:solidFill>
                  <a:srgbClr val="000000"/>
                </a:solidFill>
              </a:rPr>
              <a:t>Group 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0350" y="4438550"/>
            <a:ext cx="8883300" cy="64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>
                <a:solidFill>
                  <a:srgbClr val="000000"/>
                </a:solidFill>
              </a:rPr>
              <a:t>L. Hamacek, A. Hussain, C. Höglund, J. Larsson, S. Lindgren &amp; A. Reddy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>
                <a:highlight>
                  <a:srgbClr val="B6D7A8"/>
                </a:highlight>
              </a:rPr>
              <a:t>Important non-functional requirements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20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b="1">
                <a:solidFill>
                  <a:srgbClr val="000000"/>
                </a:solidFill>
              </a:rPr>
              <a:t>User-friendly interaction</a:t>
            </a:r>
            <a:r>
              <a:rPr lang="sv">
                <a:solidFill>
                  <a:srgbClr val="000000"/>
                </a:solidFill>
              </a:rPr>
              <a:t> and </a:t>
            </a:r>
            <a:r>
              <a:rPr lang="sv" b="1">
                <a:solidFill>
                  <a:srgbClr val="000000"/>
                </a:solidFill>
              </a:rPr>
              <a:t>ease of use</a:t>
            </a:r>
            <a:r>
              <a:rPr lang="sv">
                <a:solidFill>
                  <a:srgbClr val="000000"/>
                </a:solidFill>
              </a:rPr>
              <a:t> is very important, since not as many users know what necessary values to input for the calculations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OBS. </a:t>
            </a:r>
            <a:r>
              <a:rPr lang="sv">
                <a:solidFill>
                  <a:srgbClr val="000000"/>
                </a:solidFill>
              </a:rPr>
              <a:t>This will be solved by using default parameter values, min and max values, guiding texts etcetera.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implementation so far (live demo)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sv">
                <a:solidFill>
                  <a:srgbClr val="000000"/>
                </a:solidFill>
              </a:rPr>
              <a:t>We will now show you a simple demo website that we have created.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47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ANY QUESTIONS?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1356325"/>
            <a:ext cx="3258700" cy="31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Project group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83275" y="1295275"/>
            <a:ext cx="5996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Lukas Hamacek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Project manager</a:t>
            </a:r>
            <a:b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</a:b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Aliya Hussain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 Documentation and presentation</a:t>
            </a:r>
            <a:b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</a:b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Charlie Höglund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Trello manager</a:t>
            </a:r>
            <a:b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</a:b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Jonathan Larsson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Configuration manager (Github)</a:t>
            </a:r>
            <a:b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</a:b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Sebastian Lindgren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Client contact</a:t>
            </a:r>
            <a:b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</a:br>
            <a:r>
              <a:rPr lang="sv" sz="1700" b="1">
                <a:solidFill>
                  <a:srgbClr val="000000"/>
                </a:solidFill>
                <a:highlight>
                  <a:srgbClr val="B6D7A8"/>
                </a:highlight>
              </a:rPr>
              <a:t>Avalika Podduturu Reddy</a:t>
            </a:r>
            <a:r>
              <a:rPr lang="sv" sz="1700">
                <a:solidFill>
                  <a:srgbClr val="000000"/>
                </a:solidFill>
                <a:highlight>
                  <a:srgbClr val="B6D7A8"/>
                </a:highlight>
              </a:rPr>
              <a:t> - Report overseer and designer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2" name="Shape 62" descr="Foto 2016-11-16 11 02 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50" y="1295275"/>
            <a:ext cx="2903752" cy="29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General information about solar energy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734200"/>
            <a:ext cx="8520600" cy="440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 b="1">
                <a:solidFill>
                  <a:srgbClr val="000000"/>
                </a:solidFill>
              </a:rPr>
              <a:t>Photovoltaics (PV)</a:t>
            </a:r>
            <a:r>
              <a:rPr lang="sv">
                <a:solidFill>
                  <a:srgbClr val="000000"/>
                </a:solidFill>
              </a:rPr>
              <a:t> covers the conversion of light into electricity using semiconducting materials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A typical photovoltaic system employs </a:t>
            </a:r>
            <a:r>
              <a:rPr lang="sv" b="1">
                <a:solidFill>
                  <a:srgbClr val="000000"/>
                </a:solidFill>
              </a:rPr>
              <a:t>solar panels</a:t>
            </a:r>
            <a:r>
              <a:rPr lang="sv">
                <a:solidFill>
                  <a:srgbClr val="000000"/>
                </a:solidFill>
              </a:rPr>
              <a:t>, each comprising a number of </a:t>
            </a:r>
            <a:r>
              <a:rPr lang="sv" b="1">
                <a:solidFill>
                  <a:srgbClr val="000000"/>
                </a:solidFill>
              </a:rPr>
              <a:t>solar cells</a:t>
            </a:r>
            <a:r>
              <a:rPr lang="sv">
                <a:solidFill>
                  <a:srgbClr val="000000"/>
                </a:solidFill>
              </a:rPr>
              <a:t>, which generate electrical power</a:t>
            </a:r>
          </a:p>
          <a:p>
            <a:pPr marL="457200" lvl="0" indent="-228600" rtl="0">
              <a:spcBef>
                <a:spcPts val="1000"/>
              </a:spcBef>
              <a:buClr>
                <a:srgbClr val="000000"/>
              </a:buClr>
              <a:buChar char="-"/>
            </a:pPr>
            <a:r>
              <a:rPr lang="sv">
                <a:solidFill>
                  <a:srgbClr val="000000"/>
                </a:solidFill>
              </a:rPr>
              <a:t>More people are getting interested in using solar energy, and therefore there is a need for a solar energy calculator that helps the user to understand costs etcetera</a:t>
            </a:r>
          </a:p>
          <a:p>
            <a:pPr lvl="0" rtl="0">
              <a:spcBef>
                <a:spcPts val="100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1000"/>
              </a:spcBef>
              <a:buNone/>
            </a:pP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1000"/>
              </a:spcBef>
              <a:buNone/>
            </a:pPr>
            <a:r>
              <a:rPr lang="sv" sz="1200">
                <a:solidFill>
                  <a:srgbClr val="000000"/>
                </a:solidFill>
              </a:rPr>
              <a:t>Source: https://en.wikipedia.org/wiki/Photovoltaics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02" y="3634336"/>
            <a:ext cx="1895731" cy="14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client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1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 u="sng">
                <a:solidFill>
                  <a:srgbClr val="000000"/>
                </a:solidFill>
              </a:rPr>
              <a:t>Bengt Stridh: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researcher at the </a:t>
            </a:r>
            <a:r>
              <a:rPr lang="sv" b="1">
                <a:solidFill>
                  <a:srgbClr val="000000"/>
                </a:solidFill>
              </a:rPr>
              <a:t>Future Energy Center</a:t>
            </a:r>
            <a:r>
              <a:rPr lang="sv">
                <a:solidFill>
                  <a:srgbClr val="000000"/>
                </a:solidFill>
              </a:rPr>
              <a:t> research specialization at MDH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developed detailed models in previous projects to analyze </a:t>
            </a:r>
            <a:r>
              <a:rPr lang="sv" b="1">
                <a:solidFill>
                  <a:srgbClr val="000000"/>
                </a:solidFill>
              </a:rPr>
              <a:t>investment decisions for photovoltaic</a:t>
            </a:r>
            <a:r>
              <a:rPr lang="sv">
                <a:solidFill>
                  <a:srgbClr val="000000"/>
                </a:solidFill>
              </a:rPr>
              <a:t> </a:t>
            </a:r>
            <a:r>
              <a:rPr lang="sv" b="1">
                <a:solidFill>
                  <a:srgbClr val="000000"/>
                </a:solidFill>
              </a:rPr>
              <a:t>(PV) plants</a:t>
            </a:r>
            <a:r>
              <a:rPr lang="sv">
                <a:solidFill>
                  <a:srgbClr val="000000"/>
                </a:solidFill>
              </a:rPr>
              <a:t> in Sweden, together with his colleagues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current calculator based on these models is inside an </a:t>
            </a:r>
            <a:r>
              <a:rPr lang="sv" b="1">
                <a:solidFill>
                  <a:srgbClr val="000000"/>
                </a:solidFill>
              </a:rPr>
              <a:t>Excel file</a:t>
            </a:r>
            <a:r>
              <a:rPr lang="sv">
                <a:solidFill>
                  <a:srgbClr val="000000"/>
                </a:solidFill>
              </a:rPr>
              <a:t>, which uses built in functions to calculate the 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client’s problem / Our task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 a </a:t>
            </a:r>
            <a:r>
              <a:rPr lang="sv" b="1">
                <a:solidFill>
                  <a:srgbClr val="000000"/>
                </a:solidFill>
              </a:rPr>
              <a:t>web-based tool/calculator</a:t>
            </a:r>
            <a:r>
              <a:rPr lang="sv">
                <a:solidFill>
                  <a:srgbClr val="000000"/>
                </a:solidFill>
              </a:rPr>
              <a:t> that helps the users to determine what investments in solar energy that are suitable for them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potential users are both </a:t>
            </a:r>
            <a:r>
              <a:rPr lang="sv" b="1">
                <a:solidFill>
                  <a:srgbClr val="000000"/>
                </a:solidFill>
              </a:rPr>
              <a:t>private persons and others</a:t>
            </a:r>
            <a:r>
              <a:rPr lang="sv">
                <a:solidFill>
                  <a:srgbClr val="000000"/>
                </a:solidFill>
              </a:rPr>
              <a:t> (e.g. companies, property owners and cities)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sv" b="1">
                <a:solidFill>
                  <a:srgbClr val="000000"/>
                </a:solidFill>
              </a:rPr>
              <a:t>Problem</a:t>
            </a:r>
            <a:r>
              <a:rPr lang="sv">
                <a:solidFill>
                  <a:srgbClr val="000000"/>
                </a:solidFill>
              </a:rPr>
              <a:t>: </a:t>
            </a:r>
            <a:r>
              <a:rPr lang="sv">
                <a:solidFill>
                  <a:srgbClr val="000000"/>
                </a:solidFill>
                <a:highlight>
                  <a:srgbClr val="B6D7A8"/>
                </a:highlight>
              </a:rPr>
              <a:t>Very few users have enough knowledge about PV (i.e. solar energy) and there are a lot of necessary parameters to be inputted for the calculations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Communication and synchronization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913500"/>
            <a:ext cx="8520600" cy="39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 dirty="0">
                <a:solidFill>
                  <a:srgbClr val="000000"/>
                </a:solidFill>
              </a:rPr>
              <a:t>External</a:t>
            </a:r>
            <a:r>
              <a:rPr lang="sv" dirty="0">
                <a:solidFill>
                  <a:srgbClr val="000000"/>
                </a:solidFill>
              </a:rPr>
              <a:t>: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dirty="0">
                <a:solidFill>
                  <a:srgbClr val="000000"/>
                </a:solidFill>
              </a:rPr>
              <a:t>The monday meeting with the steering group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dirty="0">
                <a:solidFill>
                  <a:srgbClr val="000000"/>
                </a:solidFill>
              </a:rPr>
              <a:t>At least 1 meeting per week with the client (physical or non-physical)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 dirty="0">
                <a:solidFill>
                  <a:srgbClr val="000000"/>
                </a:solidFill>
              </a:rPr>
              <a:t>Internal</a:t>
            </a:r>
            <a:r>
              <a:rPr lang="sv" dirty="0">
                <a:solidFill>
                  <a:srgbClr val="000000"/>
                </a:solidFill>
              </a:rPr>
              <a:t>: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dirty="0">
                <a:solidFill>
                  <a:srgbClr val="000000"/>
                </a:solidFill>
              </a:rPr>
              <a:t>At least 1-2 internal meetings per week (physical or non-physical)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dirty="0">
                <a:solidFill>
                  <a:srgbClr val="000000"/>
                </a:solidFill>
              </a:rPr>
              <a:t>We use “slack” or email for distant communication and synchronization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sv" dirty="0">
                <a:solidFill>
                  <a:srgbClr val="000000"/>
                </a:solidFill>
              </a:rPr>
              <a:t>Github repository - share documents, code etcetera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sv" b="1" dirty="0">
                <a:solidFill>
                  <a:srgbClr val="000000"/>
                </a:solidFill>
              </a:rPr>
              <a:t>OBS. </a:t>
            </a:r>
            <a:r>
              <a:rPr lang="sv" dirty="0">
                <a:solidFill>
                  <a:srgbClr val="000000"/>
                </a:solidFill>
              </a:rPr>
              <a:t>Most of the work will be done individually and be synchronized over slack/meetings. However, if necessary we will work in pairs for more difficult tasks.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65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Interactions with the client - So far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084200"/>
            <a:ext cx="8520600" cy="367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b="1" u="sng" dirty="0">
                <a:solidFill>
                  <a:srgbClr val="000000"/>
                </a:solidFill>
              </a:rPr>
              <a:t>Two meetings: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 dirty="0">
                <a:solidFill>
                  <a:srgbClr val="000000"/>
                </a:solidFill>
              </a:rPr>
              <a:t>1. Phone meeting (11/14/2016)</a:t>
            </a:r>
          </a:p>
          <a:p>
            <a:pPr lvl="0" rtl="0">
              <a:spcBef>
                <a:spcPts val="0"/>
              </a:spcBef>
              <a:buNone/>
            </a:pPr>
            <a:r>
              <a:rPr lang="sv" dirty="0">
                <a:solidFill>
                  <a:srgbClr val="000000"/>
                </a:solidFill>
              </a:rPr>
              <a:t>Discussed the given project description. Also cleared out some points regarding the user’s input/output values, and priority of extra features.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 dirty="0">
                <a:solidFill>
                  <a:srgbClr val="000000"/>
                </a:solidFill>
              </a:rPr>
              <a:t>2.</a:t>
            </a:r>
            <a:r>
              <a:rPr lang="sv" dirty="0">
                <a:solidFill>
                  <a:srgbClr val="000000"/>
                </a:solidFill>
              </a:rPr>
              <a:t> </a:t>
            </a:r>
            <a:r>
              <a:rPr lang="sv" b="1" dirty="0">
                <a:solidFill>
                  <a:srgbClr val="000000"/>
                </a:solidFill>
              </a:rPr>
              <a:t>Meeting at MDH (11/22/2016)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dirty="0">
                <a:solidFill>
                  <a:srgbClr val="000000"/>
                </a:solidFill>
              </a:rPr>
              <a:t>The client went through the Excel files containing the calculator and input/output values. We discussed some functionality of the calculator. We also showed the client a simple demo of the website.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 dirty="0">
                <a:solidFill>
                  <a:srgbClr val="000000"/>
                </a:solidFill>
              </a:rPr>
              <a:t>OBS. </a:t>
            </a:r>
            <a:r>
              <a:rPr lang="sv" dirty="0">
                <a:solidFill>
                  <a:srgbClr val="000000"/>
                </a:solidFill>
              </a:rPr>
              <a:t>The client gave us detailed requirements (i.e. the project scope), and during the meetings we let the client decide the priority of for example extra features.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system (web-based tool/calculator)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089171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 b="1" dirty="0">
                <a:solidFill>
                  <a:srgbClr val="000000"/>
                </a:solidFill>
              </a:rPr>
              <a:t>Input</a:t>
            </a:r>
            <a:r>
              <a:rPr lang="sv" sz="1400" dirty="0">
                <a:solidFill>
                  <a:srgbClr val="000000"/>
                </a:solidFill>
              </a:rPr>
              <a:t>: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A lot of default parameter values (i.e. a slight difference between private persons and others regarding for example taxes)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 b="1" dirty="0">
                <a:solidFill>
                  <a:srgbClr val="000000"/>
                </a:solidFill>
              </a:rPr>
              <a:t>Output</a:t>
            </a:r>
            <a:r>
              <a:rPr lang="sv" sz="1400" dirty="0">
                <a:solidFill>
                  <a:srgbClr val="000000"/>
                </a:solidFill>
              </a:rPr>
              <a:t>: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Production cost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Profitability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Cash flow (i.e. yearly)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Diagrams (e.g. pie charts with the results)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 sz="1400" dirty="0">
                <a:solidFill>
                  <a:srgbClr val="000000"/>
                </a:solidFill>
              </a:rPr>
              <a:t>A report file containing the results that could be printed</a:t>
            </a:r>
          </a:p>
          <a:p>
            <a:pPr lvl="0"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</a:rPr>
              <a:t>OBS. </a:t>
            </a:r>
            <a:r>
              <a:rPr lang="sv" sz="1400" u="sng" dirty="0">
                <a:solidFill>
                  <a:srgbClr val="000000"/>
                </a:solidFill>
              </a:rPr>
              <a:t>Important feature:</a:t>
            </a:r>
            <a:r>
              <a:rPr lang="sv" sz="1400" dirty="0">
                <a:solidFill>
                  <a:srgbClr val="000000"/>
                </a:solidFill>
              </a:rPr>
              <a:t> Update for example the possible default values, min and max values by uploading a file (e.g. Excel) to the website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76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initial backlog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43071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820700" y="1172575"/>
            <a:ext cx="4011600" cy="33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 b="1" u="sng"/>
              <a:t>Also the extra features (ranked):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	 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 b="1"/>
              <a:t>1.</a:t>
            </a:r>
            <a:r>
              <a:rPr lang="sv" sz="1800"/>
              <a:t> Compare the calculated values for two sets of input parameters.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 b="1"/>
              <a:t>2.</a:t>
            </a:r>
            <a:r>
              <a:rPr lang="sv" sz="1800"/>
              <a:t> Save the used input values from one session to another session at a later time.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 b="1"/>
              <a:t>3.</a:t>
            </a:r>
            <a:r>
              <a:rPr lang="sv" sz="1800"/>
              <a:t> Switch between Swedish and English language.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635</Words>
  <Application>Microsoft Office PowerPoint</Application>
  <PresentationFormat>Bildspel på skärmen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Arial</vt:lpstr>
      <vt:lpstr>simple-light-2</vt:lpstr>
      <vt:lpstr>Solar Energy Calculator - Group 2 </vt:lpstr>
      <vt:lpstr>Project group</vt:lpstr>
      <vt:lpstr>General information about solar energy </vt:lpstr>
      <vt:lpstr>The client</vt:lpstr>
      <vt:lpstr>The client’s problem / Our task</vt:lpstr>
      <vt:lpstr>Communication and synchronization</vt:lpstr>
      <vt:lpstr>Interactions with the client - So far</vt:lpstr>
      <vt:lpstr>The system (web-based tool/calculator)</vt:lpstr>
      <vt:lpstr>The initial backlog</vt:lpstr>
      <vt:lpstr>Important non-functional requirements</vt:lpstr>
      <vt:lpstr>The implementation so far (live demo)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Calculator - Group 2 </dc:title>
  <cp:lastModifiedBy>Charlie Höglund</cp:lastModifiedBy>
  <cp:revision>2</cp:revision>
  <dcterms:modified xsi:type="dcterms:W3CDTF">2016-11-23T13:32:04Z</dcterms:modified>
</cp:coreProperties>
</file>