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  <p:sldMasterId id="2147484094" r:id="rId2"/>
  </p:sldMasterIdLst>
  <p:sldIdLst>
    <p:sldId id="256" r:id="rId3"/>
    <p:sldId id="257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ie Höglund" initials="CH" lastIdx="1" clrIdx="0">
    <p:extLst>
      <p:ext uri="{19B8F6BF-5375-455C-9EA6-DF929625EA0E}">
        <p15:presenceInfo xmlns:p15="http://schemas.microsoft.com/office/powerpoint/2012/main" userId="Charlie Höglu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366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1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043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0871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55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01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7310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5380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5754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7487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828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2096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8296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3561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6770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896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79480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58298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2181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1232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29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2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411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6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3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586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307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7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925ADF9-A11A-42B0-B95D-ACC9C1EAAAF0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3313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  <p:sldLayoutId id="21474841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626577" y="1604435"/>
            <a:ext cx="8298057" cy="1024466"/>
          </a:xfrm>
        </p:spPr>
        <p:txBody>
          <a:bodyPr>
            <a:noAutofit/>
          </a:bodyPr>
          <a:lstStyle/>
          <a:p>
            <a:pPr algn="ctr"/>
            <a:r>
              <a:rPr lang="sv-SE" sz="54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Project</a:t>
            </a:r>
            <a: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meeting (2016-12-19)</a:t>
            </a:r>
            <a:b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</a:t>
            </a:r>
            <a:b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DVA313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105508" y="6260122"/>
            <a:ext cx="518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>
                <a:latin typeface="Calibri" panose="020F0502020204030204" pitchFamily="34" charset="0"/>
              </a:rPr>
              <a:t>Created</a:t>
            </a:r>
            <a:r>
              <a:rPr lang="sv-SE" sz="2000" b="1" dirty="0">
                <a:latin typeface="Calibri" panose="020F0502020204030204" pitchFamily="34" charset="0"/>
              </a:rPr>
              <a:t> by: </a:t>
            </a:r>
            <a:r>
              <a:rPr lang="sv-SE" sz="2000" dirty="0">
                <a:latin typeface="Calibri" panose="020F0502020204030204" pitchFamily="34" charset="0"/>
              </a:rPr>
              <a:t>Group 2 – Solar </a:t>
            </a:r>
            <a:r>
              <a:rPr lang="sv-SE" sz="2000" dirty="0" err="1">
                <a:latin typeface="Calibri" panose="020F0502020204030204" pitchFamily="34" charset="0"/>
              </a:rPr>
              <a:t>energy</a:t>
            </a:r>
            <a:r>
              <a:rPr lang="sv-SE" sz="2000" dirty="0">
                <a:latin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</a:rPr>
              <a:t>calculator</a:t>
            </a:r>
            <a:endParaRPr lang="sv-SE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272562"/>
            <a:ext cx="12191999" cy="962921"/>
          </a:xfrm>
        </p:spPr>
        <p:txBody>
          <a:bodyPr/>
          <a:lstStyle/>
          <a:p>
            <a:pPr algn="ctr"/>
            <a:r>
              <a:rPr lang="sv-SE" sz="4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Trello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sz="44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board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sv-SE" sz="4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Week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50 (</a:t>
            </a:r>
            <a:r>
              <a:rPr lang="sv-SE" sz="44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previous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 rotWithShape="1">
          <a:blip r:embed="rId2"/>
          <a:srcRect t="14493" r="26497" b="6000"/>
          <a:stretch/>
        </p:blipFill>
        <p:spPr>
          <a:xfrm>
            <a:off x="1543781" y="1099770"/>
            <a:ext cx="9104435" cy="55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9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" y="307730"/>
            <a:ext cx="12191999" cy="962921"/>
          </a:xfrm>
        </p:spPr>
        <p:txBody>
          <a:bodyPr/>
          <a:lstStyle/>
          <a:p>
            <a:pPr algn="ctr"/>
            <a:r>
              <a:rPr lang="sv-SE" sz="4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Trello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sz="44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board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sv-SE" sz="4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Week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51 (</a:t>
            </a:r>
            <a:r>
              <a:rPr lang="sv-SE" sz="44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present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 rotWithShape="1">
          <a:blip r:embed="rId2"/>
          <a:srcRect t="18972" r="34012" b="5415"/>
          <a:stretch/>
        </p:blipFill>
        <p:spPr>
          <a:xfrm>
            <a:off x="1793142" y="1113329"/>
            <a:ext cx="8605716" cy="55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1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443849"/>
            <a:ext cx="12192000" cy="954128"/>
          </a:xfrm>
        </p:spPr>
        <p:txBody>
          <a:bodyPr>
            <a:noAutofit/>
          </a:bodyPr>
          <a:lstStyle/>
          <a:p>
            <a:pPr algn="ctr"/>
            <a:r>
              <a:rPr lang="en-US" sz="40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Any obstacles, risks or issues that have been identified</a:t>
            </a:r>
            <a:br>
              <a:rPr lang="en-US" sz="4000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endParaRPr lang="sv-SE" sz="3600" spc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075592" y="1483479"/>
            <a:ext cx="9900139" cy="339332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Holidays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are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coming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up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=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possible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disturbances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in the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work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flow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communication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and </a:t>
            </a:r>
            <a:r>
              <a:rPr lang="sv-SE" sz="2800" u="sng" dirty="0" err="1">
                <a:solidFill>
                  <a:schemeClr val="tx1"/>
                </a:solidFill>
                <a:latin typeface="Calibri" panose="020F0502020204030204" pitchFamily="34" charset="0"/>
              </a:rPr>
              <a:t>integrating</a:t>
            </a:r>
            <a:r>
              <a:rPr lang="sv-SE" sz="2800" u="sng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u="sng" dirty="0" err="1">
                <a:solidFill>
                  <a:schemeClr val="tx1"/>
                </a:solidFill>
                <a:latin typeface="Calibri" panose="020F0502020204030204" pitchFamily="34" charset="0"/>
              </a:rPr>
              <a:t>each</a:t>
            </a:r>
            <a:r>
              <a:rPr lang="sv-SE" sz="2800" u="sng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u="sng" dirty="0" err="1">
                <a:solidFill>
                  <a:schemeClr val="tx1"/>
                </a:solidFill>
                <a:latin typeface="Calibri" panose="020F0502020204030204" pitchFamily="34" charset="0"/>
              </a:rPr>
              <a:t>others</a:t>
            </a:r>
            <a:r>
              <a:rPr lang="sv-SE" sz="2800" u="sng" dirty="0">
                <a:solidFill>
                  <a:schemeClr val="tx1"/>
                </a:solidFill>
                <a:latin typeface="Calibri" panose="020F0502020204030204" pitchFamily="34" charset="0"/>
              </a:rPr>
              <a:t>’ </a:t>
            </a:r>
            <a:r>
              <a:rPr lang="sv-SE" sz="2800" u="sng" dirty="0" err="1">
                <a:solidFill>
                  <a:schemeClr val="tx1"/>
                </a:solidFill>
                <a:latin typeface="Calibri" panose="020F0502020204030204" pitchFamily="34" charset="0"/>
              </a:rPr>
              <a:t>code</a:t>
            </a:r>
            <a:endParaRPr lang="sv-SE" sz="2800" u="sng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Quite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a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lot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of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implementation/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documentation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that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have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to be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done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– </a:t>
            </a:r>
            <a:r>
              <a:rPr lang="sv-SE" sz="2800" u="sng" dirty="0">
                <a:solidFill>
                  <a:schemeClr val="tx1"/>
                </a:solidFill>
                <a:latin typeface="Calibri" panose="020F0502020204030204" pitchFamily="34" charset="0"/>
              </a:rPr>
              <a:t>solution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: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divide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the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work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and start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coding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/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writing</a:t>
            </a:r>
            <a:endParaRPr lang="sv-SE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sv-SE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sv-SE" sz="2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85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391094"/>
            <a:ext cx="12192000" cy="96292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Worked  hours  for  each  member</a:t>
            </a:r>
          </a:p>
        </p:txBody>
      </p:sp>
      <p:graphicFrame>
        <p:nvGraphicFramePr>
          <p:cNvPr id="8" name="Tabel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762334"/>
              </p:ext>
            </p:extLst>
          </p:nvPr>
        </p:nvGraphicFramePr>
        <p:xfrm>
          <a:off x="644876" y="1547448"/>
          <a:ext cx="10902247" cy="4585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090">
                  <a:extLst>
                    <a:ext uri="{9D8B030D-6E8A-4147-A177-3AD203B41FA5}">
                      <a16:colId xmlns:a16="http://schemas.microsoft.com/office/drawing/2014/main" val="2201013985"/>
                    </a:ext>
                  </a:extLst>
                </a:gridCol>
                <a:gridCol w="1248565">
                  <a:extLst>
                    <a:ext uri="{9D8B030D-6E8A-4147-A177-3AD203B41FA5}">
                      <a16:colId xmlns:a16="http://schemas.microsoft.com/office/drawing/2014/main" val="4191614038"/>
                    </a:ext>
                  </a:extLst>
                </a:gridCol>
                <a:gridCol w="1197170">
                  <a:extLst>
                    <a:ext uri="{9D8B030D-6E8A-4147-A177-3AD203B41FA5}">
                      <a16:colId xmlns:a16="http://schemas.microsoft.com/office/drawing/2014/main" val="1734567150"/>
                    </a:ext>
                  </a:extLst>
                </a:gridCol>
                <a:gridCol w="1188031">
                  <a:extLst>
                    <a:ext uri="{9D8B030D-6E8A-4147-A177-3AD203B41FA5}">
                      <a16:colId xmlns:a16="http://schemas.microsoft.com/office/drawing/2014/main" val="2615084459"/>
                    </a:ext>
                  </a:extLst>
                </a:gridCol>
                <a:gridCol w="1169756">
                  <a:extLst>
                    <a:ext uri="{9D8B030D-6E8A-4147-A177-3AD203B41FA5}">
                      <a16:colId xmlns:a16="http://schemas.microsoft.com/office/drawing/2014/main" val="478554788"/>
                    </a:ext>
                  </a:extLst>
                </a:gridCol>
                <a:gridCol w="1188031">
                  <a:extLst>
                    <a:ext uri="{9D8B030D-6E8A-4147-A177-3AD203B41FA5}">
                      <a16:colId xmlns:a16="http://schemas.microsoft.com/office/drawing/2014/main" val="2455075192"/>
                    </a:ext>
                  </a:extLst>
                </a:gridCol>
                <a:gridCol w="1177435">
                  <a:extLst>
                    <a:ext uri="{9D8B030D-6E8A-4147-A177-3AD203B41FA5}">
                      <a16:colId xmlns:a16="http://schemas.microsoft.com/office/drawing/2014/main" val="3113594240"/>
                    </a:ext>
                  </a:extLst>
                </a:gridCol>
                <a:gridCol w="1893169">
                  <a:extLst>
                    <a:ext uri="{9D8B030D-6E8A-4147-A177-3AD203B41FA5}">
                      <a16:colId xmlns:a16="http://schemas.microsoft.com/office/drawing/2014/main" val="1996942202"/>
                    </a:ext>
                  </a:extLst>
                </a:gridCol>
              </a:tblGrid>
              <a:tr h="695525">
                <a:tc>
                  <a:txBody>
                    <a:bodyPr/>
                    <a:lstStyle/>
                    <a:p>
                      <a:r>
                        <a:rPr lang="sv-SE" sz="1900" dirty="0" err="1"/>
                        <a:t>Name</a:t>
                      </a:r>
                      <a:endParaRPr lang="sv-SE" sz="1900" dirty="0"/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Week</a:t>
                      </a:r>
                      <a:r>
                        <a:rPr lang="sv-SE" sz="1900" dirty="0"/>
                        <a:t> 1 (</a:t>
                      </a:r>
                      <a:r>
                        <a:rPr lang="sv-SE" sz="1900" dirty="0" err="1"/>
                        <a:t>hours</a:t>
                      </a:r>
                      <a:r>
                        <a:rPr lang="sv-SE" sz="1900" dirty="0"/>
                        <a:t>)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Week</a:t>
                      </a:r>
                      <a:r>
                        <a:rPr lang="sv-SE" sz="1900" dirty="0"/>
                        <a:t> 2 (</a:t>
                      </a:r>
                      <a:r>
                        <a:rPr lang="sv-SE" sz="1900" dirty="0" err="1"/>
                        <a:t>hours</a:t>
                      </a:r>
                      <a:r>
                        <a:rPr lang="sv-SE" sz="1900" dirty="0"/>
                        <a:t>)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Week</a:t>
                      </a:r>
                      <a:r>
                        <a:rPr lang="sv-SE" sz="1900" dirty="0"/>
                        <a:t> 3 (</a:t>
                      </a:r>
                      <a:r>
                        <a:rPr lang="sv-SE" sz="1900" dirty="0" err="1"/>
                        <a:t>hours</a:t>
                      </a:r>
                      <a:r>
                        <a:rPr lang="sv-SE" sz="1900" dirty="0"/>
                        <a:t>)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Week</a:t>
                      </a:r>
                      <a:r>
                        <a:rPr lang="sv-SE" sz="1900" dirty="0"/>
                        <a:t> 4 (</a:t>
                      </a:r>
                      <a:r>
                        <a:rPr lang="sv-SE" sz="1900" dirty="0" err="1"/>
                        <a:t>hours</a:t>
                      </a:r>
                      <a:r>
                        <a:rPr lang="sv-SE" sz="1900" dirty="0"/>
                        <a:t>)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Week</a:t>
                      </a:r>
                      <a:r>
                        <a:rPr lang="sv-SE" sz="1900" baseline="0" dirty="0"/>
                        <a:t> 5 (</a:t>
                      </a:r>
                      <a:r>
                        <a:rPr lang="sv-SE" sz="1900" baseline="0" dirty="0" err="1"/>
                        <a:t>hours</a:t>
                      </a:r>
                      <a:r>
                        <a:rPr lang="sv-SE" sz="1900" baseline="0" dirty="0"/>
                        <a:t>)</a:t>
                      </a:r>
                      <a:endParaRPr lang="sv-SE" sz="1900" dirty="0"/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Week</a:t>
                      </a:r>
                      <a:r>
                        <a:rPr lang="sv-SE" sz="1900" dirty="0"/>
                        <a:t> 6 (</a:t>
                      </a:r>
                      <a:r>
                        <a:rPr lang="sv-SE" sz="1900" dirty="0" err="1"/>
                        <a:t>hours</a:t>
                      </a:r>
                      <a:r>
                        <a:rPr lang="sv-SE" sz="1900" dirty="0"/>
                        <a:t>)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Total</a:t>
                      </a:r>
                    </a:p>
                  </a:txBody>
                  <a:tcPr marL="96677" marR="96677" marT="48338" marB="48338"/>
                </a:tc>
                <a:extLst>
                  <a:ext uri="{0D108BD9-81ED-4DB2-BD59-A6C34878D82A}">
                    <a16:rowId xmlns:a16="http://schemas.microsoft.com/office/drawing/2014/main" val="926147246"/>
                  </a:ext>
                </a:extLst>
              </a:tr>
              <a:tr h="685539">
                <a:tc>
                  <a:txBody>
                    <a:bodyPr/>
                    <a:lstStyle/>
                    <a:p>
                      <a:r>
                        <a:rPr lang="sv-SE" sz="1900" dirty="0"/>
                        <a:t>Lukas </a:t>
                      </a:r>
                      <a:r>
                        <a:rPr lang="sv-SE" sz="1900" dirty="0" err="1"/>
                        <a:t>Hamacek</a:t>
                      </a:r>
                      <a:endParaRPr lang="sv-SE" sz="1900" dirty="0"/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6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18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10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15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18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10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77</a:t>
                      </a:r>
                    </a:p>
                  </a:txBody>
                  <a:tcPr marL="96677" marR="96677" marT="48338" marB="48338"/>
                </a:tc>
                <a:extLst>
                  <a:ext uri="{0D108BD9-81ED-4DB2-BD59-A6C34878D82A}">
                    <a16:rowId xmlns:a16="http://schemas.microsoft.com/office/drawing/2014/main" val="1087858226"/>
                  </a:ext>
                </a:extLst>
              </a:tr>
              <a:tr h="566549">
                <a:tc>
                  <a:txBody>
                    <a:bodyPr/>
                    <a:lstStyle/>
                    <a:p>
                      <a:r>
                        <a:rPr lang="sv-SE" sz="1900" dirty="0" err="1"/>
                        <a:t>Aliya</a:t>
                      </a:r>
                      <a:r>
                        <a:rPr lang="sv-SE" sz="1900" baseline="0" dirty="0"/>
                        <a:t> Hussain</a:t>
                      </a:r>
                      <a:endParaRPr lang="sv-SE" sz="1900" dirty="0"/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7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16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9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10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15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10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67</a:t>
                      </a:r>
                    </a:p>
                  </a:txBody>
                  <a:tcPr marL="96677" marR="96677" marT="48338" marB="48338"/>
                </a:tc>
                <a:extLst>
                  <a:ext uri="{0D108BD9-81ED-4DB2-BD59-A6C34878D82A}">
                    <a16:rowId xmlns:a16="http://schemas.microsoft.com/office/drawing/2014/main" val="3884293362"/>
                  </a:ext>
                </a:extLst>
              </a:tr>
              <a:tr h="685539">
                <a:tc>
                  <a:txBody>
                    <a:bodyPr/>
                    <a:lstStyle/>
                    <a:p>
                      <a:r>
                        <a:rPr lang="sv-SE" sz="1900" dirty="0"/>
                        <a:t>Charlie</a:t>
                      </a:r>
                      <a:r>
                        <a:rPr lang="sv-SE" sz="1900" baseline="0" dirty="0"/>
                        <a:t> Höglund</a:t>
                      </a:r>
                      <a:endParaRPr lang="sv-SE" sz="1900" dirty="0"/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8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19.5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14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18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18,5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14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92</a:t>
                      </a:r>
                    </a:p>
                  </a:txBody>
                  <a:tcPr marL="96677" marR="96677" marT="48338" marB="48338"/>
                </a:tc>
                <a:extLst>
                  <a:ext uri="{0D108BD9-81ED-4DB2-BD59-A6C34878D82A}">
                    <a16:rowId xmlns:a16="http://schemas.microsoft.com/office/drawing/2014/main" val="1927693656"/>
                  </a:ext>
                </a:extLst>
              </a:tr>
              <a:tr h="690064">
                <a:tc>
                  <a:txBody>
                    <a:bodyPr/>
                    <a:lstStyle/>
                    <a:p>
                      <a:r>
                        <a:rPr lang="sv-SE" sz="1900" dirty="0"/>
                        <a:t>Jonathan Larsson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6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13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19.5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11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16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14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79,5</a:t>
                      </a:r>
                    </a:p>
                  </a:txBody>
                  <a:tcPr marL="96677" marR="96677" marT="48338" marB="48338"/>
                </a:tc>
                <a:extLst>
                  <a:ext uri="{0D108BD9-81ED-4DB2-BD59-A6C34878D82A}">
                    <a16:rowId xmlns:a16="http://schemas.microsoft.com/office/drawing/2014/main" val="242602356"/>
                  </a:ext>
                </a:extLst>
              </a:tr>
              <a:tr h="695525">
                <a:tc>
                  <a:txBody>
                    <a:bodyPr/>
                    <a:lstStyle/>
                    <a:p>
                      <a:r>
                        <a:rPr lang="sv-SE" sz="1900" dirty="0"/>
                        <a:t>Sebastian Lindgren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12.5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16.5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13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12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20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9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83</a:t>
                      </a:r>
                    </a:p>
                  </a:txBody>
                  <a:tcPr marL="96677" marR="96677" marT="48338" marB="48338"/>
                </a:tc>
                <a:extLst>
                  <a:ext uri="{0D108BD9-81ED-4DB2-BD59-A6C34878D82A}">
                    <a16:rowId xmlns:a16="http://schemas.microsoft.com/office/drawing/2014/main" val="1138687931"/>
                  </a:ext>
                </a:extLst>
              </a:tr>
              <a:tr h="566549">
                <a:tc>
                  <a:txBody>
                    <a:bodyPr/>
                    <a:lstStyle/>
                    <a:p>
                      <a:r>
                        <a:rPr lang="sv-SE" sz="1900" dirty="0" err="1"/>
                        <a:t>Avalika</a:t>
                      </a:r>
                      <a:r>
                        <a:rPr lang="sv-SE" sz="1900" baseline="0" dirty="0"/>
                        <a:t> </a:t>
                      </a:r>
                      <a:r>
                        <a:rPr lang="sv-SE" sz="1900" baseline="0" dirty="0" err="1"/>
                        <a:t>Reddy</a:t>
                      </a:r>
                      <a:endParaRPr lang="sv-SE" sz="1900" dirty="0"/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6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13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9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10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15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9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62</a:t>
                      </a:r>
                    </a:p>
                  </a:txBody>
                  <a:tcPr marL="96677" marR="96677" marT="48338" marB="48338"/>
                </a:tc>
                <a:extLst>
                  <a:ext uri="{0D108BD9-81ED-4DB2-BD59-A6C34878D82A}">
                    <a16:rowId xmlns:a16="http://schemas.microsoft.com/office/drawing/2014/main" val="1326768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68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391094"/>
            <a:ext cx="12192000" cy="962921"/>
          </a:xfrm>
        </p:spPr>
        <p:txBody>
          <a:bodyPr>
            <a:normAutofit/>
          </a:bodyPr>
          <a:lstStyle/>
          <a:p>
            <a:pPr algn="ctr"/>
            <a:r>
              <a:rPr lang="en-US" sz="40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Questions for the steering group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009650" y="1641742"/>
            <a:ext cx="10172699" cy="1365227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If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have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any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further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questions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will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email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you</a:t>
            </a:r>
            <a:endParaRPr lang="sv-SE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479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jup">
  <a:themeElements>
    <a:clrScheme name="Djup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jup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jup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TM02900688[[fn=Fasett]]</Template>
  <TotalTime>566</TotalTime>
  <Words>184</Words>
  <Application>Microsoft Office PowerPoint</Application>
  <PresentationFormat>Bredbild</PresentationFormat>
  <Paragraphs>66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Wingdings 2</vt:lpstr>
      <vt:lpstr>HDOfficeLightV0</vt:lpstr>
      <vt:lpstr>Djup</vt:lpstr>
      <vt:lpstr>Project meeting (2016-12-19) - DVA313</vt:lpstr>
      <vt:lpstr>Trello board – Week 50 (previous)</vt:lpstr>
      <vt:lpstr>Trello board – Week 51 (present)</vt:lpstr>
      <vt:lpstr>Any obstacles, risks or issues that have been identified </vt:lpstr>
      <vt:lpstr>Worked  hours  for  each  member</vt:lpstr>
      <vt:lpstr>Questions for the steering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meeting (2016-11-14) - DVA313</dc:title>
  <dc:creator>Charlie Höglund</dc:creator>
  <cp:lastModifiedBy>Charlie Höglund</cp:lastModifiedBy>
  <cp:revision>115</cp:revision>
  <dcterms:created xsi:type="dcterms:W3CDTF">2016-11-14T12:46:47Z</dcterms:created>
  <dcterms:modified xsi:type="dcterms:W3CDTF">2016-12-19T12:46:51Z</dcterms:modified>
</cp:coreProperties>
</file>