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2C77BD-0204-4AB4-8EF7-FA35E38824C5}">
  <a:tblStyle styleId="{392C77BD-0204-4AB4-8EF7-FA35E38824C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sv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sv"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sv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lang="sv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65850" y="1244250"/>
            <a:ext cx="8520600" cy="307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Final presentation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3600" b="1">
                <a:solidFill>
                  <a:srgbClr val="000000"/>
                </a:solidFill>
              </a:rPr>
              <a:t>Group 2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0350" y="4438550"/>
            <a:ext cx="8883300" cy="64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800">
                <a:solidFill>
                  <a:srgbClr val="000000"/>
                </a:solidFill>
              </a:rPr>
              <a:t>L. Hamacek, A. Hussain, C. Höglund, J. Larsson, S. Lindgren &amp; A. Reddy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Design decisions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064725"/>
            <a:ext cx="8520600" cy="3833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sv" sz="1700">
                <a:solidFill>
                  <a:schemeClr val="dk1"/>
                </a:solidFill>
              </a:rPr>
              <a:t>The three-tier architecture is commonly used for web-applications (i.e. well tested in real life)</a:t>
            </a:r>
          </a:p>
          <a:p>
            <a:pPr lv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sv" sz="1700">
                <a:solidFill>
                  <a:schemeClr val="dk1"/>
                </a:solidFill>
              </a:rPr>
              <a:t>We chose to use a database because the client wanted the following </a:t>
            </a:r>
            <a:r>
              <a:rPr lang="sv" sz="1700" b="1">
                <a:solidFill>
                  <a:schemeClr val="dk1"/>
                </a:solidFill>
              </a:rPr>
              <a:t>requirements</a:t>
            </a:r>
            <a:r>
              <a:rPr lang="sv" sz="1700">
                <a:solidFill>
                  <a:schemeClr val="dk1"/>
                </a:solidFill>
              </a:rPr>
              <a:t>:</a:t>
            </a:r>
          </a:p>
          <a:p>
            <a:pPr marL="457200" lvl="0" indent="-330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sv" sz="1600">
                <a:solidFill>
                  <a:srgbClr val="6AA84F"/>
                </a:solidFill>
              </a:rPr>
              <a:t>Update default values, guiding texts etc. by uploading an Excel file (</a:t>
            </a:r>
            <a:r>
              <a:rPr lang="sv" sz="1600" b="1" u="sng">
                <a:solidFill>
                  <a:srgbClr val="6AA84F"/>
                </a:solidFill>
              </a:rPr>
              <a:t>admin only</a:t>
            </a:r>
            <a:r>
              <a:rPr lang="sv" sz="1600">
                <a:solidFill>
                  <a:srgbClr val="6AA84F"/>
                </a:solidFill>
              </a:rPr>
              <a:t>)</a:t>
            </a:r>
          </a:p>
          <a:p>
            <a:pPr marL="457200" lvl="0" indent="-330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sv" sz="1600" strike="sngStrike">
                <a:solidFill>
                  <a:srgbClr val="FF0000"/>
                </a:solidFill>
              </a:rPr>
              <a:t>Compare two results</a:t>
            </a:r>
          </a:p>
          <a:p>
            <a:pPr marL="457200" lvl="0" indent="-330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sv" sz="1600" strike="sngStrike">
                <a:solidFill>
                  <a:srgbClr val="FF0000"/>
                </a:solidFill>
              </a:rPr>
              <a:t>Save previously used input values</a:t>
            </a:r>
          </a:p>
          <a:p>
            <a:pPr marL="457200" lvl="0" indent="-330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sv" sz="1600" strike="sngStrike">
                <a:solidFill>
                  <a:srgbClr val="FF0000"/>
                </a:solidFill>
              </a:rPr>
              <a:t>Switch between English and Swedish language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00" y="35841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11700" y="234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sz="2800" b="1">
                <a:solidFill>
                  <a:srgbClr val="000000"/>
                </a:solidFill>
              </a:rPr>
              <a:t>Database table - </a:t>
            </a:r>
            <a:r>
              <a:rPr lang="sv" sz="2800" b="1"/>
              <a:t>Login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l="19721" t="19444" r="30478" b="58917"/>
          <a:stretch/>
        </p:blipFill>
        <p:spPr>
          <a:xfrm>
            <a:off x="1131100" y="1286598"/>
            <a:ext cx="6881798" cy="2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131150" y="4223750"/>
            <a:ext cx="6881700" cy="6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sz="1600" b="1"/>
              <a:t>OBS. </a:t>
            </a:r>
            <a:r>
              <a:rPr lang="sv" sz="1600"/>
              <a:t>Right now it only stores the </a:t>
            </a:r>
            <a:r>
              <a:rPr lang="sv" sz="1600" u="sng"/>
              <a:t>Administrator’s login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11700" y="11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sz="2800" b="1">
                <a:solidFill>
                  <a:srgbClr val="000000"/>
                </a:solidFill>
              </a:rPr>
              <a:t>Database table - Default </a:t>
            </a:r>
            <a:r>
              <a:rPr lang="sv" sz="2800" b="1"/>
              <a:t>parameters</a:t>
            </a:r>
            <a:r>
              <a:rPr lang="sv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31137" y="4321100"/>
            <a:ext cx="6881700" cy="6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600" b="1"/>
              <a:t>OBS. </a:t>
            </a:r>
            <a:r>
              <a:rPr lang="sv" sz="1600"/>
              <a:t>Four of these tables: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19714" t="19537" r="39281" b="47784"/>
          <a:stretch/>
        </p:blipFill>
        <p:spPr>
          <a:xfrm>
            <a:off x="1156587" y="868775"/>
            <a:ext cx="6830827" cy="30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l="1742" t="35001" r="81040" b="53846"/>
          <a:stretch/>
        </p:blipFill>
        <p:spPr>
          <a:xfrm>
            <a:off x="3784850" y="4195112"/>
            <a:ext cx="1574275" cy="72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10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How the program is structured / How we use the available technologies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402775"/>
            <a:ext cx="8520600" cy="34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File Structure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One php/html file for layout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One javascript file for calculations and sending HTTP-requests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Some PHP-files for communicating with the database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During development one javascript file for each person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Technologies used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HTML, CSS, Bootstrap for layout and design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Jquery for doing the calculations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Angular for sending HTTP-requests and dynamically add content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PHP for communicating with the MySQL database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v" sz="1600">
                <a:solidFill>
                  <a:schemeClr val="dk1"/>
                </a:solidFill>
              </a:rPr>
              <a:t>Libraries used are pdfmake, PHPExcel, Google Charts and more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How we have tried to ensure important qualities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064725"/>
            <a:ext cx="8520600" cy="3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User-friendliness: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Instructions on how to use the calculator and a dictionary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Default input values, guiding texts, recommended min and max values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“Accordions” to avoid a lot of scrolling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Formatting input values (e.g. 1000000 =&gt; 1 000 000)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Everything is available on one page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Calculating whenever the user changes any value, to avoid buttons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 b="1">
                <a:solidFill>
                  <a:schemeClr val="dk1"/>
                </a:solidFill>
              </a:rPr>
              <a:t>Security: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Admin login is hidden and uses secure techniques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Excel file uses validation for each cell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 b="1" u="sng">
                <a:solidFill>
                  <a:schemeClr val="dk1"/>
                </a:solidFill>
              </a:rPr>
              <a:t>OBS.</a:t>
            </a:r>
            <a:r>
              <a:rPr lang="sv" sz="1600">
                <a:solidFill>
                  <a:schemeClr val="dk1"/>
                </a:solidFill>
              </a:rPr>
              <a:t> We also did user tests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350" y="3318075"/>
            <a:ext cx="2244950" cy="16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7214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Live demo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925" y="1664250"/>
            <a:ext cx="4162150" cy="28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Initial plan and changes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064725"/>
            <a:ext cx="8520600" cy="3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Initial plan: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Try to implement all of the requirements (i.e. both the </a:t>
            </a:r>
            <a:r>
              <a:rPr lang="sv" sz="1600" b="1">
                <a:solidFill>
                  <a:schemeClr val="dk1"/>
                </a:solidFill>
              </a:rPr>
              <a:t>MUST </a:t>
            </a:r>
            <a:r>
              <a:rPr lang="sv" sz="1600">
                <a:solidFill>
                  <a:schemeClr val="dk1"/>
                </a:solidFill>
              </a:rPr>
              <a:t>and </a:t>
            </a:r>
            <a:r>
              <a:rPr lang="sv" sz="1600" b="1">
                <a:solidFill>
                  <a:schemeClr val="dk1"/>
                </a:solidFill>
              </a:rPr>
              <a:t>NOT MUST</a:t>
            </a:r>
            <a:r>
              <a:rPr lang="sv" sz="16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Changes: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Implement the </a:t>
            </a:r>
            <a:r>
              <a:rPr lang="sv" sz="1600" b="1">
                <a:solidFill>
                  <a:schemeClr val="dk1"/>
                </a:solidFill>
              </a:rPr>
              <a:t>MUST</a:t>
            </a:r>
            <a:r>
              <a:rPr lang="sv" sz="1600">
                <a:solidFill>
                  <a:schemeClr val="dk1"/>
                </a:solidFill>
              </a:rPr>
              <a:t> requirements as good as possible (i.e. better to have website that does all of them in a good way, compared to just some of them)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150" y="3243150"/>
            <a:ext cx="2487525" cy="17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570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Activities and worked hours 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1552575" y="805350"/>
          <a:ext cx="6038850" cy="4138212"/>
        </p:xfrm>
        <a:graphic>
          <a:graphicData uri="http://schemas.openxmlformats.org/drawingml/2006/table">
            <a:tbl>
              <a:tblPr>
                <a:noFill/>
                <a:tableStyleId>{392C77BD-0204-4AB4-8EF7-FA35E38824C5}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Approximate worked hours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(for all of the group members together)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 meetings with the steering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 meetings and contact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Internal meetings within the project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preparation (project plan and requirements)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preparation (design and implementation)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preparation (final)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999" y="4062575"/>
            <a:ext cx="402174" cy="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7831275" y="1815200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~27%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831275" y="3407325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~6%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Shape 170"/>
          <p:cNvGraphicFramePr/>
          <p:nvPr/>
        </p:nvGraphicFramePr>
        <p:xfrm>
          <a:off x="1552575" y="243100"/>
          <a:ext cx="6038850" cy="4538113"/>
        </p:xfrm>
        <a:graphic>
          <a:graphicData uri="http://schemas.openxmlformats.org/drawingml/2006/table">
            <a:tbl>
              <a:tblPr>
                <a:noFill/>
                <a:tableStyleId>{392C77BD-0204-4AB4-8EF7-FA35E38824C5}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(project plan and requirements)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16,5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(design and implementation)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16,5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(final)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16,5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plan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description (1</a:t>
                      </a:r>
                      <a:r>
                        <a:rPr lang="sv" sz="11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version)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(1</a:t>
                      </a:r>
                      <a:r>
                        <a:rPr lang="sv" sz="11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version)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[40 – included in other activities]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description (final version)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r>
                        <a:rPr lang="sv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[still working on it]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(final version)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[200 – included in other activities]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[will probably be some minor updates]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report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r>
                        <a:rPr lang="sv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[still working on it]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999" y="4062575"/>
            <a:ext cx="402174" cy="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7808375" y="726925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~6,5%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7808375" y="2712200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7808375" y="2712200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~14%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1552575" y="1011575"/>
          <a:ext cx="6038850" cy="2822238"/>
        </p:xfrm>
        <a:graphic>
          <a:graphicData uri="http://schemas.openxmlformats.org/drawingml/2006/table">
            <a:tbl>
              <a:tblPr>
                <a:noFill/>
                <a:tableStyleId>{392C77BD-0204-4AB4-8EF7-FA35E38824C5}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(project plan)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(1</a:t>
                      </a:r>
                      <a:r>
                        <a:rPr lang="sv" sz="11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design description)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Review/User test (1</a:t>
                      </a:r>
                      <a:r>
                        <a:rPr lang="sv" sz="11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product)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(final design description)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sv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[still working on it]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Review/User test (final product)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sv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[will probably be more tests if updates are made]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(final project report)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sv" sz="11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[still working on it]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999" y="4062575"/>
            <a:ext cx="402174" cy="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762550" y="2028650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~4%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84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client - RECAP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9722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b="1" u="sng">
                <a:solidFill>
                  <a:srgbClr val="000000"/>
                </a:solidFill>
              </a:rPr>
              <a:t>Bengt Stridh: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researcher at the </a:t>
            </a:r>
            <a:r>
              <a:rPr lang="sv" b="1">
                <a:solidFill>
                  <a:srgbClr val="000000"/>
                </a:solidFill>
              </a:rPr>
              <a:t>Future Energy Center</a:t>
            </a:r>
            <a:r>
              <a:rPr lang="sv">
                <a:solidFill>
                  <a:srgbClr val="000000"/>
                </a:solidFill>
              </a:rPr>
              <a:t> research specialization at MDH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developed detailed models in a previous project to analyze </a:t>
            </a:r>
            <a:r>
              <a:rPr lang="sv" b="1">
                <a:solidFill>
                  <a:srgbClr val="000000"/>
                </a:solidFill>
              </a:rPr>
              <a:t>investment decisions for photovoltaic</a:t>
            </a:r>
            <a:r>
              <a:rPr lang="sv">
                <a:solidFill>
                  <a:srgbClr val="000000"/>
                </a:solidFill>
              </a:rPr>
              <a:t> </a:t>
            </a:r>
            <a:r>
              <a:rPr lang="sv" b="1">
                <a:solidFill>
                  <a:srgbClr val="000000"/>
                </a:solidFill>
              </a:rPr>
              <a:t>(PV) plants</a:t>
            </a:r>
            <a:r>
              <a:rPr lang="sv">
                <a:solidFill>
                  <a:srgbClr val="000000"/>
                </a:solidFill>
              </a:rPr>
              <a:t> in Sweden, together with his colleagues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the current calculator based on these models is inside an </a:t>
            </a:r>
            <a:r>
              <a:rPr lang="sv" b="1">
                <a:solidFill>
                  <a:srgbClr val="000000"/>
                </a:solidFill>
              </a:rPr>
              <a:t>Excel file</a:t>
            </a:r>
            <a:r>
              <a:rPr lang="sv">
                <a:solidFill>
                  <a:srgbClr val="000000"/>
                </a:solidFill>
              </a:rPr>
              <a:t>, which uses built in functions to calculate the results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099" y="3567525"/>
            <a:ext cx="2427200" cy="14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Shape 186"/>
          <p:cNvGraphicFramePr/>
          <p:nvPr/>
        </p:nvGraphicFramePr>
        <p:xfrm>
          <a:off x="1552575" y="49725"/>
          <a:ext cx="6038850" cy="5076054"/>
        </p:xfrm>
        <a:graphic>
          <a:graphicData uri="http://schemas.openxmlformats.org/drawingml/2006/table">
            <a:tbl>
              <a:tblPr>
                <a:noFill/>
                <a:tableStyleId>{392C77BD-0204-4AB4-8EF7-FA35E38824C5}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basic layout for the website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layout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login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the default input values etc. through an Excel file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Calculate production cost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Calculate profitability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Calculate cash flow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diagrams show the results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downloadable PDF file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 function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&amp; Server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 of units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999" y="4062575"/>
            <a:ext cx="402174" cy="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7774025" y="2186850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~30%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Shape 193"/>
          <p:cNvGraphicFramePr/>
          <p:nvPr/>
        </p:nvGraphicFramePr>
        <p:xfrm>
          <a:off x="1552575" y="1641175"/>
          <a:ext cx="6038850" cy="1918275"/>
        </p:xfrm>
        <a:graphic>
          <a:graphicData uri="http://schemas.openxmlformats.org/drawingml/2006/table">
            <a:tbl>
              <a:tblPr>
                <a:noFill/>
                <a:tableStyleId>{392C77BD-0204-4AB4-8EF7-FA35E38824C5}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Others (e.g. create accounts for Trello and GitHub, learn how to use Trello, GitHub and different web technologies, understand the given Excel files)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worked hours (</a:t>
                      </a:r>
                      <a:r>
                        <a:rPr lang="sv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 far</a:t>
                      </a:r>
                      <a:r>
                        <a:rPr lang="sv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):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b="1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768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525" y="4089325"/>
            <a:ext cx="813625" cy="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7834725" y="2358700"/>
            <a:ext cx="10812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~11%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Division and synchronization of the work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133450"/>
            <a:ext cx="8520600" cy="3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The division and synchronization was done through internal meetings and then later on visualized on the Trello board.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Everyone wrote on the documentations and presentations, but there usually was ~2 people who focused on most of the writing.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Everyone wrote code, and the implemented requirements were divided among the group members [</a:t>
            </a:r>
            <a:r>
              <a:rPr lang="sv" sz="1600" u="sng">
                <a:solidFill>
                  <a:schemeClr val="dk1"/>
                </a:solidFill>
              </a:rPr>
              <a:t>table on the next slide</a:t>
            </a:r>
            <a:r>
              <a:rPr lang="sv" sz="1600">
                <a:solidFill>
                  <a:schemeClr val="dk1"/>
                </a:solidFill>
              </a:rPr>
              <a:t>].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1"/>
                </a:solidFill>
              </a:rPr>
              <a:t>	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75" y="3604625"/>
            <a:ext cx="4087525" cy="13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Shape 207"/>
          <p:cNvGraphicFramePr/>
          <p:nvPr/>
        </p:nvGraphicFramePr>
        <p:xfrm>
          <a:off x="3743575" y="131925"/>
          <a:ext cx="4381500" cy="5005950"/>
        </p:xfrm>
        <a:graphic>
          <a:graphicData uri="http://schemas.openxmlformats.org/drawingml/2006/table">
            <a:tbl>
              <a:tblPr>
                <a:noFill/>
                <a:tableStyleId>{392C77BD-0204-4AB4-8EF7-FA35E38824C5}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Create a basic layout for the website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Lukas &amp; Aliya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Improved layout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Jonathan, Lukas &amp; Charlie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Create a login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Lukas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Update the default input values etc. through an Excel file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Jonathan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Calculate production cost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Charlie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Calculate profitability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Jonathan &amp; Aliya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Calculate cash flow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Everyone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Make diagrams show the results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Charlie &amp; Jonathan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Create a downloadable PDF file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Jonathan, Lukas &amp; Charlie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Email function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Everyone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Database &amp; Server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Jonathan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Integration of units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Jonathan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3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 b="1"/>
                        <a:t>Testing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000"/>
                        <a:t>Everyone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175250" y="1359825"/>
            <a:ext cx="3348000" cy="7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b="1" u="sng"/>
              <a:t>How the implementation was divided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073150" y="2061825"/>
            <a:ext cx="1552200" cy="10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Changes in the organization and routines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064725"/>
            <a:ext cx="8520600" cy="3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 b="1">
                <a:solidFill>
                  <a:schemeClr val="dk1"/>
                </a:solidFill>
              </a:rPr>
              <a:t>Things that did not change: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Monday meetings with the external steering group (except for the non-mandatory one)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At least one internal meeting per week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Use the Trello board to follow the progress of activities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Use GitHub to store and share files (code, documentation, reported hours etc.)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...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 b="1">
                <a:solidFill>
                  <a:schemeClr val="dk1"/>
                </a:solidFill>
              </a:rPr>
              <a:t>Things that did change: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Sometimes some group members had to take on another role/responsibility (e.g. client contact, documentation and presentation, report overseer), for reasons such as someone was sick or unreachable 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900" y="4019750"/>
            <a:ext cx="2401400" cy="1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Experiences from the project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064725"/>
            <a:ext cx="8520600" cy="3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 b="1">
                <a:solidFill>
                  <a:schemeClr val="dk1"/>
                </a:solidFill>
              </a:rPr>
              <a:t>Positive things: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400">
                <a:solidFill>
                  <a:schemeClr val="dk1"/>
                </a:solidFill>
              </a:rPr>
              <a:t>You can divide the tasks among several people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400">
                <a:solidFill>
                  <a:schemeClr val="dk1"/>
                </a:solidFill>
              </a:rPr>
              <a:t>Being several people provides different experiences/ways of looking at things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 b="1">
                <a:solidFill>
                  <a:schemeClr val="dk1"/>
                </a:solidFill>
              </a:rPr>
              <a:t>Challenges: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400">
                <a:solidFill>
                  <a:schemeClr val="dk1"/>
                </a:solidFill>
              </a:rPr>
              <a:t>You have to synchronize with each other (i.e. everyone has a different agenda)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400">
                <a:solidFill>
                  <a:schemeClr val="dk1"/>
                </a:solidFill>
              </a:rPr>
              <a:t>You might have to wait for someone else to finish their task, so that you can continue with yours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400">
                <a:solidFill>
                  <a:schemeClr val="dk1"/>
                </a:solidFill>
              </a:rPr>
              <a:t>Hard to know how much time something is going to take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sv" sz="1600" b="1">
                <a:solidFill>
                  <a:schemeClr val="dk1"/>
                </a:solidFill>
              </a:rPr>
              <a:t>Improvements for next time: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400">
                <a:solidFill>
                  <a:schemeClr val="dk1"/>
                </a:solidFill>
              </a:rPr>
              <a:t>It will probably be easier to determine how much time some tasks are going to take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950" y="217450"/>
            <a:ext cx="1655175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47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>
                <a:solidFill>
                  <a:srgbClr val="000000"/>
                </a:solidFill>
              </a:rPr>
              <a:t>ANY QUESTIONS?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550" y="1356325"/>
            <a:ext cx="2750900" cy="31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Our task - RECAP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3957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Develop a </a:t>
            </a:r>
            <a:r>
              <a:rPr lang="sv" b="1">
                <a:solidFill>
                  <a:srgbClr val="000000"/>
                </a:solidFill>
              </a:rPr>
              <a:t>web-based calculator</a:t>
            </a:r>
            <a:r>
              <a:rPr lang="sv">
                <a:solidFill>
                  <a:srgbClr val="000000"/>
                </a:solidFill>
              </a:rPr>
              <a:t> that helps the users to determine what investments in solar energy that are suitable for them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sv">
                <a:solidFill>
                  <a:srgbClr val="000000"/>
                </a:solidFill>
              </a:rPr>
              <a:t>The potential users are </a:t>
            </a:r>
            <a:r>
              <a:rPr lang="sv" b="1">
                <a:solidFill>
                  <a:srgbClr val="000000"/>
                </a:solidFill>
              </a:rPr>
              <a:t>private persons and others</a:t>
            </a:r>
            <a:r>
              <a:rPr lang="sv">
                <a:solidFill>
                  <a:srgbClr val="000000"/>
                </a:solidFill>
              </a:rPr>
              <a:t> (e.g. companies, property owners and cities)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025" y="3056975"/>
            <a:ext cx="2632800" cy="1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system (web-based calculator) - RECAP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74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285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b="1"/>
              <a:t>The client’s requirements - </a:t>
            </a:r>
            <a:r>
              <a:rPr lang="sv" b="1">
                <a:solidFill>
                  <a:srgbClr val="00FF00"/>
                </a:solidFill>
              </a:rPr>
              <a:t>FULFILLED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00200"/>
            <a:ext cx="8520600" cy="333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sv" b="1">
                <a:solidFill>
                  <a:schemeClr val="dk1"/>
                </a:solidFill>
              </a:rPr>
              <a:t>Requirements that were a </a:t>
            </a:r>
            <a:r>
              <a:rPr lang="sv" b="1" u="sng">
                <a:solidFill>
                  <a:schemeClr val="dk1"/>
                </a:solidFill>
              </a:rPr>
              <a:t>MUST</a:t>
            </a:r>
            <a:r>
              <a:rPr lang="sv" b="1">
                <a:solidFill>
                  <a:schemeClr val="dk1"/>
                </a:solidFill>
              </a:rPr>
              <a:t>: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FF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Possibility to choose between </a:t>
            </a:r>
            <a:r>
              <a:rPr lang="sv" sz="1600" b="1">
                <a:solidFill>
                  <a:srgbClr val="000000"/>
                </a:solidFill>
              </a:rPr>
              <a:t>private person</a:t>
            </a:r>
            <a:r>
              <a:rPr lang="sv" sz="1600">
                <a:solidFill>
                  <a:srgbClr val="000000"/>
                </a:solidFill>
              </a:rPr>
              <a:t> and </a:t>
            </a:r>
            <a:r>
              <a:rPr lang="sv" sz="1600" b="1">
                <a:solidFill>
                  <a:srgbClr val="000000"/>
                </a:solidFill>
              </a:rPr>
              <a:t>others 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FF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Provide </a:t>
            </a:r>
            <a:r>
              <a:rPr lang="sv" sz="1600" b="1">
                <a:solidFill>
                  <a:srgbClr val="000000"/>
                </a:solidFill>
              </a:rPr>
              <a:t>guiding texts</a:t>
            </a:r>
            <a:r>
              <a:rPr lang="sv" sz="1600">
                <a:solidFill>
                  <a:srgbClr val="000000"/>
                </a:solidFill>
              </a:rPr>
              <a:t> and recommended </a:t>
            </a:r>
            <a:r>
              <a:rPr lang="sv" sz="1600" b="1">
                <a:solidFill>
                  <a:srgbClr val="000000"/>
                </a:solidFill>
              </a:rPr>
              <a:t>min </a:t>
            </a:r>
            <a:r>
              <a:rPr lang="sv" sz="1600">
                <a:solidFill>
                  <a:srgbClr val="000000"/>
                </a:solidFill>
              </a:rPr>
              <a:t>and </a:t>
            </a:r>
            <a:r>
              <a:rPr lang="sv" sz="1600" b="1">
                <a:solidFill>
                  <a:srgbClr val="000000"/>
                </a:solidFill>
              </a:rPr>
              <a:t>max </a:t>
            </a:r>
            <a:r>
              <a:rPr lang="sv" sz="1600">
                <a:solidFill>
                  <a:srgbClr val="000000"/>
                </a:solidFill>
              </a:rPr>
              <a:t>for input values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FF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Calculate the </a:t>
            </a:r>
            <a:r>
              <a:rPr lang="sv" sz="1600" b="1">
                <a:solidFill>
                  <a:srgbClr val="000000"/>
                </a:solidFill>
              </a:rPr>
              <a:t>production cost</a:t>
            </a:r>
            <a:r>
              <a:rPr lang="sv" sz="1600">
                <a:solidFill>
                  <a:srgbClr val="000000"/>
                </a:solidFill>
              </a:rPr>
              <a:t>, </a:t>
            </a:r>
            <a:r>
              <a:rPr lang="sv" sz="1600" b="1">
                <a:solidFill>
                  <a:srgbClr val="000000"/>
                </a:solidFill>
              </a:rPr>
              <a:t>profitability</a:t>
            </a:r>
            <a:r>
              <a:rPr lang="sv" sz="1600">
                <a:solidFill>
                  <a:srgbClr val="000000"/>
                </a:solidFill>
              </a:rPr>
              <a:t> and </a:t>
            </a:r>
            <a:r>
              <a:rPr lang="sv" sz="1600" b="1">
                <a:solidFill>
                  <a:srgbClr val="000000"/>
                </a:solidFill>
              </a:rPr>
              <a:t>cash flow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FF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Provide </a:t>
            </a:r>
            <a:r>
              <a:rPr lang="sv" sz="1600" b="1">
                <a:solidFill>
                  <a:srgbClr val="000000"/>
                </a:solidFill>
              </a:rPr>
              <a:t>diagrams </a:t>
            </a:r>
            <a:r>
              <a:rPr lang="sv" sz="1600">
                <a:solidFill>
                  <a:srgbClr val="000000"/>
                </a:solidFill>
              </a:rPr>
              <a:t>that show some of the calculated results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FF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A printable </a:t>
            </a:r>
            <a:r>
              <a:rPr lang="sv" sz="1600" b="1">
                <a:solidFill>
                  <a:srgbClr val="000000"/>
                </a:solidFill>
              </a:rPr>
              <a:t>PDF file</a:t>
            </a:r>
            <a:r>
              <a:rPr lang="sv" sz="1600">
                <a:solidFill>
                  <a:srgbClr val="000000"/>
                </a:solidFill>
              </a:rPr>
              <a:t> containing both input and output values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FF00"/>
              </a:buClr>
              <a:buSzPct val="100000"/>
              <a:buChar char="●"/>
            </a:pPr>
            <a:r>
              <a:rPr lang="sv" sz="1600">
                <a:solidFill>
                  <a:srgbClr val="000000"/>
                </a:solidFill>
              </a:rPr>
              <a:t>Possibility to upload an </a:t>
            </a:r>
            <a:r>
              <a:rPr lang="sv" sz="1600" b="1">
                <a:solidFill>
                  <a:srgbClr val="000000"/>
                </a:solidFill>
              </a:rPr>
              <a:t>Excel file</a:t>
            </a:r>
            <a:r>
              <a:rPr lang="sv" sz="1600">
                <a:solidFill>
                  <a:srgbClr val="000000"/>
                </a:solidFill>
              </a:rPr>
              <a:t> for updating the default input values, guiding texts...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The client’s requirements - </a:t>
            </a:r>
            <a:r>
              <a:rPr lang="sv" b="1">
                <a:solidFill>
                  <a:srgbClr val="FF0000"/>
                </a:solidFill>
              </a:rPr>
              <a:t>NOT FULFILLED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68850" y="1190475"/>
            <a:ext cx="8520600" cy="38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b="1" dirty="0">
                <a:solidFill>
                  <a:schemeClr val="dk1"/>
                </a:solidFill>
              </a:rPr>
              <a:t>Requirements that were </a:t>
            </a:r>
            <a:r>
              <a:rPr lang="sv" b="1" u="sng" dirty="0">
                <a:solidFill>
                  <a:schemeClr val="dk1"/>
                </a:solidFill>
              </a:rPr>
              <a:t>NOT A MUST</a:t>
            </a:r>
            <a:r>
              <a:rPr lang="sv" b="1" dirty="0">
                <a:solidFill>
                  <a:schemeClr val="dk1"/>
                </a:solidFill>
              </a:rPr>
              <a:t>: </a:t>
            </a:r>
          </a:p>
          <a:p>
            <a:pPr marL="457200" lvl="0" indent="-330200"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Pct val="100000"/>
              <a:buChar char="●"/>
            </a:pPr>
            <a:r>
              <a:rPr lang="sv" sz="1600" dirty="0">
                <a:solidFill>
                  <a:schemeClr val="dk1"/>
                </a:solidFill>
              </a:rPr>
              <a:t>Compare the calculated results for two sets of input values</a:t>
            </a:r>
          </a:p>
          <a:p>
            <a:pPr marL="457200" lvl="0" indent="-330200"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Pct val="100000"/>
              <a:buChar char="●"/>
            </a:pPr>
            <a:r>
              <a:rPr lang="sv" sz="1600" dirty="0">
                <a:solidFill>
                  <a:schemeClr val="dk1"/>
                </a:solidFill>
              </a:rPr>
              <a:t>Save used input values from one session to a session at a later time</a:t>
            </a:r>
          </a:p>
          <a:p>
            <a:pPr marL="457200" lvl="0" indent="-330200" rtl="0"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ct val="100000"/>
              <a:buChar char="●"/>
            </a:pPr>
            <a:r>
              <a:rPr lang="sv" sz="1600" dirty="0">
                <a:solidFill>
                  <a:schemeClr val="dk1"/>
                </a:solidFill>
              </a:rPr>
              <a:t>Switch between English and Swedish language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Prioritization of the requirements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6175"/>
            <a:ext cx="8520600" cy="359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sv" sz="1900" b="1">
                <a:solidFill>
                  <a:schemeClr val="dk1"/>
                </a:solidFill>
              </a:rPr>
              <a:t>Our way of prioritizing: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</a:rPr>
              <a:t>Focus on finishing the requirements that are </a:t>
            </a:r>
            <a:r>
              <a:rPr lang="sv" b="1">
                <a:solidFill>
                  <a:schemeClr val="dk1"/>
                </a:solidFill>
              </a:rPr>
              <a:t>MUST </a:t>
            </a:r>
            <a:r>
              <a:rPr lang="sv">
                <a:solidFill>
                  <a:schemeClr val="dk1"/>
                </a:solidFill>
              </a:rPr>
              <a:t>first, and make them as good as possible.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</a:rPr>
              <a:t>Then only if there is time left, make the requirements that are </a:t>
            </a:r>
            <a:r>
              <a:rPr lang="sv" b="1">
                <a:solidFill>
                  <a:schemeClr val="dk1"/>
                </a:solidFill>
              </a:rPr>
              <a:t>NOT A MUST</a:t>
            </a:r>
            <a:r>
              <a:rPr lang="sv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200" y="3274175"/>
            <a:ext cx="2607099" cy="172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400" y="3274174"/>
            <a:ext cx="2607100" cy="17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b="1"/>
              <a:t>Some reasons to why we did not finish all of the requirements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628250"/>
            <a:ext cx="8520600" cy="32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The provided Excel files by the client was in Swedish, and therefore it took more time for the English group members to understand them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The calculations of the cash flow tables was vast and time consuming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v" sz="1600">
                <a:solidFill>
                  <a:schemeClr val="dk1"/>
                </a:solidFill>
              </a:rPr>
              <a:t>Took quite some time to for example test all of the columns’ calculations in the cash flow tables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1"/>
                </a:solidFill>
              </a:rPr>
              <a:t>                                                                                     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311700" y="14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sz="2800" b="1">
                <a:solidFill>
                  <a:srgbClr val="000000"/>
                </a:solidFill>
              </a:rPr>
              <a:t>Three-tier architecture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909000" y="3121875"/>
            <a:ext cx="5168100" cy="19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800" b="1"/>
              <a:t>Pros of using the three-tier architecture: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sv" sz="1600"/>
              <a:t>More secure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sv" sz="1600"/>
              <a:t>Easily scalable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sv" sz="1600"/>
              <a:t>Easily maintained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0" y="864399"/>
            <a:ext cx="5509599" cy="204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Bildspel på skärmen (16:9)</PresentationFormat>
  <Paragraphs>248</Paragraphs>
  <Slides>26</Slides>
  <Notes>26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simple-light-2</vt:lpstr>
      <vt:lpstr>Final presentation  Group 2 </vt:lpstr>
      <vt:lpstr>The client - RECAP</vt:lpstr>
      <vt:lpstr>Our task - RECAP</vt:lpstr>
      <vt:lpstr>The system (web-based calculator) - RECAP</vt:lpstr>
      <vt:lpstr>The client’s requirements - FULFILLED</vt:lpstr>
      <vt:lpstr>The client’s requirements - NOT FULFILLED</vt:lpstr>
      <vt:lpstr>Prioritization of the requirements</vt:lpstr>
      <vt:lpstr>Some reasons to why we did not finish all of the requirements</vt:lpstr>
      <vt:lpstr>PowerPoint-presentation</vt:lpstr>
      <vt:lpstr>Design decisions</vt:lpstr>
      <vt:lpstr>PowerPoint-presentation</vt:lpstr>
      <vt:lpstr>PowerPoint-presentation</vt:lpstr>
      <vt:lpstr>How the program is structured / How we use the available technologies</vt:lpstr>
      <vt:lpstr>How we have tried to ensure important qualities</vt:lpstr>
      <vt:lpstr>Live demo</vt:lpstr>
      <vt:lpstr>Initial plan and changes</vt:lpstr>
      <vt:lpstr>Activities and worked hours </vt:lpstr>
      <vt:lpstr>PowerPoint-presentation</vt:lpstr>
      <vt:lpstr>PowerPoint-presentation</vt:lpstr>
      <vt:lpstr>PowerPoint-presentation</vt:lpstr>
      <vt:lpstr>PowerPoint-presentation</vt:lpstr>
      <vt:lpstr>Division and synchronization of the work</vt:lpstr>
      <vt:lpstr>PowerPoint-presentation</vt:lpstr>
      <vt:lpstr>Changes in the organization and routines</vt:lpstr>
      <vt:lpstr>Experiences from the project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Group 2 </dc:title>
  <cp:lastModifiedBy>Charlie Höglund</cp:lastModifiedBy>
  <cp:revision>1</cp:revision>
  <dcterms:modified xsi:type="dcterms:W3CDTF">2017-01-11T14:51:29Z</dcterms:modified>
</cp:coreProperties>
</file>