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6" Type="http://schemas.openxmlformats.org/package/2006/relationships/metadata/extended-properties" Target="docProps/app0.xml"/>
<Relationship Id="rId5" Type="http://schemas.openxmlformats.org/officeDocument/2006/relationships/custom-properties" Target="docProps/custom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3" r:id="rId3"/>
    <p:sldId id="267" r:id="rId4"/>
    <p:sldId id="28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0" d="100"/>
          <a:sy n="90" d="100"/>
        </p:scale>
        <p:origin x="370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slide" Target="slides/slide2.xml"/>
<Relationship Id="rId7" Type="http://schemas.openxmlformats.org/officeDocument/2006/relationships/viewProps" Target="view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presProps" Target="presProps.xml"/>
<Relationship Id="rId5" Type="http://schemas.openxmlformats.org/officeDocument/2006/relationships/slide" Target="slides/slide4.xml"/>
<Relationship Id="rId4" Type="http://schemas.openxmlformats.org/officeDocument/2006/relationships/slide" Target="slides/slide3.xml"/>
<Relationship Id="rId9" Type="http://schemas.openxmlformats.org/officeDocument/2006/relationships/tableStyles" Target="tableStyles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2312-1078-174F-8DDC-C6C43369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000"/>
            <a:ext cx="9153939" cy="5283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2E9A-6027-9B46-A308-F8CDE20E4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834"/>
            <a:ext cx="9153939" cy="4493129"/>
          </a:xfrm>
        </p:spPr>
        <p:txBody>
          <a:bodyPr/>
          <a:lstStyle>
            <a:lvl1pPr>
              <a:spcBef>
                <a:spcPts val="160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DB140-8C70-964C-A6A9-C18661C2892C}"/>
              </a:ext>
            </a:extLst>
          </p:cNvPr>
          <p:cNvSpPr/>
          <p:nvPr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DEF3E0-2C1D-FA4B-9E57-877B98F054D2}"/>
              </a:ext>
            </a:extLst>
          </p:cNvPr>
          <p:cNvCxnSpPr>
            <a:cxnSpLocks/>
          </p:cNvCxnSpPr>
          <p:nvPr/>
        </p:nvCxnSpPr>
        <p:spPr>
          <a:xfrm>
            <a:off x="838200" y="1305540"/>
            <a:ext cx="91539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F3581ED-A05A-F23D-03FB-9597D441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9D17FCC-C625-437D-537C-1729F3A1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E16226C-4B6C-837F-7B55-886848EA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91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0A43B-1DEC-E5DF-AFC3-047C85E9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DE673-9962-86D2-1B71-04A1EE3E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6489C-ABCF-D8CF-088B-E8BEF555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3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2312-1078-174F-8DDC-C6C43369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000"/>
            <a:ext cx="9153939" cy="5283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2E9A-6027-9B46-A308-F8CDE20E4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834"/>
            <a:ext cx="9153939" cy="4493129"/>
          </a:xfrm>
          <a:solidFill>
            <a:schemeClr val="bg1"/>
          </a:solidFill>
          <a:ln>
            <a:solidFill>
              <a:srgbClr val="BBBBBB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FontTx/>
              <a:buNone/>
              <a:defRPr sz="200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203200" indent="0">
              <a:buNone/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DB140-8C70-964C-A6A9-C18661C2892C}"/>
              </a:ext>
            </a:extLst>
          </p:cNvPr>
          <p:cNvSpPr/>
          <p:nvPr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DEF3E0-2C1D-FA4B-9E57-877B98F054D2}"/>
              </a:ext>
            </a:extLst>
          </p:cNvPr>
          <p:cNvCxnSpPr>
            <a:cxnSpLocks/>
          </p:cNvCxnSpPr>
          <p:nvPr/>
        </p:nvCxnSpPr>
        <p:spPr>
          <a:xfrm>
            <a:off x="838200" y="1305540"/>
            <a:ext cx="91539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F3581ED-A05A-F23D-03FB-9597D441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9D17FCC-C625-437D-537C-1729F3A1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E16226C-4B6C-837F-7B55-886848EA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1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303F-08A8-8D49-B883-8D4E5DEB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081F8-8AAF-264E-B047-1CE346CE4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4985"/>
            <a:ext cx="4081427" cy="44819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5F2994-6216-B842-949E-92443AF0E8D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778190" y="1694985"/>
            <a:ext cx="4081427" cy="44819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B90319-966E-4C42-B1CD-EA374050F6B4}"/>
              </a:ext>
            </a:extLst>
          </p:cNvPr>
          <p:cNvSpPr/>
          <p:nvPr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0BF097-EC4A-3E47-8F4E-566572F2B0E1}"/>
              </a:ext>
            </a:extLst>
          </p:cNvPr>
          <p:cNvCxnSpPr>
            <a:cxnSpLocks/>
          </p:cNvCxnSpPr>
          <p:nvPr/>
        </p:nvCxnSpPr>
        <p:spPr>
          <a:xfrm>
            <a:off x="838200" y="1305540"/>
            <a:ext cx="91539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82006-4E3B-27F3-A2FE-DC5E06D1801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9F3BD-24DC-4C4A-A92C-2F976CF62D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09C5F-28A5-CB14-800C-86E3AFEA57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303F-08A8-8D49-B883-8D4E5DEB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081F8-8AAF-264E-B047-1CE346CE4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05075"/>
            <a:ext cx="4081427" cy="3671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5F2994-6216-B842-949E-92443AF0E8D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778190" y="2505075"/>
            <a:ext cx="4081427" cy="3671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B90319-966E-4C42-B1CD-EA374050F6B4}"/>
              </a:ext>
            </a:extLst>
          </p:cNvPr>
          <p:cNvSpPr/>
          <p:nvPr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0BF097-EC4A-3E47-8F4E-566572F2B0E1}"/>
              </a:ext>
            </a:extLst>
          </p:cNvPr>
          <p:cNvCxnSpPr>
            <a:cxnSpLocks/>
          </p:cNvCxnSpPr>
          <p:nvPr/>
        </p:nvCxnSpPr>
        <p:spPr>
          <a:xfrm>
            <a:off x="838200" y="1305540"/>
            <a:ext cx="91539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C564E4D-CF84-D846-AB3F-7053D216DB2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39788" y="1681163"/>
            <a:ext cx="4079839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3E8A58B-EB75-6E41-9149-6B73C9EEC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78190" y="1681163"/>
            <a:ext cx="408142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26209-2B64-B772-3E7D-9530AC65231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2377B-8C85-6F71-2CED-4AAC410D81A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F9499-4FBD-5278-A79C-DECD2A1064F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9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5D80-8217-5146-9C74-7BAB2BFD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4AF5B3-6DCB-CA46-98CE-F3FDB87CFB75}"/>
              </a:ext>
            </a:extLst>
          </p:cNvPr>
          <p:cNvSpPr/>
          <p:nvPr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2DF3F1-16DD-044D-B131-5E3EA685CDB3}"/>
              </a:ext>
            </a:extLst>
          </p:cNvPr>
          <p:cNvCxnSpPr>
            <a:cxnSpLocks/>
          </p:cNvCxnSpPr>
          <p:nvPr/>
        </p:nvCxnSpPr>
        <p:spPr>
          <a:xfrm>
            <a:off x="838200" y="1305540"/>
            <a:ext cx="91539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C52F5-CDA0-E455-4787-8CDDFD925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47595-23BD-0F38-54FF-95F94EDA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18660-74BE-6BAE-EC9F-CF8A22F5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2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411F61-0B69-2245-A422-3FF7A8BE80A9}"/>
              </a:ext>
            </a:extLst>
          </p:cNvPr>
          <p:cNvSpPr/>
          <p:nvPr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8B87E-A9C1-18C5-68A7-F64D6DAB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33D06-1276-33AE-6681-3CED88EE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C75F9-6347-6957-FADD-4EAD1F54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5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57BFE-E7EE-781E-9C62-24C6530D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1AEF4-DA39-83E5-4C71-F51BA66A0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7F982-FCE8-DC3E-AB40-919B00ED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74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303F-08A8-8D49-B883-8D4E5DEB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081F8-8AAF-264E-B047-1CE346CE4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4985"/>
            <a:ext cx="4081427" cy="44819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B90319-966E-4C42-B1CD-EA374050F6B4}"/>
              </a:ext>
            </a:extLst>
          </p:cNvPr>
          <p:cNvSpPr/>
          <p:nvPr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0BF097-EC4A-3E47-8F4E-566572F2B0E1}"/>
              </a:ext>
            </a:extLst>
          </p:cNvPr>
          <p:cNvCxnSpPr>
            <a:cxnSpLocks/>
          </p:cNvCxnSpPr>
          <p:nvPr/>
        </p:nvCxnSpPr>
        <p:spPr>
          <a:xfrm>
            <a:off x="838200" y="1305540"/>
            <a:ext cx="91539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5C3CEF81-2125-2D47-B5D4-A82A386DC4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1579" y="1695450"/>
            <a:ext cx="4480560" cy="4481513"/>
          </a:xfrm>
          <a:prstGeom prst="ellipse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45E0E-075B-C097-65B8-498C3BFE81D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487F0-6386-474F-6499-9B410173953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94C8C-10D8-6D6E-C15C-8726DA5F76A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2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BEB535-1D04-3D9D-3D3A-F7419BBA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1933A3-C226-ECCF-53E6-EE16A5E22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90124-F4AD-4E6A-3BCC-3A8B1431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05EDE-4C05-9AD4-919C-EF5B2F22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7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3CB28-87B9-5841-818B-14C00405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000"/>
            <a:ext cx="9021417" cy="528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2CA67-BB95-0947-BC6A-21164BE6C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83834"/>
            <a:ext cx="9021417" cy="4493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9DB3B0D-8D76-144F-A1EF-60CEEE6250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439400" y="5245900"/>
            <a:ext cx="1445054" cy="137409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8489E-AE1A-D8C7-CB3A-A9A8C1966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DB2241-5D87-07DE-27C2-4878D97F8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514851B-D923-4CA1-CBAD-8C1E28C4F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55446"/>
            <a:ext cx="1679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1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87" r:id="rId2"/>
    <p:sldLayoutId id="2147483666" r:id="rId3"/>
    <p:sldLayoutId id="2147483667" r:id="rId4"/>
    <p:sldLayoutId id="2147483668" r:id="rId5"/>
    <p:sldLayoutId id="2147483670" r:id="rId6"/>
    <p:sldLayoutId id="2147483675" r:id="rId7"/>
    <p:sldLayoutId id="2147483669" r:id="rId8"/>
    <p:sldLayoutId id="2147483676" r:id="rId9"/>
    <p:sldLayoutId id="2147483677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600"/>
        </a:spcBef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06400" indent="-203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System Font Regular"/>
        <a:buChar char="–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2032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3600" indent="-203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System Font Regular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5850" indent="-2032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3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3.png"/>
<Relationship Id="rId1" Type="http://schemas.openxmlformats.org/officeDocument/2006/relationships/slideLayout" Target="../slideLayouts/slideLayout1.xml"/>
</Relationships>

</file>

<file path=ppt/slides/_rels/slide3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3.png"/>
<Relationship Id="rId1" Type="http://schemas.openxmlformats.org/officeDocument/2006/relationships/slideLayout" Target="../slideLayouts/slideLayout1.xml"/>
</Relationships>

</file>

<file path=ppt/slides/_rels/slide4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3.png"/>
<Relationship Id="rId1" Type="http://schemas.openxmlformats.org/officeDocument/2006/relationships/slideLayout" Target="../slideLayouts/slideLayout1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2312-1078-174F-8DDC-C6C43369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000"/>
            <a:ext cx="9153939" cy="528354"/>
          </a:xfrm>
        </p:spPr>
        <p:txBody>
          <a:bodyPr/>
          <a:lstStyle/>
          <a:p>
            <a:pPr marL="0" lvl="0" indent="0">
              <a:buNone/>
            </a:pPr>
            <a: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2E9A-6027-9B46-A308-F8CDE20E4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Organizations have standards</a:t>
            </a:r>
          </a:p>
          <a:p>
            <a:pPr lvl="1"/>
            <a:r>
              <a:t>Changing might not be an option</a:t>
            </a:r>
          </a:p>
          <a:p>
            <a:pPr lvl="1"/>
            <a:r>
              <a:t>You probably have to deviate, with high amounts of nuance</a:t>
            </a:r>
          </a:p>
          <a:p>
            <a:pPr lvl="0"/>
            <a:r>
              <a:t>CROs may have to work with many different standards</a:t>
            </a:r>
          </a:p>
          <a:p>
            <a:pPr lvl="0"/>
            <a:r>
              <a:t>Reuse and repeatability of configurations is still critical</a:t>
            </a:r>
          </a:p>
          <a:p>
            <a:pPr lvl="1"/>
            <a:r>
              <a:t>Changing those configurations needs to be easy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9E5C-4149-398A-1CD8-FE85B60FE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2E9A-6027-9B46-A308-F8CDE20E4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indent="0">
              <a:buNone/>
            </a:pPr>
            <a:r>
              <a:rPr>
                <a:latin typeface="Courier"/>
              </a:rPr>
              <a:t>ct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clintable</a:t>
            </a:r>
            <a:r>
              <a:rPr>
                <a:latin typeface="Courier"/>
              </a:rPr>
              <a:t>(mtcars)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clin_add_titles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"Left"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"Center"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"Right"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"Just the middle"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)</a:t>
            </a:r>
            <a:br/>
            <a:r>
              <a:rPr>
                <a:latin typeface="Courier"/>
              </a:rPr>
              <a:t>  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clin_add_footnotes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4070A0"/>
                </a:solidFill>
                <a:latin typeface="Courier"/>
              </a:rPr>
              <a:t>"Here's a footnote."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format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Sys.time</a:t>
            </a:r>
            <a:r>
              <a:rPr>
                <a:latin typeface="Courier"/>
              </a:rPr>
              <a:t>(), </a:t>
            </a:r>
            <a:r>
              <a:rPr>
                <a:solidFill>
                  <a:srgbClr val="4070A0"/>
                </a:solidFill>
                <a:latin typeface="Courier"/>
              </a:rPr>
              <a:t>"%H:%M %A, %B %d, %Y"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)</a:t>
            </a:r>
            <a:br/>
            <a:r>
              <a:rPr>
                <a:latin typeface="Courier"/>
              </a:rPr>
              <a:t>    )</a:t>
            </a:r>
            <a:br/>
            <a:r>
              <a:rPr>
                <a:latin typeface="Courier"/>
              </a:rPr>
              <a:t>  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2312-1078-174F-8DDC-C6C43369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Prep Some Data…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2E9A-6027-9B46-A308-F8CDE20E4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 indent="0">
              <a:buNone/>
            </a:pPr>
            <a:r>
              <a:rPr>
                <a:latin typeface="Courier"/>
              </a:rPr>
              <a:t>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mtcars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Make a page by variable</a:t>
            </a:r>
            <a:br/>
            <a:r>
              <a:rPr>
                <a:latin typeface="Courier"/>
              </a:rPr>
              <a:t>dat[</a:t>
            </a:r>
            <a:r>
              <a:rPr>
                <a:solidFill>
                  <a:srgbClr val="4070A0"/>
                </a:solidFill>
                <a:latin typeface="Courier"/>
              </a:rPr>
              <a:t>'page'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Make some group variables</a:t>
            </a:r>
            <a:br/>
            <a:r>
              <a:rPr>
                <a:latin typeface="Courier"/>
              </a:rPr>
              <a:t>dat2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rbind</a:t>
            </a:r>
            <a:r>
              <a:rPr>
                <a:latin typeface="Courier"/>
              </a:rPr>
              <a:t>(dat, dat)</a:t>
            </a:r>
            <a:br/>
            <a:r>
              <a:rPr>
                <a:latin typeface="Courier"/>
              </a:rPr>
              <a:t>dat2[</a:t>
            </a:r>
            <a:r>
              <a:rPr>
                <a:solidFill>
                  <a:srgbClr val="4070A0"/>
                </a:solidFill>
                <a:latin typeface="Courier"/>
              </a:rPr>
              <a:t>'groups1'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'b'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dat2[</a:t>
            </a:r>
            <a:r>
              <a:rPr>
                <a:solidFill>
                  <a:srgbClr val="4070A0"/>
                </a:solidFill>
                <a:latin typeface="Courier"/>
              </a:rPr>
              <a:t>'groups2'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'1'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'2'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'1'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'2'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2312-1078-174F-8DDC-C6C43369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000"/>
            <a:ext cx="9153939" cy="528354"/>
          </a:xfrm>
        </p:spPr>
        <p:txBody>
          <a:bodyPr/>
          <a:lstStyle/>
          <a:p>
            <a:pPr marL="0" lvl="0" indent="0">
              <a:buNone/>
            </a:pPr>
            <a:r>
              <a:t>Understanding Defaults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2E9A-6027-9B46-A308-F8CDE20E4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Default styles are applied to </a:t>
            </a:r>
            <a:r>
              <a:rPr>
                <a:latin typeface="Courier"/>
              </a:rPr>
              <a:t>clintable()</a:t>
            </a:r>
            <a:r>
              <a:t> objects automatically when printing</a:t>
            </a:r>
          </a:p>
          <a:p>
            <a:pPr lvl="0"/>
            <a:r>
              <a:t>Stored in options, and customizable:</a:t>
            </a:r>
          </a:p>
          <a:p>
            <a:pPr lvl="1"/>
            <a:r>
              <a:rPr>
                <a:latin typeface="Courier"/>
              </a:rPr>
              <a:t>clinify_docx_default</a:t>
            </a:r>
            <a:r>
              <a:t>: Default docx properties assigned to output document</a:t>
            </a:r>
          </a:p>
          <a:p>
            <a:pPr lvl="2"/>
            <a:r>
              <a:t>Also controls page width based on margins</a:t>
            </a:r>
          </a:p>
          <a:p>
            <a:pPr lvl="1"/>
            <a:r>
              <a:rPr>
                <a:latin typeface="Courier"/>
              </a:rPr>
              <a:t>clinify_titles_default</a:t>
            </a:r>
            <a:r>
              <a:t>: Default title styles (within document header)</a:t>
            </a:r>
          </a:p>
          <a:p>
            <a:pPr lvl="1"/>
            <a:r>
              <a:rPr>
                <a:latin typeface="Courier"/>
              </a:rPr>
              <a:t>clinify_footnotes_default</a:t>
            </a:r>
            <a:r>
              <a:t>: Default footnote styles (within document footer)</a:t>
            </a:r>
          </a:p>
          <a:p>
            <a:pPr lvl="1"/>
            <a:r>
              <a:rPr>
                <a:latin typeface="Courier"/>
              </a:rPr>
              <a:t>clinify_table_default</a:t>
            </a:r>
            <a:r>
              <a:t>: Default table body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Atorus">
      <a:dk1>
        <a:srgbClr val="1D242C"/>
      </a:dk1>
      <a:lt1>
        <a:srgbClr val="FFFFFF"/>
      </a:lt1>
      <a:dk2>
        <a:srgbClr val="004F5B"/>
      </a:dk2>
      <a:lt2>
        <a:srgbClr val="FFFFFF"/>
      </a:lt2>
      <a:accent1>
        <a:srgbClr val="86CAC6"/>
      </a:accent1>
      <a:accent2>
        <a:srgbClr val="FF7F41"/>
      </a:accent2>
      <a:accent3>
        <a:srgbClr val="FDD26E"/>
      </a:accent3>
      <a:accent4>
        <a:srgbClr val="7C878E"/>
      </a:accent4>
      <a:accent5>
        <a:srgbClr val="004F5B"/>
      </a:accent5>
      <a:accent6>
        <a:srgbClr val="86CAC6"/>
      </a:accent6>
      <a:hlink>
        <a:srgbClr val="004F5B"/>
      </a:hlink>
      <a:folHlink>
        <a:srgbClr val="86CAC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orus" id="{6D2E02B0-5D8F-4067-B795-EAEA638FD773}" vid="{DD01F7B4-8858-4723-9E8F-E7C5EE4941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Consolas</vt:lpstr>
      <vt:lpstr>Courier</vt:lpstr>
      <vt:lpstr>System Font Regular</vt:lpstr>
      <vt:lpstr>Office Theme</vt:lpstr>
      <vt:lpstr>Motivation</vt:lpstr>
      <vt:lpstr>PowerPoint Presentation</vt:lpstr>
      <vt:lpstr>Prep Some Data…</vt:lpstr>
      <vt:lpstr>Understanding Defaults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atorus</Template>
  <TotalTime>59</TotalTime>
  <Words>46</Words>
  <Application>Microsoft Office PowerPoint</Application>
  <PresentationFormat>Widescreen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System Font Regular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Clinify: Clinical Table Styling Tools and Utilities</dc:title>
  <dc:creator/>
  <cp:keywords/>
  <cp:lastModifiedBy/>
  <cp:revision>3</cp:revision>
  <dcterms:created xsi:type="dcterms:W3CDTF">2025-04-17T16:19:18Z</dcterms:created>
  <dcterms:modified xsi:type="dcterms:W3CDTF">2025-04-17T11:25:17Z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date">
    <vt:lpwstr>April 17, 2025</vt:lpwstr>
  </property>
  <property fmtid="{D5CDD505-2E9C-101B-9397-08002B2CF9AE}" pid="4" name="date-format">
    <vt:lpwstr>long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Mike Stackhouse, Atorus Research OS-21</vt:lpwstr>
  </property>
  <property fmtid="{D5CDD505-2E9C-101B-9397-08002B2CF9AE}" pid="10" name="title-slide-attributes">
    <vt:lpwstr/>
  </property>
  <property fmtid="{D5CDD505-2E9C-101B-9397-08002B2CF9AE}" pid="11" name="toc-title">
    <vt:lpwstr>Table of contents</vt:lpwstr>
  </property>
  <property fmtid="{D5CDD505-2E9C-101B-9397-08002B2CF9AE}" pid="12" name="MSIP_Label_418c1083-8924-401d-97ae-40f5eed0fcd8_Enabled">
    <vt:lpwstr>true</vt:lpwstr>
  </property>
  <property fmtid="{D5CDD505-2E9C-101B-9397-08002B2CF9AE}" pid="13" name="MSIP_Label_418c1083-8924-401d-97ae-40f5eed0fcd8_SetDate">
    <vt:lpwstr>2025-04-17T16:20:31Z</vt:lpwstr>
  </property>
  <property fmtid="{D5CDD505-2E9C-101B-9397-08002B2CF9AE}" pid="14" name="MSIP_Label_418c1083-8924-401d-97ae-40f5eed0fcd8_Method">
    <vt:lpwstr>Standard</vt:lpwstr>
  </property>
  <property fmtid="{D5CDD505-2E9C-101B-9397-08002B2CF9AE}" pid="15" name="MSIP_Label_418c1083-8924-401d-97ae-40f5eed0fcd8_Name">
    <vt:lpwstr>418c1083-8924-401d-97ae-40f5eed0fcd8</vt:lpwstr>
  </property>
  <property fmtid="{D5CDD505-2E9C-101B-9397-08002B2CF9AE}" pid="16" name="MSIP_Label_418c1083-8924-401d-97ae-40f5eed0fcd8_SiteId">
    <vt:lpwstr>a5a8bcaa-3292-41e6-b735-5e8b21f4dbfd</vt:lpwstr>
  </property>
  <property fmtid="{D5CDD505-2E9C-101B-9397-08002B2CF9AE}" pid="17" name="MSIP_Label_418c1083-8924-401d-97ae-40f5eed0fcd8_ActionId">
    <vt:lpwstr>bd05a7a5-f174-484d-8712-c1f1cde76c3b</vt:lpwstr>
  </property>
  <property fmtid="{D5CDD505-2E9C-101B-9397-08002B2CF9AE}" pid="18" name="MSIP_Label_418c1083-8924-401d-97ae-40f5eed0fcd8_ContentBits">
    <vt:lpwstr>0</vt:lpwstr>
  </property>
  <property fmtid="{D5CDD505-2E9C-101B-9397-08002B2CF9AE}" pid="19" name="MSIP_Label_418c1083-8924-401d-97ae-40f5eed0fcd8_Tag">
    <vt:lpwstr>10, 3, 0, 1</vt:lpwstr>
  </property>
</Properties>
</file>