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E0EC-CBD0-7BA2-4630-C1B1F4F38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C4DDF1-0177-807E-2D44-09F0F93CB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617B39-5803-719F-EA81-873B10EA5E14}"/>
              </a:ext>
            </a:extLst>
          </p:cNvPr>
          <p:cNvSpPr>
            <a:spLocks noGrp="1"/>
          </p:cNvSpPr>
          <p:nvPr>
            <p:ph type="dt" sz="half" idx="10"/>
          </p:nvPr>
        </p:nvSpPr>
        <p:spPr/>
        <p:txBody>
          <a:bodyPr/>
          <a:lstStyle/>
          <a:p>
            <a:fld id="{790F5985-AF5A-44D4-8842-3EBB7B83E175}" type="datetimeFigureOut">
              <a:rPr lang="en-US" smtClean="0"/>
              <a:t>10/8/2023</a:t>
            </a:fld>
            <a:endParaRPr lang="en-US"/>
          </a:p>
        </p:txBody>
      </p:sp>
      <p:sp>
        <p:nvSpPr>
          <p:cNvPr id="5" name="Footer Placeholder 4">
            <a:extLst>
              <a:ext uri="{FF2B5EF4-FFF2-40B4-BE49-F238E27FC236}">
                <a16:creationId xmlns:a16="http://schemas.microsoft.com/office/drawing/2014/main" id="{CDCCA08C-2630-EB0B-AA84-4E85CFEC3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4BCA2-E17C-53FA-8D5F-BD5E386E1553}"/>
              </a:ext>
            </a:extLst>
          </p:cNvPr>
          <p:cNvSpPr>
            <a:spLocks noGrp="1"/>
          </p:cNvSpPr>
          <p:nvPr>
            <p:ph type="sldNum" sz="quarter" idx="12"/>
          </p:nvPr>
        </p:nvSpPr>
        <p:spPr/>
        <p:txBody>
          <a:bodyPr/>
          <a:lstStyle/>
          <a:p>
            <a:fld id="{EB0C8B25-7A7E-4E1A-9B81-E08A5DA83688}" type="slidenum">
              <a:rPr lang="en-US" smtClean="0"/>
              <a:t>‹#›</a:t>
            </a:fld>
            <a:endParaRPr lang="en-US"/>
          </a:p>
        </p:txBody>
      </p:sp>
    </p:spTree>
    <p:extLst>
      <p:ext uri="{BB962C8B-B14F-4D97-AF65-F5344CB8AC3E}">
        <p14:creationId xmlns:p14="http://schemas.microsoft.com/office/powerpoint/2010/main" val="619871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6014C-4D0F-19FA-3199-D2907A6350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B72C07-9E88-F539-F861-FD8E834D7A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0C2120-F969-7628-8000-03E19190D52C}"/>
              </a:ext>
            </a:extLst>
          </p:cNvPr>
          <p:cNvSpPr>
            <a:spLocks noGrp="1"/>
          </p:cNvSpPr>
          <p:nvPr>
            <p:ph type="dt" sz="half" idx="10"/>
          </p:nvPr>
        </p:nvSpPr>
        <p:spPr/>
        <p:txBody>
          <a:bodyPr/>
          <a:lstStyle/>
          <a:p>
            <a:fld id="{790F5985-AF5A-44D4-8842-3EBB7B83E175}" type="datetimeFigureOut">
              <a:rPr lang="en-US" smtClean="0"/>
              <a:t>10/8/2023</a:t>
            </a:fld>
            <a:endParaRPr lang="en-US"/>
          </a:p>
        </p:txBody>
      </p:sp>
      <p:sp>
        <p:nvSpPr>
          <p:cNvPr id="5" name="Footer Placeholder 4">
            <a:extLst>
              <a:ext uri="{FF2B5EF4-FFF2-40B4-BE49-F238E27FC236}">
                <a16:creationId xmlns:a16="http://schemas.microsoft.com/office/drawing/2014/main" id="{7AAEB67A-35D9-B53A-7CC7-A21FD235F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3576F-C176-CEC8-D0D2-BD676DAB8F57}"/>
              </a:ext>
            </a:extLst>
          </p:cNvPr>
          <p:cNvSpPr>
            <a:spLocks noGrp="1"/>
          </p:cNvSpPr>
          <p:nvPr>
            <p:ph type="sldNum" sz="quarter" idx="12"/>
          </p:nvPr>
        </p:nvSpPr>
        <p:spPr/>
        <p:txBody>
          <a:bodyPr/>
          <a:lstStyle/>
          <a:p>
            <a:fld id="{EB0C8B25-7A7E-4E1A-9B81-E08A5DA83688}" type="slidenum">
              <a:rPr lang="en-US" smtClean="0"/>
              <a:t>‹#›</a:t>
            </a:fld>
            <a:endParaRPr lang="en-US"/>
          </a:p>
        </p:txBody>
      </p:sp>
    </p:spTree>
    <p:extLst>
      <p:ext uri="{BB962C8B-B14F-4D97-AF65-F5344CB8AC3E}">
        <p14:creationId xmlns:p14="http://schemas.microsoft.com/office/powerpoint/2010/main" val="3148958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14EBFC-23F0-939C-91C3-36B7FB7A49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C2F64E-B2C3-93E0-EDFD-158CB8E4E7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A982D-4D81-57BB-32FF-C61FB0524529}"/>
              </a:ext>
            </a:extLst>
          </p:cNvPr>
          <p:cNvSpPr>
            <a:spLocks noGrp="1"/>
          </p:cNvSpPr>
          <p:nvPr>
            <p:ph type="dt" sz="half" idx="10"/>
          </p:nvPr>
        </p:nvSpPr>
        <p:spPr/>
        <p:txBody>
          <a:bodyPr/>
          <a:lstStyle/>
          <a:p>
            <a:fld id="{790F5985-AF5A-44D4-8842-3EBB7B83E175}" type="datetimeFigureOut">
              <a:rPr lang="en-US" smtClean="0"/>
              <a:t>10/8/2023</a:t>
            </a:fld>
            <a:endParaRPr lang="en-US"/>
          </a:p>
        </p:txBody>
      </p:sp>
      <p:sp>
        <p:nvSpPr>
          <p:cNvPr id="5" name="Footer Placeholder 4">
            <a:extLst>
              <a:ext uri="{FF2B5EF4-FFF2-40B4-BE49-F238E27FC236}">
                <a16:creationId xmlns:a16="http://schemas.microsoft.com/office/drawing/2014/main" id="{652E8C1D-3565-EE7A-5F2B-A6ABF5E8EB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34C0C-BEEB-0A15-4A99-A4379B950C4B}"/>
              </a:ext>
            </a:extLst>
          </p:cNvPr>
          <p:cNvSpPr>
            <a:spLocks noGrp="1"/>
          </p:cNvSpPr>
          <p:nvPr>
            <p:ph type="sldNum" sz="quarter" idx="12"/>
          </p:nvPr>
        </p:nvSpPr>
        <p:spPr/>
        <p:txBody>
          <a:bodyPr/>
          <a:lstStyle/>
          <a:p>
            <a:fld id="{EB0C8B25-7A7E-4E1A-9B81-E08A5DA83688}" type="slidenum">
              <a:rPr lang="en-US" smtClean="0"/>
              <a:t>‹#›</a:t>
            </a:fld>
            <a:endParaRPr lang="en-US"/>
          </a:p>
        </p:txBody>
      </p:sp>
    </p:spTree>
    <p:extLst>
      <p:ext uri="{BB962C8B-B14F-4D97-AF65-F5344CB8AC3E}">
        <p14:creationId xmlns:p14="http://schemas.microsoft.com/office/powerpoint/2010/main" val="178271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0E68-9329-F5BF-23FC-D65A5D3F11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A766C5-19AB-14AA-56B5-78D6FCA7C4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E2394-E323-B51B-BCCC-8E4535387ECA}"/>
              </a:ext>
            </a:extLst>
          </p:cNvPr>
          <p:cNvSpPr>
            <a:spLocks noGrp="1"/>
          </p:cNvSpPr>
          <p:nvPr>
            <p:ph type="dt" sz="half" idx="10"/>
          </p:nvPr>
        </p:nvSpPr>
        <p:spPr/>
        <p:txBody>
          <a:bodyPr/>
          <a:lstStyle/>
          <a:p>
            <a:fld id="{790F5985-AF5A-44D4-8842-3EBB7B83E175}" type="datetimeFigureOut">
              <a:rPr lang="en-US" smtClean="0"/>
              <a:t>10/8/2023</a:t>
            </a:fld>
            <a:endParaRPr lang="en-US"/>
          </a:p>
        </p:txBody>
      </p:sp>
      <p:sp>
        <p:nvSpPr>
          <p:cNvPr id="5" name="Footer Placeholder 4">
            <a:extLst>
              <a:ext uri="{FF2B5EF4-FFF2-40B4-BE49-F238E27FC236}">
                <a16:creationId xmlns:a16="http://schemas.microsoft.com/office/drawing/2014/main" id="{79FFE275-EC6A-E2FD-3381-9190F8526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BFDAA-34AF-D9BE-719E-E0A60F2DE8AC}"/>
              </a:ext>
            </a:extLst>
          </p:cNvPr>
          <p:cNvSpPr>
            <a:spLocks noGrp="1"/>
          </p:cNvSpPr>
          <p:nvPr>
            <p:ph type="sldNum" sz="quarter" idx="12"/>
          </p:nvPr>
        </p:nvSpPr>
        <p:spPr/>
        <p:txBody>
          <a:bodyPr/>
          <a:lstStyle/>
          <a:p>
            <a:fld id="{EB0C8B25-7A7E-4E1A-9B81-E08A5DA83688}" type="slidenum">
              <a:rPr lang="en-US" smtClean="0"/>
              <a:t>‹#›</a:t>
            </a:fld>
            <a:endParaRPr lang="en-US"/>
          </a:p>
        </p:txBody>
      </p:sp>
    </p:spTree>
    <p:extLst>
      <p:ext uri="{BB962C8B-B14F-4D97-AF65-F5344CB8AC3E}">
        <p14:creationId xmlns:p14="http://schemas.microsoft.com/office/powerpoint/2010/main" val="294806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EB92E-E7DD-7575-4EE1-B40D818067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51EF51-E4C2-8F73-7883-1CDE8BEE4C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82419C-ED4C-5E89-7188-3D7FD900580E}"/>
              </a:ext>
            </a:extLst>
          </p:cNvPr>
          <p:cNvSpPr>
            <a:spLocks noGrp="1"/>
          </p:cNvSpPr>
          <p:nvPr>
            <p:ph type="dt" sz="half" idx="10"/>
          </p:nvPr>
        </p:nvSpPr>
        <p:spPr/>
        <p:txBody>
          <a:bodyPr/>
          <a:lstStyle/>
          <a:p>
            <a:fld id="{790F5985-AF5A-44D4-8842-3EBB7B83E175}" type="datetimeFigureOut">
              <a:rPr lang="en-US" smtClean="0"/>
              <a:t>10/8/2023</a:t>
            </a:fld>
            <a:endParaRPr lang="en-US"/>
          </a:p>
        </p:txBody>
      </p:sp>
      <p:sp>
        <p:nvSpPr>
          <p:cNvPr id="5" name="Footer Placeholder 4">
            <a:extLst>
              <a:ext uri="{FF2B5EF4-FFF2-40B4-BE49-F238E27FC236}">
                <a16:creationId xmlns:a16="http://schemas.microsoft.com/office/drawing/2014/main" id="{F5B9D7F9-F774-3EDF-055F-FC69A1151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2D309-5763-71E3-8C1E-F44681DD9D17}"/>
              </a:ext>
            </a:extLst>
          </p:cNvPr>
          <p:cNvSpPr>
            <a:spLocks noGrp="1"/>
          </p:cNvSpPr>
          <p:nvPr>
            <p:ph type="sldNum" sz="quarter" idx="12"/>
          </p:nvPr>
        </p:nvSpPr>
        <p:spPr/>
        <p:txBody>
          <a:bodyPr/>
          <a:lstStyle/>
          <a:p>
            <a:fld id="{EB0C8B25-7A7E-4E1A-9B81-E08A5DA83688}" type="slidenum">
              <a:rPr lang="en-US" smtClean="0"/>
              <a:t>‹#›</a:t>
            </a:fld>
            <a:endParaRPr lang="en-US"/>
          </a:p>
        </p:txBody>
      </p:sp>
    </p:spTree>
    <p:extLst>
      <p:ext uri="{BB962C8B-B14F-4D97-AF65-F5344CB8AC3E}">
        <p14:creationId xmlns:p14="http://schemas.microsoft.com/office/powerpoint/2010/main" val="196257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30D03-D83E-2FE0-2FF2-158B480F63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AB74FE-4C5E-522C-923D-1490D746DC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5634EB-D64B-C862-86B7-D3D4F1F53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ED2E78-7CB5-58A3-2C62-89E5375AD188}"/>
              </a:ext>
            </a:extLst>
          </p:cNvPr>
          <p:cNvSpPr>
            <a:spLocks noGrp="1"/>
          </p:cNvSpPr>
          <p:nvPr>
            <p:ph type="dt" sz="half" idx="10"/>
          </p:nvPr>
        </p:nvSpPr>
        <p:spPr/>
        <p:txBody>
          <a:bodyPr/>
          <a:lstStyle/>
          <a:p>
            <a:fld id="{790F5985-AF5A-44D4-8842-3EBB7B83E175}" type="datetimeFigureOut">
              <a:rPr lang="en-US" smtClean="0"/>
              <a:t>10/8/2023</a:t>
            </a:fld>
            <a:endParaRPr lang="en-US"/>
          </a:p>
        </p:txBody>
      </p:sp>
      <p:sp>
        <p:nvSpPr>
          <p:cNvPr id="6" name="Footer Placeholder 5">
            <a:extLst>
              <a:ext uri="{FF2B5EF4-FFF2-40B4-BE49-F238E27FC236}">
                <a16:creationId xmlns:a16="http://schemas.microsoft.com/office/drawing/2014/main" id="{FB28B915-7CB8-383B-487C-F6F7E7F0AD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99CA6-C304-D6C2-DB0F-3C0401496A7E}"/>
              </a:ext>
            </a:extLst>
          </p:cNvPr>
          <p:cNvSpPr>
            <a:spLocks noGrp="1"/>
          </p:cNvSpPr>
          <p:nvPr>
            <p:ph type="sldNum" sz="quarter" idx="12"/>
          </p:nvPr>
        </p:nvSpPr>
        <p:spPr/>
        <p:txBody>
          <a:bodyPr/>
          <a:lstStyle/>
          <a:p>
            <a:fld id="{EB0C8B25-7A7E-4E1A-9B81-E08A5DA83688}" type="slidenum">
              <a:rPr lang="en-US" smtClean="0"/>
              <a:t>‹#›</a:t>
            </a:fld>
            <a:endParaRPr lang="en-US"/>
          </a:p>
        </p:txBody>
      </p:sp>
    </p:spTree>
    <p:extLst>
      <p:ext uri="{BB962C8B-B14F-4D97-AF65-F5344CB8AC3E}">
        <p14:creationId xmlns:p14="http://schemas.microsoft.com/office/powerpoint/2010/main" val="392399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862A-F92C-55D1-58F2-A9C145271E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BB12E7-7386-3CCA-1C9F-ED1C04B883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BBCA9A-5744-1ADC-49BB-B39C404B8F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1E2E21-44DF-C60C-7486-4BDB1F3C72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5231A1-DC53-F28E-D99C-B364021984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830DB9-7960-3BA6-BAD9-FFD78B3AD1D3}"/>
              </a:ext>
            </a:extLst>
          </p:cNvPr>
          <p:cNvSpPr>
            <a:spLocks noGrp="1"/>
          </p:cNvSpPr>
          <p:nvPr>
            <p:ph type="dt" sz="half" idx="10"/>
          </p:nvPr>
        </p:nvSpPr>
        <p:spPr/>
        <p:txBody>
          <a:bodyPr/>
          <a:lstStyle/>
          <a:p>
            <a:fld id="{790F5985-AF5A-44D4-8842-3EBB7B83E175}" type="datetimeFigureOut">
              <a:rPr lang="en-US" smtClean="0"/>
              <a:t>10/8/2023</a:t>
            </a:fld>
            <a:endParaRPr lang="en-US"/>
          </a:p>
        </p:txBody>
      </p:sp>
      <p:sp>
        <p:nvSpPr>
          <p:cNvPr id="8" name="Footer Placeholder 7">
            <a:extLst>
              <a:ext uri="{FF2B5EF4-FFF2-40B4-BE49-F238E27FC236}">
                <a16:creationId xmlns:a16="http://schemas.microsoft.com/office/drawing/2014/main" id="{3D3252E5-00AB-0EE5-39E0-172B70ED6B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06FFA6-B200-E55D-0B51-C483AF4BBAFE}"/>
              </a:ext>
            </a:extLst>
          </p:cNvPr>
          <p:cNvSpPr>
            <a:spLocks noGrp="1"/>
          </p:cNvSpPr>
          <p:nvPr>
            <p:ph type="sldNum" sz="quarter" idx="12"/>
          </p:nvPr>
        </p:nvSpPr>
        <p:spPr/>
        <p:txBody>
          <a:bodyPr/>
          <a:lstStyle/>
          <a:p>
            <a:fld id="{EB0C8B25-7A7E-4E1A-9B81-E08A5DA83688}" type="slidenum">
              <a:rPr lang="en-US" smtClean="0"/>
              <a:t>‹#›</a:t>
            </a:fld>
            <a:endParaRPr lang="en-US"/>
          </a:p>
        </p:txBody>
      </p:sp>
    </p:spTree>
    <p:extLst>
      <p:ext uri="{BB962C8B-B14F-4D97-AF65-F5344CB8AC3E}">
        <p14:creationId xmlns:p14="http://schemas.microsoft.com/office/powerpoint/2010/main" val="84445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0F60-6AAE-8927-DFA2-950AB3CF09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09A428-719F-62A6-2CFB-FC66747634D5}"/>
              </a:ext>
            </a:extLst>
          </p:cNvPr>
          <p:cNvSpPr>
            <a:spLocks noGrp="1"/>
          </p:cNvSpPr>
          <p:nvPr>
            <p:ph type="dt" sz="half" idx="10"/>
          </p:nvPr>
        </p:nvSpPr>
        <p:spPr/>
        <p:txBody>
          <a:bodyPr/>
          <a:lstStyle/>
          <a:p>
            <a:fld id="{790F5985-AF5A-44D4-8842-3EBB7B83E175}" type="datetimeFigureOut">
              <a:rPr lang="en-US" smtClean="0"/>
              <a:t>10/8/2023</a:t>
            </a:fld>
            <a:endParaRPr lang="en-US"/>
          </a:p>
        </p:txBody>
      </p:sp>
      <p:sp>
        <p:nvSpPr>
          <p:cNvPr id="4" name="Footer Placeholder 3">
            <a:extLst>
              <a:ext uri="{FF2B5EF4-FFF2-40B4-BE49-F238E27FC236}">
                <a16:creationId xmlns:a16="http://schemas.microsoft.com/office/drawing/2014/main" id="{EB9C4ABE-8E73-0EE8-E3B1-D61DDD2964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6DF6FC-0B8C-C0C8-1BE2-541B8AC68434}"/>
              </a:ext>
            </a:extLst>
          </p:cNvPr>
          <p:cNvSpPr>
            <a:spLocks noGrp="1"/>
          </p:cNvSpPr>
          <p:nvPr>
            <p:ph type="sldNum" sz="quarter" idx="12"/>
          </p:nvPr>
        </p:nvSpPr>
        <p:spPr/>
        <p:txBody>
          <a:bodyPr/>
          <a:lstStyle/>
          <a:p>
            <a:fld id="{EB0C8B25-7A7E-4E1A-9B81-E08A5DA83688}" type="slidenum">
              <a:rPr lang="en-US" smtClean="0"/>
              <a:t>‹#›</a:t>
            </a:fld>
            <a:endParaRPr lang="en-US"/>
          </a:p>
        </p:txBody>
      </p:sp>
    </p:spTree>
    <p:extLst>
      <p:ext uri="{BB962C8B-B14F-4D97-AF65-F5344CB8AC3E}">
        <p14:creationId xmlns:p14="http://schemas.microsoft.com/office/powerpoint/2010/main" val="1024465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EF0C01-18CA-A2FF-BBEC-176009DAD12B}"/>
              </a:ext>
            </a:extLst>
          </p:cNvPr>
          <p:cNvSpPr>
            <a:spLocks noGrp="1"/>
          </p:cNvSpPr>
          <p:nvPr>
            <p:ph type="dt" sz="half" idx="10"/>
          </p:nvPr>
        </p:nvSpPr>
        <p:spPr/>
        <p:txBody>
          <a:bodyPr/>
          <a:lstStyle/>
          <a:p>
            <a:fld id="{790F5985-AF5A-44D4-8842-3EBB7B83E175}" type="datetimeFigureOut">
              <a:rPr lang="en-US" smtClean="0"/>
              <a:t>10/8/2023</a:t>
            </a:fld>
            <a:endParaRPr lang="en-US"/>
          </a:p>
        </p:txBody>
      </p:sp>
      <p:sp>
        <p:nvSpPr>
          <p:cNvPr id="3" name="Footer Placeholder 2">
            <a:extLst>
              <a:ext uri="{FF2B5EF4-FFF2-40B4-BE49-F238E27FC236}">
                <a16:creationId xmlns:a16="http://schemas.microsoft.com/office/drawing/2014/main" id="{EA4D85A3-3A41-1C01-5E02-2344DE9690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7845AB-1540-F5B6-2279-F223EC032219}"/>
              </a:ext>
            </a:extLst>
          </p:cNvPr>
          <p:cNvSpPr>
            <a:spLocks noGrp="1"/>
          </p:cNvSpPr>
          <p:nvPr>
            <p:ph type="sldNum" sz="quarter" idx="12"/>
          </p:nvPr>
        </p:nvSpPr>
        <p:spPr/>
        <p:txBody>
          <a:bodyPr/>
          <a:lstStyle/>
          <a:p>
            <a:fld id="{EB0C8B25-7A7E-4E1A-9B81-E08A5DA83688}" type="slidenum">
              <a:rPr lang="en-US" smtClean="0"/>
              <a:t>‹#›</a:t>
            </a:fld>
            <a:endParaRPr lang="en-US"/>
          </a:p>
        </p:txBody>
      </p:sp>
    </p:spTree>
    <p:extLst>
      <p:ext uri="{BB962C8B-B14F-4D97-AF65-F5344CB8AC3E}">
        <p14:creationId xmlns:p14="http://schemas.microsoft.com/office/powerpoint/2010/main" val="2046441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EB4B-06FD-2897-E5DA-AD174E8982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C25D5C-8568-3D86-7715-22FAB1673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A1B8FE-3E5F-41D3-942B-7B250179B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872AFE-3243-301A-4EB4-0A5BA441EFA9}"/>
              </a:ext>
            </a:extLst>
          </p:cNvPr>
          <p:cNvSpPr>
            <a:spLocks noGrp="1"/>
          </p:cNvSpPr>
          <p:nvPr>
            <p:ph type="dt" sz="half" idx="10"/>
          </p:nvPr>
        </p:nvSpPr>
        <p:spPr/>
        <p:txBody>
          <a:bodyPr/>
          <a:lstStyle/>
          <a:p>
            <a:fld id="{790F5985-AF5A-44D4-8842-3EBB7B83E175}" type="datetimeFigureOut">
              <a:rPr lang="en-US" smtClean="0"/>
              <a:t>10/8/2023</a:t>
            </a:fld>
            <a:endParaRPr lang="en-US"/>
          </a:p>
        </p:txBody>
      </p:sp>
      <p:sp>
        <p:nvSpPr>
          <p:cNvPr id="6" name="Footer Placeholder 5">
            <a:extLst>
              <a:ext uri="{FF2B5EF4-FFF2-40B4-BE49-F238E27FC236}">
                <a16:creationId xmlns:a16="http://schemas.microsoft.com/office/drawing/2014/main" id="{864900F6-B7A8-AAD6-4080-0B47FD0E17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713F9D-A4FF-7E30-DC46-7FFE997866C1}"/>
              </a:ext>
            </a:extLst>
          </p:cNvPr>
          <p:cNvSpPr>
            <a:spLocks noGrp="1"/>
          </p:cNvSpPr>
          <p:nvPr>
            <p:ph type="sldNum" sz="quarter" idx="12"/>
          </p:nvPr>
        </p:nvSpPr>
        <p:spPr/>
        <p:txBody>
          <a:bodyPr/>
          <a:lstStyle/>
          <a:p>
            <a:fld id="{EB0C8B25-7A7E-4E1A-9B81-E08A5DA83688}" type="slidenum">
              <a:rPr lang="en-US" smtClean="0"/>
              <a:t>‹#›</a:t>
            </a:fld>
            <a:endParaRPr lang="en-US"/>
          </a:p>
        </p:txBody>
      </p:sp>
    </p:spTree>
    <p:extLst>
      <p:ext uri="{BB962C8B-B14F-4D97-AF65-F5344CB8AC3E}">
        <p14:creationId xmlns:p14="http://schemas.microsoft.com/office/powerpoint/2010/main" val="3070000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7633-78FB-0F70-6D3A-654083A1D7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C2D290-858F-031E-0781-08160AA23B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E1F662-9468-BC5B-E892-02276B02F4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397721-35F1-C635-5372-13CF12850E01}"/>
              </a:ext>
            </a:extLst>
          </p:cNvPr>
          <p:cNvSpPr>
            <a:spLocks noGrp="1"/>
          </p:cNvSpPr>
          <p:nvPr>
            <p:ph type="dt" sz="half" idx="10"/>
          </p:nvPr>
        </p:nvSpPr>
        <p:spPr/>
        <p:txBody>
          <a:bodyPr/>
          <a:lstStyle/>
          <a:p>
            <a:fld id="{790F5985-AF5A-44D4-8842-3EBB7B83E175}" type="datetimeFigureOut">
              <a:rPr lang="en-US" smtClean="0"/>
              <a:t>10/8/2023</a:t>
            </a:fld>
            <a:endParaRPr lang="en-US"/>
          </a:p>
        </p:txBody>
      </p:sp>
      <p:sp>
        <p:nvSpPr>
          <p:cNvPr id="6" name="Footer Placeholder 5">
            <a:extLst>
              <a:ext uri="{FF2B5EF4-FFF2-40B4-BE49-F238E27FC236}">
                <a16:creationId xmlns:a16="http://schemas.microsoft.com/office/drawing/2014/main" id="{20D44C15-6663-94C7-EE04-9F7D761F47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E27F42-699A-F74B-D845-743BC6FD8F14}"/>
              </a:ext>
            </a:extLst>
          </p:cNvPr>
          <p:cNvSpPr>
            <a:spLocks noGrp="1"/>
          </p:cNvSpPr>
          <p:nvPr>
            <p:ph type="sldNum" sz="quarter" idx="12"/>
          </p:nvPr>
        </p:nvSpPr>
        <p:spPr/>
        <p:txBody>
          <a:bodyPr/>
          <a:lstStyle/>
          <a:p>
            <a:fld id="{EB0C8B25-7A7E-4E1A-9B81-E08A5DA83688}" type="slidenum">
              <a:rPr lang="en-US" smtClean="0"/>
              <a:t>‹#›</a:t>
            </a:fld>
            <a:endParaRPr lang="en-US"/>
          </a:p>
        </p:txBody>
      </p:sp>
    </p:spTree>
    <p:extLst>
      <p:ext uri="{BB962C8B-B14F-4D97-AF65-F5344CB8AC3E}">
        <p14:creationId xmlns:p14="http://schemas.microsoft.com/office/powerpoint/2010/main" val="321541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AF9309-7710-50BF-F950-AAA6F53F5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51BEAE-8C88-7B10-5434-B1548CE42C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019F7C-7F58-558C-F357-5B86406F0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F5985-AF5A-44D4-8842-3EBB7B83E175}" type="datetimeFigureOut">
              <a:rPr lang="en-US" smtClean="0"/>
              <a:t>10/8/2023</a:t>
            </a:fld>
            <a:endParaRPr lang="en-US"/>
          </a:p>
        </p:txBody>
      </p:sp>
      <p:sp>
        <p:nvSpPr>
          <p:cNvPr id="5" name="Footer Placeholder 4">
            <a:extLst>
              <a:ext uri="{FF2B5EF4-FFF2-40B4-BE49-F238E27FC236}">
                <a16:creationId xmlns:a16="http://schemas.microsoft.com/office/drawing/2014/main" id="{8F3548D5-071A-E0C7-C9C6-95D8FA70E0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CCBEB7-10F9-2DB0-1E61-AE78835C57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0C8B25-7A7E-4E1A-9B81-E08A5DA83688}" type="slidenum">
              <a:rPr lang="en-US" smtClean="0"/>
              <a:t>‹#›</a:t>
            </a:fld>
            <a:endParaRPr lang="en-US"/>
          </a:p>
        </p:txBody>
      </p:sp>
    </p:spTree>
    <p:extLst>
      <p:ext uri="{BB962C8B-B14F-4D97-AF65-F5344CB8AC3E}">
        <p14:creationId xmlns:p14="http://schemas.microsoft.com/office/powerpoint/2010/main" val="1869939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ircuitdigest.com/tutorial/non-inverting-operational-amplifier" TargetMode="External"/><Relationship Id="rId2" Type="http://schemas.openxmlformats.org/officeDocument/2006/relationships/hyperlink" Target="https://eng.libretexts.org/Bookshelves/Electrical_Engineering/Electronics/Operational_Amplifiers_and_Linear_Integrated_Circuits_-" TargetMode="External"/><Relationship Id="rId1" Type="http://schemas.openxmlformats.org/officeDocument/2006/relationships/slideLayout" Target="../slideLayouts/slideLayout2.xml"/><Relationship Id="rId5" Type="http://schemas.openxmlformats.org/officeDocument/2006/relationships/hyperlink" Target="https://www.watelectronics.com/non-inverting-amplifier-theory-circuit-diagram-gain-output-wave-forms-applications/" TargetMode="External"/><Relationship Id="rId4" Type="http://schemas.openxmlformats.org/officeDocument/2006/relationships/hyperlink" Target="https://www.electronics-tutorials.ws/opamp/opamp_3.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89B4-E318-884D-80CD-0777D973D89D}"/>
              </a:ext>
            </a:extLst>
          </p:cNvPr>
          <p:cNvSpPr>
            <a:spLocks noGrp="1"/>
          </p:cNvSpPr>
          <p:nvPr>
            <p:ph type="ctrTitle"/>
          </p:nvPr>
        </p:nvSpPr>
        <p:spPr/>
        <p:txBody>
          <a:bodyPr/>
          <a:lstStyle/>
          <a:p>
            <a:r>
              <a:rPr lang="en-US" dirty="0"/>
              <a:t>Circuit Card Inquiry Lab</a:t>
            </a:r>
          </a:p>
        </p:txBody>
      </p:sp>
      <p:sp>
        <p:nvSpPr>
          <p:cNvPr id="3" name="Subtitle 2">
            <a:extLst>
              <a:ext uri="{FF2B5EF4-FFF2-40B4-BE49-F238E27FC236}">
                <a16:creationId xmlns:a16="http://schemas.microsoft.com/office/drawing/2014/main" id="{3772671F-CDC6-3E9E-C08C-B62DFA2867F1}"/>
              </a:ext>
            </a:extLst>
          </p:cNvPr>
          <p:cNvSpPr>
            <a:spLocks noGrp="1"/>
          </p:cNvSpPr>
          <p:nvPr>
            <p:ph type="subTitle" idx="1"/>
          </p:nvPr>
        </p:nvSpPr>
        <p:spPr/>
        <p:txBody>
          <a:bodyPr/>
          <a:lstStyle/>
          <a:p>
            <a:r>
              <a:rPr lang="en-US" dirty="0"/>
              <a:t>Jonathan Adams</a:t>
            </a:r>
          </a:p>
          <a:p>
            <a:r>
              <a:rPr lang="en-US" dirty="0"/>
              <a:t>RBT125</a:t>
            </a:r>
          </a:p>
        </p:txBody>
      </p:sp>
    </p:spTree>
    <p:extLst>
      <p:ext uri="{BB962C8B-B14F-4D97-AF65-F5344CB8AC3E}">
        <p14:creationId xmlns:p14="http://schemas.microsoft.com/office/powerpoint/2010/main" val="404469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B7A9-C6D8-FEC8-012E-6F84D58462CB}"/>
              </a:ext>
            </a:extLst>
          </p:cNvPr>
          <p:cNvSpPr>
            <a:spLocks noGrp="1"/>
          </p:cNvSpPr>
          <p:nvPr>
            <p:ph type="title"/>
          </p:nvPr>
        </p:nvSpPr>
        <p:spPr/>
        <p:txBody>
          <a:bodyPr/>
          <a:lstStyle/>
          <a:p>
            <a:r>
              <a:rPr lang="en-US" dirty="0"/>
              <a:t>Card 7: </a:t>
            </a:r>
            <a:r>
              <a:rPr lang="en-US" b="1" i="0" cap="small" dirty="0">
                <a:solidFill>
                  <a:srgbClr val="000000"/>
                </a:solidFill>
                <a:effectLst/>
                <a:latin typeface="Orbitron"/>
              </a:rPr>
              <a:t>Noninverting Amplifier</a:t>
            </a:r>
            <a:endParaRPr lang="en-US" dirty="0"/>
          </a:p>
        </p:txBody>
      </p:sp>
      <p:pic>
        <p:nvPicPr>
          <p:cNvPr id="5" name="Content Placeholder 4">
            <a:extLst>
              <a:ext uri="{FF2B5EF4-FFF2-40B4-BE49-F238E27FC236}">
                <a16:creationId xmlns:a16="http://schemas.microsoft.com/office/drawing/2014/main" id="{091AF5C5-B475-DB0E-2205-8DAC15E633E7}"/>
              </a:ext>
            </a:extLst>
          </p:cNvPr>
          <p:cNvPicPr>
            <a:picLocks noGrp="1" noChangeAspect="1"/>
          </p:cNvPicPr>
          <p:nvPr>
            <p:ph idx="1"/>
          </p:nvPr>
        </p:nvPicPr>
        <p:blipFill>
          <a:blip r:embed="rId2"/>
          <a:stretch>
            <a:fillRect/>
          </a:stretch>
        </p:blipFill>
        <p:spPr>
          <a:xfrm>
            <a:off x="362405" y="1529880"/>
            <a:ext cx="1914525" cy="2847975"/>
          </a:xfrm>
        </p:spPr>
      </p:pic>
      <p:sp>
        <p:nvSpPr>
          <p:cNvPr id="6" name="TextBox 5">
            <a:extLst>
              <a:ext uri="{FF2B5EF4-FFF2-40B4-BE49-F238E27FC236}">
                <a16:creationId xmlns:a16="http://schemas.microsoft.com/office/drawing/2014/main" id="{B520FDD6-6F66-9346-2E54-C9169DDACEED}"/>
              </a:ext>
            </a:extLst>
          </p:cNvPr>
          <p:cNvSpPr txBox="1"/>
          <p:nvPr/>
        </p:nvSpPr>
        <p:spPr>
          <a:xfrm>
            <a:off x="2659224" y="1690688"/>
            <a:ext cx="8584164" cy="2862322"/>
          </a:xfrm>
          <a:prstGeom prst="rect">
            <a:avLst/>
          </a:prstGeom>
          <a:noFill/>
        </p:spPr>
        <p:txBody>
          <a:bodyPr wrap="square" rtlCol="0">
            <a:spAutoFit/>
          </a:bodyPr>
          <a:lstStyle/>
          <a:p>
            <a:r>
              <a:rPr lang="en-US" dirty="0"/>
              <a:t>This is a basic circuit that are from amplifiers. This circuit helps achieve the non-inverted output at the final stage. “The circuit designed for a non-inverting amplifier consists of a basic op-amp where the input is connected to a non-inverting terminal. The output obtained from this circuit is a non-inverted one. This is again feedback towards input but to the inverting terminal via a resistor. Further, one more resistor is connected to the inverting terminal in concern to connect it to the ground. Hence the overall gain of the circuit is dependent on these two resistors that are responsible for the feedback connection. Those two resistors will behave as a voltage divider of the feedback fed to the inverting terminal.  Generally R2 is chosen to be greater than the R1.” (</a:t>
            </a:r>
            <a:r>
              <a:rPr lang="en-US" dirty="0" err="1"/>
              <a:t>WatElectronics</a:t>
            </a:r>
            <a:r>
              <a:rPr lang="en-US" dirty="0"/>
              <a:t>, 2022)</a:t>
            </a:r>
          </a:p>
        </p:txBody>
      </p:sp>
    </p:spTree>
    <p:extLst>
      <p:ext uri="{BB962C8B-B14F-4D97-AF65-F5344CB8AC3E}">
        <p14:creationId xmlns:p14="http://schemas.microsoft.com/office/powerpoint/2010/main" val="351613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8654-D227-A336-3CCB-DB032EABD8EF}"/>
              </a:ext>
            </a:extLst>
          </p:cNvPr>
          <p:cNvSpPr>
            <a:spLocks noGrp="1"/>
          </p:cNvSpPr>
          <p:nvPr>
            <p:ph type="title"/>
          </p:nvPr>
        </p:nvSpPr>
        <p:spPr/>
        <p:txBody>
          <a:bodyPr/>
          <a:lstStyle/>
          <a:p>
            <a:r>
              <a:rPr lang="en-US" dirty="0"/>
              <a:t>Where is the circuit used?</a:t>
            </a:r>
          </a:p>
        </p:txBody>
      </p:sp>
      <p:sp>
        <p:nvSpPr>
          <p:cNvPr id="3" name="Content Placeholder 2">
            <a:extLst>
              <a:ext uri="{FF2B5EF4-FFF2-40B4-BE49-F238E27FC236}">
                <a16:creationId xmlns:a16="http://schemas.microsoft.com/office/drawing/2014/main" id="{B0B385C3-486C-DE1E-B382-17DCB7D4D3BB}"/>
              </a:ext>
            </a:extLst>
          </p:cNvPr>
          <p:cNvSpPr>
            <a:spLocks noGrp="1"/>
          </p:cNvSpPr>
          <p:nvPr>
            <p:ph idx="1"/>
          </p:nvPr>
        </p:nvSpPr>
        <p:spPr/>
        <p:txBody>
          <a:bodyPr/>
          <a:lstStyle/>
          <a:p>
            <a:pPr marL="0" indent="0">
              <a:buNone/>
            </a:pPr>
            <a:r>
              <a:rPr lang="en-US" dirty="0"/>
              <a:t>This circuit is used in many different electronics that use amplifiers and electrical engineering applications. “The voltage follower or unity gain buffer is a special and very useful type of Non-inverting amplifier circuit that is commonly used in electronics to isolated circuits from each other especially in High-order state variable or Sallen-Key type active filters to separate one filter stage from the other. Typical digital buffer IC’s available are the 74LS125 Quad 3-state buffer or the more common 74LS244 Octal buffer.” (</a:t>
            </a:r>
            <a:r>
              <a:rPr lang="en-US" dirty="0" err="1"/>
              <a:t>Storr</a:t>
            </a:r>
            <a:r>
              <a:rPr lang="en-US" dirty="0"/>
              <a:t>, 2022)</a:t>
            </a:r>
          </a:p>
        </p:txBody>
      </p:sp>
    </p:spTree>
    <p:extLst>
      <p:ext uri="{BB962C8B-B14F-4D97-AF65-F5344CB8AC3E}">
        <p14:creationId xmlns:p14="http://schemas.microsoft.com/office/powerpoint/2010/main" val="84844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8DF9-8B0B-B369-0060-8D8078C902EE}"/>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DFA87E55-81E4-34BD-0D4D-3695413E2D1D}"/>
              </a:ext>
            </a:extLst>
          </p:cNvPr>
          <p:cNvSpPr>
            <a:spLocks noGrp="1"/>
          </p:cNvSpPr>
          <p:nvPr>
            <p:ph idx="1"/>
          </p:nvPr>
        </p:nvSpPr>
        <p:spPr/>
        <p:txBody>
          <a:bodyPr/>
          <a:lstStyle/>
          <a:p>
            <a:pPr algn="l">
              <a:buFont typeface="+mj-lt"/>
              <a:buAutoNum type="arabicPeriod"/>
            </a:pPr>
            <a:r>
              <a:rPr lang="en-US" b="0" i="0" dirty="0">
                <a:effectLst/>
                <a:latin typeface="Roboto" panose="02000000000000000000" pitchFamily="2" charset="0"/>
              </a:rPr>
              <a:t>The output signal is obtained without phase inversion.</a:t>
            </a:r>
          </a:p>
          <a:p>
            <a:pPr algn="l">
              <a:buFont typeface="+mj-lt"/>
              <a:buAutoNum type="arabicPeriod"/>
            </a:pPr>
            <a:r>
              <a:rPr lang="en-US" b="0" i="0" dirty="0">
                <a:effectLst/>
                <a:latin typeface="Roboto" panose="02000000000000000000" pitchFamily="2" charset="0"/>
              </a:rPr>
              <a:t>In comparison to the impedance value of the input at the inverting amplifier is high in the non-inverting amplifier.</a:t>
            </a:r>
          </a:p>
          <a:p>
            <a:pPr algn="l">
              <a:buFont typeface="+mj-lt"/>
              <a:buAutoNum type="arabicPeriod"/>
            </a:pPr>
            <a:r>
              <a:rPr lang="en-US" b="0" i="0" dirty="0">
                <a:effectLst/>
                <a:latin typeface="Roboto" panose="02000000000000000000" pitchFamily="2" charset="0"/>
              </a:rPr>
              <a:t>The voltage gain in this amplifier is variable.</a:t>
            </a:r>
          </a:p>
          <a:p>
            <a:pPr algn="l">
              <a:buFont typeface="+mj-lt"/>
              <a:buAutoNum type="arabicPeriod"/>
            </a:pPr>
            <a:r>
              <a:rPr lang="en-US" b="0" i="0" dirty="0">
                <a:effectLst/>
                <a:latin typeface="Roboto" panose="02000000000000000000" pitchFamily="2" charset="0"/>
              </a:rPr>
              <a:t>Better matching of impedance can be obtained with the non-inverting amplifiers.</a:t>
            </a:r>
          </a:p>
          <a:p>
            <a:pPr algn="l">
              <a:buFont typeface="+mj-lt"/>
              <a:buAutoNum type="arabicPeriod"/>
            </a:pPr>
            <a:r>
              <a:rPr lang="en-US" b="0" i="0" dirty="0">
                <a:effectLst/>
                <a:latin typeface="Roboto" panose="02000000000000000000" pitchFamily="2" charset="0"/>
              </a:rPr>
              <a:t>It has a positive voltage gain.</a:t>
            </a:r>
          </a:p>
          <a:p>
            <a:pPr marL="0" indent="0" algn="l">
              <a:buNone/>
            </a:pPr>
            <a:r>
              <a:rPr lang="en-US" dirty="0"/>
              <a:t>(</a:t>
            </a:r>
            <a:r>
              <a:rPr lang="en-US" dirty="0" err="1"/>
              <a:t>WatElectronics</a:t>
            </a:r>
            <a:r>
              <a:rPr lang="en-US" dirty="0"/>
              <a:t>, 2022)</a:t>
            </a:r>
          </a:p>
        </p:txBody>
      </p:sp>
    </p:spTree>
    <p:extLst>
      <p:ext uri="{BB962C8B-B14F-4D97-AF65-F5344CB8AC3E}">
        <p14:creationId xmlns:p14="http://schemas.microsoft.com/office/powerpoint/2010/main" val="968245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1128-7C64-2058-141C-1277739941D3}"/>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B75EF76F-E421-5776-DDE0-0D369F95407E}"/>
              </a:ext>
            </a:extLst>
          </p:cNvPr>
          <p:cNvSpPr>
            <a:spLocks noGrp="1"/>
          </p:cNvSpPr>
          <p:nvPr>
            <p:ph idx="1"/>
          </p:nvPr>
        </p:nvSpPr>
        <p:spPr/>
        <p:txBody>
          <a:bodyPr/>
          <a:lstStyle/>
          <a:p>
            <a:pPr algn="l">
              <a:buFont typeface="+mj-lt"/>
              <a:buAutoNum type="arabicPeriod"/>
            </a:pPr>
            <a:r>
              <a:rPr lang="en-US" b="0" i="0" dirty="0">
                <a:effectLst/>
                <a:latin typeface="Roboto" panose="02000000000000000000" pitchFamily="2" charset="0"/>
              </a:rPr>
              <a:t>More stages are utilized based on the requirement of achieving desired gain.</a:t>
            </a:r>
          </a:p>
          <a:p>
            <a:pPr algn="l">
              <a:buFont typeface="+mj-lt"/>
              <a:buAutoNum type="arabicPeriod"/>
            </a:pPr>
            <a:r>
              <a:rPr lang="en-US" b="0" i="0" dirty="0">
                <a:effectLst/>
                <a:latin typeface="Roboto" panose="02000000000000000000" pitchFamily="2" charset="0"/>
              </a:rPr>
              <a:t>Based on the respective amplifiers chosen the input and the output resistance gets varied.</a:t>
            </a:r>
          </a:p>
          <a:p>
            <a:pPr marL="0" indent="0">
              <a:buNone/>
            </a:pPr>
            <a:r>
              <a:rPr lang="en-US" dirty="0"/>
              <a:t>(</a:t>
            </a:r>
            <a:r>
              <a:rPr lang="en-US" dirty="0" err="1"/>
              <a:t>WatElectronics</a:t>
            </a:r>
            <a:r>
              <a:rPr lang="en-US" dirty="0"/>
              <a:t>, 2022)</a:t>
            </a:r>
          </a:p>
          <a:p>
            <a:pPr marL="0" indent="0">
              <a:buNone/>
            </a:pPr>
            <a:r>
              <a:rPr lang="en-US" b="0" i="0" dirty="0">
                <a:effectLst/>
                <a:latin typeface="Roboto" panose="02000000000000000000" pitchFamily="2" charset="0"/>
              </a:rPr>
              <a:t>There are also other disadvantages such as</a:t>
            </a:r>
            <a:r>
              <a:rPr lang="en-US" dirty="0">
                <a:latin typeface="Roboto" panose="02000000000000000000" pitchFamily="2" charset="0"/>
              </a:rPr>
              <a:t> the risk of amplifying noise and the possibility of stray capacitance. </a:t>
            </a:r>
            <a:endParaRPr lang="en-US" b="0" i="0" dirty="0">
              <a:effectLst/>
              <a:latin typeface="Roboto" panose="02000000000000000000" pitchFamily="2" charset="0"/>
            </a:endParaRPr>
          </a:p>
          <a:p>
            <a:pPr marL="0" indent="0" algn="l">
              <a:buNone/>
            </a:pPr>
            <a:endParaRPr lang="en-US" b="0" i="0" dirty="0">
              <a:effectLst/>
              <a:latin typeface="Roboto" panose="02000000000000000000" pitchFamily="2" charset="0"/>
            </a:endParaRPr>
          </a:p>
          <a:p>
            <a:pPr marL="0" indent="0">
              <a:buNone/>
            </a:pPr>
            <a:endParaRPr lang="en-US" dirty="0"/>
          </a:p>
        </p:txBody>
      </p:sp>
    </p:spTree>
    <p:extLst>
      <p:ext uri="{BB962C8B-B14F-4D97-AF65-F5344CB8AC3E}">
        <p14:creationId xmlns:p14="http://schemas.microsoft.com/office/powerpoint/2010/main" val="2069690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FA39F-A2FA-E781-4EDB-E03513756C1B}"/>
              </a:ext>
            </a:extLst>
          </p:cNvPr>
          <p:cNvSpPr>
            <a:spLocks noGrp="1"/>
          </p:cNvSpPr>
          <p:nvPr>
            <p:ph type="title"/>
          </p:nvPr>
        </p:nvSpPr>
        <p:spPr/>
        <p:txBody>
          <a:bodyPr/>
          <a:lstStyle/>
          <a:p>
            <a:r>
              <a:rPr lang="en-US" dirty="0"/>
              <a:t>Variations of the circuit</a:t>
            </a:r>
          </a:p>
        </p:txBody>
      </p:sp>
      <p:sp>
        <p:nvSpPr>
          <p:cNvPr id="3" name="Content Placeholder 2">
            <a:extLst>
              <a:ext uri="{FF2B5EF4-FFF2-40B4-BE49-F238E27FC236}">
                <a16:creationId xmlns:a16="http://schemas.microsoft.com/office/drawing/2014/main" id="{7E669447-C442-071B-7C8B-8B34EC767258}"/>
              </a:ext>
            </a:extLst>
          </p:cNvPr>
          <p:cNvSpPr>
            <a:spLocks noGrp="1"/>
          </p:cNvSpPr>
          <p:nvPr>
            <p:ph idx="1"/>
          </p:nvPr>
        </p:nvSpPr>
        <p:spPr/>
        <p:txBody>
          <a:bodyPr>
            <a:normAutofit lnSpcReduction="10000"/>
          </a:bodyPr>
          <a:lstStyle/>
          <a:p>
            <a:pPr marL="0" indent="0">
              <a:buNone/>
            </a:pPr>
            <a:r>
              <a:rPr lang="en-US" dirty="0"/>
              <a:t>Besides the inverting form, summing amplifiers may also be produced in a noninverting form. Noninverting summers generally exhibit superior high frequency performance when compared to the inverting type. The differential amplifier configuration is a combination of the inverting and noninverting voltage amplifiers. .” (</a:t>
            </a:r>
            <a:r>
              <a:rPr lang="en-US" dirty="0" err="1"/>
              <a:t>Libretexts</a:t>
            </a:r>
            <a:r>
              <a:rPr lang="en-US" dirty="0"/>
              <a:t>, 2022)</a:t>
            </a:r>
          </a:p>
          <a:p>
            <a:pPr marL="0" indent="0">
              <a:buNone/>
            </a:pPr>
            <a:r>
              <a:rPr lang="en-US" dirty="0"/>
              <a:t>An op-amp has two differential input pins and an output pin along with power pins. Those two differential input pins are inverting pin or Negative and Non-inverting pin or Positive. An op-amp amplifies the difference in voltage between this two input pins and provides the amplified output across its </a:t>
            </a:r>
            <a:r>
              <a:rPr lang="en-US" dirty="0" err="1"/>
              <a:t>Vout</a:t>
            </a:r>
            <a:r>
              <a:rPr lang="en-US" dirty="0"/>
              <a:t> or output pin. (</a:t>
            </a:r>
            <a:r>
              <a:rPr lang="en-US" i="1" dirty="0"/>
              <a:t>Non-inverting Operational Amplifier</a:t>
            </a:r>
            <a:r>
              <a:rPr lang="en-US" dirty="0"/>
              <a:t>, n.d.)</a:t>
            </a:r>
          </a:p>
        </p:txBody>
      </p:sp>
    </p:spTree>
    <p:extLst>
      <p:ext uri="{BB962C8B-B14F-4D97-AF65-F5344CB8AC3E}">
        <p14:creationId xmlns:p14="http://schemas.microsoft.com/office/powerpoint/2010/main" val="256328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6226A-99B1-046C-A4CA-BFB565D8952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F8857C0-2A7B-6AD7-3B71-A2F570B43279}"/>
              </a:ext>
            </a:extLst>
          </p:cNvPr>
          <p:cNvSpPr>
            <a:spLocks noGrp="1"/>
          </p:cNvSpPr>
          <p:nvPr>
            <p:ph idx="1"/>
          </p:nvPr>
        </p:nvSpPr>
        <p:spPr/>
        <p:txBody>
          <a:bodyPr>
            <a:normAutofit fontScale="47500" lnSpcReduction="20000"/>
          </a:bodyPr>
          <a:lstStyle/>
          <a:p>
            <a:pPr marL="457200" indent="-457200">
              <a:lnSpc>
                <a:spcPct val="200000"/>
              </a:lnSpc>
            </a:pPr>
            <a:r>
              <a:rPr lang="en-US" sz="2800" dirty="0" err="1">
                <a:effectLst/>
                <a:latin typeface="Times New Roman" panose="02020603050405020304" pitchFamily="18" charset="0"/>
              </a:rPr>
              <a:t>Libretexts</a:t>
            </a:r>
            <a:r>
              <a:rPr lang="en-US" sz="2800" dirty="0">
                <a:effectLst/>
                <a:latin typeface="Times New Roman" panose="02020603050405020304" pitchFamily="18" charset="0"/>
              </a:rPr>
              <a:t>. (2022). 4.2: Inverting and noninverting amplifiers. </a:t>
            </a:r>
            <a:r>
              <a:rPr lang="en-US" sz="2800" i="1" dirty="0">
                <a:effectLst/>
                <a:latin typeface="Times New Roman" panose="02020603050405020304" pitchFamily="18" charset="0"/>
              </a:rPr>
              <a:t>Engineering </a:t>
            </a:r>
            <a:r>
              <a:rPr lang="en-US" sz="2800" i="1" dirty="0" err="1">
                <a:effectLst/>
                <a:latin typeface="Times New Roman" panose="02020603050405020304" pitchFamily="18" charset="0"/>
              </a:rPr>
              <a:t>LibreTexts</a:t>
            </a:r>
            <a:r>
              <a:rPr lang="en-US" sz="2800" dirty="0">
                <a:effectLst/>
                <a:latin typeface="Times New Roman" panose="02020603050405020304" pitchFamily="18" charset="0"/>
              </a:rPr>
              <a:t>. 	</a:t>
            </a:r>
            <a:r>
              <a:rPr lang="en-US" sz="2800" dirty="0">
                <a:effectLst/>
                <a:latin typeface="Times New Roman" panose="02020603050405020304" pitchFamily="18" charset="0"/>
                <a:hlinkClick r:id="rId2"/>
              </a:rPr>
              <a:t>https://eng.libretexts.org/Bookshelves/Electrical_Engineering/Electronics/Operational_Amplifiers_and_Linear_Integrated_Circuits_-</a:t>
            </a:r>
            <a:r>
              <a:rPr lang="en-US" sz="2800" dirty="0">
                <a:effectLst/>
                <a:latin typeface="Times New Roman" panose="02020603050405020304" pitchFamily="18" charset="0"/>
              </a:rPr>
              <a:t>	_Theory_and_Application_(Fiore)/04%3A_Basic_Op_Amp_Circuits/4.02%3A_Inverting_and_Noninverting_Amplifiers</a:t>
            </a:r>
          </a:p>
          <a:p>
            <a:pPr marL="457200" indent="-457200">
              <a:lnSpc>
                <a:spcPct val="200000"/>
              </a:lnSpc>
            </a:pPr>
            <a:r>
              <a:rPr lang="en-US" sz="2800" i="1" dirty="0">
                <a:effectLst/>
                <a:latin typeface="Times New Roman" panose="02020603050405020304" pitchFamily="18" charset="0"/>
              </a:rPr>
              <a:t>Non-inverting operational amplifier</a:t>
            </a:r>
            <a:r>
              <a:rPr lang="en-US" sz="2800" dirty="0">
                <a:effectLst/>
                <a:latin typeface="Times New Roman" panose="02020603050405020304" pitchFamily="18" charset="0"/>
              </a:rPr>
              <a:t>. (n.d.). </a:t>
            </a:r>
            <a:r>
              <a:rPr lang="en-US" sz="2800" dirty="0">
                <a:effectLst/>
                <a:latin typeface="Times New Roman" panose="02020603050405020304" pitchFamily="18" charset="0"/>
                <a:hlinkClick r:id="rId3"/>
              </a:rPr>
              <a:t>https://circuitdigest.com/tutorial/non-inverting-operational-amplifier</a:t>
            </a:r>
            <a:endParaRPr lang="en-US" sz="2800" dirty="0">
              <a:effectLst/>
              <a:latin typeface="Times New Roman" panose="02020603050405020304" pitchFamily="18" charset="0"/>
            </a:endParaRPr>
          </a:p>
          <a:p>
            <a:pPr marL="457200" indent="-457200">
              <a:lnSpc>
                <a:spcPct val="200000"/>
              </a:lnSpc>
            </a:pPr>
            <a:r>
              <a:rPr lang="en-US" sz="2800" dirty="0" err="1">
                <a:effectLst/>
                <a:latin typeface="Times New Roman" panose="02020603050405020304" pitchFamily="18" charset="0"/>
              </a:rPr>
              <a:t>Storr</a:t>
            </a:r>
            <a:r>
              <a:rPr lang="en-US" sz="2800" dirty="0">
                <a:effectLst/>
                <a:latin typeface="Times New Roman" panose="02020603050405020304" pitchFamily="18" charset="0"/>
              </a:rPr>
              <a:t>, W. (2022). Non-inverting operational amplifier. </a:t>
            </a:r>
            <a:r>
              <a:rPr lang="en-US" sz="2800" i="1" dirty="0">
                <a:effectLst/>
                <a:latin typeface="Times New Roman" panose="02020603050405020304" pitchFamily="18" charset="0"/>
              </a:rPr>
              <a:t>Basic Electronics Tutorials</a:t>
            </a:r>
            <a:r>
              <a:rPr lang="en-US" sz="2800" dirty="0">
                <a:effectLst/>
                <a:latin typeface="Times New Roman" panose="02020603050405020304" pitchFamily="18" charset="0"/>
              </a:rPr>
              <a:t>. </a:t>
            </a:r>
            <a:r>
              <a:rPr lang="en-US" sz="2800" dirty="0">
                <a:effectLst/>
                <a:latin typeface="Times New Roman" panose="02020603050405020304" pitchFamily="18" charset="0"/>
                <a:hlinkClick r:id="rId4"/>
              </a:rPr>
              <a:t>https://www.electronics-tutorials.ws/opamp/opamp_3.html</a:t>
            </a:r>
            <a:endParaRPr lang="en-US" sz="2800" dirty="0">
              <a:effectLst/>
              <a:latin typeface="Times New Roman" panose="02020603050405020304" pitchFamily="18" charset="0"/>
            </a:endParaRPr>
          </a:p>
          <a:p>
            <a:pPr marL="457200" indent="-457200">
              <a:lnSpc>
                <a:spcPct val="200000"/>
              </a:lnSpc>
            </a:pPr>
            <a:r>
              <a:rPr lang="en-US" sz="2800" dirty="0" err="1">
                <a:effectLst/>
                <a:latin typeface="Times New Roman" panose="02020603050405020304" pitchFamily="18" charset="0"/>
              </a:rPr>
              <a:t>WatElectronics</a:t>
            </a:r>
            <a:r>
              <a:rPr lang="en-US" sz="2800" dirty="0">
                <a:effectLst/>
                <a:latin typeface="Times New Roman" panose="02020603050405020304" pitchFamily="18" charset="0"/>
              </a:rPr>
              <a:t>. (2022, October 31). </a:t>
            </a:r>
            <a:r>
              <a:rPr lang="en-US" sz="2800" i="1" dirty="0">
                <a:effectLst/>
                <a:latin typeface="Times New Roman" panose="02020603050405020304" pitchFamily="18" charset="0"/>
              </a:rPr>
              <a:t>Non-Inverting Amplifier </a:t>
            </a:r>
            <a:r>
              <a:rPr lang="en-US" sz="2800" i="1" dirty="0" err="1">
                <a:effectLst/>
                <a:latin typeface="Times New Roman" panose="02020603050405020304" pitchFamily="18" charset="0"/>
              </a:rPr>
              <a:t>Theory,GaiN</a:t>
            </a:r>
            <a:r>
              <a:rPr lang="en-US" sz="2800" i="1" dirty="0">
                <a:effectLst/>
                <a:latin typeface="Times New Roman" panose="02020603050405020304" pitchFamily="18" charset="0"/>
              </a:rPr>
              <a:t>, Output Waveforms &amp; Applications</a:t>
            </a:r>
            <a:r>
              <a:rPr lang="en-US" sz="2800" dirty="0">
                <a:effectLst/>
                <a:latin typeface="Times New Roman" panose="02020603050405020304" pitchFamily="18" charset="0"/>
              </a:rPr>
              <a:t>. WatElectronics.com. 	</a:t>
            </a:r>
            <a:r>
              <a:rPr lang="en-US" sz="2800" dirty="0">
                <a:effectLst/>
                <a:latin typeface="Times New Roman" panose="02020603050405020304" pitchFamily="18" charset="0"/>
                <a:hlinkClick r:id="rId5"/>
              </a:rPr>
              <a:t>https://www.watelectronics.com/non-inverting-amplifier-theory-circuit-diagram-gain-output-wave-forms-applications/</a:t>
            </a:r>
            <a:endParaRPr lang="en-US" sz="2800" dirty="0">
              <a:effectLst/>
              <a:latin typeface="Times New Roman" panose="02020603050405020304" pitchFamily="18" charset="0"/>
            </a:endParaRPr>
          </a:p>
          <a:p>
            <a:pPr marL="457200" indent="-457200">
              <a:lnSpc>
                <a:spcPct val="200000"/>
              </a:lnSpc>
            </a:pPr>
            <a:endParaRPr lang="en-US" sz="2800" dirty="0">
              <a:effectLst/>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495011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647</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Orbitron</vt:lpstr>
      <vt:lpstr>Roboto</vt:lpstr>
      <vt:lpstr>Times New Roman</vt:lpstr>
      <vt:lpstr>Office Theme</vt:lpstr>
      <vt:lpstr>Circuit Card Inquiry Lab</vt:lpstr>
      <vt:lpstr>Card 7: Noninverting Amplifier</vt:lpstr>
      <vt:lpstr>Where is the circuit used?</vt:lpstr>
      <vt:lpstr>Advantages</vt:lpstr>
      <vt:lpstr>Disadvantages</vt:lpstr>
      <vt:lpstr>Variations of the circuit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Circuit Card Inquiry Lab</dc:title>
  <dc:creator>Jonathan Adams</dc:creator>
  <cp:lastModifiedBy>Jonathan Adams</cp:lastModifiedBy>
  <cp:revision>1</cp:revision>
  <dcterms:created xsi:type="dcterms:W3CDTF">2023-10-09T05:18:42Z</dcterms:created>
  <dcterms:modified xsi:type="dcterms:W3CDTF">2023-10-09T05:52:53Z</dcterms:modified>
</cp:coreProperties>
</file>