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258" r:id="rId3"/>
    <p:sldId id="257" r:id="rId4"/>
    <p:sldId id="259" r:id="rId5"/>
    <p:sldId id="260" r:id="rId6"/>
    <p:sldId id="261" r:id="rId7"/>
    <p:sldId id="263" r:id="rId8"/>
    <p:sldId id="262" r:id="rId9"/>
    <p:sldId id="264" r:id="rId10"/>
    <p:sldId id="265" r:id="rId11"/>
    <p:sldId id="266" r:id="rId12"/>
    <p:sldId id="267" r:id="rId13"/>
    <p:sldId id="268" r:id="rId14"/>
    <p:sldId id="324"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325" r:id="rId28"/>
    <p:sldId id="295" r:id="rId29"/>
    <p:sldId id="296" r:id="rId30"/>
    <p:sldId id="297" r:id="rId31"/>
    <p:sldId id="298" r:id="rId32"/>
    <p:sldId id="299" r:id="rId33"/>
    <p:sldId id="300" r:id="rId34"/>
    <p:sldId id="301" r:id="rId35"/>
    <p:sldId id="281" r:id="rId36"/>
    <p:sldId id="282" r:id="rId37"/>
    <p:sldId id="283" r:id="rId38"/>
    <p:sldId id="326" r:id="rId39"/>
    <p:sldId id="284" r:id="rId40"/>
    <p:sldId id="285" r:id="rId41"/>
    <p:sldId id="286" r:id="rId42"/>
    <p:sldId id="287" r:id="rId43"/>
    <p:sldId id="288" r:id="rId44"/>
    <p:sldId id="289" r:id="rId45"/>
    <p:sldId id="290" r:id="rId46"/>
    <p:sldId id="291" r:id="rId47"/>
    <p:sldId id="327" r:id="rId48"/>
    <p:sldId id="293" r:id="rId49"/>
    <p:sldId id="292" r:id="rId50"/>
    <p:sldId id="294" r:id="rId51"/>
    <p:sldId id="328" r:id="rId52"/>
    <p:sldId id="302" r:id="rId53"/>
    <p:sldId id="303" r:id="rId54"/>
    <p:sldId id="304" r:id="rId55"/>
    <p:sldId id="305" r:id="rId56"/>
    <p:sldId id="306" r:id="rId57"/>
    <p:sldId id="307" r:id="rId58"/>
    <p:sldId id="308" r:id="rId59"/>
    <p:sldId id="309" r:id="rId60"/>
    <p:sldId id="310" r:id="rId61"/>
    <p:sldId id="329" r:id="rId62"/>
    <p:sldId id="311" r:id="rId63"/>
    <p:sldId id="312" r:id="rId64"/>
    <p:sldId id="313" r:id="rId65"/>
    <p:sldId id="330" r:id="rId66"/>
    <p:sldId id="314" r:id="rId67"/>
    <p:sldId id="315" r:id="rId68"/>
    <p:sldId id="316" r:id="rId69"/>
    <p:sldId id="317" r:id="rId70"/>
    <p:sldId id="318" r:id="rId71"/>
    <p:sldId id="319" r:id="rId72"/>
    <p:sldId id="320" r:id="rId73"/>
    <p:sldId id="321" r:id="rId74"/>
    <p:sldId id="322"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62" r:id="rId96"/>
    <p:sldId id="363" r:id="rId97"/>
    <p:sldId id="351" r:id="rId98"/>
    <p:sldId id="352" r:id="rId99"/>
    <p:sldId id="353" r:id="rId100"/>
    <p:sldId id="354" r:id="rId101"/>
    <p:sldId id="355" r:id="rId102"/>
    <p:sldId id="356" r:id="rId103"/>
    <p:sldId id="357" r:id="rId104"/>
    <p:sldId id="358" r:id="rId105"/>
    <p:sldId id="359" r:id="rId106"/>
    <p:sldId id="360" r:id="rId107"/>
    <p:sldId id="361" r:id="rId108"/>
    <p:sldId id="323"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485A34-60CA-4CEB-86A9-6FC1EBFEC5E2}">
          <p14:sldIdLst>
            <p14:sldId id="256"/>
            <p14:sldId id="258"/>
            <p14:sldId id="257"/>
          </p14:sldIdLst>
        </p14:section>
        <p14:section name="What is ADDS?" id="{B379D0DF-DA3D-4FE3-988F-ABD32068CEBC}">
          <p14:sldIdLst>
            <p14:sldId id="259"/>
            <p14:sldId id="260"/>
            <p14:sldId id="261"/>
            <p14:sldId id="263"/>
            <p14:sldId id="262"/>
            <p14:sldId id="264"/>
            <p14:sldId id="265"/>
            <p14:sldId id="266"/>
            <p14:sldId id="267"/>
            <p14:sldId id="268"/>
            <p14:sldId id="324"/>
          </p14:sldIdLst>
        </p14:section>
        <p14:section name="Required Services" id="{4342FE8F-C75E-461E-9426-A1CAAB3CCF82}">
          <p14:sldIdLst>
            <p14:sldId id="269"/>
            <p14:sldId id="270"/>
            <p14:sldId id="271"/>
            <p14:sldId id="272"/>
            <p14:sldId id="273"/>
            <p14:sldId id="274"/>
            <p14:sldId id="275"/>
            <p14:sldId id="276"/>
            <p14:sldId id="277"/>
            <p14:sldId id="278"/>
            <p14:sldId id="279"/>
            <p14:sldId id="280"/>
            <p14:sldId id="325"/>
          </p14:sldIdLst>
        </p14:section>
        <p14:section name="FSMO" id="{3F41EFF2-C83C-4C79-9E93-E4AE5874B9F9}">
          <p14:sldIdLst>
            <p14:sldId id="295"/>
            <p14:sldId id="296"/>
            <p14:sldId id="297"/>
            <p14:sldId id="298"/>
            <p14:sldId id="299"/>
            <p14:sldId id="300"/>
            <p14:sldId id="301"/>
          </p14:sldIdLst>
        </p14:section>
        <p14:section name="Management Basics" id="{C00E3EE4-F80C-4426-B3FC-4E2A5E4CF920}">
          <p14:sldIdLst>
            <p14:sldId id="281"/>
            <p14:sldId id="282"/>
            <p14:sldId id="283"/>
            <p14:sldId id="326"/>
            <p14:sldId id="284"/>
            <p14:sldId id="285"/>
            <p14:sldId id="286"/>
            <p14:sldId id="287"/>
            <p14:sldId id="288"/>
            <p14:sldId id="289"/>
            <p14:sldId id="290"/>
            <p14:sldId id="291"/>
            <p14:sldId id="327"/>
            <p14:sldId id="293"/>
            <p14:sldId id="292"/>
            <p14:sldId id="294"/>
            <p14:sldId id="328"/>
          </p14:sldIdLst>
        </p14:section>
        <p14:section name="Replication" id="{13AC20F5-6739-4B58-984B-BEC1084CD7A0}">
          <p14:sldIdLst>
            <p14:sldId id="302"/>
            <p14:sldId id="303"/>
            <p14:sldId id="304"/>
            <p14:sldId id="305"/>
            <p14:sldId id="306"/>
            <p14:sldId id="307"/>
            <p14:sldId id="308"/>
            <p14:sldId id="309"/>
            <p14:sldId id="310"/>
            <p14:sldId id="329"/>
            <p14:sldId id="311"/>
            <p14:sldId id="312"/>
            <p14:sldId id="313"/>
            <p14:sldId id="330"/>
          </p14:sldIdLst>
        </p14:section>
        <p14:section name="Group Policy" id="{78216665-0DF2-4BC6-8B28-050C090250B3}">
          <p14:sldIdLst>
            <p14:sldId id="314"/>
            <p14:sldId id="315"/>
            <p14:sldId id="316"/>
            <p14:sldId id="317"/>
            <p14:sldId id="318"/>
            <p14:sldId id="319"/>
            <p14:sldId id="320"/>
            <p14:sldId id="321"/>
            <p14:sldId id="322"/>
            <p14:sldId id="331"/>
          </p14:sldIdLst>
        </p14:section>
        <p14:section name="Recommended Practices" id="{358F6D7C-6482-4C36-892B-A93A3399CFFE}">
          <p14:sldIdLst>
            <p14:sldId id="332"/>
            <p14:sldId id="333"/>
            <p14:sldId id="334"/>
            <p14:sldId id="335"/>
            <p14:sldId id="336"/>
            <p14:sldId id="337"/>
            <p14:sldId id="338"/>
            <p14:sldId id="339"/>
            <p14:sldId id="340"/>
            <p14:sldId id="341"/>
          </p14:sldIdLst>
        </p14:section>
        <p14:section name="AD Security" id="{FEF65C39-06E7-41CF-816A-38C1F4F723B9}">
          <p14:sldIdLst>
            <p14:sldId id="342"/>
            <p14:sldId id="343"/>
            <p14:sldId id="344"/>
            <p14:sldId id="345"/>
            <p14:sldId id="346"/>
            <p14:sldId id="347"/>
            <p14:sldId id="348"/>
            <p14:sldId id="349"/>
            <p14:sldId id="350"/>
          </p14:sldIdLst>
        </p14:section>
        <p14:section name="Baselines" id="{CD26D0E9-BFB7-4B76-8867-4F639A1C9774}">
          <p14:sldIdLst>
            <p14:sldId id="362"/>
            <p14:sldId id="363"/>
          </p14:sldIdLst>
        </p14:section>
        <p14:section name="Tier Model" id="{557C8178-0672-4A1E-9DE1-5A910763BC7F}">
          <p14:sldIdLst>
            <p14:sldId id="351"/>
            <p14:sldId id="352"/>
            <p14:sldId id="353"/>
            <p14:sldId id="354"/>
            <p14:sldId id="355"/>
            <p14:sldId id="356"/>
          </p14:sldIdLst>
        </p14:section>
        <p14:section name="Clean Source" id="{58A0892B-6472-4381-9478-96F5FF50ADF9}">
          <p14:sldIdLst>
            <p14:sldId id="357"/>
            <p14:sldId id="358"/>
            <p14:sldId id="359"/>
          </p14:sldIdLst>
        </p14:section>
        <p14:section name="ESAE" id="{07A91A40-799D-493F-BE93-79649814F2F8}">
          <p14:sldIdLst>
            <p14:sldId id="360"/>
            <p14:sldId id="361"/>
          </p14:sldIdLst>
        </p14:section>
        <p14:section name="DEMO" id="{CFD92578-164A-4183-B587-6F5D6400D52B}">
          <p14:sldIdLst>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79431" autoAdjust="0"/>
  </p:normalViewPr>
  <p:slideViewPr>
    <p:cSldViewPr snapToGrid="0">
      <p:cViewPr varScale="1">
        <p:scale>
          <a:sx n="75" d="100"/>
          <a:sy n="75"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B4B28-853C-4A4E-A06B-D6181E9584BA}" type="datetimeFigureOut">
              <a:rPr lang="en-US" smtClean="0"/>
              <a:t>2/23/2019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7AD00-0B1D-432F-A1C9-3C99ED23D376}" type="slidenum">
              <a:rPr lang="en-US" smtClean="0"/>
              <a:t>‹#›</a:t>
            </a:fld>
            <a:endParaRPr lang="en-US"/>
          </a:p>
        </p:txBody>
      </p:sp>
    </p:spTree>
    <p:extLst>
      <p:ext uri="{BB962C8B-B14F-4D97-AF65-F5344CB8AC3E}">
        <p14:creationId xmlns:p14="http://schemas.microsoft.com/office/powerpoint/2010/main" val="337873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47AD00-0B1D-432F-A1C9-3C99ED23D376}" type="slidenum">
              <a:rPr lang="en-US" smtClean="0"/>
              <a:t>16</a:t>
            </a:fld>
            <a:endParaRPr lang="en-US"/>
          </a:p>
        </p:txBody>
      </p:sp>
    </p:spTree>
    <p:extLst>
      <p:ext uri="{BB962C8B-B14F-4D97-AF65-F5344CB8AC3E}">
        <p14:creationId xmlns:p14="http://schemas.microsoft.com/office/powerpoint/2010/main" val="4225530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https://docs.microsoft.com/en-us/windows-server/identity/securing-privileged-access/privileged-access-workstations</a:t>
            </a:r>
          </a:p>
          <a:p>
            <a:endParaRPr lang="en-US" dirty="0"/>
          </a:p>
          <a:p>
            <a:r>
              <a:rPr lang="en-US" dirty="0"/>
              <a:t>https://docs.microsoft.com/en-us/windows-server/identity/securing-privileged-access/securing-privileged-access-reference-material</a:t>
            </a:r>
          </a:p>
          <a:p>
            <a:endParaRPr lang="en-US" dirty="0"/>
          </a:p>
          <a:p>
            <a:endParaRPr lang="en-US" dirty="0"/>
          </a:p>
        </p:txBody>
      </p:sp>
      <p:sp>
        <p:nvSpPr>
          <p:cNvPr id="4" name="Slide Number Placeholder 3"/>
          <p:cNvSpPr>
            <a:spLocks noGrp="1"/>
          </p:cNvSpPr>
          <p:nvPr>
            <p:ph type="sldNum" sz="quarter" idx="5"/>
          </p:nvPr>
        </p:nvSpPr>
        <p:spPr/>
        <p:txBody>
          <a:bodyPr/>
          <a:lstStyle/>
          <a:p>
            <a:fld id="{2F47AD00-0B1D-432F-A1C9-3C99ED23D376}" type="slidenum">
              <a:rPr lang="en-US" smtClean="0"/>
              <a:t>107</a:t>
            </a:fld>
            <a:endParaRPr lang="en-US"/>
          </a:p>
        </p:txBody>
      </p:sp>
    </p:spTree>
    <p:extLst>
      <p:ext uri="{BB962C8B-B14F-4D97-AF65-F5344CB8AC3E}">
        <p14:creationId xmlns:p14="http://schemas.microsoft.com/office/powerpoint/2010/main" val="4276450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a:t>RID Master</a:t>
            </a:r>
            <a:endParaRPr lang="en-US" sz="1200" dirty="0"/>
          </a:p>
          <a:p>
            <a:r>
              <a:rPr lang="en-US" sz="1200" dirty="0"/>
              <a:t>The Relative Identifier, or RID, operations master allocates blocks of 500 RIDs to each domain controller in the domain. When a domain controller creates a new Security principal, such as a user, group or computer object, it assigns a unique Security Identifier (SID) to the object. This SID consists of a domain SID, which is the same for all security principals created in the domain, and an RID, which uniquely identifies each security principal created in the domain. </a:t>
            </a:r>
          </a:p>
          <a:p>
            <a:pPr marL="0" indent="0">
              <a:buNone/>
            </a:pPr>
            <a:endParaRPr lang="en-US" sz="1200" b="1" dirty="0"/>
          </a:p>
          <a:p>
            <a:pPr marL="0" indent="0">
              <a:buNone/>
            </a:pPr>
            <a:r>
              <a:rPr lang="en-US" sz="1200" b="1" dirty="0"/>
              <a:t>Windows Server 2012 Improvements </a:t>
            </a:r>
            <a:endParaRPr lang="en-US" sz="1200" dirty="0"/>
          </a:p>
          <a:p>
            <a:pPr marL="0" indent="0">
              <a:buNone/>
            </a:pPr>
            <a:r>
              <a:rPr lang="en-US" sz="1200" dirty="0"/>
              <a:t>By default, a domain has the capacity for roughly one billion security principals, such as users, security groups, managed service accounts, and computers. If you run out, you cannot create any more. </a:t>
            </a:r>
          </a:p>
          <a:p>
            <a:pPr marL="0" indent="0">
              <a:buNone/>
            </a:pPr>
            <a:r>
              <a:rPr lang="en-US" sz="1200" dirty="0"/>
              <a:t>There are not any domains with that many active objects, of course, but we have seen: </a:t>
            </a:r>
          </a:p>
          <a:p>
            <a:pPr lvl="0"/>
            <a:r>
              <a:rPr lang="en-US" sz="1200" dirty="0"/>
              <a:t>Provisioning software or administrative scripts accidentally bulk created users, groups, and computers </a:t>
            </a:r>
          </a:p>
          <a:p>
            <a:pPr lvl="0"/>
            <a:r>
              <a:rPr lang="en-US" sz="1200" dirty="0"/>
              <a:t>Many unused security and distribution groups created by delegated users </a:t>
            </a:r>
          </a:p>
          <a:p>
            <a:pPr lvl="0"/>
            <a:r>
              <a:rPr lang="en-US" sz="1200" dirty="0"/>
              <a:t>Many domain controllers demoted, restored, or metadata cleaned </a:t>
            </a:r>
          </a:p>
          <a:p>
            <a:pPr lvl="0"/>
            <a:r>
              <a:rPr lang="en-US" sz="1200" dirty="0"/>
              <a:t>Forest recoveries with an inappropriately set lower RID pool </a:t>
            </a:r>
          </a:p>
          <a:p>
            <a:pPr lvl="0"/>
            <a:r>
              <a:rPr lang="en-US" sz="1200" dirty="0"/>
              <a:t>The </a:t>
            </a:r>
            <a:r>
              <a:rPr lang="en-US" sz="1200" dirty="0" err="1"/>
              <a:t>InvalidateRidPool</a:t>
            </a:r>
            <a:r>
              <a:rPr lang="en-US" sz="1200" dirty="0"/>
              <a:t> operation performed too frequently </a:t>
            </a:r>
          </a:p>
          <a:p>
            <a:pPr lvl="0"/>
            <a:r>
              <a:rPr lang="en-US" sz="1200" dirty="0"/>
              <a:t>The RID Block Size registry value increased incorrectly </a:t>
            </a:r>
          </a:p>
          <a:p>
            <a:pPr lvl="0"/>
            <a:r>
              <a:rPr lang="en-US" sz="1200" dirty="0"/>
              <a:t>RID Master seized </a:t>
            </a:r>
          </a:p>
          <a:p>
            <a:r>
              <a:rPr lang="en-US" sz="1200" dirty="0"/>
              <a:t>All of these situations use up RIDs unnecessarily, often by mistake. Over many years, a few environments ran out of RIDs and this forced customers to migrate to a new domain or revert with domain and forest recoveries. </a:t>
            </a:r>
          </a:p>
          <a:p>
            <a:endParaRPr lang="en-US" dirty="0"/>
          </a:p>
          <a:p>
            <a:pPr marL="0" indent="0">
              <a:buNone/>
            </a:pPr>
            <a:r>
              <a:rPr lang="en-US" dirty="0"/>
              <a:t>Windows Server 2012 addresses issues with the RID allocation that have become more likely with the age and ubiquity of Active Directory. These include better event logging, more appropriate limits, and the ability to—in an emergency—increase the overall RID pool allocation by one bit. </a:t>
            </a:r>
          </a:p>
          <a:p>
            <a:pPr marL="0" indent="0">
              <a:buNone/>
            </a:pPr>
            <a:r>
              <a:rPr lang="en-US" b="1" dirty="0"/>
              <a:t>Periodic Consumption Warnings </a:t>
            </a:r>
            <a:endParaRPr lang="en-US" dirty="0"/>
          </a:p>
          <a:p>
            <a:r>
              <a:rPr lang="en-US" dirty="0"/>
              <a:t>Windows Server 2012 adds global RID space event tracking that provides early warning when major milestones are crossed. The model computes the ten (10) percent used mark in the global pool and logs an event when reached. Then it computes the next ten percent used of the remaining and the event cycle continues. As the global RID space is exhausted, events will accelerate as ten percent hits faster in a decreasing pool (but event log dampening will prevent more than one entry per hour). The System event log on every domain controller writes Directory-Services-SAM warning event </a:t>
            </a:r>
            <a:r>
              <a:rPr lang="en-US" b="1" dirty="0"/>
              <a:t>16658</a:t>
            </a:r>
            <a:r>
              <a:rPr lang="en-US" dirty="0"/>
              <a:t>. </a:t>
            </a:r>
          </a:p>
          <a:p>
            <a:r>
              <a:rPr lang="en-US" dirty="0"/>
              <a:t>Assuming a default 30-bit global RID space, the first event logs when allocating the pool containing the 107,374,182ND RID. The event rate accelerates naturally until the last checkpoint of 100,000, with 110 events generated in total. The behavior is similar for an unlocked 31-bit global RID space: starting at 214,748,365 and completing in 117 events.</a:t>
            </a:r>
          </a:p>
          <a:p>
            <a:pPr marL="0" indent="0">
              <a:buNone/>
            </a:pPr>
            <a:r>
              <a:rPr lang="en-US" b="1" dirty="0"/>
              <a:t>RID Pool Invalidation Events</a:t>
            </a:r>
            <a:endParaRPr lang="en-US" dirty="0"/>
          </a:p>
          <a:p>
            <a:r>
              <a:rPr lang="en-US" dirty="0"/>
              <a:t>There are new event alerts that a local DC RID pool was discarded. These are Informational and could be expected, especially due to the new virtualized domain controller functionality. See the event list later for details on the event. </a:t>
            </a:r>
          </a:p>
          <a:p>
            <a:pPr marL="0" indent="0">
              <a:buNone/>
            </a:pPr>
            <a:r>
              <a:rPr lang="en-US" b="1" dirty="0"/>
              <a:t>RID Block Size Cap </a:t>
            </a:r>
            <a:endParaRPr lang="en-US" dirty="0"/>
          </a:p>
          <a:p>
            <a:r>
              <a:rPr lang="en-US" dirty="0"/>
              <a:t>Ordinarily, a domain controller requests RID allocations in blocks of 500 RIDs at one time. You can override this default using the following registry REG_DWORD value on a domain controller:</a:t>
            </a:r>
          </a:p>
          <a:p>
            <a:r>
              <a:rPr lang="en-US" i="1" dirty="0"/>
              <a:t>HKEY_LOCAL_MACHINE\SYSTEM\</a:t>
            </a:r>
            <a:r>
              <a:rPr lang="en-US" i="1" dirty="0" err="1"/>
              <a:t>CurrentControlSet</a:t>
            </a:r>
            <a:r>
              <a:rPr lang="en-US" i="1" dirty="0"/>
              <a:t>\Services\NTDS\RID Values RID Block Size</a:t>
            </a:r>
            <a:endParaRPr lang="en-US" dirty="0"/>
          </a:p>
          <a:p>
            <a:r>
              <a:rPr lang="en-US" dirty="0"/>
              <a:t>Prior to Windows Server 2012, there was no maximum value enforced in that registry key, except the implicit DWORD maximum (which has a value of 0xffffffff or 4294967295). This value is considerably larger than the total global RID space. Administrators sometimes inappropriately or accidentally configured RID Block Size with values that exhausted the global RID at a massive rate.</a:t>
            </a:r>
          </a:p>
          <a:p>
            <a:r>
              <a:rPr lang="en-US" dirty="0"/>
              <a:t>In Windows Server 2012, you cannot set this registry value higher than 15,000 decimal (0x3A98 hexadecimal). This prevents massive unintended RID allocation.</a:t>
            </a:r>
          </a:p>
          <a:p>
            <a:r>
              <a:rPr lang="en-US" dirty="0"/>
              <a:t>If you set the value </a:t>
            </a:r>
            <a:r>
              <a:rPr lang="en-US" i="1" dirty="0"/>
              <a:t>higher</a:t>
            </a:r>
            <a:r>
              <a:rPr lang="en-US" dirty="0"/>
              <a:t> than 15,000, the value is treated as 15,000 and the domain controller logs event 16653 in the Directory Services event log at every reboot until the value is corrected. </a:t>
            </a:r>
          </a:p>
          <a:p>
            <a:pPr marL="0" indent="0">
              <a:buNone/>
            </a:pPr>
            <a:r>
              <a:rPr lang="en-US" b="1" dirty="0"/>
              <a:t>Global RID Space Size Unlock</a:t>
            </a:r>
            <a:endParaRPr lang="en-US" dirty="0"/>
          </a:p>
          <a:p>
            <a:r>
              <a:rPr lang="en-US" dirty="0"/>
              <a:t>Prior to Windows Server 2012, the global RID space was limited to 2</a:t>
            </a:r>
            <a:r>
              <a:rPr lang="en-US" baseline="30000" dirty="0"/>
              <a:t>30</a:t>
            </a:r>
            <a:r>
              <a:rPr lang="en-US" dirty="0"/>
              <a:t> (or 1,073,741,823) total RIDs. Once reached, only a domain migration or forest recovery to an older timeframe allowed new SIDs creation - disaster recovery, by any measure. Starting in Windows Server 2012, the 2</a:t>
            </a:r>
            <a:r>
              <a:rPr lang="en-US" baseline="30000" dirty="0"/>
              <a:t>31</a:t>
            </a:r>
            <a:r>
              <a:rPr lang="en-US" dirty="0"/>
              <a:t> bit can be unlocked in order to increase the global pool to 2,147,483,647 RIDs. </a:t>
            </a:r>
          </a:p>
          <a:p>
            <a:endParaRPr lang="en-US" dirty="0"/>
          </a:p>
          <a:p>
            <a:r>
              <a:rPr lang="en-US" dirty="0"/>
              <a:t>AD DS stores this setting in a special hidden attribute named </a:t>
            </a:r>
            <a:r>
              <a:rPr lang="en-US" b="1" dirty="0" err="1"/>
              <a:t>SidCompatibilityVersion</a:t>
            </a:r>
            <a:r>
              <a:rPr lang="en-US" dirty="0"/>
              <a:t> on the </a:t>
            </a:r>
            <a:r>
              <a:rPr lang="en-US" dirty="0" err="1"/>
              <a:t>RootDSE</a:t>
            </a:r>
            <a:r>
              <a:rPr lang="en-US" dirty="0"/>
              <a:t> context of all domain controllers. This attribute is not readable using </a:t>
            </a:r>
            <a:r>
              <a:rPr lang="en-US" dirty="0" err="1"/>
              <a:t>ADSIEdit</a:t>
            </a:r>
            <a:r>
              <a:rPr lang="en-US" dirty="0"/>
              <a:t>, LDP, or other tools. To see an increase in the global RID space, examine the System event log for warning event 16655 from Directory-Services-SAM or use the following </a:t>
            </a:r>
            <a:r>
              <a:rPr lang="en-US" dirty="0" err="1"/>
              <a:t>Dcdiag</a:t>
            </a:r>
            <a:r>
              <a:rPr lang="en-US" dirty="0"/>
              <a:t> command:</a:t>
            </a:r>
          </a:p>
          <a:p>
            <a:r>
              <a:rPr lang="en-US" dirty="0"/>
              <a:t>Dcdiag.exe /</a:t>
            </a:r>
            <a:r>
              <a:rPr lang="en-US" dirty="0" err="1"/>
              <a:t>TEST:RidManager</a:t>
            </a:r>
            <a:r>
              <a:rPr lang="en-US" dirty="0"/>
              <a:t> /v | find /i "Available RID Pool for the Domain"</a:t>
            </a:r>
          </a:p>
          <a:p>
            <a:r>
              <a:rPr lang="en-US" dirty="0"/>
              <a:t>If you increase the global RID pool, the available pool will change to 2,147,483,647 instead of the default 1,073,741,823 </a:t>
            </a:r>
          </a:p>
          <a:p>
            <a:pPr marL="0" indent="0">
              <a:buNone/>
            </a:pPr>
            <a:r>
              <a:rPr lang="en-US" b="1" dirty="0"/>
              <a:t> </a:t>
            </a:r>
            <a:endParaRPr lang="en-US" dirty="0"/>
          </a:p>
          <a:p>
            <a:pPr marL="0" indent="0">
              <a:buNone/>
            </a:pPr>
            <a:r>
              <a:rPr lang="en-US" b="1" dirty="0"/>
              <a:t>RID Ceiling Enforcement</a:t>
            </a:r>
            <a:endParaRPr lang="en-US" dirty="0"/>
          </a:p>
          <a:p>
            <a:r>
              <a:rPr lang="en-US" dirty="0"/>
              <a:t>To afford a measure of protection and elevate administrative awareness, Windows Server 2012 introduces an artificial ceiling on the global RID range at ten (10) percent remaining RIDs in the global space. When within one (1) percent of the artificial ceiling, the domain controller requesting RID pools write Directory-Services-SAM warning event </a:t>
            </a:r>
            <a:r>
              <a:rPr lang="en-US" b="1" dirty="0"/>
              <a:t>16657</a:t>
            </a:r>
            <a:r>
              <a:rPr lang="en-US" dirty="0"/>
              <a:t> to their System event log. When reaching the ten percent ceiling on the RID Master FSMO, it writes Directory-Services-SAM event </a:t>
            </a:r>
            <a:r>
              <a:rPr lang="en-US" b="1" dirty="0"/>
              <a:t>16657</a:t>
            </a:r>
            <a:r>
              <a:rPr lang="en-US" dirty="0"/>
              <a:t> to its System event log and will not allocate any further RID pools until overriding the ceiling. This forces you to assess the state of the RID Master in the domain and address potential runaway RID allocation; this also protects domains from exhausting the entire RID space.</a:t>
            </a:r>
          </a:p>
          <a:p>
            <a:r>
              <a:rPr lang="en-US" dirty="0"/>
              <a:t>This ceiling is hard-coded at ten percent remaining of the available RID space. That is, the ceiling activates when the RID master allocates a pool that includes the RID corresponding to ninety (90) percent of the global RID space. </a:t>
            </a:r>
          </a:p>
          <a:p>
            <a:r>
              <a:rPr lang="en-US" dirty="0"/>
              <a:t>For default domains, the first trigger point is 2</a:t>
            </a:r>
            <a:r>
              <a:rPr lang="en-US" baseline="30000" dirty="0"/>
              <a:t>30</a:t>
            </a:r>
            <a:r>
              <a:rPr lang="en-US" dirty="0"/>
              <a:t>-1 * 0.90 = 966,367,640 (or 107,374,183 RIDs remaining). </a:t>
            </a:r>
          </a:p>
          <a:p>
            <a:r>
              <a:rPr lang="en-US" dirty="0"/>
              <a:t>For domains with an unlocked 31-bit RID space, the trigger point is 2</a:t>
            </a:r>
            <a:r>
              <a:rPr lang="en-US" baseline="30000" dirty="0"/>
              <a:t>31</a:t>
            </a:r>
            <a:r>
              <a:rPr lang="en-US" dirty="0"/>
              <a:t>-1 * 0.90 = 1,932,735,282 RIDs (or 214,748,365 RIDs remaining).</a:t>
            </a:r>
          </a:p>
          <a:p>
            <a:r>
              <a:rPr lang="en-US" dirty="0"/>
              <a:t>You can hit this event twice in the lifetime of a domain - once with a default-sized RID pool and once when you unlock. Preferably never, of course.</a:t>
            </a:r>
          </a:p>
          <a:p>
            <a:r>
              <a:rPr lang="en-US" dirty="0"/>
              <a:t>When triggered, the RID Master sets Active Directory attribute </a:t>
            </a:r>
            <a:r>
              <a:rPr lang="en-US" b="1" dirty="0" err="1"/>
              <a:t>msDS-RIDPoolAllocationEnabled</a:t>
            </a:r>
            <a:r>
              <a:rPr lang="en-US" dirty="0"/>
              <a:t> (common name </a:t>
            </a:r>
            <a:r>
              <a:rPr lang="en-US" b="1" dirty="0" err="1"/>
              <a:t>ms</a:t>
            </a:r>
            <a:r>
              <a:rPr lang="en-US" b="1" dirty="0"/>
              <a:t>-DS-RID-Pool-Allocation-Enabled</a:t>
            </a:r>
            <a:r>
              <a:rPr lang="en-US" dirty="0"/>
              <a:t>) to FALSE on the object:</a:t>
            </a:r>
          </a:p>
          <a:p>
            <a:r>
              <a:rPr lang="en-US" dirty="0"/>
              <a:t>CN=RID </a:t>
            </a:r>
            <a:r>
              <a:rPr lang="en-US" dirty="0" err="1"/>
              <a:t>Manager$,CN</a:t>
            </a:r>
            <a:r>
              <a:rPr lang="en-US" dirty="0"/>
              <a:t>=</a:t>
            </a:r>
            <a:r>
              <a:rPr lang="en-US" dirty="0" err="1"/>
              <a:t>System,DC</a:t>
            </a:r>
            <a:r>
              <a:rPr lang="en-US" dirty="0"/>
              <a:t>=</a:t>
            </a:r>
            <a:r>
              <a:rPr lang="en-US" i="1" dirty="0"/>
              <a:t>&lt;domain&gt;</a:t>
            </a:r>
            <a:endParaRPr lang="en-US" dirty="0"/>
          </a:p>
          <a:p>
            <a:r>
              <a:rPr lang="en-US" dirty="0"/>
              <a:t>This writes the 16657 event and prevents further RID block issuance to all domain controllers. Domain controllers continue to consume any outstanding RID pools already issued to them.</a:t>
            </a:r>
          </a:p>
          <a:p>
            <a:r>
              <a:rPr lang="en-US" dirty="0"/>
              <a:t>To remove the block and allow RID pool allocation to continue, set that value to TRUE. On the next RID allocation performed by the RID Master, the attribute will return to its default NOT SET value. After that, there are no further ceilings and eventually, the global RID space runs out, requiring forest recovery or domain migration.</a:t>
            </a:r>
          </a:p>
          <a:p>
            <a:endParaRPr lang="en-US" dirty="0"/>
          </a:p>
          <a:p>
            <a:endParaRPr lang="en-US" dirty="0"/>
          </a:p>
        </p:txBody>
      </p:sp>
      <p:sp>
        <p:nvSpPr>
          <p:cNvPr id="4" name="Slide Number Placeholder 3"/>
          <p:cNvSpPr>
            <a:spLocks noGrp="1"/>
          </p:cNvSpPr>
          <p:nvPr>
            <p:ph type="sldNum" sz="quarter" idx="5"/>
          </p:nvPr>
        </p:nvSpPr>
        <p:spPr/>
        <p:txBody>
          <a:bodyPr/>
          <a:lstStyle/>
          <a:p>
            <a:fld id="{2F47AD00-0B1D-432F-A1C9-3C99ED23D376}" type="slidenum">
              <a:rPr lang="en-US" smtClean="0"/>
              <a:t>30</a:t>
            </a:fld>
            <a:endParaRPr lang="en-US"/>
          </a:p>
        </p:txBody>
      </p:sp>
    </p:spTree>
    <p:extLst>
      <p:ext uri="{BB962C8B-B14F-4D97-AF65-F5344CB8AC3E}">
        <p14:creationId xmlns:p14="http://schemas.microsoft.com/office/powerpoint/2010/main" val="790273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PDC Emulator</a:t>
            </a:r>
            <a:endParaRPr lang="en-US" dirty="0"/>
          </a:p>
          <a:p>
            <a:r>
              <a:rPr lang="en-US" dirty="0"/>
              <a:t>The PDC emulator operations master acts as a Windows NT PDC in domains that contain client computers operating without Active Directory client software or Windows NT Backup Domain Controllers (BDC). In addition, the PDC emulator processes password changes from clients and replicates the updates to the Windows NT BDCs. Even after all domain controllers are upgraded to Windows 2000 Server or Windows Server 2003 or Windows Server 2008, the PDC emulator receives preferential replication of password changes performed by other domain controllers in the domain. If a logon authentication fails at another domain controller because a bad password is used, that domain controller forwards the authentication request to the PDC emulator before rejecting the logon attempt. </a:t>
            </a:r>
          </a:p>
          <a:p>
            <a:pPr marL="0" indent="0">
              <a:buNone/>
            </a:pPr>
            <a:r>
              <a:rPr lang="en-US" b="1" dirty="0"/>
              <a:t>Authoritative Time Source</a:t>
            </a:r>
            <a:endParaRPr lang="en-US" dirty="0"/>
          </a:p>
          <a:p>
            <a:r>
              <a:rPr lang="en-US" dirty="0"/>
              <a:t>Primary Domain Controller Emulator PDC (e) is the server FSMO (Flexible Single Master Operation) role that is responsible for time synchronization in the domain and the forest. The PDC(e) of the Forest Root Domain uses Network Time Protocol and should be pointed to a very reliable time source, typically a hardware device or trusted time source on the Internet, such as those used by the scientific community or by government. The two main commands used to configure time synchronization are w32tm .exe (used with Windows Server 2003/Windows Server 2008 and Windows XP) and Net Time. </a:t>
            </a:r>
          </a:p>
          <a:p>
            <a:pPr marL="0" indent="0">
              <a:buNone/>
            </a:pPr>
            <a:r>
              <a:rPr lang="en-US" b="1" dirty="0"/>
              <a:t>DC Cloning</a:t>
            </a:r>
            <a:endParaRPr lang="en-US" dirty="0"/>
          </a:p>
          <a:p>
            <a:r>
              <a:rPr lang="en-US" dirty="0"/>
              <a:t>Until now, cloning, snapshotting, copying, or pretty much doing anything but rebuilding from scratch to a virtual domain controller was not just unsupported; it had the potential to be really bad for your directory. Cloning or restoring snapshots of domain controllers could result in USN rollbacks or lingering objects, just to name a couple of problems.</a:t>
            </a:r>
          </a:p>
          <a:p>
            <a:r>
              <a:rPr lang="en-US" dirty="0"/>
              <a:t>Starting in Windows Server 2012, we now support DC cloning as well as snapshot restoration of domain controllers. But there are few catches: </a:t>
            </a:r>
          </a:p>
          <a:p>
            <a:endParaRPr lang="en-US" dirty="0"/>
          </a:p>
        </p:txBody>
      </p:sp>
      <p:sp>
        <p:nvSpPr>
          <p:cNvPr id="4" name="Slide Number Placeholder 3"/>
          <p:cNvSpPr>
            <a:spLocks noGrp="1"/>
          </p:cNvSpPr>
          <p:nvPr>
            <p:ph type="sldNum" sz="quarter" idx="5"/>
          </p:nvPr>
        </p:nvSpPr>
        <p:spPr/>
        <p:txBody>
          <a:bodyPr/>
          <a:lstStyle/>
          <a:p>
            <a:fld id="{2F47AD00-0B1D-432F-A1C9-3C99ED23D376}" type="slidenum">
              <a:rPr lang="en-US" smtClean="0"/>
              <a:t>31</a:t>
            </a:fld>
            <a:endParaRPr lang="en-US"/>
          </a:p>
        </p:txBody>
      </p:sp>
    </p:spTree>
    <p:extLst>
      <p:ext uri="{BB962C8B-B14F-4D97-AF65-F5344CB8AC3E}">
        <p14:creationId xmlns:p14="http://schemas.microsoft.com/office/powerpoint/2010/main" val="1846097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Infrastructure Master</a:t>
            </a:r>
            <a:endParaRPr lang="en-US" dirty="0"/>
          </a:p>
          <a:p>
            <a:r>
              <a:rPr lang="en-US" dirty="0"/>
              <a:t>The Infrastructure Operations Master is responsible for updating object references, referred to as "Phantom Objects" in its domain that point to the object in another domain. The Infrastructure Master updates object references locally and uses replication to bring all other replicas of the domain up to date. The object reference contains the object’s Globally Unique Identifier (GUID), distinguished name, and possibly an SID. The distinguished name and SID on the object reference are periodically updated to reflect the changes made to the actual object. These changes include moves within and between domains, as well as the deletion of the object. If the infrastructure master is unavailable, updates to object references are delayed until it comes back online.</a:t>
            </a:r>
          </a:p>
          <a:p>
            <a:pPr marL="0" indent="0">
              <a:buNone/>
            </a:pPr>
            <a:r>
              <a:rPr lang="en-US" b="1" dirty="0"/>
              <a:t>Recycle Bin</a:t>
            </a:r>
            <a:endParaRPr lang="en-US" dirty="0"/>
          </a:p>
          <a:p>
            <a:r>
              <a:rPr lang="en-US" dirty="0"/>
              <a:t>When the Recycle Bin optional feature is not enabled, the Infrastructure FSMO role owner is the DC responsible for updating a cross-domain object reference in the event that the referenced object is moved, renamed, or deleted. In this case, the Infrastructure Master role should be held by a DC that is not a GC server. If the Infrastructure Master runs on a GC server, it will not update object information, because it does not contain any references to objects that it does not hold. This is because a GC server holds a partial replica of every object in the forest.</a:t>
            </a:r>
          </a:p>
          <a:p>
            <a:r>
              <a:rPr lang="en-US" dirty="0"/>
              <a:t>When the Recycle Bin optional feature is enabled, every DC is responsible for updating its cross-domain object references in the event that the referenced object is moved, renamed, or deleted. In this case, there are no tasks associated with the Infrastructure FSMO role, and it is not important which DC owns the Infrastructure Master role.</a:t>
            </a:r>
          </a:p>
          <a:p>
            <a:endParaRPr lang="en-US" dirty="0"/>
          </a:p>
        </p:txBody>
      </p:sp>
      <p:sp>
        <p:nvSpPr>
          <p:cNvPr id="4" name="Slide Number Placeholder 3"/>
          <p:cNvSpPr>
            <a:spLocks noGrp="1"/>
          </p:cNvSpPr>
          <p:nvPr>
            <p:ph type="sldNum" sz="quarter" idx="5"/>
          </p:nvPr>
        </p:nvSpPr>
        <p:spPr/>
        <p:txBody>
          <a:bodyPr/>
          <a:lstStyle/>
          <a:p>
            <a:fld id="{2F47AD00-0B1D-432F-A1C9-3C99ED23D376}" type="slidenum">
              <a:rPr lang="en-US" smtClean="0"/>
              <a:t>32</a:t>
            </a:fld>
            <a:endParaRPr lang="en-US"/>
          </a:p>
        </p:txBody>
      </p:sp>
    </p:spTree>
    <p:extLst>
      <p:ext uri="{BB962C8B-B14F-4D97-AF65-F5344CB8AC3E}">
        <p14:creationId xmlns:p14="http://schemas.microsoft.com/office/powerpoint/2010/main" val="3838710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Active Directory Replication</a:t>
            </a:r>
            <a:endParaRPr lang="en-US" dirty="0"/>
          </a:p>
          <a:p>
            <a:pPr marL="0" indent="0">
              <a:buNone/>
            </a:pPr>
            <a:r>
              <a:rPr lang="en-US" dirty="0"/>
              <a:t>Operations masters replicate changes made on them throughout the domain or forest, depending on whether they hold domain roles or forest roles. Active Directory replication must be working properly in order for the other DCs to receive these changes.</a:t>
            </a:r>
          </a:p>
          <a:p>
            <a:pPr marL="0" indent="0">
              <a:buNone/>
            </a:pPr>
            <a:r>
              <a:rPr lang="en-US" b="1" dirty="0"/>
              <a:t>Domain Name System (DNS)</a:t>
            </a:r>
            <a:endParaRPr lang="en-US" dirty="0"/>
          </a:p>
          <a:p>
            <a:pPr marL="0" indent="0">
              <a:buNone/>
            </a:pPr>
            <a:r>
              <a:rPr lang="en-US" dirty="0"/>
              <a:t>Active Directory requires that DNS is properly designed and deployed, so that DCs can correctly resolve DNS names of replication partners. If DNS is not working properly, operations masters cannot be contacted to perform their specific domain or forest functions.</a:t>
            </a:r>
          </a:p>
          <a:p>
            <a:pPr marL="0" indent="0">
              <a:buNone/>
            </a:pPr>
            <a:r>
              <a:rPr lang="en-US" b="1" dirty="0" err="1"/>
              <a:t>InitSync</a:t>
            </a:r>
            <a:endParaRPr lang="en-US" dirty="0"/>
          </a:p>
          <a:p>
            <a:pPr marL="0" indent="0">
              <a:buNone/>
            </a:pPr>
            <a:r>
              <a:rPr lang="en-US" dirty="0"/>
              <a:t>On Microsoft Windows 2000 Server SP3 or later, the DCs that host the operations master roles must successfully replicate inbound changes on the directory partition that replicates and maintains the operations master role's state. Successful replication must occur before dependent operations can be performed. This is done to ensure that the FSMO owner is up-to-date with any changes to the attribute that holds the information about the current FSMO owner. If this attribute was changed while it was offline, it will resign the FSMO ownership. If it is still pointing to the local DC, it will begin acting as the role owner. </a:t>
            </a:r>
          </a:p>
          <a:p>
            <a:endParaRPr lang="en-US" dirty="0"/>
          </a:p>
        </p:txBody>
      </p:sp>
      <p:sp>
        <p:nvSpPr>
          <p:cNvPr id="4" name="Slide Number Placeholder 3"/>
          <p:cNvSpPr>
            <a:spLocks noGrp="1"/>
          </p:cNvSpPr>
          <p:nvPr>
            <p:ph type="sldNum" sz="quarter" idx="5"/>
          </p:nvPr>
        </p:nvSpPr>
        <p:spPr/>
        <p:txBody>
          <a:bodyPr/>
          <a:lstStyle/>
          <a:p>
            <a:fld id="{2F47AD00-0B1D-432F-A1C9-3C99ED23D376}" type="slidenum">
              <a:rPr lang="en-US" smtClean="0"/>
              <a:t>33</a:t>
            </a:fld>
            <a:endParaRPr lang="en-US"/>
          </a:p>
        </p:txBody>
      </p:sp>
    </p:spTree>
    <p:extLst>
      <p:ext uri="{BB962C8B-B14F-4D97-AF65-F5344CB8AC3E}">
        <p14:creationId xmlns:p14="http://schemas.microsoft.com/office/powerpoint/2010/main" val="214381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https://social.technet.microsoft.com/wiki/contents/articles/14355.capacity-planning-for-active-directory-domain-services.aspx</a:t>
            </a:r>
          </a:p>
          <a:p>
            <a:endParaRPr lang="en-US" dirty="0"/>
          </a:p>
        </p:txBody>
      </p:sp>
      <p:sp>
        <p:nvSpPr>
          <p:cNvPr id="4" name="Slide Number Placeholder 3"/>
          <p:cNvSpPr>
            <a:spLocks noGrp="1"/>
          </p:cNvSpPr>
          <p:nvPr>
            <p:ph type="sldNum" sz="quarter" idx="5"/>
          </p:nvPr>
        </p:nvSpPr>
        <p:spPr/>
        <p:txBody>
          <a:bodyPr/>
          <a:lstStyle/>
          <a:p>
            <a:fld id="{2F47AD00-0B1D-432F-A1C9-3C99ED23D376}" type="slidenum">
              <a:rPr lang="en-US" smtClean="0"/>
              <a:t>76</a:t>
            </a:fld>
            <a:endParaRPr lang="en-US"/>
          </a:p>
        </p:txBody>
      </p:sp>
    </p:spTree>
    <p:extLst>
      <p:ext uri="{BB962C8B-B14F-4D97-AF65-F5344CB8AC3E}">
        <p14:creationId xmlns:p14="http://schemas.microsoft.com/office/powerpoint/2010/main" val="3898993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https://docs.microsoft.com/en-us/windows-server/identity/ad-ds/get-started/virtual-dc/virtualized-domain-controllers-hyper-v</a:t>
            </a:r>
          </a:p>
          <a:p>
            <a:endParaRPr lang="en-US" dirty="0"/>
          </a:p>
        </p:txBody>
      </p:sp>
      <p:sp>
        <p:nvSpPr>
          <p:cNvPr id="4" name="Slide Number Placeholder 3"/>
          <p:cNvSpPr>
            <a:spLocks noGrp="1"/>
          </p:cNvSpPr>
          <p:nvPr>
            <p:ph type="sldNum" sz="quarter" idx="5"/>
          </p:nvPr>
        </p:nvSpPr>
        <p:spPr/>
        <p:txBody>
          <a:bodyPr/>
          <a:lstStyle/>
          <a:p>
            <a:fld id="{2F47AD00-0B1D-432F-A1C9-3C99ED23D376}" type="slidenum">
              <a:rPr lang="en-US" smtClean="0"/>
              <a:t>84</a:t>
            </a:fld>
            <a:endParaRPr lang="en-US"/>
          </a:p>
        </p:txBody>
      </p:sp>
    </p:spTree>
    <p:extLst>
      <p:ext uri="{BB962C8B-B14F-4D97-AF65-F5344CB8AC3E}">
        <p14:creationId xmlns:p14="http://schemas.microsoft.com/office/powerpoint/2010/main" val="1161852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https://docs.microsoft.com/en-us/windows-server/identity/ad-ds/plan/security-best-practices/best-practices-for-securing-active-directory</a:t>
            </a:r>
          </a:p>
          <a:p>
            <a:endParaRPr lang="en-US" dirty="0"/>
          </a:p>
        </p:txBody>
      </p:sp>
      <p:sp>
        <p:nvSpPr>
          <p:cNvPr id="4" name="Slide Number Placeholder 3"/>
          <p:cNvSpPr>
            <a:spLocks noGrp="1"/>
          </p:cNvSpPr>
          <p:nvPr>
            <p:ph type="sldNum" sz="quarter" idx="5"/>
          </p:nvPr>
        </p:nvSpPr>
        <p:spPr/>
        <p:txBody>
          <a:bodyPr/>
          <a:lstStyle/>
          <a:p>
            <a:fld id="{2F47AD00-0B1D-432F-A1C9-3C99ED23D376}" type="slidenum">
              <a:rPr lang="en-US" smtClean="0"/>
              <a:t>86</a:t>
            </a:fld>
            <a:endParaRPr lang="en-US"/>
          </a:p>
        </p:txBody>
      </p:sp>
    </p:spTree>
    <p:extLst>
      <p:ext uri="{BB962C8B-B14F-4D97-AF65-F5344CB8AC3E}">
        <p14:creationId xmlns:p14="http://schemas.microsoft.com/office/powerpoint/2010/main" val="2681712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https://docs.microsoft.com/en-us/windows-server/identity/securing-privileged-access/securing-privileged-access-reference-material#ADATM_BM</a:t>
            </a:r>
          </a:p>
          <a:p>
            <a:endParaRPr lang="en-US" dirty="0"/>
          </a:p>
        </p:txBody>
      </p:sp>
      <p:sp>
        <p:nvSpPr>
          <p:cNvPr id="4" name="Slide Number Placeholder 3"/>
          <p:cNvSpPr>
            <a:spLocks noGrp="1"/>
          </p:cNvSpPr>
          <p:nvPr>
            <p:ph type="sldNum" sz="quarter" idx="5"/>
          </p:nvPr>
        </p:nvSpPr>
        <p:spPr/>
        <p:txBody>
          <a:bodyPr/>
          <a:lstStyle/>
          <a:p>
            <a:fld id="{2F47AD00-0B1D-432F-A1C9-3C99ED23D376}" type="slidenum">
              <a:rPr lang="en-US" smtClean="0"/>
              <a:t>97</a:t>
            </a:fld>
            <a:endParaRPr lang="en-US"/>
          </a:p>
        </p:txBody>
      </p:sp>
    </p:spTree>
    <p:extLst>
      <p:ext uri="{BB962C8B-B14F-4D97-AF65-F5344CB8AC3E}">
        <p14:creationId xmlns:p14="http://schemas.microsoft.com/office/powerpoint/2010/main" val="4163415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2000-3E87-42E1-84B1-6B7C7A327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2DDEB4-B324-43AD-962B-6B28ED82D9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003A5E-1972-42F8-BDB9-4D5323257784}"/>
              </a:ext>
            </a:extLst>
          </p:cNvPr>
          <p:cNvSpPr>
            <a:spLocks noGrp="1"/>
          </p:cNvSpPr>
          <p:nvPr>
            <p:ph type="dt" sz="half" idx="10"/>
          </p:nvPr>
        </p:nvSpPr>
        <p:spPr/>
        <p:txBody>
          <a:bodyPr/>
          <a:lstStyle/>
          <a:p>
            <a:fld id="{F28F8C00-EC8A-439C-956F-7535AB6C8D5E}" type="datetimeFigureOut">
              <a:rPr lang="en-US" smtClean="0"/>
              <a:t>2/23/2019</a:t>
            </a:fld>
            <a:endParaRPr lang="en-US"/>
          </a:p>
        </p:txBody>
      </p:sp>
      <p:sp>
        <p:nvSpPr>
          <p:cNvPr id="5" name="Footer Placeholder 4">
            <a:extLst>
              <a:ext uri="{FF2B5EF4-FFF2-40B4-BE49-F238E27FC236}">
                <a16:creationId xmlns:a16="http://schemas.microsoft.com/office/drawing/2014/main" id="{6472D7A8-A5C2-42C3-8CA5-F1E8A7E7C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A6DF8-4F0B-491E-BC8A-A50D8038B8C6}"/>
              </a:ext>
            </a:extLst>
          </p:cNvPr>
          <p:cNvSpPr>
            <a:spLocks noGrp="1"/>
          </p:cNvSpPr>
          <p:nvPr>
            <p:ph type="sldNum" sz="quarter" idx="12"/>
          </p:nvPr>
        </p:nvSpPr>
        <p:spPr/>
        <p:txBody>
          <a:bodyPr/>
          <a:lstStyle/>
          <a:p>
            <a:fld id="{806F635C-0135-4410-87D6-AEF6E3A91DB9}" type="slidenum">
              <a:rPr lang="en-US" smtClean="0"/>
              <a:t>‹#›</a:t>
            </a:fld>
            <a:endParaRPr lang="en-US"/>
          </a:p>
        </p:txBody>
      </p:sp>
    </p:spTree>
    <p:extLst>
      <p:ext uri="{BB962C8B-B14F-4D97-AF65-F5344CB8AC3E}">
        <p14:creationId xmlns:p14="http://schemas.microsoft.com/office/powerpoint/2010/main" val="54247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C1C1-5292-4A52-9805-D1A2EE1759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E8D978-1A49-49A6-AE7F-A11AD8BB8C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A64899-6D74-4604-966F-E89457791544}"/>
              </a:ext>
            </a:extLst>
          </p:cNvPr>
          <p:cNvSpPr>
            <a:spLocks noGrp="1"/>
          </p:cNvSpPr>
          <p:nvPr>
            <p:ph type="dt" sz="half" idx="10"/>
          </p:nvPr>
        </p:nvSpPr>
        <p:spPr/>
        <p:txBody>
          <a:bodyPr/>
          <a:lstStyle/>
          <a:p>
            <a:fld id="{F28F8C00-EC8A-439C-956F-7535AB6C8D5E}" type="datetimeFigureOut">
              <a:rPr lang="en-US" smtClean="0"/>
              <a:t>2/23/2019</a:t>
            </a:fld>
            <a:endParaRPr lang="en-US"/>
          </a:p>
        </p:txBody>
      </p:sp>
      <p:sp>
        <p:nvSpPr>
          <p:cNvPr id="5" name="Footer Placeholder 4">
            <a:extLst>
              <a:ext uri="{FF2B5EF4-FFF2-40B4-BE49-F238E27FC236}">
                <a16:creationId xmlns:a16="http://schemas.microsoft.com/office/drawing/2014/main" id="{97613B83-1778-41CB-82A9-BDCC2B6D1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425FC-D4D3-4C84-A669-1BAB97A405B5}"/>
              </a:ext>
            </a:extLst>
          </p:cNvPr>
          <p:cNvSpPr>
            <a:spLocks noGrp="1"/>
          </p:cNvSpPr>
          <p:nvPr>
            <p:ph type="sldNum" sz="quarter" idx="12"/>
          </p:nvPr>
        </p:nvSpPr>
        <p:spPr/>
        <p:txBody>
          <a:bodyPr/>
          <a:lstStyle/>
          <a:p>
            <a:fld id="{806F635C-0135-4410-87D6-AEF6E3A91DB9}" type="slidenum">
              <a:rPr lang="en-US" smtClean="0"/>
              <a:t>‹#›</a:t>
            </a:fld>
            <a:endParaRPr lang="en-US"/>
          </a:p>
        </p:txBody>
      </p:sp>
    </p:spTree>
    <p:extLst>
      <p:ext uri="{BB962C8B-B14F-4D97-AF65-F5344CB8AC3E}">
        <p14:creationId xmlns:p14="http://schemas.microsoft.com/office/powerpoint/2010/main" val="1602443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CC2BB-2F42-4F99-9F5D-603BA9E5FD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4988F8-C7F1-417D-919E-E4484D912D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BDDE7-5FCF-4FAC-BF96-EEB08A076F9B}"/>
              </a:ext>
            </a:extLst>
          </p:cNvPr>
          <p:cNvSpPr>
            <a:spLocks noGrp="1"/>
          </p:cNvSpPr>
          <p:nvPr>
            <p:ph type="dt" sz="half" idx="10"/>
          </p:nvPr>
        </p:nvSpPr>
        <p:spPr/>
        <p:txBody>
          <a:bodyPr/>
          <a:lstStyle/>
          <a:p>
            <a:fld id="{F28F8C00-EC8A-439C-956F-7535AB6C8D5E}" type="datetimeFigureOut">
              <a:rPr lang="en-US" smtClean="0"/>
              <a:t>2/23/2019</a:t>
            </a:fld>
            <a:endParaRPr lang="en-US"/>
          </a:p>
        </p:txBody>
      </p:sp>
      <p:sp>
        <p:nvSpPr>
          <p:cNvPr id="5" name="Footer Placeholder 4">
            <a:extLst>
              <a:ext uri="{FF2B5EF4-FFF2-40B4-BE49-F238E27FC236}">
                <a16:creationId xmlns:a16="http://schemas.microsoft.com/office/drawing/2014/main" id="{323DE745-204E-4023-80D1-35AE31DAA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2DAA6-2FF5-467F-99B7-052B300188E9}"/>
              </a:ext>
            </a:extLst>
          </p:cNvPr>
          <p:cNvSpPr>
            <a:spLocks noGrp="1"/>
          </p:cNvSpPr>
          <p:nvPr>
            <p:ph type="sldNum" sz="quarter" idx="12"/>
          </p:nvPr>
        </p:nvSpPr>
        <p:spPr/>
        <p:txBody>
          <a:bodyPr/>
          <a:lstStyle/>
          <a:p>
            <a:fld id="{806F635C-0135-4410-87D6-AEF6E3A91DB9}" type="slidenum">
              <a:rPr lang="en-US" smtClean="0"/>
              <a:t>‹#›</a:t>
            </a:fld>
            <a:endParaRPr lang="en-US"/>
          </a:p>
        </p:txBody>
      </p:sp>
    </p:spTree>
    <p:extLst>
      <p:ext uri="{BB962C8B-B14F-4D97-AF65-F5344CB8AC3E}">
        <p14:creationId xmlns:p14="http://schemas.microsoft.com/office/powerpoint/2010/main" val="2202812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A2D6-28C0-4064-8C6E-6301CD634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08A00B-9A21-4D88-BB0D-FDD401F61A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08C83-5629-449B-813C-10ED6C8DB6D1}"/>
              </a:ext>
            </a:extLst>
          </p:cNvPr>
          <p:cNvSpPr>
            <a:spLocks noGrp="1"/>
          </p:cNvSpPr>
          <p:nvPr>
            <p:ph type="dt" sz="half" idx="10"/>
          </p:nvPr>
        </p:nvSpPr>
        <p:spPr/>
        <p:txBody>
          <a:bodyPr/>
          <a:lstStyle/>
          <a:p>
            <a:fld id="{F28F8C00-EC8A-439C-956F-7535AB6C8D5E}" type="datetimeFigureOut">
              <a:rPr lang="en-US" smtClean="0"/>
              <a:t>2/23/2019</a:t>
            </a:fld>
            <a:endParaRPr lang="en-US"/>
          </a:p>
        </p:txBody>
      </p:sp>
      <p:sp>
        <p:nvSpPr>
          <p:cNvPr id="5" name="Footer Placeholder 4">
            <a:extLst>
              <a:ext uri="{FF2B5EF4-FFF2-40B4-BE49-F238E27FC236}">
                <a16:creationId xmlns:a16="http://schemas.microsoft.com/office/drawing/2014/main" id="{B414DA1C-F9A0-44D6-AC20-EC3B6D9BE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D692B-59D1-4730-A555-F26348F14427}"/>
              </a:ext>
            </a:extLst>
          </p:cNvPr>
          <p:cNvSpPr>
            <a:spLocks noGrp="1"/>
          </p:cNvSpPr>
          <p:nvPr>
            <p:ph type="sldNum" sz="quarter" idx="12"/>
          </p:nvPr>
        </p:nvSpPr>
        <p:spPr/>
        <p:txBody>
          <a:bodyPr/>
          <a:lstStyle/>
          <a:p>
            <a:fld id="{806F635C-0135-4410-87D6-AEF6E3A91DB9}" type="slidenum">
              <a:rPr lang="en-US" smtClean="0"/>
              <a:t>‹#›</a:t>
            </a:fld>
            <a:endParaRPr lang="en-US"/>
          </a:p>
        </p:txBody>
      </p:sp>
    </p:spTree>
    <p:extLst>
      <p:ext uri="{BB962C8B-B14F-4D97-AF65-F5344CB8AC3E}">
        <p14:creationId xmlns:p14="http://schemas.microsoft.com/office/powerpoint/2010/main" val="21130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3CA4-F7A4-4382-864E-338C73B4F5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DBF674-3EE3-4796-A321-410B504CE3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EB16F-B676-4DDB-9A23-2D624619DBCB}"/>
              </a:ext>
            </a:extLst>
          </p:cNvPr>
          <p:cNvSpPr>
            <a:spLocks noGrp="1"/>
          </p:cNvSpPr>
          <p:nvPr>
            <p:ph type="dt" sz="half" idx="10"/>
          </p:nvPr>
        </p:nvSpPr>
        <p:spPr/>
        <p:txBody>
          <a:bodyPr/>
          <a:lstStyle/>
          <a:p>
            <a:fld id="{F28F8C00-EC8A-439C-956F-7535AB6C8D5E}" type="datetimeFigureOut">
              <a:rPr lang="en-US" smtClean="0"/>
              <a:t>2/23/2019</a:t>
            </a:fld>
            <a:endParaRPr lang="en-US"/>
          </a:p>
        </p:txBody>
      </p:sp>
      <p:sp>
        <p:nvSpPr>
          <p:cNvPr id="5" name="Footer Placeholder 4">
            <a:extLst>
              <a:ext uri="{FF2B5EF4-FFF2-40B4-BE49-F238E27FC236}">
                <a16:creationId xmlns:a16="http://schemas.microsoft.com/office/drawing/2014/main" id="{757F997B-0FB1-4B2F-949C-03A8431A3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6FC3F-F3CC-4609-B7C7-8C1D36C6894C}"/>
              </a:ext>
            </a:extLst>
          </p:cNvPr>
          <p:cNvSpPr>
            <a:spLocks noGrp="1"/>
          </p:cNvSpPr>
          <p:nvPr>
            <p:ph type="sldNum" sz="quarter" idx="12"/>
          </p:nvPr>
        </p:nvSpPr>
        <p:spPr/>
        <p:txBody>
          <a:bodyPr/>
          <a:lstStyle/>
          <a:p>
            <a:fld id="{806F635C-0135-4410-87D6-AEF6E3A91DB9}" type="slidenum">
              <a:rPr lang="en-US" smtClean="0"/>
              <a:t>‹#›</a:t>
            </a:fld>
            <a:endParaRPr lang="en-US"/>
          </a:p>
        </p:txBody>
      </p:sp>
    </p:spTree>
    <p:extLst>
      <p:ext uri="{BB962C8B-B14F-4D97-AF65-F5344CB8AC3E}">
        <p14:creationId xmlns:p14="http://schemas.microsoft.com/office/powerpoint/2010/main" val="257900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157E-041B-46D8-8856-4403181E64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13554-B2FF-427C-9C95-A113CCC43B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BD14B9-8C8A-42BF-9BA3-0045011236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4B624E-F186-417F-A122-1500F80B98B8}"/>
              </a:ext>
            </a:extLst>
          </p:cNvPr>
          <p:cNvSpPr>
            <a:spLocks noGrp="1"/>
          </p:cNvSpPr>
          <p:nvPr>
            <p:ph type="dt" sz="half" idx="10"/>
          </p:nvPr>
        </p:nvSpPr>
        <p:spPr/>
        <p:txBody>
          <a:bodyPr/>
          <a:lstStyle/>
          <a:p>
            <a:fld id="{F28F8C00-EC8A-439C-956F-7535AB6C8D5E}" type="datetimeFigureOut">
              <a:rPr lang="en-US" smtClean="0"/>
              <a:t>2/23/2019</a:t>
            </a:fld>
            <a:endParaRPr lang="en-US"/>
          </a:p>
        </p:txBody>
      </p:sp>
      <p:sp>
        <p:nvSpPr>
          <p:cNvPr id="6" name="Footer Placeholder 5">
            <a:extLst>
              <a:ext uri="{FF2B5EF4-FFF2-40B4-BE49-F238E27FC236}">
                <a16:creationId xmlns:a16="http://schemas.microsoft.com/office/drawing/2014/main" id="{A4F78E25-6C07-4551-B0BD-A355DE440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84400-0D9E-4C26-BE19-C7484806CCE0}"/>
              </a:ext>
            </a:extLst>
          </p:cNvPr>
          <p:cNvSpPr>
            <a:spLocks noGrp="1"/>
          </p:cNvSpPr>
          <p:nvPr>
            <p:ph type="sldNum" sz="quarter" idx="12"/>
          </p:nvPr>
        </p:nvSpPr>
        <p:spPr/>
        <p:txBody>
          <a:bodyPr/>
          <a:lstStyle/>
          <a:p>
            <a:fld id="{806F635C-0135-4410-87D6-AEF6E3A91DB9}" type="slidenum">
              <a:rPr lang="en-US" smtClean="0"/>
              <a:t>‹#›</a:t>
            </a:fld>
            <a:endParaRPr lang="en-US"/>
          </a:p>
        </p:txBody>
      </p:sp>
    </p:spTree>
    <p:extLst>
      <p:ext uri="{BB962C8B-B14F-4D97-AF65-F5344CB8AC3E}">
        <p14:creationId xmlns:p14="http://schemas.microsoft.com/office/powerpoint/2010/main" val="407482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9434-E526-4BF3-A0D2-8C2CED715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DCF315-8ABF-4F2C-B9C8-146A012913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5FAFF-1B4D-4AAA-B18A-6EAD66E28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89C108-7A8E-4D8A-AC66-2B65D2522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642587-3373-4B9A-B92B-553FD2916D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13A668-D531-4F52-9685-8AC6F7C0A737}"/>
              </a:ext>
            </a:extLst>
          </p:cNvPr>
          <p:cNvSpPr>
            <a:spLocks noGrp="1"/>
          </p:cNvSpPr>
          <p:nvPr>
            <p:ph type="dt" sz="half" idx="10"/>
          </p:nvPr>
        </p:nvSpPr>
        <p:spPr/>
        <p:txBody>
          <a:bodyPr/>
          <a:lstStyle/>
          <a:p>
            <a:fld id="{F28F8C00-EC8A-439C-956F-7535AB6C8D5E}" type="datetimeFigureOut">
              <a:rPr lang="en-US" smtClean="0"/>
              <a:t>2/23/2019</a:t>
            </a:fld>
            <a:endParaRPr lang="en-US"/>
          </a:p>
        </p:txBody>
      </p:sp>
      <p:sp>
        <p:nvSpPr>
          <p:cNvPr id="8" name="Footer Placeholder 7">
            <a:extLst>
              <a:ext uri="{FF2B5EF4-FFF2-40B4-BE49-F238E27FC236}">
                <a16:creationId xmlns:a16="http://schemas.microsoft.com/office/drawing/2014/main" id="{4FD3362A-AD1D-4D55-BD63-3BE73D4985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B6D1F0-7B91-48B0-9764-4078A6D2CC7B}"/>
              </a:ext>
            </a:extLst>
          </p:cNvPr>
          <p:cNvSpPr>
            <a:spLocks noGrp="1"/>
          </p:cNvSpPr>
          <p:nvPr>
            <p:ph type="sldNum" sz="quarter" idx="12"/>
          </p:nvPr>
        </p:nvSpPr>
        <p:spPr/>
        <p:txBody>
          <a:bodyPr/>
          <a:lstStyle/>
          <a:p>
            <a:fld id="{806F635C-0135-4410-87D6-AEF6E3A91DB9}" type="slidenum">
              <a:rPr lang="en-US" smtClean="0"/>
              <a:t>‹#›</a:t>
            </a:fld>
            <a:endParaRPr lang="en-US"/>
          </a:p>
        </p:txBody>
      </p:sp>
    </p:spTree>
    <p:extLst>
      <p:ext uri="{BB962C8B-B14F-4D97-AF65-F5344CB8AC3E}">
        <p14:creationId xmlns:p14="http://schemas.microsoft.com/office/powerpoint/2010/main" val="250279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E3C2-6C0F-42B0-B70D-4E83155EAD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4A3B26-F1A7-4531-97FF-33635FA640C1}"/>
              </a:ext>
            </a:extLst>
          </p:cNvPr>
          <p:cNvSpPr>
            <a:spLocks noGrp="1"/>
          </p:cNvSpPr>
          <p:nvPr>
            <p:ph type="dt" sz="half" idx="10"/>
          </p:nvPr>
        </p:nvSpPr>
        <p:spPr/>
        <p:txBody>
          <a:bodyPr/>
          <a:lstStyle/>
          <a:p>
            <a:fld id="{F28F8C00-EC8A-439C-956F-7535AB6C8D5E}" type="datetimeFigureOut">
              <a:rPr lang="en-US" smtClean="0"/>
              <a:t>2/23/2019</a:t>
            </a:fld>
            <a:endParaRPr lang="en-US"/>
          </a:p>
        </p:txBody>
      </p:sp>
      <p:sp>
        <p:nvSpPr>
          <p:cNvPr id="4" name="Footer Placeholder 3">
            <a:extLst>
              <a:ext uri="{FF2B5EF4-FFF2-40B4-BE49-F238E27FC236}">
                <a16:creationId xmlns:a16="http://schemas.microsoft.com/office/drawing/2014/main" id="{C9D1BA12-1B4D-475B-B833-EFD247AA5D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8EBD8D-4C9B-4B1D-A906-948C0A85DA56}"/>
              </a:ext>
            </a:extLst>
          </p:cNvPr>
          <p:cNvSpPr>
            <a:spLocks noGrp="1"/>
          </p:cNvSpPr>
          <p:nvPr>
            <p:ph type="sldNum" sz="quarter" idx="12"/>
          </p:nvPr>
        </p:nvSpPr>
        <p:spPr/>
        <p:txBody>
          <a:bodyPr/>
          <a:lstStyle/>
          <a:p>
            <a:fld id="{806F635C-0135-4410-87D6-AEF6E3A91DB9}" type="slidenum">
              <a:rPr lang="en-US" smtClean="0"/>
              <a:t>‹#›</a:t>
            </a:fld>
            <a:endParaRPr lang="en-US"/>
          </a:p>
        </p:txBody>
      </p:sp>
    </p:spTree>
    <p:extLst>
      <p:ext uri="{BB962C8B-B14F-4D97-AF65-F5344CB8AC3E}">
        <p14:creationId xmlns:p14="http://schemas.microsoft.com/office/powerpoint/2010/main" val="320899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41246-5FAF-4B2A-BE0E-D05BBF524483}"/>
              </a:ext>
            </a:extLst>
          </p:cNvPr>
          <p:cNvSpPr>
            <a:spLocks noGrp="1"/>
          </p:cNvSpPr>
          <p:nvPr>
            <p:ph type="dt" sz="half" idx="10"/>
          </p:nvPr>
        </p:nvSpPr>
        <p:spPr/>
        <p:txBody>
          <a:bodyPr/>
          <a:lstStyle/>
          <a:p>
            <a:fld id="{F28F8C00-EC8A-439C-956F-7535AB6C8D5E}" type="datetimeFigureOut">
              <a:rPr lang="en-US" smtClean="0"/>
              <a:t>2/23/2019</a:t>
            </a:fld>
            <a:endParaRPr lang="en-US"/>
          </a:p>
        </p:txBody>
      </p:sp>
      <p:sp>
        <p:nvSpPr>
          <p:cNvPr id="3" name="Footer Placeholder 2">
            <a:extLst>
              <a:ext uri="{FF2B5EF4-FFF2-40B4-BE49-F238E27FC236}">
                <a16:creationId xmlns:a16="http://schemas.microsoft.com/office/drawing/2014/main" id="{B928E7D7-D943-46A1-A869-A2070BDC9E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1FD401-83B7-4C12-8A40-7819E784188A}"/>
              </a:ext>
            </a:extLst>
          </p:cNvPr>
          <p:cNvSpPr>
            <a:spLocks noGrp="1"/>
          </p:cNvSpPr>
          <p:nvPr>
            <p:ph type="sldNum" sz="quarter" idx="12"/>
          </p:nvPr>
        </p:nvSpPr>
        <p:spPr/>
        <p:txBody>
          <a:bodyPr/>
          <a:lstStyle/>
          <a:p>
            <a:fld id="{806F635C-0135-4410-87D6-AEF6E3A91DB9}" type="slidenum">
              <a:rPr lang="en-US" smtClean="0"/>
              <a:t>‹#›</a:t>
            </a:fld>
            <a:endParaRPr lang="en-US"/>
          </a:p>
        </p:txBody>
      </p:sp>
    </p:spTree>
    <p:extLst>
      <p:ext uri="{BB962C8B-B14F-4D97-AF65-F5344CB8AC3E}">
        <p14:creationId xmlns:p14="http://schemas.microsoft.com/office/powerpoint/2010/main" val="97580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1495-BFD6-41AA-8640-B04E58B9F0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8BB2C7-E58A-48E7-9037-F499C1BE1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A833EB-DCBC-42C8-8DC4-6BE862827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A2EB8-9044-4D4E-9FC6-FC183510527F}"/>
              </a:ext>
            </a:extLst>
          </p:cNvPr>
          <p:cNvSpPr>
            <a:spLocks noGrp="1"/>
          </p:cNvSpPr>
          <p:nvPr>
            <p:ph type="dt" sz="half" idx="10"/>
          </p:nvPr>
        </p:nvSpPr>
        <p:spPr/>
        <p:txBody>
          <a:bodyPr/>
          <a:lstStyle/>
          <a:p>
            <a:fld id="{F28F8C00-EC8A-439C-956F-7535AB6C8D5E}" type="datetimeFigureOut">
              <a:rPr lang="en-US" smtClean="0"/>
              <a:t>2/23/2019</a:t>
            </a:fld>
            <a:endParaRPr lang="en-US"/>
          </a:p>
        </p:txBody>
      </p:sp>
      <p:sp>
        <p:nvSpPr>
          <p:cNvPr id="6" name="Footer Placeholder 5">
            <a:extLst>
              <a:ext uri="{FF2B5EF4-FFF2-40B4-BE49-F238E27FC236}">
                <a16:creationId xmlns:a16="http://schemas.microsoft.com/office/drawing/2014/main" id="{CB5A24D9-635F-4A63-AF6E-D166F2C39A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7FD89-B14D-4135-BC0B-8694E3A2878A}"/>
              </a:ext>
            </a:extLst>
          </p:cNvPr>
          <p:cNvSpPr>
            <a:spLocks noGrp="1"/>
          </p:cNvSpPr>
          <p:nvPr>
            <p:ph type="sldNum" sz="quarter" idx="12"/>
          </p:nvPr>
        </p:nvSpPr>
        <p:spPr/>
        <p:txBody>
          <a:bodyPr/>
          <a:lstStyle/>
          <a:p>
            <a:fld id="{806F635C-0135-4410-87D6-AEF6E3A91DB9}" type="slidenum">
              <a:rPr lang="en-US" smtClean="0"/>
              <a:t>‹#›</a:t>
            </a:fld>
            <a:endParaRPr lang="en-US"/>
          </a:p>
        </p:txBody>
      </p:sp>
    </p:spTree>
    <p:extLst>
      <p:ext uri="{BB962C8B-B14F-4D97-AF65-F5344CB8AC3E}">
        <p14:creationId xmlns:p14="http://schemas.microsoft.com/office/powerpoint/2010/main" val="138469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47E1-D547-48FB-BBF4-0E45CD8FB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29E65B-4392-4291-8644-F8602FE2F7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F91A74-26ED-40F2-B8C7-3EAE891D6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FE758-8B30-405F-8876-E7FD741A0E59}"/>
              </a:ext>
            </a:extLst>
          </p:cNvPr>
          <p:cNvSpPr>
            <a:spLocks noGrp="1"/>
          </p:cNvSpPr>
          <p:nvPr>
            <p:ph type="dt" sz="half" idx="10"/>
          </p:nvPr>
        </p:nvSpPr>
        <p:spPr/>
        <p:txBody>
          <a:bodyPr/>
          <a:lstStyle/>
          <a:p>
            <a:fld id="{F28F8C00-EC8A-439C-956F-7535AB6C8D5E}" type="datetimeFigureOut">
              <a:rPr lang="en-US" smtClean="0"/>
              <a:t>2/23/2019</a:t>
            </a:fld>
            <a:endParaRPr lang="en-US"/>
          </a:p>
        </p:txBody>
      </p:sp>
      <p:sp>
        <p:nvSpPr>
          <p:cNvPr id="6" name="Footer Placeholder 5">
            <a:extLst>
              <a:ext uri="{FF2B5EF4-FFF2-40B4-BE49-F238E27FC236}">
                <a16:creationId xmlns:a16="http://schemas.microsoft.com/office/drawing/2014/main" id="{7161A8CA-F12B-43E0-BEA7-D5D27A16C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EF36A-1B1F-4591-A9B1-3B1271280FDD}"/>
              </a:ext>
            </a:extLst>
          </p:cNvPr>
          <p:cNvSpPr>
            <a:spLocks noGrp="1"/>
          </p:cNvSpPr>
          <p:nvPr>
            <p:ph type="sldNum" sz="quarter" idx="12"/>
          </p:nvPr>
        </p:nvSpPr>
        <p:spPr/>
        <p:txBody>
          <a:bodyPr/>
          <a:lstStyle/>
          <a:p>
            <a:fld id="{806F635C-0135-4410-87D6-AEF6E3A91DB9}" type="slidenum">
              <a:rPr lang="en-US" smtClean="0"/>
              <a:t>‹#›</a:t>
            </a:fld>
            <a:endParaRPr lang="en-US"/>
          </a:p>
        </p:txBody>
      </p:sp>
    </p:spTree>
    <p:extLst>
      <p:ext uri="{BB962C8B-B14F-4D97-AF65-F5344CB8AC3E}">
        <p14:creationId xmlns:p14="http://schemas.microsoft.com/office/powerpoint/2010/main" val="415470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FED3BC-BB7A-4BFB-B5A1-E7C1C67E9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646446-63AA-4E6A-BB4B-83F1DEB04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43BD1-A092-4F6C-BAFE-D64D741EB2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F8C00-EC8A-439C-956F-7535AB6C8D5E}" type="datetimeFigureOut">
              <a:rPr lang="en-US" smtClean="0"/>
              <a:t>2/23/2019</a:t>
            </a:fld>
            <a:endParaRPr lang="en-US"/>
          </a:p>
        </p:txBody>
      </p:sp>
      <p:sp>
        <p:nvSpPr>
          <p:cNvPr id="5" name="Footer Placeholder 4">
            <a:extLst>
              <a:ext uri="{FF2B5EF4-FFF2-40B4-BE49-F238E27FC236}">
                <a16:creationId xmlns:a16="http://schemas.microsoft.com/office/drawing/2014/main" id="{5EFB8ACB-1266-4FD1-B5DE-81E9F67630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862F98-AB23-4178-86DD-3805CCA37F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F635C-0135-4410-87D6-AEF6E3A91DB9}" type="slidenum">
              <a:rPr lang="en-US" smtClean="0"/>
              <a:t>‹#›</a:t>
            </a:fld>
            <a:endParaRPr lang="en-US"/>
          </a:p>
        </p:txBody>
      </p:sp>
    </p:spTree>
    <p:extLst>
      <p:ext uri="{BB962C8B-B14F-4D97-AF65-F5344CB8AC3E}">
        <p14:creationId xmlns:p14="http://schemas.microsoft.com/office/powerpoint/2010/main" val="74231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3.jpeg"/><Relationship Id="rId4" Type="http://schemas.openxmlformats.org/officeDocument/2006/relationships/image" Target="../media/image52.jpeg"/></Relationships>
</file>

<file path=ppt/slides/_rels/slide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jontheitpro/adsec/"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emf"/></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B4E09-1CC4-45F0-9F8B-A1855DEF974E}"/>
              </a:ext>
            </a:extLst>
          </p:cNvPr>
          <p:cNvSpPr>
            <a:spLocks noGrp="1"/>
          </p:cNvSpPr>
          <p:nvPr>
            <p:ph type="ctrTitle"/>
          </p:nvPr>
        </p:nvSpPr>
        <p:spPr/>
        <p:txBody>
          <a:bodyPr/>
          <a:lstStyle/>
          <a:p>
            <a:r>
              <a:rPr lang="en-US" dirty="0"/>
              <a:t>Raleigh ISSA Active Directory Saturday</a:t>
            </a:r>
          </a:p>
        </p:txBody>
      </p:sp>
      <p:sp>
        <p:nvSpPr>
          <p:cNvPr id="3" name="Subtitle 2">
            <a:extLst>
              <a:ext uri="{FF2B5EF4-FFF2-40B4-BE49-F238E27FC236}">
                <a16:creationId xmlns:a16="http://schemas.microsoft.com/office/drawing/2014/main" id="{0E8F51ED-8238-4DB8-9309-0073E1F38D18}"/>
              </a:ext>
            </a:extLst>
          </p:cNvPr>
          <p:cNvSpPr>
            <a:spLocks noGrp="1"/>
          </p:cNvSpPr>
          <p:nvPr>
            <p:ph type="subTitle" idx="1"/>
          </p:nvPr>
        </p:nvSpPr>
        <p:spPr/>
        <p:txBody>
          <a:bodyPr/>
          <a:lstStyle/>
          <a:p>
            <a:r>
              <a:rPr lang="en-US" dirty="0"/>
              <a:t>Jon Fox (Microsoft Premier Field Engineer)</a:t>
            </a:r>
          </a:p>
        </p:txBody>
      </p:sp>
    </p:spTree>
    <p:extLst>
      <p:ext uri="{BB962C8B-B14F-4D97-AF65-F5344CB8AC3E}">
        <p14:creationId xmlns:p14="http://schemas.microsoft.com/office/powerpoint/2010/main" val="550032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E95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594BD-D044-46D1-9CB1-F65841D4449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Logical – Sites and Subnets</a:t>
            </a:r>
          </a:p>
        </p:txBody>
      </p:sp>
      <p:pic>
        <p:nvPicPr>
          <p:cNvPr id="4" name="Content Placeholder 3" descr="A close up of a map&#10;&#10;Description automatically generated">
            <a:extLst>
              <a:ext uri="{FF2B5EF4-FFF2-40B4-BE49-F238E27FC236}">
                <a16:creationId xmlns:a16="http://schemas.microsoft.com/office/drawing/2014/main" id="{7A4D9E28-54F1-4B82-B507-8AA6BA5A3A5C}"/>
              </a:ext>
            </a:extLst>
          </p:cNvPr>
          <p:cNvPicPr>
            <a:picLocks noGrp="1" noChangeAspect="1"/>
          </p:cNvPicPr>
          <p:nvPr>
            <p:ph idx="1"/>
          </p:nvPr>
        </p:nvPicPr>
        <p:blipFill>
          <a:blip r:embed="rId2"/>
          <a:stretch>
            <a:fillRect/>
          </a:stretch>
        </p:blipFill>
        <p:spPr>
          <a:xfrm>
            <a:off x="4635138" y="961812"/>
            <a:ext cx="5995123" cy="4930987"/>
          </a:xfrm>
          <a:prstGeom prst="rect">
            <a:avLst/>
          </a:prstGeom>
        </p:spPr>
      </p:pic>
    </p:spTree>
    <p:extLst>
      <p:ext uri="{BB962C8B-B14F-4D97-AF65-F5344CB8AC3E}">
        <p14:creationId xmlns:p14="http://schemas.microsoft.com/office/powerpoint/2010/main" val="2771335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3D48-B024-4F37-814D-7FA618F3AF38}"/>
              </a:ext>
            </a:extLst>
          </p:cNvPr>
          <p:cNvSpPr>
            <a:spLocks noGrp="1"/>
          </p:cNvSpPr>
          <p:nvPr>
            <p:ph type="title"/>
          </p:nvPr>
        </p:nvSpPr>
        <p:spPr/>
        <p:txBody>
          <a:bodyPr/>
          <a:lstStyle/>
          <a:p>
            <a:r>
              <a:rPr lang="en-US" dirty="0"/>
              <a:t>Tier 2</a:t>
            </a:r>
          </a:p>
        </p:txBody>
      </p:sp>
      <p:sp>
        <p:nvSpPr>
          <p:cNvPr id="3" name="Content Placeholder 2">
            <a:extLst>
              <a:ext uri="{FF2B5EF4-FFF2-40B4-BE49-F238E27FC236}">
                <a16:creationId xmlns:a16="http://schemas.microsoft.com/office/drawing/2014/main" id="{23768EEA-0732-421B-87CC-1A8E07DD4A63}"/>
              </a:ext>
            </a:extLst>
          </p:cNvPr>
          <p:cNvSpPr>
            <a:spLocks noGrp="1"/>
          </p:cNvSpPr>
          <p:nvPr>
            <p:ph idx="1"/>
          </p:nvPr>
        </p:nvSpPr>
        <p:spPr/>
        <p:txBody>
          <a:bodyPr/>
          <a:lstStyle/>
          <a:p>
            <a:r>
              <a:rPr lang="en-US" dirty="0"/>
              <a:t>Control of user workstations and devices. </a:t>
            </a:r>
          </a:p>
          <a:p>
            <a:r>
              <a:rPr lang="en-US" dirty="0"/>
              <a:t>Tier 2 administrator accounts have administrative control of a significant amount of business value that is hosted on user workstations and devices. </a:t>
            </a:r>
          </a:p>
          <a:p>
            <a:r>
              <a:rPr lang="en-US" dirty="0"/>
              <a:t>Examples include Help Desk and computer support administrators because they can impact the integrity of almost any user data.</a:t>
            </a:r>
          </a:p>
        </p:txBody>
      </p:sp>
    </p:spTree>
    <p:extLst>
      <p:ext uri="{BB962C8B-B14F-4D97-AF65-F5344CB8AC3E}">
        <p14:creationId xmlns:p14="http://schemas.microsoft.com/office/powerpoint/2010/main" val="35348915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156755-C673-4508-B390-C2CDBC8A983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Control Restrictions</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266" name="Picture 2" descr="Diagram of Control restrictions">
            <a:extLst>
              <a:ext uri="{FF2B5EF4-FFF2-40B4-BE49-F238E27FC236}">
                <a16:creationId xmlns:a16="http://schemas.microsoft.com/office/drawing/2014/main" id="{720F8B63-3ED8-48EC-B7BD-93EC7B680E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5821" y="2509911"/>
            <a:ext cx="8285258"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9579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93A747-2A2B-4D78-BE2C-5532A876540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Logon Restrictions</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2290" name="Picture 2" descr="Diagram of logon restrictions">
            <a:extLst>
              <a:ext uri="{FF2B5EF4-FFF2-40B4-BE49-F238E27FC236}">
                <a16:creationId xmlns:a16="http://schemas.microsoft.com/office/drawing/2014/main" id="{33AF4C3F-D687-41BA-AD28-0DD906AA94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8147" y="2509911"/>
            <a:ext cx="8460607"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4043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F7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ED7B-86C5-4B01-BFBC-5F4BAED49BF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Clean Source</a:t>
            </a:r>
          </a:p>
        </p:txBody>
      </p:sp>
      <p:pic>
        <p:nvPicPr>
          <p:cNvPr id="13314" name="Picture 2" descr="Diagram showing a clean source for installation media">
            <a:extLst>
              <a:ext uri="{FF2B5EF4-FFF2-40B4-BE49-F238E27FC236}">
                <a16:creationId xmlns:a16="http://schemas.microsoft.com/office/drawing/2014/main" id="{DD9C6E04-ADD6-4729-8355-CE024E1CAE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881843"/>
            <a:ext cx="7188199" cy="30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951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43D273-F524-43FE-8AAD-C732E7AC6FBF}"/>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i="1" kern="1200">
                <a:solidFill>
                  <a:srgbClr val="FFFFFF"/>
                </a:solidFill>
                <a:latin typeface="+mj-lt"/>
                <a:ea typeface="+mj-ea"/>
                <a:cs typeface="+mj-cs"/>
              </a:rPr>
              <a:t>But why…?!</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4338" name="Picture 2" descr="Figure showing an attacker using a path to compromise a computer">
            <a:extLst>
              <a:ext uri="{FF2B5EF4-FFF2-40B4-BE49-F238E27FC236}">
                <a16:creationId xmlns:a16="http://schemas.microsoft.com/office/drawing/2014/main" id="{01262D14-66AF-4A78-A330-538344039B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 y="3359047"/>
            <a:ext cx="11496821" cy="2299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5299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F4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C2849-7BCE-425A-97A4-D7D8F9692FE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Operational Standards based on Clean Source</a:t>
            </a:r>
          </a:p>
        </p:txBody>
      </p:sp>
      <p:pic>
        <p:nvPicPr>
          <p:cNvPr id="15362" name="Picture 2" descr="Diagram showing how standards are designed to secure administrative control of an organization's information technology systems against risks that could be created by operational practices and processes">
            <a:extLst>
              <a:ext uri="{FF2B5EF4-FFF2-40B4-BE49-F238E27FC236}">
                <a16:creationId xmlns:a16="http://schemas.microsoft.com/office/drawing/2014/main" id="{087A2D94-CAD6-4873-B20B-F7C0EDB174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2034592"/>
            <a:ext cx="7188199" cy="278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581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662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FDA302-688C-47EA-8BCB-467FA2D5705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Enhanced Security Admin Environment</a:t>
            </a:r>
          </a:p>
        </p:txBody>
      </p:sp>
      <p:pic>
        <p:nvPicPr>
          <p:cNvPr id="16386" name="Picture 2" descr="Figure showing an ESAE forest used for administration of Tier 0 Assets and a PRIV forest configured for use with Microsoft Identity Manager's Privileged Access Management capability">
            <a:extLst>
              <a:ext uri="{FF2B5EF4-FFF2-40B4-BE49-F238E27FC236}">
                <a16:creationId xmlns:a16="http://schemas.microsoft.com/office/drawing/2014/main" id="{CAC5705C-5159-4583-A2CE-75959821E9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1109111"/>
            <a:ext cx="7188199" cy="463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732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48C9-3E48-4C9B-B95B-C5B4238C48A1}"/>
              </a:ext>
            </a:extLst>
          </p:cNvPr>
          <p:cNvSpPr>
            <a:spLocks noGrp="1"/>
          </p:cNvSpPr>
          <p:nvPr>
            <p:ph type="title"/>
          </p:nvPr>
        </p:nvSpPr>
        <p:spPr/>
        <p:txBody>
          <a:bodyPr/>
          <a:lstStyle/>
          <a:p>
            <a:r>
              <a:rPr lang="en-US" dirty="0"/>
              <a:t>Privileged Admin Workstation (PAW)</a:t>
            </a:r>
          </a:p>
        </p:txBody>
      </p:sp>
      <p:pic>
        <p:nvPicPr>
          <p:cNvPr id="17410" name="Picture 2" descr="Figure showing how reversing the control relationship and accessing user apps from an admin workstation gives the attacker no path to the targeted object">
            <a:extLst>
              <a:ext uri="{FF2B5EF4-FFF2-40B4-BE49-F238E27FC236}">
                <a16:creationId xmlns:a16="http://schemas.microsoft.com/office/drawing/2014/main" id="{D80ED7A5-75F2-4AB3-99CC-02F6553D9F3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29425" y="3475514"/>
            <a:ext cx="6728460" cy="105156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Figure showing how accessing an administrative jump server from a PAW adds no path for the attacker into the administrative assets">
            <a:extLst>
              <a:ext uri="{FF2B5EF4-FFF2-40B4-BE49-F238E27FC236}">
                <a16:creationId xmlns:a16="http://schemas.microsoft.com/office/drawing/2014/main" id="{8683F8D8-CBDD-4E32-8B8A-1070EF50DB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2655" y="4527074"/>
            <a:ext cx="83820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Figure showing how attackers can follow an established control chain to the target object of interest">
            <a:extLst>
              <a:ext uri="{FF2B5EF4-FFF2-40B4-BE49-F238E27FC236}">
                <a16:creationId xmlns:a16="http://schemas.microsoft.com/office/drawing/2014/main" id="{EA5387B0-8528-4573-91AB-995038B5B4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1705" y="2094389"/>
            <a:ext cx="83439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9282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mo time">
            <a:extLst>
              <a:ext uri="{FF2B5EF4-FFF2-40B4-BE49-F238E27FC236}">
                <a16:creationId xmlns:a16="http://schemas.microsoft.com/office/drawing/2014/main" id="{DA748261-1724-4AAB-B12D-C3CEB160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95250"/>
            <a:ext cx="5715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11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9BE3D-1B57-488E-88AD-F206FD5137A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Logical - OUs</a:t>
            </a:r>
          </a:p>
        </p:txBody>
      </p:sp>
      <p:pic>
        <p:nvPicPr>
          <p:cNvPr id="4" name="Content Placeholder 3">
            <a:extLst>
              <a:ext uri="{FF2B5EF4-FFF2-40B4-BE49-F238E27FC236}">
                <a16:creationId xmlns:a16="http://schemas.microsoft.com/office/drawing/2014/main" id="{6C0A2B19-B500-4389-B9B0-6C3E36A266BC}"/>
              </a:ext>
            </a:extLst>
          </p:cNvPr>
          <p:cNvPicPr>
            <a:picLocks noGrp="1" noChangeAspect="1"/>
          </p:cNvPicPr>
          <p:nvPr>
            <p:ph idx="1"/>
          </p:nvPr>
        </p:nvPicPr>
        <p:blipFill>
          <a:blip r:embed="rId2"/>
          <a:stretch>
            <a:fillRect/>
          </a:stretch>
        </p:blipFill>
        <p:spPr>
          <a:xfrm>
            <a:off x="5820562" y="961812"/>
            <a:ext cx="3624274" cy="4930987"/>
          </a:xfrm>
          <a:prstGeom prst="rect">
            <a:avLst/>
          </a:prstGeom>
        </p:spPr>
      </p:pic>
    </p:spTree>
    <p:extLst>
      <p:ext uri="{BB962C8B-B14F-4D97-AF65-F5344CB8AC3E}">
        <p14:creationId xmlns:p14="http://schemas.microsoft.com/office/powerpoint/2010/main" val="175000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5D40-B135-4FB9-A481-379BC1FB3B3D}"/>
              </a:ext>
            </a:extLst>
          </p:cNvPr>
          <p:cNvSpPr>
            <a:spLocks noGrp="1"/>
          </p:cNvSpPr>
          <p:nvPr>
            <p:ph type="title"/>
          </p:nvPr>
        </p:nvSpPr>
        <p:spPr/>
        <p:txBody>
          <a:bodyPr/>
          <a:lstStyle/>
          <a:p>
            <a:r>
              <a:rPr lang="en-US" dirty="0"/>
              <a:t>Physical – Domain Controllers</a:t>
            </a:r>
          </a:p>
        </p:txBody>
      </p:sp>
      <p:sp>
        <p:nvSpPr>
          <p:cNvPr id="3" name="Content Placeholder 2">
            <a:extLst>
              <a:ext uri="{FF2B5EF4-FFF2-40B4-BE49-F238E27FC236}">
                <a16:creationId xmlns:a16="http://schemas.microsoft.com/office/drawing/2014/main" id="{98B27FB7-4FE6-48F2-A502-51E92BB399A6}"/>
              </a:ext>
            </a:extLst>
          </p:cNvPr>
          <p:cNvSpPr>
            <a:spLocks noGrp="1"/>
          </p:cNvSpPr>
          <p:nvPr>
            <p:ph idx="1"/>
          </p:nvPr>
        </p:nvSpPr>
        <p:spPr/>
        <p:txBody>
          <a:bodyPr/>
          <a:lstStyle/>
          <a:p>
            <a:r>
              <a:rPr lang="en-US" dirty="0"/>
              <a:t>Servers that host the AD DS database (</a:t>
            </a:r>
            <a:r>
              <a:rPr lang="en-US" dirty="0" err="1"/>
              <a:t>ntds.dit</a:t>
            </a:r>
            <a:r>
              <a:rPr lang="en-US" dirty="0"/>
              <a:t>) and other supporting service files (like the SYSVOL)</a:t>
            </a:r>
          </a:p>
          <a:p>
            <a:r>
              <a:rPr lang="en-US" dirty="0"/>
              <a:t>Hosts the service endpoints used by authentication (Kerberos = KDC)</a:t>
            </a:r>
          </a:p>
          <a:p>
            <a:r>
              <a:rPr lang="en-US" dirty="0"/>
              <a:t>Should be deployed to provide high availability</a:t>
            </a:r>
          </a:p>
          <a:p>
            <a:pPr lvl="1"/>
            <a:r>
              <a:rPr lang="en-US" dirty="0"/>
              <a:t>Always have at least 2 domain controllers in the domain</a:t>
            </a:r>
          </a:p>
          <a:p>
            <a:r>
              <a:rPr lang="en-US" dirty="0"/>
              <a:t>Should be deployed in secure environments</a:t>
            </a:r>
          </a:p>
          <a:p>
            <a:pPr lvl="1"/>
            <a:r>
              <a:rPr lang="en-US" dirty="0"/>
              <a:t>Use RODCs and BitLocker when not possible</a:t>
            </a:r>
          </a:p>
          <a:p>
            <a:pPr lvl="1"/>
            <a:r>
              <a:rPr lang="en-US" dirty="0"/>
              <a:t>Re-evaluate the need for a DC in an unsecure (physical) location</a:t>
            </a:r>
          </a:p>
        </p:txBody>
      </p:sp>
    </p:spTree>
    <p:extLst>
      <p:ext uri="{BB962C8B-B14F-4D97-AF65-F5344CB8AC3E}">
        <p14:creationId xmlns:p14="http://schemas.microsoft.com/office/powerpoint/2010/main" val="357482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866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45401-0EE4-43FF-8857-1547FE2FDB0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Physical – Global Catalog</a:t>
            </a:r>
          </a:p>
        </p:txBody>
      </p:sp>
      <p:pic>
        <p:nvPicPr>
          <p:cNvPr id="4" name="Content Placeholder 3">
            <a:extLst>
              <a:ext uri="{FF2B5EF4-FFF2-40B4-BE49-F238E27FC236}">
                <a16:creationId xmlns:a16="http://schemas.microsoft.com/office/drawing/2014/main" id="{46DB45AB-5C40-4174-B1F5-616202C9F411}"/>
              </a:ext>
            </a:extLst>
          </p:cNvPr>
          <p:cNvPicPr>
            <a:picLocks noGrp="1" noChangeAspect="1"/>
          </p:cNvPicPr>
          <p:nvPr>
            <p:ph idx="1"/>
          </p:nvPr>
        </p:nvPicPr>
        <p:blipFill>
          <a:blip r:embed="rId2"/>
          <a:stretch>
            <a:fillRect/>
          </a:stretch>
        </p:blipFill>
        <p:spPr>
          <a:xfrm>
            <a:off x="4038600" y="1621270"/>
            <a:ext cx="7188199" cy="3612070"/>
          </a:xfrm>
          <a:prstGeom prst="rect">
            <a:avLst/>
          </a:prstGeom>
        </p:spPr>
      </p:pic>
    </p:spTree>
    <p:extLst>
      <p:ext uri="{BB962C8B-B14F-4D97-AF65-F5344CB8AC3E}">
        <p14:creationId xmlns:p14="http://schemas.microsoft.com/office/powerpoint/2010/main" val="348034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mo time">
            <a:extLst>
              <a:ext uri="{FF2B5EF4-FFF2-40B4-BE49-F238E27FC236}">
                <a16:creationId xmlns:a16="http://schemas.microsoft.com/office/drawing/2014/main" id="{DA748261-1724-4AAB-B12D-C3CEB160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95250"/>
            <a:ext cx="5715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313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BF4E-C2EA-4520-B9F2-0CBFC7C68BEC}"/>
              </a:ext>
            </a:extLst>
          </p:cNvPr>
          <p:cNvSpPr>
            <a:spLocks noGrp="1"/>
          </p:cNvSpPr>
          <p:nvPr>
            <p:ph type="title"/>
          </p:nvPr>
        </p:nvSpPr>
        <p:spPr/>
        <p:txBody>
          <a:bodyPr/>
          <a:lstStyle/>
          <a:p>
            <a:r>
              <a:rPr lang="en-US" dirty="0"/>
              <a:t>Active Directory Critical Services</a:t>
            </a:r>
          </a:p>
        </p:txBody>
      </p:sp>
      <p:sp>
        <p:nvSpPr>
          <p:cNvPr id="3" name="Content Placeholder 2">
            <a:extLst>
              <a:ext uri="{FF2B5EF4-FFF2-40B4-BE49-F238E27FC236}">
                <a16:creationId xmlns:a16="http://schemas.microsoft.com/office/drawing/2014/main" id="{B89EB9D6-11F2-4660-A698-4088CA9DC47D}"/>
              </a:ext>
            </a:extLst>
          </p:cNvPr>
          <p:cNvSpPr>
            <a:spLocks noGrp="1"/>
          </p:cNvSpPr>
          <p:nvPr>
            <p:ph idx="1"/>
          </p:nvPr>
        </p:nvSpPr>
        <p:spPr/>
        <p:txBody>
          <a:bodyPr>
            <a:normAutofit/>
          </a:bodyPr>
          <a:lstStyle/>
          <a:p>
            <a:pPr lvl="0"/>
            <a:r>
              <a:rPr lang="en-GB" dirty="0"/>
              <a:t>Distributed File System Replication (DFSR) </a:t>
            </a:r>
          </a:p>
          <a:p>
            <a:pPr lvl="0"/>
            <a:r>
              <a:rPr lang="en-GB" dirty="0"/>
              <a:t>Domain Name System (DNS) client </a:t>
            </a:r>
          </a:p>
          <a:p>
            <a:pPr lvl="0"/>
            <a:r>
              <a:rPr lang="en-GB" dirty="0"/>
              <a:t>DNS server</a:t>
            </a:r>
          </a:p>
          <a:p>
            <a:pPr lvl="0"/>
            <a:r>
              <a:rPr lang="en-GB" dirty="0"/>
              <a:t>Kerberos Key Distribution Center (KDC)</a:t>
            </a:r>
          </a:p>
          <a:p>
            <a:pPr lvl="0"/>
            <a:r>
              <a:rPr lang="en-GB" dirty="0" err="1"/>
              <a:t>Netlogon</a:t>
            </a:r>
            <a:endParaRPr lang="en-GB" dirty="0"/>
          </a:p>
          <a:p>
            <a:pPr lvl="0"/>
            <a:r>
              <a:rPr lang="en-GB" dirty="0"/>
              <a:t>Windows Time </a:t>
            </a:r>
          </a:p>
          <a:p>
            <a:r>
              <a:rPr lang="en-GB" dirty="0"/>
              <a:t>AD DS (Active Directory Domain Service)</a:t>
            </a:r>
            <a:endParaRPr lang="pl-PL" dirty="0"/>
          </a:p>
          <a:p>
            <a:r>
              <a:rPr lang="en-US" dirty="0"/>
              <a:t>Active Directory</a:t>
            </a:r>
            <a:r>
              <a:rPr lang="pl-PL" dirty="0"/>
              <a:t> Web Services</a:t>
            </a:r>
            <a:r>
              <a:rPr lang="en-US" dirty="0"/>
              <a:t> (ADWS) </a:t>
            </a:r>
            <a:endParaRPr lang="en-GB" dirty="0"/>
          </a:p>
          <a:p>
            <a:endParaRPr lang="en-US" dirty="0"/>
          </a:p>
        </p:txBody>
      </p:sp>
    </p:spTree>
    <p:extLst>
      <p:ext uri="{BB962C8B-B14F-4D97-AF65-F5344CB8AC3E}">
        <p14:creationId xmlns:p14="http://schemas.microsoft.com/office/powerpoint/2010/main" val="333908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055A-F891-40C3-8783-A218C2645BBF}"/>
              </a:ext>
            </a:extLst>
          </p:cNvPr>
          <p:cNvSpPr>
            <a:spLocks noGrp="1"/>
          </p:cNvSpPr>
          <p:nvPr>
            <p:ph type="title"/>
          </p:nvPr>
        </p:nvSpPr>
        <p:spPr/>
        <p:txBody>
          <a:bodyPr/>
          <a:lstStyle/>
          <a:p>
            <a:r>
              <a:rPr lang="en-US" dirty="0"/>
              <a:t>DFSR Service</a:t>
            </a:r>
          </a:p>
        </p:txBody>
      </p:sp>
      <p:sp>
        <p:nvSpPr>
          <p:cNvPr id="3" name="Content Placeholder 2">
            <a:extLst>
              <a:ext uri="{FF2B5EF4-FFF2-40B4-BE49-F238E27FC236}">
                <a16:creationId xmlns:a16="http://schemas.microsoft.com/office/drawing/2014/main" id="{16ABC609-ADEB-4976-8137-CDF04B1B03EE}"/>
              </a:ext>
            </a:extLst>
          </p:cNvPr>
          <p:cNvSpPr>
            <a:spLocks noGrp="1"/>
          </p:cNvSpPr>
          <p:nvPr>
            <p:ph idx="1"/>
          </p:nvPr>
        </p:nvSpPr>
        <p:spPr/>
        <p:txBody>
          <a:bodyPr/>
          <a:lstStyle/>
          <a:p>
            <a:r>
              <a:rPr lang="en-US" dirty="0"/>
              <a:t>Used to replicate the SYSVOL content between DCs </a:t>
            </a:r>
          </a:p>
          <a:p>
            <a:pPr marL="0" indent="0">
              <a:buNone/>
            </a:pPr>
            <a:endParaRPr lang="en-US" dirty="0"/>
          </a:p>
          <a:p>
            <a:r>
              <a:rPr lang="en-US" dirty="0"/>
              <a:t>Group Policy and other replication issues occur if the service is interrupted </a:t>
            </a:r>
          </a:p>
          <a:p>
            <a:endParaRPr lang="en-US" dirty="0"/>
          </a:p>
        </p:txBody>
      </p:sp>
    </p:spTree>
    <p:extLst>
      <p:ext uri="{BB962C8B-B14F-4D97-AF65-F5344CB8AC3E}">
        <p14:creationId xmlns:p14="http://schemas.microsoft.com/office/powerpoint/2010/main" val="1574129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D46F-B0BF-4618-9A12-95FC0DA9F5DD}"/>
              </a:ext>
            </a:extLst>
          </p:cNvPr>
          <p:cNvSpPr>
            <a:spLocks noGrp="1"/>
          </p:cNvSpPr>
          <p:nvPr>
            <p:ph type="title"/>
          </p:nvPr>
        </p:nvSpPr>
        <p:spPr/>
        <p:txBody>
          <a:bodyPr/>
          <a:lstStyle/>
          <a:p>
            <a:r>
              <a:rPr lang="en-US" dirty="0"/>
              <a:t>DNS Client Service</a:t>
            </a:r>
          </a:p>
        </p:txBody>
      </p:sp>
      <p:sp>
        <p:nvSpPr>
          <p:cNvPr id="3" name="Content Placeholder 2">
            <a:extLst>
              <a:ext uri="{FF2B5EF4-FFF2-40B4-BE49-F238E27FC236}">
                <a16:creationId xmlns:a16="http://schemas.microsoft.com/office/drawing/2014/main" id="{7BC38C37-A2DE-4A7D-80C2-CDB4D3E1AA28}"/>
              </a:ext>
            </a:extLst>
          </p:cNvPr>
          <p:cNvSpPr>
            <a:spLocks noGrp="1"/>
          </p:cNvSpPr>
          <p:nvPr>
            <p:ph idx="1"/>
          </p:nvPr>
        </p:nvSpPr>
        <p:spPr/>
        <p:txBody>
          <a:bodyPr/>
          <a:lstStyle/>
          <a:p>
            <a:r>
              <a:rPr lang="en-US" dirty="0"/>
              <a:t>Provides Dynamic DNS registrations for Host A and PTR records on Windows Server 2008 DCs and above</a:t>
            </a:r>
          </a:p>
          <a:p>
            <a:endParaRPr lang="en-US" dirty="0"/>
          </a:p>
          <a:p>
            <a:r>
              <a:rPr lang="en-US" dirty="0"/>
              <a:t>Caching resolved queries and other functions are affected if service is interrupted</a:t>
            </a:r>
          </a:p>
          <a:p>
            <a:endParaRPr lang="en-US" dirty="0"/>
          </a:p>
        </p:txBody>
      </p:sp>
    </p:spTree>
    <p:extLst>
      <p:ext uri="{BB962C8B-B14F-4D97-AF65-F5344CB8AC3E}">
        <p14:creationId xmlns:p14="http://schemas.microsoft.com/office/powerpoint/2010/main" val="398640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AB51-819A-40BA-A341-9C18049AFAD6}"/>
              </a:ext>
            </a:extLst>
          </p:cNvPr>
          <p:cNvSpPr>
            <a:spLocks noGrp="1"/>
          </p:cNvSpPr>
          <p:nvPr>
            <p:ph type="title"/>
          </p:nvPr>
        </p:nvSpPr>
        <p:spPr/>
        <p:txBody>
          <a:bodyPr/>
          <a:lstStyle/>
          <a:p>
            <a:r>
              <a:rPr lang="en-US" dirty="0"/>
              <a:t>DNS Server Service</a:t>
            </a:r>
          </a:p>
        </p:txBody>
      </p:sp>
      <p:sp>
        <p:nvSpPr>
          <p:cNvPr id="3" name="Content Placeholder 2">
            <a:extLst>
              <a:ext uri="{FF2B5EF4-FFF2-40B4-BE49-F238E27FC236}">
                <a16:creationId xmlns:a16="http://schemas.microsoft.com/office/drawing/2014/main" id="{BB31FF61-B698-4BF9-A62C-43D0577022AC}"/>
              </a:ext>
            </a:extLst>
          </p:cNvPr>
          <p:cNvSpPr>
            <a:spLocks noGrp="1"/>
          </p:cNvSpPr>
          <p:nvPr>
            <p:ph idx="1"/>
          </p:nvPr>
        </p:nvSpPr>
        <p:spPr/>
        <p:txBody>
          <a:bodyPr/>
          <a:lstStyle/>
          <a:p>
            <a:r>
              <a:rPr lang="en-US" dirty="0"/>
              <a:t>Provides name resolution for DNS client computers</a:t>
            </a:r>
          </a:p>
          <a:p>
            <a:endParaRPr lang="en-US" dirty="0"/>
          </a:p>
          <a:p>
            <a:r>
              <a:rPr lang="en-US" dirty="0"/>
              <a:t>Common problems include:</a:t>
            </a:r>
          </a:p>
          <a:p>
            <a:pPr lvl="1"/>
            <a:r>
              <a:rPr lang="en-US" dirty="0"/>
              <a:t>Failure to register DNS records</a:t>
            </a:r>
          </a:p>
          <a:p>
            <a:pPr lvl="1"/>
            <a:r>
              <a:rPr lang="en-US" dirty="0"/>
              <a:t>Unable to locate DCs or other key services </a:t>
            </a:r>
          </a:p>
          <a:p>
            <a:endParaRPr lang="en-US" dirty="0"/>
          </a:p>
        </p:txBody>
      </p:sp>
    </p:spTree>
    <p:extLst>
      <p:ext uri="{BB962C8B-B14F-4D97-AF65-F5344CB8AC3E}">
        <p14:creationId xmlns:p14="http://schemas.microsoft.com/office/powerpoint/2010/main" val="2312754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37AF-9DB6-49A3-95A0-D633EC1BC76C}"/>
              </a:ext>
            </a:extLst>
          </p:cNvPr>
          <p:cNvSpPr>
            <a:spLocks noGrp="1"/>
          </p:cNvSpPr>
          <p:nvPr>
            <p:ph type="title"/>
          </p:nvPr>
        </p:nvSpPr>
        <p:spPr/>
        <p:txBody>
          <a:bodyPr/>
          <a:lstStyle/>
          <a:p>
            <a:r>
              <a:rPr lang="en-US" dirty="0"/>
              <a:t>Kerberos Key Distribution Center (KDC) Service</a:t>
            </a:r>
          </a:p>
        </p:txBody>
      </p:sp>
      <p:sp>
        <p:nvSpPr>
          <p:cNvPr id="3" name="Content Placeholder 2">
            <a:extLst>
              <a:ext uri="{FF2B5EF4-FFF2-40B4-BE49-F238E27FC236}">
                <a16:creationId xmlns:a16="http://schemas.microsoft.com/office/drawing/2014/main" id="{A1555B38-ECE4-413E-BFFF-0D1D8D5CA1C0}"/>
              </a:ext>
            </a:extLst>
          </p:cNvPr>
          <p:cNvSpPr>
            <a:spLocks noGrp="1"/>
          </p:cNvSpPr>
          <p:nvPr>
            <p:ph idx="1"/>
          </p:nvPr>
        </p:nvSpPr>
        <p:spPr/>
        <p:txBody>
          <a:bodyPr/>
          <a:lstStyle/>
          <a:p>
            <a:r>
              <a:rPr lang="en-US" dirty="0"/>
              <a:t>Supports Kerberos-based authentication</a:t>
            </a:r>
          </a:p>
          <a:p>
            <a:endParaRPr lang="en-US" dirty="0"/>
          </a:p>
          <a:p>
            <a:r>
              <a:rPr lang="en-US" dirty="0"/>
              <a:t>Service interruptions result in many different authentication issues (logon, trusts, and so on) </a:t>
            </a:r>
          </a:p>
          <a:p>
            <a:endParaRPr lang="en-US" dirty="0"/>
          </a:p>
          <a:p>
            <a:r>
              <a:rPr lang="en-US" dirty="0"/>
              <a:t>Target for any Kerberos Proxy services</a:t>
            </a:r>
          </a:p>
        </p:txBody>
      </p:sp>
    </p:spTree>
    <p:extLst>
      <p:ext uri="{BB962C8B-B14F-4D97-AF65-F5344CB8AC3E}">
        <p14:creationId xmlns:p14="http://schemas.microsoft.com/office/powerpoint/2010/main" val="114340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AB21-2681-404F-BE37-946E3D48BCC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EF97887-6592-4CEF-B34E-1CC859F3D0BA}"/>
              </a:ext>
            </a:extLst>
          </p:cNvPr>
          <p:cNvSpPr>
            <a:spLocks noGrp="1"/>
          </p:cNvSpPr>
          <p:nvPr>
            <p:ph idx="1"/>
          </p:nvPr>
        </p:nvSpPr>
        <p:spPr/>
        <p:txBody>
          <a:bodyPr>
            <a:normAutofit lnSpcReduction="10000"/>
          </a:bodyPr>
          <a:lstStyle/>
          <a:p>
            <a:pPr marL="0" indent="0">
              <a:buNone/>
            </a:pPr>
            <a:r>
              <a:rPr lang="en-US" sz="3200" b="1" dirty="0"/>
              <a:t>Jon Fox CISSP</a:t>
            </a:r>
          </a:p>
          <a:p>
            <a:r>
              <a:rPr lang="en-US" dirty="0"/>
              <a:t>Microsoft Identity + Security PFE (</a:t>
            </a:r>
            <a:r>
              <a:rPr lang="en-US" i="1" dirty="0"/>
              <a:t>40+ Microsoft exams passed</a:t>
            </a:r>
            <a:r>
              <a:rPr lang="en-US" dirty="0"/>
              <a:t>)</a:t>
            </a:r>
          </a:p>
          <a:p>
            <a:r>
              <a:rPr lang="en-US" dirty="0"/>
              <a:t>I was </a:t>
            </a:r>
            <a:r>
              <a:rPr lang="en-US" i="1" dirty="0"/>
              <a:t>Cisco-cool</a:t>
            </a:r>
            <a:r>
              <a:rPr lang="en-US" dirty="0"/>
              <a:t> before I was </a:t>
            </a:r>
            <a:r>
              <a:rPr lang="en-US" i="1" dirty="0"/>
              <a:t>Microsoft-awesome</a:t>
            </a:r>
          </a:p>
          <a:p>
            <a:r>
              <a:rPr lang="en-US" dirty="0"/>
              <a:t>20 years of Active Directory and Identity Management experience</a:t>
            </a:r>
          </a:p>
          <a:p>
            <a:r>
              <a:rPr lang="en-US" dirty="0"/>
              <a:t>I </a:t>
            </a:r>
            <a:r>
              <a:rPr lang="en-US" i="1" dirty="0"/>
              <a:t>may</a:t>
            </a:r>
            <a:r>
              <a:rPr lang="en-US" dirty="0"/>
              <a:t> talk about Azure, sorry…no, not sorry </a:t>
            </a:r>
            <a:r>
              <a:rPr lang="en-US" dirty="0">
                <a:sym typeface="Wingdings" panose="05000000000000000000" pitchFamily="2" charset="2"/>
              </a:rPr>
              <a:t></a:t>
            </a:r>
          </a:p>
          <a:p>
            <a:r>
              <a:rPr lang="en-US" dirty="0">
                <a:sym typeface="Wingdings" panose="05000000000000000000" pitchFamily="2" charset="2"/>
              </a:rPr>
              <a:t>Follow me on LinkedIn or Twitter (@</a:t>
            </a:r>
            <a:r>
              <a:rPr lang="en-US" dirty="0" err="1">
                <a:sym typeface="Wingdings" panose="05000000000000000000" pitchFamily="2" charset="2"/>
              </a:rPr>
              <a:t>jofoMSFT</a:t>
            </a:r>
            <a:r>
              <a:rPr lang="en-US" dirty="0">
                <a:sym typeface="Wingdings" panose="05000000000000000000" pitchFamily="2" charset="2"/>
              </a:rPr>
              <a:t>)</a:t>
            </a:r>
          </a:p>
          <a:p>
            <a:r>
              <a:rPr lang="en-US" dirty="0">
                <a:sym typeface="Wingdings" panose="05000000000000000000" pitchFamily="2" charset="2"/>
              </a:rPr>
              <a:t>Yes, you have probably heard me speak @ ISSA Chapter Meetings, Triangle </a:t>
            </a:r>
            <a:r>
              <a:rPr lang="en-US" dirty="0" err="1">
                <a:sym typeface="Wingdings" panose="05000000000000000000" pitchFamily="2" charset="2"/>
              </a:rPr>
              <a:t>InfoSeCon</a:t>
            </a:r>
            <a:r>
              <a:rPr lang="en-US" dirty="0">
                <a:sym typeface="Wingdings" panose="05000000000000000000" pitchFamily="2" charset="2"/>
              </a:rPr>
              <a:t>, ISSA CISSP boot camps and a few others</a:t>
            </a:r>
          </a:p>
          <a:p>
            <a:r>
              <a:rPr lang="en-US" dirty="0">
                <a:sym typeface="Wingdings" panose="05000000000000000000" pitchFamily="2" charset="2"/>
              </a:rPr>
              <a:t>I sometimes use bad words</a:t>
            </a:r>
            <a:endParaRPr lang="en-US" dirty="0"/>
          </a:p>
          <a:p>
            <a:endParaRPr lang="en-US" dirty="0"/>
          </a:p>
        </p:txBody>
      </p:sp>
    </p:spTree>
    <p:extLst>
      <p:ext uri="{BB962C8B-B14F-4D97-AF65-F5344CB8AC3E}">
        <p14:creationId xmlns:p14="http://schemas.microsoft.com/office/powerpoint/2010/main" val="3459982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7882-E986-4FCA-8194-1459E93C4073}"/>
              </a:ext>
            </a:extLst>
          </p:cNvPr>
          <p:cNvSpPr>
            <a:spLocks noGrp="1"/>
          </p:cNvSpPr>
          <p:nvPr>
            <p:ph type="title"/>
          </p:nvPr>
        </p:nvSpPr>
        <p:spPr/>
        <p:txBody>
          <a:bodyPr/>
          <a:lstStyle/>
          <a:p>
            <a:r>
              <a:rPr lang="en-US" dirty="0" err="1"/>
              <a:t>Netlogon</a:t>
            </a:r>
            <a:r>
              <a:rPr lang="en-US" dirty="0"/>
              <a:t> Service</a:t>
            </a:r>
          </a:p>
        </p:txBody>
      </p:sp>
      <p:sp>
        <p:nvSpPr>
          <p:cNvPr id="3" name="Content Placeholder 2">
            <a:extLst>
              <a:ext uri="{FF2B5EF4-FFF2-40B4-BE49-F238E27FC236}">
                <a16:creationId xmlns:a16="http://schemas.microsoft.com/office/drawing/2014/main" id="{06DA1BCB-0445-488F-B8ED-B7E79435B13F}"/>
              </a:ext>
            </a:extLst>
          </p:cNvPr>
          <p:cNvSpPr>
            <a:spLocks noGrp="1"/>
          </p:cNvSpPr>
          <p:nvPr>
            <p:ph idx="1"/>
          </p:nvPr>
        </p:nvSpPr>
        <p:spPr/>
        <p:txBody>
          <a:bodyPr/>
          <a:lstStyle/>
          <a:p>
            <a:r>
              <a:rPr lang="en-US" dirty="0"/>
              <a:t>Maintains secure channel between domain members and DCs, and between DCs in trust</a:t>
            </a:r>
          </a:p>
          <a:p>
            <a:endParaRPr lang="en-US" dirty="0"/>
          </a:p>
          <a:p>
            <a:r>
              <a:rPr lang="en-US" dirty="0"/>
              <a:t>Registers Service Locator records in DNS</a:t>
            </a:r>
          </a:p>
          <a:p>
            <a:pPr lvl="1"/>
            <a:r>
              <a:rPr lang="en-US" dirty="0"/>
              <a:t>Records also written to the </a:t>
            </a:r>
            <a:r>
              <a:rPr lang="en-US" b="1" dirty="0" err="1"/>
              <a:t>Netlogon.DNS</a:t>
            </a:r>
            <a:r>
              <a:rPr lang="en-US" dirty="0"/>
              <a:t> file</a:t>
            </a:r>
          </a:p>
          <a:p>
            <a:endParaRPr lang="en-US" dirty="0"/>
          </a:p>
          <a:p>
            <a:r>
              <a:rPr lang="en-US" dirty="0"/>
              <a:t>Service interruptions result in issues with authentication, Kerberos PAC verification, password changes, Dynamic DNS record registration </a:t>
            </a:r>
          </a:p>
          <a:p>
            <a:endParaRPr lang="en-US" dirty="0"/>
          </a:p>
        </p:txBody>
      </p:sp>
    </p:spTree>
    <p:extLst>
      <p:ext uri="{BB962C8B-B14F-4D97-AF65-F5344CB8AC3E}">
        <p14:creationId xmlns:p14="http://schemas.microsoft.com/office/powerpoint/2010/main" val="443311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BD65-91DA-42A5-B31B-076E2623F858}"/>
              </a:ext>
            </a:extLst>
          </p:cNvPr>
          <p:cNvSpPr>
            <a:spLocks noGrp="1"/>
          </p:cNvSpPr>
          <p:nvPr>
            <p:ph type="title"/>
          </p:nvPr>
        </p:nvSpPr>
        <p:spPr/>
        <p:txBody>
          <a:bodyPr/>
          <a:lstStyle/>
          <a:p>
            <a:r>
              <a:rPr lang="en-US" dirty="0" err="1"/>
              <a:t>Netlogon</a:t>
            </a:r>
            <a:r>
              <a:rPr lang="en-US" dirty="0"/>
              <a:t> Service cont.</a:t>
            </a:r>
          </a:p>
        </p:txBody>
      </p:sp>
      <p:sp>
        <p:nvSpPr>
          <p:cNvPr id="3" name="Content Placeholder 2">
            <a:extLst>
              <a:ext uri="{FF2B5EF4-FFF2-40B4-BE49-F238E27FC236}">
                <a16:creationId xmlns:a16="http://schemas.microsoft.com/office/drawing/2014/main" id="{EA711C90-B670-4215-8E71-CF22477B771A}"/>
              </a:ext>
            </a:extLst>
          </p:cNvPr>
          <p:cNvSpPr>
            <a:spLocks noGrp="1"/>
          </p:cNvSpPr>
          <p:nvPr>
            <p:ph idx="1"/>
          </p:nvPr>
        </p:nvSpPr>
        <p:spPr/>
        <p:txBody>
          <a:bodyPr>
            <a:normAutofit fontScale="92500" lnSpcReduction="20000"/>
          </a:bodyPr>
          <a:lstStyle/>
          <a:p>
            <a:r>
              <a:rPr lang="en-US" dirty="0"/>
              <a:t>The </a:t>
            </a:r>
            <a:r>
              <a:rPr lang="en-US" dirty="0" err="1"/>
              <a:t>NetLogon</a:t>
            </a:r>
            <a:r>
              <a:rPr lang="en-US" dirty="0"/>
              <a:t> service verifies NTLM logon requests. It registers, authenticates, and locates domain controllers </a:t>
            </a:r>
          </a:p>
          <a:p>
            <a:endParaRPr lang="en-US" dirty="0"/>
          </a:p>
          <a:p>
            <a:r>
              <a:rPr lang="en-US" dirty="0"/>
              <a:t>The </a:t>
            </a:r>
            <a:r>
              <a:rPr lang="en-US" dirty="0" err="1"/>
              <a:t>Netlogon</a:t>
            </a:r>
            <a:r>
              <a:rPr lang="en-US" dirty="0"/>
              <a:t> Remote Protocol RPC interface is used to establish and maintain the secure channel that is used by the members of a domain to communicate with the domain controller </a:t>
            </a:r>
          </a:p>
          <a:p>
            <a:endParaRPr lang="en-US" dirty="0"/>
          </a:p>
          <a:p>
            <a:r>
              <a:rPr lang="en-US" dirty="0"/>
              <a:t>The </a:t>
            </a:r>
            <a:r>
              <a:rPr lang="en-US" dirty="0" err="1"/>
              <a:t>Netlogon</a:t>
            </a:r>
            <a:r>
              <a:rPr lang="en-US" dirty="0"/>
              <a:t> Remote Protocol RPC interface is used to transport authentication requests from domain members to the DC, and among DCs. This functionality is most commonly implemented by authentications using the NTLM Authentication Protocol, but it is also used by other protocols such as Kerberos and Digest </a:t>
            </a:r>
          </a:p>
          <a:p>
            <a:endParaRPr lang="en-US" dirty="0"/>
          </a:p>
          <a:p>
            <a:endParaRPr lang="en-US" dirty="0"/>
          </a:p>
        </p:txBody>
      </p:sp>
    </p:spTree>
    <p:extLst>
      <p:ext uri="{BB962C8B-B14F-4D97-AF65-F5344CB8AC3E}">
        <p14:creationId xmlns:p14="http://schemas.microsoft.com/office/powerpoint/2010/main" val="373163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D6BB-CA0C-45B9-A88E-1A6B52FEB14B}"/>
              </a:ext>
            </a:extLst>
          </p:cNvPr>
          <p:cNvSpPr>
            <a:spLocks noGrp="1"/>
          </p:cNvSpPr>
          <p:nvPr>
            <p:ph type="title"/>
          </p:nvPr>
        </p:nvSpPr>
        <p:spPr/>
        <p:txBody>
          <a:bodyPr/>
          <a:lstStyle/>
          <a:p>
            <a:r>
              <a:rPr lang="en-US" dirty="0" err="1"/>
              <a:t>Netlogon</a:t>
            </a:r>
            <a:r>
              <a:rPr lang="en-US" dirty="0"/>
              <a:t> Service – </a:t>
            </a:r>
            <a:r>
              <a:rPr lang="en-US" i="1" dirty="0"/>
              <a:t>yeah, its important!</a:t>
            </a:r>
          </a:p>
        </p:txBody>
      </p:sp>
      <p:sp>
        <p:nvSpPr>
          <p:cNvPr id="3" name="Content Placeholder 2">
            <a:extLst>
              <a:ext uri="{FF2B5EF4-FFF2-40B4-BE49-F238E27FC236}">
                <a16:creationId xmlns:a16="http://schemas.microsoft.com/office/drawing/2014/main" id="{554979F8-7BD7-4242-9A31-021CB8C9CCDE}"/>
              </a:ext>
            </a:extLst>
          </p:cNvPr>
          <p:cNvSpPr>
            <a:spLocks noGrp="1"/>
          </p:cNvSpPr>
          <p:nvPr>
            <p:ph idx="1"/>
          </p:nvPr>
        </p:nvSpPr>
        <p:spPr/>
        <p:txBody>
          <a:bodyPr/>
          <a:lstStyle/>
          <a:p>
            <a:r>
              <a:rPr lang="en-US" dirty="0"/>
              <a:t>The </a:t>
            </a:r>
            <a:r>
              <a:rPr lang="en-US" dirty="0" err="1"/>
              <a:t>Netlogon</a:t>
            </a:r>
            <a:r>
              <a:rPr lang="en-US" dirty="0"/>
              <a:t> Remote Protocol RPC interface is used to transmit certain account changes, such as password changes or account lockout information </a:t>
            </a:r>
          </a:p>
          <a:p>
            <a:endParaRPr lang="en-US" dirty="0"/>
          </a:p>
          <a:p>
            <a:r>
              <a:rPr lang="en-US" dirty="0"/>
              <a:t>The </a:t>
            </a:r>
            <a:r>
              <a:rPr lang="en-US" dirty="0" err="1"/>
              <a:t>Netlogon</a:t>
            </a:r>
            <a:r>
              <a:rPr lang="en-US" dirty="0"/>
              <a:t> Remote Protocol serves as its own security provider for its RPC connection. That is, the authentication protocol is used both within the RPC exchanges for specific methods, and also as a general authentication protocol for the entire </a:t>
            </a:r>
            <a:r>
              <a:rPr lang="en-US" dirty="0" err="1"/>
              <a:t>Netlogon</a:t>
            </a:r>
            <a:r>
              <a:rPr lang="en-US" dirty="0"/>
              <a:t> Remote Protocol RPC interface </a:t>
            </a:r>
          </a:p>
          <a:p>
            <a:endParaRPr lang="en-US" dirty="0"/>
          </a:p>
        </p:txBody>
      </p:sp>
    </p:spTree>
    <p:extLst>
      <p:ext uri="{BB962C8B-B14F-4D97-AF65-F5344CB8AC3E}">
        <p14:creationId xmlns:p14="http://schemas.microsoft.com/office/powerpoint/2010/main" val="4118257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85D0-1071-4069-9431-2E1B4312C8C0}"/>
              </a:ext>
            </a:extLst>
          </p:cNvPr>
          <p:cNvSpPr>
            <a:spLocks noGrp="1"/>
          </p:cNvSpPr>
          <p:nvPr>
            <p:ph type="title"/>
          </p:nvPr>
        </p:nvSpPr>
        <p:spPr/>
        <p:txBody>
          <a:bodyPr/>
          <a:lstStyle/>
          <a:p>
            <a:r>
              <a:rPr lang="en-US" dirty="0"/>
              <a:t>Windows Time Service (W32Time)</a:t>
            </a:r>
          </a:p>
        </p:txBody>
      </p:sp>
      <p:sp>
        <p:nvSpPr>
          <p:cNvPr id="3" name="Content Placeholder 2">
            <a:extLst>
              <a:ext uri="{FF2B5EF4-FFF2-40B4-BE49-F238E27FC236}">
                <a16:creationId xmlns:a16="http://schemas.microsoft.com/office/drawing/2014/main" id="{36105CAA-B930-4417-BD21-B0722C95539C}"/>
              </a:ext>
            </a:extLst>
          </p:cNvPr>
          <p:cNvSpPr>
            <a:spLocks noGrp="1"/>
          </p:cNvSpPr>
          <p:nvPr>
            <p:ph idx="1"/>
          </p:nvPr>
        </p:nvSpPr>
        <p:spPr/>
        <p:txBody>
          <a:bodyPr/>
          <a:lstStyle/>
          <a:p>
            <a:r>
              <a:rPr lang="en-US" dirty="0"/>
              <a:t>Acts as Network Time Protocol (NTP) client and NTP time server</a:t>
            </a:r>
          </a:p>
          <a:p>
            <a:endParaRPr lang="en-US" dirty="0"/>
          </a:p>
          <a:p>
            <a:r>
              <a:rPr lang="en-US" dirty="0"/>
              <a:t>Critical for time-reliant transactions (Kerberos is a good example) </a:t>
            </a:r>
          </a:p>
          <a:p>
            <a:endParaRPr lang="en-US" dirty="0"/>
          </a:p>
        </p:txBody>
      </p:sp>
    </p:spTree>
    <p:extLst>
      <p:ext uri="{BB962C8B-B14F-4D97-AF65-F5344CB8AC3E}">
        <p14:creationId xmlns:p14="http://schemas.microsoft.com/office/powerpoint/2010/main" val="4164851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3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F5508-5C4C-4893-9E45-262C436F523D}"/>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i="1" dirty="0">
                <a:solidFill>
                  <a:srgbClr val="FFFFFF"/>
                </a:solidFill>
              </a:rPr>
              <a:t>What about W32Time on Virtual DCs?</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21B9D6A-D10B-4CD6-85B2-AEF7AE9FA6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922"/>
          <a:stretch/>
        </p:blipFill>
        <p:spPr>
          <a:xfrm>
            <a:off x="976251" y="942538"/>
            <a:ext cx="7163222" cy="4808332"/>
          </a:xfrm>
          <a:prstGeom prst="rect">
            <a:avLst/>
          </a:prstGeom>
          <a:noFill/>
          <a:effectLst/>
        </p:spPr>
      </p:pic>
    </p:spTree>
    <p:extLst>
      <p:ext uri="{BB962C8B-B14F-4D97-AF65-F5344CB8AC3E}">
        <p14:creationId xmlns:p14="http://schemas.microsoft.com/office/powerpoint/2010/main" val="4227216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C235-A17D-43E9-B346-2D7966E4F601}"/>
              </a:ext>
            </a:extLst>
          </p:cNvPr>
          <p:cNvSpPr>
            <a:spLocks noGrp="1"/>
          </p:cNvSpPr>
          <p:nvPr>
            <p:ph type="title"/>
          </p:nvPr>
        </p:nvSpPr>
        <p:spPr/>
        <p:txBody>
          <a:bodyPr/>
          <a:lstStyle/>
          <a:p>
            <a:r>
              <a:rPr lang="en-US" dirty="0"/>
              <a:t>Active Directory Domain Service (AD DS)</a:t>
            </a:r>
          </a:p>
        </p:txBody>
      </p:sp>
      <p:sp>
        <p:nvSpPr>
          <p:cNvPr id="3" name="Content Placeholder 2">
            <a:extLst>
              <a:ext uri="{FF2B5EF4-FFF2-40B4-BE49-F238E27FC236}">
                <a16:creationId xmlns:a16="http://schemas.microsoft.com/office/drawing/2014/main" id="{F0DA0B6D-056C-453F-A783-8BF99DCE4D74}"/>
              </a:ext>
            </a:extLst>
          </p:cNvPr>
          <p:cNvSpPr>
            <a:spLocks noGrp="1"/>
          </p:cNvSpPr>
          <p:nvPr>
            <p:ph idx="1"/>
          </p:nvPr>
        </p:nvSpPr>
        <p:spPr/>
        <p:txBody>
          <a:bodyPr/>
          <a:lstStyle/>
          <a:p>
            <a:r>
              <a:rPr lang="en-US" dirty="0"/>
              <a:t>Starting with Windows Server 2008, the service can be stopped and started while the operating system is online </a:t>
            </a:r>
          </a:p>
          <a:p>
            <a:endParaRPr lang="en-US" dirty="0"/>
          </a:p>
          <a:p>
            <a:r>
              <a:rPr lang="en-US" dirty="0"/>
              <a:t>Service interruption prevents all services provided by the DC </a:t>
            </a:r>
          </a:p>
          <a:p>
            <a:endParaRPr lang="en-US" dirty="0"/>
          </a:p>
        </p:txBody>
      </p:sp>
    </p:spTree>
    <p:extLst>
      <p:ext uri="{BB962C8B-B14F-4D97-AF65-F5344CB8AC3E}">
        <p14:creationId xmlns:p14="http://schemas.microsoft.com/office/powerpoint/2010/main" val="1503055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BB08-780D-4D86-B6EE-101453C03382}"/>
              </a:ext>
            </a:extLst>
          </p:cNvPr>
          <p:cNvSpPr>
            <a:spLocks noGrp="1"/>
          </p:cNvSpPr>
          <p:nvPr>
            <p:ph type="title"/>
          </p:nvPr>
        </p:nvSpPr>
        <p:spPr/>
        <p:txBody>
          <a:bodyPr/>
          <a:lstStyle/>
          <a:p>
            <a:r>
              <a:rPr lang="en-US" dirty="0"/>
              <a:t>Active Directory Web Services (AD WS)</a:t>
            </a:r>
          </a:p>
        </p:txBody>
      </p:sp>
      <p:sp>
        <p:nvSpPr>
          <p:cNvPr id="3" name="Content Placeholder 2">
            <a:extLst>
              <a:ext uri="{FF2B5EF4-FFF2-40B4-BE49-F238E27FC236}">
                <a16:creationId xmlns:a16="http://schemas.microsoft.com/office/drawing/2014/main" id="{092F8B48-A0B8-4275-AA1D-4C954B90DCBB}"/>
              </a:ext>
            </a:extLst>
          </p:cNvPr>
          <p:cNvSpPr>
            <a:spLocks noGrp="1"/>
          </p:cNvSpPr>
          <p:nvPr>
            <p:ph idx="1"/>
          </p:nvPr>
        </p:nvSpPr>
        <p:spPr/>
        <p:txBody>
          <a:bodyPr>
            <a:normAutofit lnSpcReduction="10000"/>
          </a:bodyPr>
          <a:lstStyle/>
          <a:p>
            <a:r>
              <a:rPr lang="pl-PL" dirty="0"/>
              <a:t>Required for Active Directory Powershell module to work (v2 and </a:t>
            </a:r>
            <a:r>
              <a:rPr lang="en-US" dirty="0">
                <a:solidFill>
                  <a:schemeClr val="tx1"/>
                </a:solidFill>
              </a:rPr>
              <a:t>v3</a:t>
            </a:r>
            <a:r>
              <a:rPr lang="pl-PL" dirty="0"/>
              <a:t>)</a:t>
            </a:r>
          </a:p>
          <a:p>
            <a:endParaRPr lang="en-US" dirty="0"/>
          </a:p>
          <a:p>
            <a:r>
              <a:rPr lang="pl-PL" dirty="0"/>
              <a:t>Required for Active Directory Administrative Center to work (</a:t>
            </a:r>
            <a:r>
              <a:rPr lang="en-US" dirty="0"/>
              <a:t>starting with Windows S</a:t>
            </a:r>
            <a:r>
              <a:rPr lang="pl-PL" dirty="0"/>
              <a:t>erver 2008</a:t>
            </a:r>
            <a:r>
              <a:rPr lang="en-US" dirty="0"/>
              <a:t> R</a:t>
            </a:r>
            <a:r>
              <a:rPr lang="pl-PL" dirty="0"/>
              <a:t>2)</a:t>
            </a:r>
            <a:r>
              <a:rPr lang="en-US" dirty="0"/>
              <a:t> </a:t>
            </a:r>
            <a:endParaRPr lang="pl-PL" dirty="0"/>
          </a:p>
          <a:p>
            <a:endParaRPr lang="en-US" dirty="0"/>
          </a:p>
          <a:p>
            <a:r>
              <a:rPr lang="pl-PL" dirty="0"/>
              <a:t>By default</a:t>
            </a:r>
            <a:r>
              <a:rPr lang="en-US" dirty="0"/>
              <a:t>,</a:t>
            </a:r>
            <a:r>
              <a:rPr lang="pl-PL" dirty="0"/>
              <a:t> running on </a:t>
            </a:r>
            <a:r>
              <a:rPr lang="en-US" dirty="0"/>
              <a:t>any version of DCs starting with Windows Server 2008 R2</a:t>
            </a:r>
            <a:endParaRPr lang="pl-PL" dirty="0"/>
          </a:p>
          <a:p>
            <a:endParaRPr lang="en-US" dirty="0"/>
          </a:p>
          <a:p>
            <a:r>
              <a:rPr lang="pl-PL" dirty="0"/>
              <a:t>Can be installed on older systems as </a:t>
            </a:r>
            <a:r>
              <a:rPr lang="en-US" dirty="0"/>
              <a:t>Active Directory Management Gateway Service </a:t>
            </a:r>
            <a:endParaRPr lang="pl-PL" dirty="0"/>
          </a:p>
          <a:p>
            <a:endParaRPr lang="en-US" dirty="0"/>
          </a:p>
        </p:txBody>
      </p:sp>
    </p:spTree>
    <p:extLst>
      <p:ext uri="{BB962C8B-B14F-4D97-AF65-F5344CB8AC3E}">
        <p14:creationId xmlns:p14="http://schemas.microsoft.com/office/powerpoint/2010/main" val="627418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mo time">
            <a:extLst>
              <a:ext uri="{FF2B5EF4-FFF2-40B4-BE49-F238E27FC236}">
                <a16:creationId xmlns:a16="http://schemas.microsoft.com/office/drawing/2014/main" id="{DA748261-1724-4AAB-B12D-C3CEB160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95250"/>
            <a:ext cx="5715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201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F232-EE9D-4B72-B6FD-0BEB910CF7C2}"/>
              </a:ext>
            </a:extLst>
          </p:cNvPr>
          <p:cNvSpPr>
            <a:spLocks noGrp="1"/>
          </p:cNvSpPr>
          <p:nvPr>
            <p:ph type="title"/>
          </p:nvPr>
        </p:nvSpPr>
        <p:spPr/>
        <p:txBody>
          <a:bodyPr/>
          <a:lstStyle/>
          <a:p>
            <a:r>
              <a:rPr lang="en-US" dirty="0"/>
              <a:t>FSMO – </a:t>
            </a:r>
            <a:r>
              <a:rPr lang="en-US" i="1" dirty="0"/>
              <a:t>Fizz-what?! – 5 guys! (who’s hungry)</a:t>
            </a:r>
          </a:p>
        </p:txBody>
      </p:sp>
      <p:sp>
        <p:nvSpPr>
          <p:cNvPr id="3" name="Content Placeholder 2">
            <a:extLst>
              <a:ext uri="{FF2B5EF4-FFF2-40B4-BE49-F238E27FC236}">
                <a16:creationId xmlns:a16="http://schemas.microsoft.com/office/drawing/2014/main" id="{21651A5E-47DA-401F-AD8A-372BE7B4F42B}"/>
              </a:ext>
            </a:extLst>
          </p:cNvPr>
          <p:cNvSpPr>
            <a:spLocks noGrp="1"/>
          </p:cNvSpPr>
          <p:nvPr>
            <p:ph idx="1"/>
          </p:nvPr>
        </p:nvSpPr>
        <p:spPr/>
        <p:txBody>
          <a:bodyPr>
            <a:normAutofit fontScale="92500" lnSpcReduction="20000"/>
          </a:bodyPr>
          <a:lstStyle/>
          <a:p>
            <a:r>
              <a:rPr lang="en-US" altLang="ja-JP" dirty="0"/>
              <a:t>Five Roles </a:t>
            </a:r>
          </a:p>
          <a:p>
            <a:pPr lvl="1"/>
            <a:r>
              <a:rPr lang="en-US" altLang="ja-JP" dirty="0"/>
              <a:t>Provide control over conflicting updates </a:t>
            </a:r>
          </a:p>
          <a:p>
            <a:pPr lvl="1"/>
            <a:r>
              <a:rPr lang="en-US" altLang="ja-JP" dirty="0"/>
              <a:t>Automatically assigned </a:t>
            </a:r>
          </a:p>
          <a:p>
            <a:endParaRPr lang="en-US" altLang="ja-JP" dirty="0"/>
          </a:p>
          <a:p>
            <a:r>
              <a:rPr lang="en-US" altLang="ja-JP" dirty="0"/>
              <a:t>Forest-Wide Roles</a:t>
            </a:r>
          </a:p>
          <a:p>
            <a:pPr lvl="1"/>
            <a:r>
              <a:rPr lang="en-US" altLang="ja-JP" dirty="0"/>
              <a:t>Schema Master – Schema Administrators can manage</a:t>
            </a:r>
          </a:p>
          <a:p>
            <a:pPr lvl="1"/>
            <a:r>
              <a:rPr lang="en-US" altLang="ja-JP" dirty="0"/>
              <a:t>Domain Naming Master – Enterprise Administrators can manage</a:t>
            </a:r>
          </a:p>
          <a:p>
            <a:endParaRPr lang="en-US" altLang="ja-JP" dirty="0"/>
          </a:p>
          <a:p>
            <a:r>
              <a:rPr lang="en-US" altLang="ja-JP" dirty="0"/>
              <a:t>Domain-Wide Roles</a:t>
            </a:r>
          </a:p>
          <a:p>
            <a:pPr lvl="1"/>
            <a:r>
              <a:rPr lang="en-US" altLang="ja-JP" dirty="0"/>
              <a:t>PDC Emulator – Domain Administrators can manage</a:t>
            </a:r>
          </a:p>
          <a:p>
            <a:pPr lvl="1"/>
            <a:r>
              <a:rPr lang="en-US" altLang="ja-JP" dirty="0"/>
              <a:t>RID Master – Domain Administrators can manage</a:t>
            </a:r>
          </a:p>
          <a:p>
            <a:pPr lvl="1"/>
            <a:r>
              <a:rPr lang="en-US" altLang="ja-JP" dirty="0"/>
              <a:t>Infrastructure Master (IM) -  Domain Administrators can manage</a:t>
            </a:r>
          </a:p>
        </p:txBody>
      </p:sp>
    </p:spTree>
    <p:extLst>
      <p:ext uri="{BB962C8B-B14F-4D97-AF65-F5344CB8AC3E}">
        <p14:creationId xmlns:p14="http://schemas.microsoft.com/office/powerpoint/2010/main" val="2037334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F605-C15B-4BBC-AC02-6786EFD1C0E5}"/>
              </a:ext>
            </a:extLst>
          </p:cNvPr>
          <p:cNvSpPr>
            <a:spLocks noGrp="1"/>
          </p:cNvSpPr>
          <p:nvPr>
            <p:ph type="title"/>
          </p:nvPr>
        </p:nvSpPr>
        <p:spPr/>
        <p:txBody>
          <a:bodyPr/>
          <a:lstStyle/>
          <a:p>
            <a:r>
              <a:rPr lang="en-US" dirty="0"/>
              <a:t>Forest-Wide Operations Master Roles</a:t>
            </a:r>
          </a:p>
        </p:txBody>
      </p:sp>
      <p:sp>
        <p:nvSpPr>
          <p:cNvPr id="3" name="Content Placeholder 2">
            <a:extLst>
              <a:ext uri="{FF2B5EF4-FFF2-40B4-BE49-F238E27FC236}">
                <a16:creationId xmlns:a16="http://schemas.microsoft.com/office/drawing/2014/main" id="{4EA26AB6-3021-4962-A265-4870675BFDB7}"/>
              </a:ext>
            </a:extLst>
          </p:cNvPr>
          <p:cNvSpPr>
            <a:spLocks noGrp="1"/>
          </p:cNvSpPr>
          <p:nvPr>
            <p:ph idx="1"/>
          </p:nvPr>
        </p:nvSpPr>
        <p:spPr/>
        <p:txBody>
          <a:bodyPr/>
          <a:lstStyle/>
          <a:p>
            <a:r>
              <a:rPr lang="en-US" altLang="ja-JP" dirty="0"/>
              <a:t>Schema Master</a:t>
            </a:r>
          </a:p>
          <a:p>
            <a:pPr lvl="1"/>
            <a:r>
              <a:rPr lang="en-US" altLang="ja-JP" dirty="0"/>
              <a:t>All schema changes governed here</a:t>
            </a:r>
          </a:p>
          <a:p>
            <a:pPr lvl="1"/>
            <a:r>
              <a:rPr lang="en-US" altLang="ja-JP" dirty="0"/>
              <a:t>Changed recommendation – always have the most up-to-date schema version even if you do not plan to upgrade in the near future </a:t>
            </a:r>
          </a:p>
          <a:p>
            <a:endParaRPr lang="en-US" altLang="ja-JP" dirty="0"/>
          </a:p>
          <a:p>
            <a:r>
              <a:rPr lang="en-US" altLang="ja-JP" dirty="0"/>
              <a:t>Domain Naming Master</a:t>
            </a:r>
          </a:p>
          <a:p>
            <a:pPr lvl="1"/>
            <a:r>
              <a:rPr lang="en-US" altLang="ja-JP" dirty="0"/>
              <a:t>Performs domain add/delete requests </a:t>
            </a:r>
          </a:p>
          <a:p>
            <a:pPr lvl="1"/>
            <a:r>
              <a:rPr lang="en-US" altLang="ja-JP" dirty="0"/>
              <a:t>Manages </a:t>
            </a:r>
            <a:r>
              <a:rPr lang="en-US" altLang="ja-JP" dirty="0" err="1"/>
              <a:t>crossRef</a:t>
            </a:r>
            <a:r>
              <a:rPr lang="en-US" altLang="ja-JP" dirty="0"/>
              <a:t> objects in Partitions container </a:t>
            </a:r>
          </a:p>
          <a:p>
            <a:pPr lvl="1"/>
            <a:r>
              <a:rPr lang="en-US" altLang="ja-JP" dirty="0"/>
              <a:t>Prepares domain rename operations </a:t>
            </a:r>
          </a:p>
          <a:p>
            <a:endParaRPr lang="en-US" dirty="0"/>
          </a:p>
        </p:txBody>
      </p:sp>
    </p:spTree>
    <p:extLst>
      <p:ext uri="{BB962C8B-B14F-4D97-AF65-F5344CB8AC3E}">
        <p14:creationId xmlns:p14="http://schemas.microsoft.com/office/powerpoint/2010/main" val="187898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C5E2-1437-4755-A23C-791B73337368}"/>
              </a:ext>
            </a:extLst>
          </p:cNvPr>
          <p:cNvSpPr>
            <a:spLocks noGrp="1"/>
          </p:cNvSpPr>
          <p:nvPr>
            <p:ph type="title"/>
          </p:nvPr>
        </p:nvSpPr>
        <p:spPr/>
        <p:txBody>
          <a:bodyPr/>
          <a:lstStyle/>
          <a:p>
            <a:r>
              <a:rPr lang="en-US" dirty="0"/>
              <a:t>FIRST!</a:t>
            </a:r>
          </a:p>
        </p:txBody>
      </p:sp>
      <p:sp>
        <p:nvSpPr>
          <p:cNvPr id="3" name="Content Placeholder 2">
            <a:extLst>
              <a:ext uri="{FF2B5EF4-FFF2-40B4-BE49-F238E27FC236}">
                <a16:creationId xmlns:a16="http://schemas.microsoft.com/office/drawing/2014/main" id="{DFC1DAC8-3040-44BF-8AA2-1998318D76B2}"/>
              </a:ext>
            </a:extLst>
          </p:cNvPr>
          <p:cNvSpPr>
            <a:spLocks noGrp="1"/>
          </p:cNvSpPr>
          <p:nvPr>
            <p:ph idx="1"/>
          </p:nvPr>
        </p:nvSpPr>
        <p:spPr/>
        <p:txBody>
          <a:bodyPr/>
          <a:lstStyle/>
          <a:p>
            <a:r>
              <a:rPr lang="en-US" dirty="0"/>
              <a:t>Are you wanting to play along?</a:t>
            </a:r>
          </a:p>
          <a:p>
            <a:pPr lvl="1"/>
            <a:r>
              <a:rPr lang="en-US" dirty="0"/>
              <a:t>You should have a couple of virtual servers ready</a:t>
            </a:r>
          </a:p>
          <a:p>
            <a:pPr lvl="1"/>
            <a:r>
              <a:rPr lang="en-US" dirty="0"/>
              <a:t>If not using something local on your laptop – a free trial for Azure ($200 spend which we will not even get close to)</a:t>
            </a:r>
          </a:p>
          <a:p>
            <a:pPr lvl="1"/>
            <a:r>
              <a:rPr lang="en-US" dirty="0"/>
              <a:t>If you took the Azure IaaS path, start up your VMs NOW!</a:t>
            </a:r>
          </a:p>
          <a:p>
            <a:pPr lvl="1"/>
            <a:endParaRPr lang="en-US" dirty="0"/>
          </a:p>
          <a:p>
            <a:r>
              <a:rPr lang="en-US" dirty="0"/>
              <a:t>Additional details and Azure script can be found on the GitHub page</a:t>
            </a:r>
          </a:p>
          <a:p>
            <a:pPr lvl="1"/>
            <a:r>
              <a:rPr lang="en-US" dirty="0">
                <a:hlinkClick r:id="rId2"/>
              </a:rPr>
              <a:t>https://github.com/jontheitpro/adsec/</a:t>
            </a:r>
            <a:endParaRPr lang="en-US" dirty="0"/>
          </a:p>
          <a:p>
            <a:pPr lvl="1"/>
            <a:endParaRPr lang="en-US" dirty="0"/>
          </a:p>
          <a:p>
            <a:r>
              <a:rPr lang="en-US" dirty="0"/>
              <a:t>Now, sit back, relax and enjoy – and PLEASE ask questions!!!</a:t>
            </a:r>
          </a:p>
          <a:p>
            <a:pPr lvl="1"/>
            <a:endParaRPr lang="en-US" dirty="0"/>
          </a:p>
        </p:txBody>
      </p:sp>
    </p:spTree>
    <p:extLst>
      <p:ext uri="{BB962C8B-B14F-4D97-AF65-F5344CB8AC3E}">
        <p14:creationId xmlns:p14="http://schemas.microsoft.com/office/powerpoint/2010/main" val="3290886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BF9F-ED64-4E2C-8069-8C06535EBB2A}"/>
              </a:ext>
            </a:extLst>
          </p:cNvPr>
          <p:cNvSpPr>
            <a:spLocks noGrp="1"/>
          </p:cNvSpPr>
          <p:nvPr>
            <p:ph type="title"/>
          </p:nvPr>
        </p:nvSpPr>
        <p:spPr/>
        <p:txBody>
          <a:bodyPr/>
          <a:lstStyle/>
          <a:p>
            <a:r>
              <a:rPr lang="en-US" dirty="0"/>
              <a:t>Domain-Wide Operations Master Roles</a:t>
            </a:r>
          </a:p>
        </p:txBody>
      </p:sp>
      <p:sp>
        <p:nvSpPr>
          <p:cNvPr id="3" name="Content Placeholder 2">
            <a:extLst>
              <a:ext uri="{FF2B5EF4-FFF2-40B4-BE49-F238E27FC236}">
                <a16:creationId xmlns:a16="http://schemas.microsoft.com/office/drawing/2014/main" id="{C93AFA02-11E1-436A-8072-D416053CF4B9}"/>
              </a:ext>
            </a:extLst>
          </p:cNvPr>
          <p:cNvSpPr>
            <a:spLocks noGrp="1"/>
          </p:cNvSpPr>
          <p:nvPr>
            <p:ph idx="1"/>
          </p:nvPr>
        </p:nvSpPr>
        <p:spPr/>
        <p:txBody>
          <a:bodyPr>
            <a:normAutofit lnSpcReduction="10000"/>
          </a:bodyPr>
          <a:lstStyle/>
          <a:p>
            <a:r>
              <a:rPr lang="en-US" altLang="ja-JP" dirty="0"/>
              <a:t>RID Master</a:t>
            </a:r>
          </a:p>
          <a:p>
            <a:pPr lvl="1"/>
            <a:r>
              <a:rPr lang="en-US" altLang="ja-JP" dirty="0"/>
              <a:t>Relative Identifier Allocator</a:t>
            </a:r>
          </a:p>
          <a:p>
            <a:pPr lvl="1"/>
            <a:r>
              <a:rPr lang="en-US" altLang="ja-JP" dirty="0"/>
              <a:t>Every security principal created needs a RID</a:t>
            </a:r>
          </a:p>
          <a:p>
            <a:pPr lvl="1"/>
            <a:r>
              <a:rPr lang="en-US" altLang="ja-JP" dirty="0"/>
              <a:t>RID conflicts result in duplicate SIDs</a:t>
            </a:r>
          </a:p>
          <a:p>
            <a:endParaRPr lang="en-US" altLang="ja-JP" dirty="0"/>
          </a:p>
          <a:p>
            <a:r>
              <a:rPr lang="en-US" altLang="ja-JP" dirty="0"/>
              <a:t>Windows Server 2012 added improvements for RID Master</a:t>
            </a:r>
          </a:p>
          <a:p>
            <a:pPr lvl="1"/>
            <a:r>
              <a:rPr lang="en-US" altLang="ja-JP" dirty="0"/>
              <a:t>Periodic Consumption Warnings</a:t>
            </a:r>
          </a:p>
          <a:p>
            <a:pPr lvl="1"/>
            <a:r>
              <a:rPr lang="en-US" altLang="ja-JP" dirty="0"/>
              <a:t>RID Pool Invalidation Events</a:t>
            </a:r>
          </a:p>
          <a:p>
            <a:pPr lvl="1"/>
            <a:r>
              <a:rPr lang="en-US" altLang="ja-JP" dirty="0"/>
              <a:t>RID Block Size Cap</a:t>
            </a:r>
          </a:p>
          <a:p>
            <a:pPr lvl="1"/>
            <a:r>
              <a:rPr lang="en-US" altLang="ja-JP" dirty="0"/>
              <a:t>Global RID Space Size Unlock</a:t>
            </a:r>
          </a:p>
          <a:p>
            <a:pPr lvl="1"/>
            <a:r>
              <a:rPr lang="en-US" altLang="ja-JP" dirty="0"/>
              <a:t>RID Ceiling Enforcement </a:t>
            </a:r>
          </a:p>
          <a:p>
            <a:endParaRPr lang="en-US" dirty="0"/>
          </a:p>
        </p:txBody>
      </p:sp>
    </p:spTree>
    <p:extLst>
      <p:ext uri="{BB962C8B-B14F-4D97-AF65-F5344CB8AC3E}">
        <p14:creationId xmlns:p14="http://schemas.microsoft.com/office/powerpoint/2010/main" val="895607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E2EC-572C-457E-ABF4-8FBA804CA507}"/>
              </a:ext>
            </a:extLst>
          </p:cNvPr>
          <p:cNvSpPr>
            <a:spLocks noGrp="1"/>
          </p:cNvSpPr>
          <p:nvPr>
            <p:ph type="title"/>
          </p:nvPr>
        </p:nvSpPr>
        <p:spPr/>
        <p:txBody>
          <a:bodyPr/>
          <a:lstStyle/>
          <a:p>
            <a:r>
              <a:rPr lang="en-US" dirty="0"/>
              <a:t>Domain-Wide Operations Master Roles</a:t>
            </a:r>
          </a:p>
        </p:txBody>
      </p:sp>
      <p:sp>
        <p:nvSpPr>
          <p:cNvPr id="3" name="Content Placeholder 2">
            <a:extLst>
              <a:ext uri="{FF2B5EF4-FFF2-40B4-BE49-F238E27FC236}">
                <a16:creationId xmlns:a16="http://schemas.microsoft.com/office/drawing/2014/main" id="{8F3F2AD6-13DE-4D59-B1E5-BCA34FFB99E2}"/>
              </a:ext>
            </a:extLst>
          </p:cNvPr>
          <p:cNvSpPr>
            <a:spLocks noGrp="1"/>
          </p:cNvSpPr>
          <p:nvPr>
            <p:ph idx="1"/>
          </p:nvPr>
        </p:nvSpPr>
        <p:spPr/>
        <p:txBody>
          <a:bodyPr/>
          <a:lstStyle/>
          <a:p>
            <a:r>
              <a:rPr lang="en-US" altLang="ja-JP" dirty="0"/>
              <a:t>PDC Emulator</a:t>
            </a:r>
          </a:p>
          <a:p>
            <a:pPr lvl="1"/>
            <a:r>
              <a:rPr lang="en-US" altLang="ja-JP" dirty="0"/>
              <a:t>Down-level NT PDC (</a:t>
            </a:r>
            <a:r>
              <a:rPr lang="en-US" altLang="ja-JP" i="1" dirty="0"/>
              <a:t>don’t ask – we screwed that up</a:t>
            </a:r>
            <a:r>
              <a:rPr lang="en-US" altLang="ja-JP" dirty="0"/>
              <a:t>!)</a:t>
            </a:r>
          </a:p>
          <a:p>
            <a:pPr lvl="1"/>
            <a:r>
              <a:rPr lang="en-US" altLang="ja-JP" dirty="0"/>
              <a:t>Processes password changes</a:t>
            </a:r>
          </a:p>
          <a:p>
            <a:pPr lvl="1"/>
            <a:r>
              <a:rPr lang="en-US" altLang="ja-JP" dirty="0"/>
              <a:t>Authoritative time source for domain</a:t>
            </a:r>
          </a:p>
          <a:p>
            <a:pPr lvl="1"/>
            <a:r>
              <a:rPr lang="en-US" altLang="ja-JP" dirty="0"/>
              <a:t>Group Policy Master</a:t>
            </a:r>
          </a:p>
          <a:p>
            <a:pPr lvl="2"/>
            <a:r>
              <a:rPr lang="en-US" dirty="0"/>
              <a:t>Default target for GPMC updates to Group Policies</a:t>
            </a:r>
          </a:p>
          <a:p>
            <a:pPr lvl="1"/>
            <a:r>
              <a:rPr lang="en-US" altLang="ja-JP" dirty="0"/>
              <a:t>Required for DC cloning in Windows Server 2012 (</a:t>
            </a:r>
            <a:r>
              <a:rPr lang="en-US" altLang="ja-JP" i="1" dirty="0"/>
              <a:t>as in, it needs to be at least Windows Server 2012</a:t>
            </a:r>
            <a:r>
              <a:rPr lang="en-US" altLang="ja-JP" dirty="0"/>
              <a:t>) </a:t>
            </a:r>
          </a:p>
          <a:p>
            <a:endParaRPr lang="en-US" dirty="0"/>
          </a:p>
        </p:txBody>
      </p:sp>
    </p:spTree>
    <p:extLst>
      <p:ext uri="{BB962C8B-B14F-4D97-AF65-F5344CB8AC3E}">
        <p14:creationId xmlns:p14="http://schemas.microsoft.com/office/powerpoint/2010/main" val="643411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E762-E05A-4D19-91D0-7ABA2D5114CE}"/>
              </a:ext>
            </a:extLst>
          </p:cNvPr>
          <p:cNvSpPr>
            <a:spLocks noGrp="1"/>
          </p:cNvSpPr>
          <p:nvPr>
            <p:ph type="title"/>
          </p:nvPr>
        </p:nvSpPr>
        <p:spPr/>
        <p:txBody>
          <a:bodyPr/>
          <a:lstStyle/>
          <a:p>
            <a:r>
              <a:rPr lang="en-US" dirty="0"/>
              <a:t>Domain-Wide Operations Master Roles</a:t>
            </a:r>
          </a:p>
        </p:txBody>
      </p:sp>
      <p:sp>
        <p:nvSpPr>
          <p:cNvPr id="3" name="Content Placeholder 2">
            <a:extLst>
              <a:ext uri="{FF2B5EF4-FFF2-40B4-BE49-F238E27FC236}">
                <a16:creationId xmlns:a16="http://schemas.microsoft.com/office/drawing/2014/main" id="{FECF230F-838B-4A7D-9847-7E957109E207}"/>
              </a:ext>
            </a:extLst>
          </p:cNvPr>
          <p:cNvSpPr>
            <a:spLocks noGrp="1"/>
          </p:cNvSpPr>
          <p:nvPr>
            <p:ph idx="1"/>
          </p:nvPr>
        </p:nvSpPr>
        <p:spPr/>
        <p:txBody>
          <a:bodyPr/>
          <a:lstStyle/>
          <a:p>
            <a:r>
              <a:rPr lang="en-US" altLang="ja-JP" dirty="0"/>
              <a:t>Infrastructure Master</a:t>
            </a:r>
          </a:p>
          <a:p>
            <a:pPr lvl="1"/>
            <a:r>
              <a:rPr lang="en-US" altLang="ja-JP" dirty="0"/>
              <a:t>Updates object references for objects in its domain from other domains</a:t>
            </a:r>
          </a:p>
          <a:p>
            <a:pPr lvl="1"/>
            <a:r>
              <a:rPr lang="en-US" altLang="ja-JP" dirty="0"/>
              <a:t>Changes include</a:t>
            </a:r>
          </a:p>
          <a:p>
            <a:pPr lvl="2"/>
            <a:r>
              <a:rPr lang="en-US" altLang="ja-JP" dirty="0"/>
              <a:t>Inter and Intra-domain moves</a:t>
            </a:r>
          </a:p>
          <a:p>
            <a:pPr lvl="2"/>
            <a:r>
              <a:rPr lang="en-US" altLang="ja-JP" dirty="0"/>
              <a:t>Object deletion</a:t>
            </a:r>
          </a:p>
          <a:p>
            <a:pPr lvl="1"/>
            <a:r>
              <a:rPr lang="en-US" altLang="ja-JP" dirty="0"/>
              <a:t>Special Case: Active Directory Recycle Bin Enabled </a:t>
            </a:r>
          </a:p>
          <a:p>
            <a:endParaRPr lang="en-US" dirty="0"/>
          </a:p>
        </p:txBody>
      </p:sp>
    </p:spTree>
    <p:extLst>
      <p:ext uri="{BB962C8B-B14F-4D97-AF65-F5344CB8AC3E}">
        <p14:creationId xmlns:p14="http://schemas.microsoft.com/office/powerpoint/2010/main" val="1933879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81C1-A7F7-4712-A788-49E5717686A5}"/>
              </a:ext>
            </a:extLst>
          </p:cNvPr>
          <p:cNvSpPr>
            <a:spLocks noGrp="1"/>
          </p:cNvSpPr>
          <p:nvPr>
            <p:ph type="title"/>
          </p:nvPr>
        </p:nvSpPr>
        <p:spPr/>
        <p:txBody>
          <a:bodyPr/>
          <a:lstStyle/>
          <a:p>
            <a:r>
              <a:rPr lang="en-US" dirty="0"/>
              <a:t>Other FSMO Dependencies</a:t>
            </a:r>
          </a:p>
        </p:txBody>
      </p:sp>
      <p:sp>
        <p:nvSpPr>
          <p:cNvPr id="3" name="Content Placeholder 2">
            <a:extLst>
              <a:ext uri="{FF2B5EF4-FFF2-40B4-BE49-F238E27FC236}">
                <a16:creationId xmlns:a16="http://schemas.microsoft.com/office/drawing/2014/main" id="{47B97F58-F839-4E20-A1FA-03EED897E69A}"/>
              </a:ext>
            </a:extLst>
          </p:cNvPr>
          <p:cNvSpPr>
            <a:spLocks noGrp="1"/>
          </p:cNvSpPr>
          <p:nvPr>
            <p:ph idx="1"/>
          </p:nvPr>
        </p:nvSpPr>
        <p:spPr/>
        <p:txBody>
          <a:bodyPr>
            <a:normAutofit fontScale="92500"/>
          </a:bodyPr>
          <a:lstStyle/>
          <a:p>
            <a:r>
              <a:rPr lang="en-US" dirty="0"/>
              <a:t>Active Directory Replication</a:t>
            </a:r>
          </a:p>
          <a:p>
            <a:pPr lvl="1"/>
            <a:r>
              <a:rPr lang="en-US" dirty="0"/>
              <a:t>Changes to FSMO roles must replicate through standard Active Directory replication</a:t>
            </a:r>
          </a:p>
          <a:p>
            <a:pPr lvl="1"/>
            <a:r>
              <a:rPr lang="en-US" dirty="0"/>
              <a:t>If replication fails, some DCs will not be aware of the changes </a:t>
            </a:r>
          </a:p>
          <a:p>
            <a:endParaRPr lang="en-US" dirty="0"/>
          </a:p>
          <a:p>
            <a:r>
              <a:rPr lang="en-US" dirty="0"/>
              <a:t>Domain Name System (DNS) </a:t>
            </a:r>
          </a:p>
          <a:p>
            <a:pPr lvl="1"/>
            <a:r>
              <a:rPr lang="en-US" dirty="0"/>
              <a:t>If DNS is not working properly, operations masters cannot be contacted </a:t>
            </a:r>
          </a:p>
          <a:p>
            <a:endParaRPr lang="en-US" dirty="0"/>
          </a:p>
          <a:p>
            <a:r>
              <a:rPr lang="en-US" dirty="0"/>
              <a:t>Initial Synchronization (</a:t>
            </a:r>
            <a:r>
              <a:rPr lang="en-US" dirty="0" err="1"/>
              <a:t>InitSync</a:t>
            </a:r>
            <a:r>
              <a:rPr lang="en-US" dirty="0"/>
              <a:t>) </a:t>
            </a:r>
          </a:p>
          <a:p>
            <a:pPr lvl="1"/>
            <a:r>
              <a:rPr lang="en-US" dirty="0"/>
              <a:t>DCs try to replicate inbound changes at startup </a:t>
            </a:r>
          </a:p>
          <a:p>
            <a:pPr lvl="1"/>
            <a:r>
              <a:rPr lang="en-US" dirty="0"/>
              <a:t>Ensures that FSMO ownership is up-to-date </a:t>
            </a:r>
          </a:p>
          <a:p>
            <a:endParaRPr lang="en-US" dirty="0"/>
          </a:p>
        </p:txBody>
      </p:sp>
    </p:spTree>
    <p:extLst>
      <p:ext uri="{BB962C8B-B14F-4D97-AF65-F5344CB8AC3E}">
        <p14:creationId xmlns:p14="http://schemas.microsoft.com/office/powerpoint/2010/main" val="215938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46044FC-2AFB-493D-A042-50BCE3475452}"/>
              </a:ext>
            </a:extLst>
          </p:cNvPr>
          <p:cNvSpPr>
            <a:spLocks noGrp="1"/>
          </p:cNvSpPr>
          <p:nvPr>
            <p:ph type="title"/>
          </p:nvPr>
        </p:nvSpPr>
        <p:spPr>
          <a:xfrm>
            <a:off x="833002" y="365125"/>
            <a:ext cx="10520702" cy="1325563"/>
          </a:xfrm>
        </p:spPr>
        <p:txBody>
          <a:bodyPr>
            <a:normAutofit/>
          </a:bodyPr>
          <a:lstStyle/>
          <a:p>
            <a:r>
              <a:rPr lang="en-US" dirty="0"/>
              <a:t>Did I mention that FSMOs are SPECIAL?</a:t>
            </a:r>
          </a:p>
        </p:txBody>
      </p:sp>
      <p:graphicFrame>
        <p:nvGraphicFramePr>
          <p:cNvPr id="4" name="Content Placeholder 3">
            <a:extLst>
              <a:ext uri="{FF2B5EF4-FFF2-40B4-BE49-F238E27FC236}">
                <a16:creationId xmlns:a16="http://schemas.microsoft.com/office/drawing/2014/main" id="{75E95342-132A-4192-84F6-35D28CC60ABF}"/>
              </a:ext>
            </a:extLst>
          </p:cNvPr>
          <p:cNvGraphicFramePr>
            <a:graphicFrameLocks noGrp="1"/>
          </p:cNvGraphicFramePr>
          <p:nvPr>
            <p:ph idx="1"/>
          </p:nvPr>
        </p:nvGraphicFramePr>
        <p:xfrm>
          <a:off x="1113170" y="2022475"/>
          <a:ext cx="9965661" cy="4154491"/>
        </p:xfrm>
        <a:graphic>
          <a:graphicData uri="http://schemas.openxmlformats.org/drawingml/2006/table">
            <a:tbl>
              <a:tblPr firstRow="1" bandRow="1">
                <a:noFill/>
                <a:tableStyleId>{5C22544A-7EE6-4342-B048-85BDC9FD1C3A}</a:tableStyleId>
              </a:tblPr>
              <a:tblGrid>
                <a:gridCol w="2372299">
                  <a:extLst>
                    <a:ext uri="{9D8B030D-6E8A-4147-A177-3AD203B41FA5}">
                      <a16:colId xmlns:a16="http://schemas.microsoft.com/office/drawing/2014/main" val="1621990619"/>
                    </a:ext>
                  </a:extLst>
                </a:gridCol>
                <a:gridCol w="3985288">
                  <a:extLst>
                    <a:ext uri="{9D8B030D-6E8A-4147-A177-3AD203B41FA5}">
                      <a16:colId xmlns:a16="http://schemas.microsoft.com/office/drawing/2014/main" val="1393119202"/>
                    </a:ext>
                  </a:extLst>
                </a:gridCol>
                <a:gridCol w="3608074">
                  <a:extLst>
                    <a:ext uri="{9D8B030D-6E8A-4147-A177-3AD203B41FA5}">
                      <a16:colId xmlns:a16="http://schemas.microsoft.com/office/drawing/2014/main" val="2131295847"/>
                    </a:ext>
                  </a:extLst>
                </a:gridCol>
              </a:tblGrid>
              <a:tr h="513958">
                <a:tc>
                  <a:txBody>
                    <a:bodyPr/>
                    <a:lstStyle/>
                    <a:p>
                      <a:pPr algn="ctr"/>
                      <a:r>
                        <a:rPr lang="en-US" sz="1600">
                          <a:solidFill>
                            <a:schemeClr val="tx1">
                              <a:lumMod val="75000"/>
                              <a:lumOff val="25000"/>
                            </a:schemeClr>
                          </a:solidFill>
                        </a:rPr>
                        <a:t>FSMO</a:t>
                      </a:r>
                    </a:p>
                  </a:txBody>
                  <a:tcPr marL="200765" marR="120459" marT="120459" marB="12045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a:r>
                        <a:rPr lang="en-US" sz="1600">
                          <a:solidFill>
                            <a:schemeClr val="tx1">
                              <a:lumMod val="75000"/>
                              <a:lumOff val="25000"/>
                            </a:schemeClr>
                          </a:solidFill>
                          <a:effectLst/>
                        </a:rPr>
                        <a:t>If Role is unavailable</a:t>
                      </a:r>
                      <a:endParaRPr lang="en-US" sz="1600">
                        <a:solidFill>
                          <a:schemeClr val="tx1">
                            <a:lumMod val="75000"/>
                            <a:lumOff val="25000"/>
                          </a:schemeClr>
                        </a:solidFill>
                      </a:endParaRPr>
                    </a:p>
                  </a:txBody>
                  <a:tcPr marL="200765" marR="120459" marT="120459" marB="12045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a:r>
                        <a:rPr lang="en-US" sz="1600">
                          <a:solidFill>
                            <a:schemeClr val="tx1">
                              <a:lumMod val="75000"/>
                              <a:lumOff val="25000"/>
                            </a:schemeClr>
                          </a:solidFill>
                          <a:effectLst/>
                        </a:rPr>
                        <a:t>Returning Back After Seizure </a:t>
                      </a:r>
                      <a:endParaRPr lang="en-US" sz="1600">
                        <a:solidFill>
                          <a:schemeClr val="tx1">
                            <a:lumMod val="75000"/>
                            <a:lumOff val="25000"/>
                          </a:schemeClr>
                        </a:solidFill>
                      </a:endParaRPr>
                    </a:p>
                  </a:txBody>
                  <a:tcPr marL="200765" marR="120459" marT="120459" marB="12045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56022260"/>
                  </a:ext>
                </a:extLst>
              </a:tr>
              <a:tr h="615678">
                <a:tc>
                  <a:txBody>
                    <a:bodyPr/>
                    <a:lstStyle/>
                    <a:p>
                      <a:r>
                        <a:rPr lang="en-US" sz="1200">
                          <a:solidFill>
                            <a:schemeClr val="tx1">
                              <a:lumMod val="75000"/>
                              <a:lumOff val="25000"/>
                            </a:schemeClr>
                          </a:solidFill>
                          <a:effectLst/>
                        </a:rPr>
                        <a:t>Schema </a:t>
                      </a:r>
                      <a:r>
                        <a:rPr lang="en-US" sz="1200">
                          <a:solidFill>
                            <a:schemeClr val="tx1">
                              <a:lumMod val="75000"/>
                              <a:lumOff val="25000"/>
                            </a:schemeClr>
                          </a:solidFill>
                        </a:rPr>
                        <a:t>master</a:t>
                      </a:r>
                    </a:p>
                  </a:txBody>
                  <a:tcPr marL="200765" marR="104398" marT="104398" marB="104398"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1200">
                          <a:solidFill>
                            <a:schemeClr val="tx1">
                              <a:lumMod val="75000"/>
                              <a:lumOff val="25000"/>
                            </a:schemeClr>
                          </a:solidFill>
                        </a:rPr>
                        <a:t>Cannot make changes to the schema.</a:t>
                      </a:r>
                    </a:p>
                  </a:txBody>
                  <a:tcPr marL="200765" marR="104398" marT="104398" marB="104398"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r>
                        <a:rPr lang="en-US" sz="1200">
                          <a:solidFill>
                            <a:schemeClr val="tx1">
                              <a:lumMod val="75000"/>
                              <a:lumOff val="25000"/>
                            </a:schemeClr>
                          </a:solidFill>
                        </a:rPr>
                        <a:t>Not recommended. Can lead to a corrupted forest.</a:t>
                      </a:r>
                    </a:p>
                  </a:txBody>
                  <a:tcPr marL="200765" marR="104398" marT="104398" marB="104398"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738422930"/>
                  </a:ext>
                </a:extLst>
              </a:tr>
              <a:tr h="803059">
                <a:tc>
                  <a:txBody>
                    <a:bodyPr/>
                    <a:lstStyle/>
                    <a:p>
                      <a:r>
                        <a:rPr lang="en-US" sz="1200">
                          <a:solidFill>
                            <a:schemeClr val="tx1">
                              <a:lumMod val="75000"/>
                              <a:lumOff val="25000"/>
                            </a:schemeClr>
                          </a:solidFill>
                        </a:rPr>
                        <a:t>Domain Naming master</a:t>
                      </a:r>
                    </a:p>
                  </a:txBody>
                  <a:tcPr marL="200765" marR="104398" marT="104398" marB="104398"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200">
                          <a:solidFill>
                            <a:schemeClr val="tx1">
                              <a:lumMod val="75000"/>
                              <a:lumOff val="25000"/>
                            </a:schemeClr>
                          </a:solidFill>
                        </a:rPr>
                        <a:t>Cannot add or remove domain, application directory partitions, </a:t>
                      </a:r>
                      <a:r>
                        <a:rPr lang="en-US" sz="1200" err="1">
                          <a:solidFill>
                            <a:schemeClr val="tx1">
                              <a:lumMod val="75000"/>
                              <a:lumOff val="25000"/>
                            </a:schemeClr>
                          </a:solidFill>
                        </a:rPr>
                        <a:t>crossRef</a:t>
                      </a:r>
                      <a:r>
                        <a:rPr lang="en-US" sz="1200">
                          <a:solidFill>
                            <a:schemeClr val="tx1">
                              <a:lumMod val="75000"/>
                              <a:lumOff val="25000"/>
                            </a:schemeClr>
                          </a:solidFill>
                        </a:rPr>
                        <a:t> objects and perform domain rename operations.</a:t>
                      </a:r>
                    </a:p>
                  </a:txBody>
                  <a:tcPr marL="200765" marR="104398" marT="104398" marB="104398"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200">
                          <a:solidFill>
                            <a:schemeClr val="tx1">
                              <a:lumMod val="75000"/>
                              <a:lumOff val="25000"/>
                            </a:schemeClr>
                          </a:solidFill>
                        </a:rPr>
                        <a:t>Not recommended. Can lead to data corruption.</a:t>
                      </a:r>
                    </a:p>
                  </a:txBody>
                  <a:tcPr marL="200765" marR="104398" marT="104398" marB="104398"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266966872"/>
                  </a:ext>
                </a:extLst>
              </a:tr>
              <a:tr h="615678">
                <a:tc>
                  <a:txBody>
                    <a:bodyPr/>
                    <a:lstStyle/>
                    <a:p>
                      <a:r>
                        <a:rPr lang="en-US" sz="1200">
                          <a:solidFill>
                            <a:schemeClr val="tx1">
                              <a:lumMod val="75000"/>
                              <a:lumOff val="25000"/>
                            </a:schemeClr>
                          </a:solidFill>
                        </a:rPr>
                        <a:t>RID master</a:t>
                      </a:r>
                    </a:p>
                  </a:txBody>
                  <a:tcPr marL="200765" marR="104398" marT="104398" marB="104398"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200">
                          <a:solidFill>
                            <a:schemeClr val="tx1">
                              <a:lumMod val="75000"/>
                              <a:lumOff val="25000"/>
                            </a:schemeClr>
                          </a:solidFill>
                        </a:rPr>
                        <a:t>Cannot create new directory objects,</a:t>
                      </a:r>
                      <a:r>
                        <a:rPr lang="en-US" sz="1200" baseline="0">
                          <a:solidFill>
                            <a:schemeClr val="tx1">
                              <a:lumMod val="75000"/>
                              <a:lumOff val="25000"/>
                            </a:schemeClr>
                          </a:solidFill>
                        </a:rPr>
                        <a:t> when </a:t>
                      </a:r>
                      <a:r>
                        <a:rPr lang="en-US" sz="1200">
                          <a:solidFill>
                            <a:schemeClr val="tx1">
                              <a:lumMod val="75000"/>
                              <a:lumOff val="25000"/>
                            </a:schemeClr>
                          </a:solidFill>
                          <a:effectLst/>
                        </a:rPr>
                        <a:t>DC’s individual RID pool is depleted.</a:t>
                      </a:r>
                      <a:endParaRPr lang="en-US" sz="1200">
                        <a:solidFill>
                          <a:schemeClr val="tx1">
                            <a:lumMod val="75000"/>
                            <a:lumOff val="25000"/>
                          </a:schemeClr>
                        </a:solidFill>
                      </a:endParaRPr>
                    </a:p>
                  </a:txBody>
                  <a:tcPr marL="200765" marR="104398" marT="104398" marB="104398"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200">
                          <a:solidFill>
                            <a:schemeClr val="tx1">
                              <a:lumMod val="75000"/>
                              <a:lumOff val="25000"/>
                            </a:schemeClr>
                          </a:solidFill>
                        </a:rPr>
                        <a:t>Not recommended. Can lead to data corruption.</a:t>
                      </a:r>
                    </a:p>
                  </a:txBody>
                  <a:tcPr marL="200765" marR="104398" marT="104398" marB="104398"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669837796"/>
                  </a:ext>
                </a:extLst>
              </a:tr>
              <a:tr h="803059">
                <a:tc>
                  <a:txBody>
                    <a:bodyPr/>
                    <a:lstStyle/>
                    <a:p>
                      <a:r>
                        <a:rPr lang="en-US" sz="1200">
                          <a:solidFill>
                            <a:schemeClr val="tx1">
                              <a:lumMod val="75000"/>
                              <a:lumOff val="25000"/>
                            </a:schemeClr>
                          </a:solidFill>
                        </a:rPr>
                        <a:t>PDC emulator</a:t>
                      </a:r>
                    </a:p>
                  </a:txBody>
                  <a:tcPr marL="200765" marR="104398" marT="104398" marB="104398"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200">
                          <a:solidFill>
                            <a:schemeClr val="tx1">
                              <a:lumMod val="75000"/>
                              <a:lumOff val="25000"/>
                            </a:schemeClr>
                          </a:solidFill>
                        </a:rPr>
                        <a:t>Different</a:t>
                      </a:r>
                      <a:r>
                        <a:rPr lang="en-US" sz="1200" baseline="0">
                          <a:solidFill>
                            <a:schemeClr val="tx1">
                              <a:lumMod val="75000"/>
                              <a:lumOff val="25000"/>
                            </a:schemeClr>
                          </a:solidFill>
                        </a:rPr>
                        <a:t> issues with password changes, </a:t>
                      </a:r>
                      <a:r>
                        <a:rPr lang="en-US" sz="1200" err="1">
                          <a:solidFill>
                            <a:schemeClr val="tx1">
                              <a:lumMod val="75000"/>
                              <a:lumOff val="25000"/>
                            </a:schemeClr>
                          </a:solidFill>
                          <a:effectLst/>
                        </a:rPr>
                        <a:t>AdminSDHolder</a:t>
                      </a:r>
                      <a:r>
                        <a:rPr lang="en-US" sz="1200">
                          <a:solidFill>
                            <a:schemeClr val="tx1">
                              <a:lumMod val="75000"/>
                              <a:lumOff val="25000"/>
                            </a:schemeClr>
                          </a:solidFill>
                          <a:effectLst/>
                        </a:rPr>
                        <a:t> process,</a:t>
                      </a:r>
                      <a:r>
                        <a:rPr lang="en-US" sz="1200" baseline="0">
                          <a:solidFill>
                            <a:schemeClr val="tx1">
                              <a:lumMod val="75000"/>
                              <a:lumOff val="25000"/>
                            </a:schemeClr>
                          </a:solidFill>
                          <a:effectLst/>
                        </a:rPr>
                        <a:t> </a:t>
                      </a:r>
                      <a:r>
                        <a:rPr lang="en-US" sz="1200">
                          <a:solidFill>
                            <a:schemeClr val="tx1">
                              <a:lumMod val="75000"/>
                              <a:lumOff val="25000"/>
                            </a:schemeClr>
                          </a:solidFill>
                          <a:effectLst/>
                        </a:rPr>
                        <a:t>DFS Namespaces administration, etc.</a:t>
                      </a:r>
                      <a:endParaRPr lang="en-US" sz="1200">
                        <a:solidFill>
                          <a:schemeClr val="tx1">
                            <a:lumMod val="75000"/>
                            <a:lumOff val="25000"/>
                          </a:schemeClr>
                        </a:solidFill>
                      </a:endParaRPr>
                    </a:p>
                  </a:txBody>
                  <a:tcPr marL="200765" marR="104398" marT="104398" marB="104398"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r>
                        <a:rPr lang="en-US" sz="1200">
                          <a:solidFill>
                            <a:schemeClr val="tx1">
                              <a:lumMod val="75000"/>
                              <a:lumOff val="25000"/>
                            </a:schemeClr>
                          </a:solidFill>
                        </a:rPr>
                        <a:t>Allowed. User authentication can be erratic for a time, but no permanent damage occurs.</a:t>
                      </a:r>
                    </a:p>
                  </a:txBody>
                  <a:tcPr marL="200765" marR="104398" marT="104398" marB="104398"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052687881"/>
                  </a:ext>
                </a:extLst>
              </a:tr>
              <a:tr h="803059">
                <a:tc>
                  <a:txBody>
                    <a:bodyPr/>
                    <a:lstStyle/>
                    <a:p>
                      <a:r>
                        <a:rPr lang="en-US" sz="1200">
                          <a:solidFill>
                            <a:schemeClr val="tx1">
                              <a:lumMod val="75000"/>
                              <a:lumOff val="25000"/>
                            </a:schemeClr>
                          </a:solidFill>
                        </a:rPr>
                        <a:t>Infrastructure master</a:t>
                      </a:r>
                    </a:p>
                  </a:txBody>
                  <a:tcPr marL="200765" marR="104398" marT="104398" marB="104398"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r>
                        <a:rPr lang="en-US" sz="1200">
                          <a:solidFill>
                            <a:schemeClr val="tx1">
                              <a:lumMod val="75000"/>
                              <a:lumOff val="25000"/>
                            </a:schemeClr>
                          </a:solidFill>
                          <a:effectLst/>
                        </a:rPr>
                        <a:t>Delays displaying updated group membership lists.</a:t>
                      </a:r>
                      <a:endParaRPr lang="en-US" sz="1200">
                        <a:solidFill>
                          <a:schemeClr val="tx1">
                            <a:lumMod val="75000"/>
                            <a:lumOff val="25000"/>
                          </a:schemeClr>
                        </a:solidFill>
                      </a:endParaRPr>
                    </a:p>
                  </a:txBody>
                  <a:tcPr marL="200765" marR="104398" marT="104398" marB="104398"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r>
                        <a:rPr lang="en-US" sz="1200">
                          <a:solidFill>
                            <a:schemeClr val="tx1">
                              <a:lumMod val="75000"/>
                              <a:lumOff val="25000"/>
                            </a:schemeClr>
                          </a:solidFill>
                        </a:rPr>
                        <a:t>Allowed. May impact the performance of the domain controller hosting the role, but no damage occurs to the directory.</a:t>
                      </a:r>
                    </a:p>
                  </a:txBody>
                  <a:tcPr marL="200765" marR="104398" marT="104398" marB="104398"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2094643842"/>
                  </a:ext>
                </a:extLst>
              </a:tr>
            </a:tbl>
          </a:graphicData>
        </a:graphic>
      </p:graphicFrame>
    </p:spTree>
    <p:extLst>
      <p:ext uri="{BB962C8B-B14F-4D97-AF65-F5344CB8AC3E}">
        <p14:creationId xmlns:p14="http://schemas.microsoft.com/office/powerpoint/2010/main" val="1352227826"/>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988B-2A16-4929-8905-627E6DDE9E82}"/>
              </a:ext>
            </a:extLst>
          </p:cNvPr>
          <p:cNvSpPr>
            <a:spLocks noGrp="1"/>
          </p:cNvSpPr>
          <p:nvPr>
            <p:ph type="title"/>
          </p:nvPr>
        </p:nvSpPr>
        <p:spPr/>
        <p:txBody>
          <a:bodyPr/>
          <a:lstStyle/>
          <a:p>
            <a:r>
              <a:rPr lang="en-US" dirty="0"/>
              <a:t>Users – </a:t>
            </a:r>
            <a:r>
              <a:rPr lang="en-US" i="1" dirty="0"/>
              <a:t>why do you treat me like an object?!</a:t>
            </a:r>
          </a:p>
        </p:txBody>
      </p:sp>
      <p:sp>
        <p:nvSpPr>
          <p:cNvPr id="3" name="Content Placeholder 2">
            <a:extLst>
              <a:ext uri="{FF2B5EF4-FFF2-40B4-BE49-F238E27FC236}">
                <a16:creationId xmlns:a16="http://schemas.microsoft.com/office/drawing/2014/main" id="{A6021ED8-1135-487C-9C26-807DFE8DC32E}"/>
              </a:ext>
            </a:extLst>
          </p:cNvPr>
          <p:cNvSpPr>
            <a:spLocks noGrp="1"/>
          </p:cNvSpPr>
          <p:nvPr>
            <p:ph idx="1"/>
          </p:nvPr>
        </p:nvSpPr>
        <p:spPr/>
        <p:txBody>
          <a:bodyPr>
            <a:normAutofit lnSpcReduction="10000"/>
          </a:bodyPr>
          <a:lstStyle/>
          <a:p>
            <a:pPr lvl="0"/>
            <a:r>
              <a:rPr lang="en-US" b="0" kern="0" dirty="0">
                <a:solidFill>
                  <a:srgbClr val="000000"/>
                </a:solidFill>
              </a:rPr>
              <a:t>Users accounts:</a:t>
            </a:r>
          </a:p>
          <a:p>
            <a:pPr lvl="1"/>
            <a:r>
              <a:rPr lang="en-US" b="0" kern="0" dirty="0">
                <a:solidFill>
                  <a:srgbClr val="000000"/>
                </a:solidFill>
              </a:rPr>
              <a:t>Allow or deny access to sign into computers</a:t>
            </a:r>
          </a:p>
          <a:p>
            <a:pPr lvl="1"/>
            <a:r>
              <a:rPr lang="en-US" b="0" kern="0" dirty="0">
                <a:solidFill>
                  <a:srgbClr val="000000"/>
                </a:solidFill>
              </a:rPr>
              <a:t>Grant access to processes and services</a:t>
            </a:r>
          </a:p>
          <a:p>
            <a:pPr lvl="1"/>
            <a:r>
              <a:rPr lang="en-US" b="0" kern="0" dirty="0">
                <a:solidFill>
                  <a:srgbClr val="000000"/>
                </a:solidFill>
              </a:rPr>
              <a:t>Manage access to network resources</a:t>
            </a:r>
          </a:p>
          <a:p>
            <a:pPr lvl="0"/>
            <a:r>
              <a:rPr lang="en-US" b="0" kern="0" dirty="0">
                <a:solidFill>
                  <a:srgbClr val="000000"/>
                </a:solidFill>
              </a:rPr>
              <a:t>User accounts can be created by using:</a:t>
            </a:r>
          </a:p>
          <a:p>
            <a:pPr lvl="1"/>
            <a:r>
              <a:rPr lang="en-US" b="0" kern="0" dirty="0">
                <a:solidFill>
                  <a:srgbClr val="000000"/>
                </a:solidFill>
              </a:rPr>
              <a:t>Active Directory Users and Computers</a:t>
            </a:r>
          </a:p>
          <a:p>
            <a:pPr lvl="1"/>
            <a:r>
              <a:rPr lang="en-US" b="0" kern="0" dirty="0">
                <a:solidFill>
                  <a:srgbClr val="000000"/>
                </a:solidFill>
              </a:rPr>
              <a:t>Active Directory Administrative Center</a:t>
            </a:r>
          </a:p>
          <a:p>
            <a:pPr lvl="1"/>
            <a:r>
              <a:rPr lang="en-US" b="0" kern="0" dirty="0">
                <a:solidFill>
                  <a:srgbClr val="000000"/>
                </a:solidFill>
              </a:rPr>
              <a:t>Windows PowerShell </a:t>
            </a:r>
          </a:p>
          <a:p>
            <a:pPr lvl="0"/>
            <a:r>
              <a:rPr lang="en-US" b="0" kern="0" dirty="0">
                <a:solidFill>
                  <a:srgbClr val="000000"/>
                </a:solidFill>
              </a:rPr>
              <a:t>Considerations for naming users include:</a:t>
            </a:r>
          </a:p>
          <a:p>
            <a:pPr lvl="1"/>
            <a:r>
              <a:rPr lang="en-US" b="0" kern="0" dirty="0">
                <a:solidFill>
                  <a:srgbClr val="000000"/>
                </a:solidFill>
              </a:rPr>
              <a:t>Naming formats</a:t>
            </a:r>
          </a:p>
          <a:p>
            <a:pPr lvl="1"/>
            <a:r>
              <a:rPr lang="en-US" b="0" kern="0" dirty="0">
                <a:solidFill>
                  <a:srgbClr val="000000"/>
                </a:solidFill>
              </a:rPr>
              <a:t>UPN suffixes</a:t>
            </a:r>
          </a:p>
          <a:p>
            <a:endParaRPr lang="en-US" dirty="0"/>
          </a:p>
        </p:txBody>
      </p:sp>
    </p:spTree>
    <p:extLst>
      <p:ext uri="{BB962C8B-B14F-4D97-AF65-F5344CB8AC3E}">
        <p14:creationId xmlns:p14="http://schemas.microsoft.com/office/powerpoint/2010/main" val="2086450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71ADE0-3003-415D-BE6E-D6B73CA7C7FA}"/>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User Properties</a:t>
            </a:r>
          </a:p>
        </p:txBody>
      </p:sp>
      <p:sp>
        <p:nvSpPr>
          <p:cNvPr id="3" name="Content Placeholder 2">
            <a:extLst>
              <a:ext uri="{FF2B5EF4-FFF2-40B4-BE49-F238E27FC236}">
                <a16:creationId xmlns:a16="http://schemas.microsoft.com/office/drawing/2014/main" id="{0F969940-C7D4-4F5B-A059-1D3ACA3E5EE6}"/>
              </a:ext>
            </a:extLst>
          </p:cNvPr>
          <p:cNvSpPr>
            <a:spLocks noGrp="1"/>
          </p:cNvSpPr>
          <p:nvPr>
            <p:ph idx="1"/>
          </p:nvPr>
        </p:nvSpPr>
        <p:spPr>
          <a:xfrm>
            <a:off x="966951" y="3355130"/>
            <a:ext cx="2669407" cy="2427333"/>
          </a:xfrm>
        </p:spPr>
        <p:txBody>
          <a:bodyPr>
            <a:normAutofit/>
          </a:bodyPr>
          <a:lstStyle/>
          <a:p>
            <a:pPr lvl="1"/>
            <a:r>
              <a:rPr lang="en-US" sz="1600" b="0" kern="0"/>
              <a:t>Account</a:t>
            </a:r>
          </a:p>
          <a:p>
            <a:pPr lvl="1"/>
            <a:r>
              <a:rPr lang="en-US" sz="1600" b="0" kern="0"/>
              <a:t>Organization</a:t>
            </a:r>
          </a:p>
          <a:p>
            <a:pPr lvl="1"/>
            <a:r>
              <a:rPr lang="en-US" sz="1600" b="0" kern="0"/>
              <a:t>Member of</a:t>
            </a:r>
          </a:p>
          <a:p>
            <a:pPr lvl="1"/>
            <a:r>
              <a:rPr lang="en-US" sz="1600" b="0" kern="0"/>
              <a:t>Password Settings</a:t>
            </a:r>
          </a:p>
          <a:p>
            <a:pPr lvl="1"/>
            <a:r>
              <a:rPr lang="en-US" sz="1600" b="0" kern="0"/>
              <a:t>Profile</a:t>
            </a:r>
          </a:p>
          <a:p>
            <a:pPr lvl="1"/>
            <a:r>
              <a:rPr lang="en-US" sz="1600" b="0" kern="0"/>
              <a:t>Policy</a:t>
            </a:r>
          </a:p>
          <a:p>
            <a:pPr lvl="1"/>
            <a:r>
              <a:rPr lang="en-US" sz="1600" b="0" kern="0"/>
              <a:t>Silo</a:t>
            </a:r>
          </a:p>
          <a:p>
            <a:pPr lvl="1"/>
            <a:r>
              <a:rPr lang="en-US" sz="1600" b="0" kern="0"/>
              <a:t>Extensions </a:t>
            </a:r>
          </a:p>
          <a:p>
            <a:pPr marL="0" indent="0">
              <a:buNone/>
            </a:pPr>
            <a:endParaRPr lang="en-US" sz="1600"/>
          </a:p>
        </p:txBody>
      </p:sp>
      <p:pic>
        <p:nvPicPr>
          <p:cNvPr id="4" name="Picture 3" descr="Screenshot of the Profile section of the User Properties window.&#10;">
            <a:extLst>
              <a:ext uri="{FF2B5EF4-FFF2-40B4-BE49-F238E27FC236}">
                <a16:creationId xmlns:a16="http://schemas.microsoft.com/office/drawing/2014/main" id="{8D99355B-C114-4327-99B5-CB2E75850A72}"/>
              </a:ext>
            </a:extLst>
          </p:cNvPr>
          <p:cNvPicPr>
            <a:picLocks noChangeAspect="1"/>
          </p:cNvPicPr>
          <p:nvPr/>
        </p:nvPicPr>
        <p:blipFill>
          <a:blip r:embed="rId2"/>
          <a:stretch>
            <a:fillRect/>
          </a:stretch>
        </p:blipFill>
        <p:spPr>
          <a:xfrm>
            <a:off x="4662102" y="1234694"/>
            <a:ext cx="6903723" cy="4265575"/>
          </a:xfrm>
          <a:prstGeom prst="rect">
            <a:avLst/>
          </a:prstGeom>
        </p:spPr>
      </p:pic>
    </p:spTree>
    <p:extLst>
      <p:ext uri="{BB962C8B-B14F-4D97-AF65-F5344CB8AC3E}">
        <p14:creationId xmlns:p14="http://schemas.microsoft.com/office/powerpoint/2010/main" val="1151756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E7E6-2A68-4EB8-8C94-DF83472C71F2}"/>
              </a:ext>
            </a:extLst>
          </p:cNvPr>
          <p:cNvSpPr>
            <a:spLocks noGrp="1"/>
          </p:cNvSpPr>
          <p:nvPr>
            <p:ph type="title"/>
          </p:nvPr>
        </p:nvSpPr>
        <p:spPr/>
        <p:txBody>
          <a:bodyPr/>
          <a:lstStyle/>
          <a:p>
            <a:r>
              <a:rPr lang="en-US" dirty="0"/>
              <a:t>Users – should be </a:t>
            </a:r>
            <a:r>
              <a:rPr lang="en-US" i="1" dirty="0"/>
              <a:t>fresh!</a:t>
            </a:r>
          </a:p>
        </p:txBody>
      </p:sp>
      <p:sp>
        <p:nvSpPr>
          <p:cNvPr id="3" name="Content Placeholder 2">
            <a:extLst>
              <a:ext uri="{FF2B5EF4-FFF2-40B4-BE49-F238E27FC236}">
                <a16:creationId xmlns:a16="http://schemas.microsoft.com/office/drawing/2014/main" id="{87103C37-D211-47D1-8FC6-A34F40311AC2}"/>
              </a:ext>
            </a:extLst>
          </p:cNvPr>
          <p:cNvSpPr>
            <a:spLocks noGrp="1"/>
          </p:cNvSpPr>
          <p:nvPr>
            <p:ph idx="1"/>
          </p:nvPr>
        </p:nvSpPr>
        <p:spPr/>
        <p:txBody>
          <a:bodyPr/>
          <a:lstStyle/>
          <a:p>
            <a:pPr lvl="0">
              <a:spcAft>
                <a:spcPts val="600"/>
              </a:spcAft>
            </a:pPr>
            <a:r>
              <a:rPr lang="en-US" b="0" kern="0" dirty="0">
                <a:solidFill>
                  <a:srgbClr val="000000"/>
                </a:solidFill>
              </a:rPr>
              <a:t>Users accounts that will be inactive for a period of time should be disabled rather than deleted</a:t>
            </a:r>
          </a:p>
          <a:p>
            <a:pPr lvl="0">
              <a:spcAft>
                <a:spcPts val="600"/>
              </a:spcAft>
            </a:pPr>
            <a:r>
              <a:rPr lang="en-US" b="0" kern="0" dirty="0">
                <a:solidFill>
                  <a:srgbClr val="000000"/>
                </a:solidFill>
              </a:rPr>
              <a:t>To disable an account in Active Directory Users and Computers, right-click the account and click Disable Account from the menu</a:t>
            </a:r>
          </a:p>
          <a:p>
            <a:endParaRPr lang="en-US" dirty="0"/>
          </a:p>
        </p:txBody>
      </p:sp>
    </p:spTree>
    <p:extLst>
      <p:ext uri="{BB962C8B-B14F-4D97-AF65-F5344CB8AC3E}">
        <p14:creationId xmlns:p14="http://schemas.microsoft.com/office/powerpoint/2010/main" val="3256788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mo time">
            <a:extLst>
              <a:ext uri="{FF2B5EF4-FFF2-40B4-BE49-F238E27FC236}">
                <a16:creationId xmlns:a16="http://schemas.microsoft.com/office/drawing/2014/main" id="{DA748261-1724-4AAB-B12D-C3CEB160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95250"/>
            <a:ext cx="5715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49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2EE8-327B-4DF8-B2E9-A78D9AC33177}"/>
              </a:ext>
            </a:extLst>
          </p:cNvPr>
          <p:cNvSpPr>
            <a:spLocks noGrp="1"/>
          </p:cNvSpPr>
          <p:nvPr>
            <p:ph type="title"/>
          </p:nvPr>
        </p:nvSpPr>
        <p:spPr/>
        <p:txBody>
          <a:bodyPr/>
          <a:lstStyle/>
          <a:p>
            <a:r>
              <a:rPr lang="en-US" dirty="0"/>
              <a:t>Groups – </a:t>
            </a:r>
            <a:r>
              <a:rPr lang="en-US" i="1" dirty="0"/>
              <a:t>this may get confusing…</a:t>
            </a:r>
          </a:p>
        </p:txBody>
      </p:sp>
      <p:sp>
        <p:nvSpPr>
          <p:cNvPr id="3" name="Content Placeholder 2">
            <a:extLst>
              <a:ext uri="{FF2B5EF4-FFF2-40B4-BE49-F238E27FC236}">
                <a16:creationId xmlns:a16="http://schemas.microsoft.com/office/drawing/2014/main" id="{7D7E6FB9-ED78-4A6F-85B1-9668F577D10B}"/>
              </a:ext>
            </a:extLst>
          </p:cNvPr>
          <p:cNvSpPr>
            <a:spLocks noGrp="1"/>
          </p:cNvSpPr>
          <p:nvPr>
            <p:ph idx="1"/>
          </p:nvPr>
        </p:nvSpPr>
        <p:spPr/>
        <p:txBody>
          <a:bodyPr/>
          <a:lstStyle/>
          <a:p>
            <a:r>
              <a:rPr lang="en-US" dirty="0"/>
              <a:t>There are 2 types</a:t>
            </a:r>
          </a:p>
          <a:p>
            <a:r>
              <a:rPr lang="en-US" dirty="0"/>
              <a:t>There are 4 scopes</a:t>
            </a:r>
          </a:p>
          <a:p>
            <a:r>
              <a:rPr lang="en-US" dirty="0"/>
              <a:t>There are some default groups</a:t>
            </a:r>
          </a:p>
          <a:p>
            <a:r>
              <a:rPr lang="en-US" dirty="0"/>
              <a:t>There are some “</a:t>
            </a:r>
            <a:r>
              <a:rPr lang="en-US" i="1" dirty="0"/>
              <a:t>special</a:t>
            </a:r>
            <a:r>
              <a:rPr lang="en-US" dirty="0"/>
              <a:t>” identities</a:t>
            </a:r>
          </a:p>
        </p:txBody>
      </p:sp>
    </p:spTree>
    <p:extLst>
      <p:ext uri="{BB962C8B-B14F-4D97-AF65-F5344CB8AC3E}">
        <p14:creationId xmlns:p14="http://schemas.microsoft.com/office/powerpoint/2010/main" val="315299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6B06-57A0-49BE-B277-466A9546DEA8}"/>
              </a:ext>
            </a:extLst>
          </p:cNvPr>
          <p:cNvSpPr>
            <a:spLocks noGrp="1"/>
          </p:cNvSpPr>
          <p:nvPr>
            <p:ph type="title"/>
          </p:nvPr>
        </p:nvSpPr>
        <p:spPr/>
        <p:txBody>
          <a:bodyPr/>
          <a:lstStyle/>
          <a:p>
            <a:r>
              <a:rPr lang="en-US" dirty="0"/>
              <a:t>Active Directory is a form of:</a:t>
            </a:r>
          </a:p>
        </p:txBody>
      </p:sp>
      <p:sp>
        <p:nvSpPr>
          <p:cNvPr id="3" name="Content Placeholder 2">
            <a:extLst>
              <a:ext uri="{FF2B5EF4-FFF2-40B4-BE49-F238E27FC236}">
                <a16:creationId xmlns:a16="http://schemas.microsoft.com/office/drawing/2014/main" id="{41C6BE6D-C59D-4EB2-BB05-2C6DBB95EC42}"/>
              </a:ext>
            </a:extLst>
          </p:cNvPr>
          <p:cNvSpPr>
            <a:spLocks noGrp="1"/>
          </p:cNvSpPr>
          <p:nvPr>
            <p:ph idx="1"/>
          </p:nvPr>
        </p:nvSpPr>
        <p:spPr/>
        <p:txBody>
          <a:bodyPr/>
          <a:lstStyle/>
          <a:p>
            <a:r>
              <a:rPr lang="en-US" dirty="0"/>
              <a:t>Identity Management (</a:t>
            </a:r>
            <a:r>
              <a:rPr lang="en-US" dirty="0" err="1"/>
              <a:t>IdM</a:t>
            </a:r>
            <a:r>
              <a:rPr lang="en-US" dirty="0"/>
              <a:t>)</a:t>
            </a:r>
          </a:p>
          <a:p>
            <a:r>
              <a:rPr lang="en-US" dirty="0"/>
              <a:t>Access and Identity Management (AIM)</a:t>
            </a:r>
          </a:p>
          <a:p>
            <a:r>
              <a:rPr lang="en-US" dirty="0"/>
              <a:t>Identity and Access Management (IAM)</a:t>
            </a:r>
          </a:p>
          <a:p>
            <a:r>
              <a:rPr lang="en-US" dirty="0"/>
              <a:t>Centralized Identity Management System (CIMS)</a:t>
            </a:r>
          </a:p>
          <a:p>
            <a:endParaRPr lang="en-US" dirty="0"/>
          </a:p>
          <a:p>
            <a:r>
              <a:rPr lang="en-US" dirty="0" err="1"/>
              <a:t>Identicus</a:t>
            </a:r>
            <a:r>
              <a:rPr lang="en-US" dirty="0"/>
              <a:t> X50:9</a:t>
            </a:r>
          </a:p>
          <a:p>
            <a:pPr lvl="1"/>
            <a:r>
              <a:rPr lang="en-US" dirty="0"/>
              <a:t>LDAP begat Directory Services whom begat Active Directory whom then begat </a:t>
            </a:r>
            <a:r>
              <a:rPr lang="en-US"/>
              <a:t>Azure Active Directory</a:t>
            </a:r>
            <a:endParaRPr lang="en-US" dirty="0"/>
          </a:p>
        </p:txBody>
      </p:sp>
    </p:spTree>
    <p:extLst>
      <p:ext uri="{BB962C8B-B14F-4D97-AF65-F5344CB8AC3E}">
        <p14:creationId xmlns:p14="http://schemas.microsoft.com/office/powerpoint/2010/main" val="1507899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4341-8AA6-454A-B9FD-31AC277D1E49}"/>
              </a:ext>
            </a:extLst>
          </p:cNvPr>
          <p:cNvSpPr>
            <a:spLocks noGrp="1"/>
          </p:cNvSpPr>
          <p:nvPr>
            <p:ph type="title"/>
          </p:nvPr>
        </p:nvSpPr>
        <p:spPr/>
        <p:txBody>
          <a:bodyPr/>
          <a:lstStyle/>
          <a:p>
            <a:r>
              <a:rPr lang="en-US" dirty="0"/>
              <a:t>Group Types</a:t>
            </a:r>
          </a:p>
        </p:txBody>
      </p:sp>
      <p:sp>
        <p:nvSpPr>
          <p:cNvPr id="3" name="Content Placeholder 2">
            <a:extLst>
              <a:ext uri="{FF2B5EF4-FFF2-40B4-BE49-F238E27FC236}">
                <a16:creationId xmlns:a16="http://schemas.microsoft.com/office/drawing/2014/main" id="{F35A95C7-4628-4B58-8386-A1F4BC0D6230}"/>
              </a:ext>
            </a:extLst>
          </p:cNvPr>
          <p:cNvSpPr>
            <a:spLocks noGrp="1"/>
          </p:cNvSpPr>
          <p:nvPr>
            <p:ph idx="1"/>
          </p:nvPr>
        </p:nvSpPr>
        <p:spPr/>
        <p:txBody>
          <a:bodyPr>
            <a:normAutofit lnSpcReduction="10000"/>
          </a:bodyPr>
          <a:lstStyle/>
          <a:p>
            <a:pPr lvl="0"/>
            <a:r>
              <a:rPr lang="en-US" b="0" kern="0" dirty="0">
                <a:solidFill>
                  <a:srgbClr val="000000"/>
                </a:solidFill>
              </a:rPr>
              <a:t>Distribution groups</a:t>
            </a:r>
          </a:p>
          <a:p>
            <a:pPr lvl="1"/>
            <a:r>
              <a:rPr lang="en-US" b="0" kern="0" dirty="0">
                <a:solidFill>
                  <a:srgbClr val="000000"/>
                </a:solidFill>
              </a:rPr>
              <a:t>Used only with email applications</a:t>
            </a:r>
          </a:p>
          <a:p>
            <a:pPr lvl="1"/>
            <a:r>
              <a:rPr lang="en-US" b="0" kern="0" dirty="0">
                <a:solidFill>
                  <a:srgbClr val="000000"/>
                </a:solidFill>
              </a:rPr>
              <a:t>Not security enabled (no SID)                               </a:t>
            </a:r>
          </a:p>
          <a:p>
            <a:pPr lvl="1"/>
            <a:r>
              <a:rPr lang="en-US" b="0" kern="0" dirty="0">
                <a:solidFill>
                  <a:srgbClr val="000000"/>
                </a:solidFill>
              </a:rPr>
              <a:t>Cannot be given permissions</a:t>
            </a:r>
            <a:endParaRPr lang="en-US" sz="1400" b="0" kern="0" dirty="0">
              <a:solidFill>
                <a:srgbClr val="000000"/>
              </a:solidFill>
            </a:endParaRPr>
          </a:p>
          <a:p>
            <a:pPr lvl="0"/>
            <a:endParaRPr lang="en-US" sz="1600" b="0" kern="0" dirty="0">
              <a:solidFill>
                <a:srgbClr val="000000"/>
              </a:solidFill>
            </a:endParaRPr>
          </a:p>
          <a:p>
            <a:pPr lvl="0"/>
            <a:r>
              <a:rPr lang="en-US" b="0" kern="0" dirty="0">
                <a:solidFill>
                  <a:srgbClr val="000000"/>
                </a:solidFill>
              </a:rPr>
              <a:t>Security groups</a:t>
            </a:r>
          </a:p>
          <a:p>
            <a:pPr lvl="1"/>
            <a:r>
              <a:rPr lang="en-US" b="0" kern="0" dirty="0">
                <a:solidFill>
                  <a:srgbClr val="000000"/>
                </a:solidFill>
              </a:rPr>
              <a:t>Security principal with a SID</a:t>
            </a:r>
          </a:p>
          <a:p>
            <a:pPr lvl="1"/>
            <a:r>
              <a:rPr lang="en-US" b="0" kern="0" dirty="0">
                <a:solidFill>
                  <a:srgbClr val="000000"/>
                </a:solidFill>
              </a:rPr>
              <a:t>Can be given permissions</a:t>
            </a:r>
          </a:p>
          <a:p>
            <a:pPr lvl="1"/>
            <a:r>
              <a:rPr lang="en-US" b="0" kern="0" dirty="0">
                <a:solidFill>
                  <a:srgbClr val="000000"/>
                </a:solidFill>
              </a:rPr>
              <a:t>Can also be email-enabled</a:t>
            </a:r>
            <a:endParaRPr lang="en-US" sz="1400" b="0" kern="0" dirty="0">
              <a:solidFill>
                <a:srgbClr val="000000"/>
              </a:solidFill>
            </a:endParaRPr>
          </a:p>
          <a:p>
            <a:pPr marL="0" lvl="1" indent="0">
              <a:buNone/>
            </a:pPr>
            <a:endParaRPr lang="en-CA" sz="1400" b="0" kern="0" dirty="0">
              <a:solidFill>
                <a:srgbClr val="000000"/>
              </a:solidFill>
            </a:endParaRPr>
          </a:p>
          <a:p>
            <a:pPr marL="0" lvl="1" indent="0">
              <a:buNone/>
            </a:pPr>
            <a:r>
              <a:rPr lang="en-CA" b="0" kern="0" dirty="0">
                <a:solidFill>
                  <a:srgbClr val="000000"/>
                </a:solidFill>
              </a:rPr>
              <a:t>You can convert security groups to distribution groups and distribution groups to security groups</a:t>
            </a:r>
            <a:endParaRPr lang="en-US" b="0" kern="0" dirty="0">
              <a:solidFill>
                <a:srgbClr val="000000"/>
              </a:solidFill>
            </a:endParaRPr>
          </a:p>
          <a:p>
            <a:endParaRPr lang="en-US" dirty="0"/>
          </a:p>
        </p:txBody>
      </p:sp>
      <p:pic>
        <p:nvPicPr>
          <p:cNvPr id="4" name="Picture 3">
            <a:extLst>
              <a:ext uri="{FF2B5EF4-FFF2-40B4-BE49-F238E27FC236}">
                <a16:creationId xmlns:a16="http://schemas.microsoft.com/office/drawing/2014/main" id="{1049C132-6701-4E07-A71A-77D6A49A47FD}"/>
              </a:ext>
            </a:extLst>
          </p:cNvPr>
          <p:cNvPicPr>
            <a:picLocks noChangeAspect="1"/>
          </p:cNvPicPr>
          <p:nvPr/>
        </p:nvPicPr>
        <p:blipFill>
          <a:blip r:embed="rId2"/>
          <a:stretch>
            <a:fillRect/>
          </a:stretch>
        </p:blipFill>
        <p:spPr>
          <a:xfrm>
            <a:off x="6612992" y="2076380"/>
            <a:ext cx="1505027" cy="2705239"/>
          </a:xfrm>
          <a:prstGeom prst="rect">
            <a:avLst/>
          </a:prstGeom>
        </p:spPr>
      </p:pic>
    </p:spTree>
    <p:extLst>
      <p:ext uri="{BB962C8B-B14F-4D97-AF65-F5344CB8AC3E}">
        <p14:creationId xmlns:p14="http://schemas.microsoft.com/office/powerpoint/2010/main" val="1566877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0CD3-0CBD-4796-866C-F083EC01DCC2}"/>
              </a:ext>
            </a:extLst>
          </p:cNvPr>
          <p:cNvSpPr>
            <a:spLocks noGrp="1"/>
          </p:cNvSpPr>
          <p:nvPr>
            <p:ph type="title"/>
          </p:nvPr>
        </p:nvSpPr>
        <p:spPr/>
        <p:txBody>
          <a:bodyPr/>
          <a:lstStyle/>
          <a:p>
            <a:r>
              <a:rPr lang="en-US" dirty="0"/>
              <a:t>Group Scopes</a:t>
            </a:r>
          </a:p>
        </p:txBody>
      </p:sp>
      <p:sp>
        <p:nvSpPr>
          <p:cNvPr id="3" name="Content Placeholder 2">
            <a:extLst>
              <a:ext uri="{FF2B5EF4-FFF2-40B4-BE49-F238E27FC236}">
                <a16:creationId xmlns:a16="http://schemas.microsoft.com/office/drawing/2014/main" id="{B7B36882-EDBB-469C-9AD5-E6A0E0A6DCC1}"/>
              </a:ext>
            </a:extLst>
          </p:cNvPr>
          <p:cNvSpPr>
            <a:spLocks noGrp="1"/>
          </p:cNvSpPr>
          <p:nvPr>
            <p:ph idx="1"/>
          </p:nvPr>
        </p:nvSpPr>
        <p:spPr/>
        <p:txBody>
          <a:bodyPr>
            <a:normAutofit fontScale="92500" lnSpcReduction="10000"/>
          </a:bodyPr>
          <a:lstStyle/>
          <a:p>
            <a:pPr lvl="0"/>
            <a:r>
              <a:rPr lang="en-US" b="1" kern="0" dirty="0">
                <a:solidFill>
                  <a:srgbClr val="000000"/>
                </a:solidFill>
              </a:rPr>
              <a:t>Local</a:t>
            </a:r>
            <a:r>
              <a:rPr lang="en-US" kern="0" dirty="0">
                <a:solidFill>
                  <a:srgbClr val="000000"/>
                </a:solidFill>
              </a:rPr>
              <a:t> - can contain users, computers, global groups, domain-local groups and universal groups from the same domain, domains in the same forest and other trusted domain and can be given permissions to resources on the local computer only</a:t>
            </a:r>
          </a:p>
          <a:p>
            <a:pPr lvl="0"/>
            <a:r>
              <a:rPr lang="en-US" b="1" kern="0" dirty="0">
                <a:solidFill>
                  <a:srgbClr val="000000"/>
                </a:solidFill>
              </a:rPr>
              <a:t>Domain-local</a:t>
            </a:r>
            <a:r>
              <a:rPr lang="en-US" kern="0" dirty="0">
                <a:solidFill>
                  <a:srgbClr val="000000"/>
                </a:solidFill>
              </a:rPr>
              <a:t> - have the same membership possibilities as Local but can be given permission to resources anywhere in the domain</a:t>
            </a:r>
          </a:p>
          <a:p>
            <a:pPr lvl="0"/>
            <a:r>
              <a:rPr lang="en-US" b="1" kern="0" dirty="0">
                <a:solidFill>
                  <a:srgbClr val="000000"/>
                </a:solidFill>
              </a:rPr>
              <a:t>Universal</a:t>
            </a:r>
            <a:r>
              <a:rPr lang="en-US" kern="0" dirty="0">
                <a:solidFill>
                  <a:srgbClr val="000000"/>
                </a:solidFill>
              </a:rPr>
              <a:t> - can contain users, computers, global groups and other universal groups from the same domain or domains in the same forest and can be given permissions to any resource in the forest</a:t>
            </a:r>
          </a:p>
          <a:p>
            <a:pPr lvl="0"/>
            <a:r>
              <a:rPr lang="en-US" b="1" kern="0" dirty="0">
                <a:solidFill>
                  <a:srgbClr val="000000"/>
                </a:solidFill>
              </a:rPr>
              <a:t>Global</a:t>
            </a:r>
            <a:r>
              <a:rPr lang="en-US" kern="0" dirty="0">
                <a:solidFill>
                  <a:srgbClr val="000000"/>
                </a:solidFill>
              </a:rPr>
              <a:t> - can only contain users, computers and other global groups from the same domain and can be given permission to resources in the domain or any trusted domain </a:t>
            </a:r>
          </a:p>
          <a:p>
            <a:endParaRPr lang="en-US" dirty="0"/>
          </a:p>
        </p:txBody>
      </p:sp>
    </p:spTree>
    <p:extLst>
      <p:ext uri="{BB962C8B-B14F-4D97-AF65-F5344CB8AC3E}">
        <p14:creationId xmlns:p14="http://schemas.microsoft.com/office/powerpoint/2010/main" val="3754994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40B1-23D6-4F7F-A6DF-A01623CAD1E1}"/>
              </a:ext>
            </a:extLst>
          </p:cNvPr>
          <p:cNvSpPr>
            <a:spLocks noGrp="1"/>
          </p:cNvSpPr>
          <p:nvPr>
            <p:ph type="title"/>
          </p:nvPr>
        </p:nvSpPr>
        <p:spPr/>
        <p:txBody>
          <a:bodyPr/>
          <a:lstStyle/>
          <a:p>
            <a:r>
              <a:rPr lang="en-US" dirty="0"/>
              <a:t>Groups – Nesting: IGDLA Best Practice</a:t>
            </a:r>
          </a:p>
        </p:txBody>
      </p:sp>
      <p:sp>
        <p:nvSpPr>
          <p:cNvPr id="3" name="Content Placeholder 2">
            <a:extLst>
              <a:ext uri="{FF2B5EF4-FFF2-40B4-BE49-F238E27FC236}">
                <a16:creationId xmlns:a16="http://schemas.microsoft.com/office/drawing/2014/main" id="{E8FB8258-98CD-4454-BA8D-153F42AB81C4}"/>
              </a:ext>
            </a:extLst>
          </p:cNvPr>
          <p:cNvSpPr>
            <a:spLocks noGrp="1"/>
          </p:cNvSpPr>
          <p:nvPr>
            <p:ph idx="1"/>
          </p:nvPr>
        </p:nvSpPr>
        <p:spPr>
          <a:xfrm>
            <a:off x="838200" y="1825625"/>
            <a:ext cx="5647267" cy="4351338"/>
          </a:xfrm>
        </p:spPr>
        <p:txBody>
          <a:bodyPr/>
          <a:lstStyle/>
          <a:p>
            <a:pPr lvl="0">
              <a:spcBef>
                <a:spcPts val="600"/>
              </a:spcBef>
              <a:spcAft>
                <a:spcPts val="600"/>
              </a:spcAft>
            </a:pPr>
            <a:r>
              <a:rPr lang="en-US" dirty="0">
                <a:solidFill>
                  <a:srgbClr val="000000"/>
                </a:solidFill>
                <a:latin typeface="Segoe UI" panose="020B0502040204020203" pitchFamily="34" charset="0"/>
                <a:cs typeface="Segoe UI" panose="020B0502040204020203" pitchFamily="34" charset="0"/>
              </a:rPr>
              <a:t>I: Identities, users, or computers, which are members of</a:t>
            </a:r>
          </a:p>
          <a:p>
            <a:pPr lvl="0">
              <a:spcBef>
                <a:spcPts val="600"/>
              </a:spcBef>
              <a:spcAft>
                <a:spcPts val="600"/>
              </a:spcAft>
            </a:pPr>
            <a:r>
              <a:rPr lang="en-US" dirty="0">
                <a:solidFill>
                  <a:srgbClr val="000000"/>
                </a:solidFill>
                <a:latin typeface="Segoe UI" panose="020B0502040204020203" pitchFamily="34" charset="0"/>
                <a:cs typeface="Segoe UI" panose="020B0502040204020203" pitchFamily="34" charset="0"/>
              </a:rPr>
              <a:t>G: Global groups, which collect members based on members’ roles, which are members of</a:t>
            </a:r>
          </a:p>
          <a:p>
            <a:pPr lvl="0">
              <a:spcBef>
                <a:spcPts val="600"/>
              </a:spcBef>
              <a:spcAft>
                <a:spcPts val="600"/>
              </a:spcAft>
            </a:pPr>
            <a:r>
              <a:rPr lang="en-US" dirty="0">
                <a:solidFill>
                  <a:srgbClr val="000000"/>
                </a:solidFill>
                <a:latin typeface="Segoe UI" panose="020B0502040204020203" pitchFamily="34" charset="0"/>
                <a:cs typeface="Segoe UI" panose="020B0502040204020203" pitchFamily="34" charset="0"/>
              </a:rPr>
              <a:t>DL: Domain-local groups, which provide management such as resource access which are</a:t>
            </a:r>
          </a:p>
          <a:p>
            <a:pPr lvl="0">
              <a:spcBef>
                <a:spcPts val="600"/>
              </a:spcBef>
              <a:spcAft>
                <a:spcPts val="600"/>
              </a:spcAft>
            </a:pPr>
            <a:r>
              <a:rPr lang="en-US" dirty="0">
                <a:solidFill>
                  <a:srgbClr val="000000"/>
                </a:solidFill>
                <a:latin typeface="Segoe UI" panose="020B0502040204020203" pitchFamily="34" charset="0"/>
                <a:cs typeface="Segoe UI" panose="020B0502040204020203" pitchFamily="34" charset="0"/>
              </a:rPr>
              <a:t>A: Assigned access to a resource</a:t>
            </a:r>
          </a:p>
          <a:p>
            <a:endParaRPr lang="en-US" dirty="0"/>
          </a:p>
        </p:txBody>
      </p:sp>
      <p:grpSp>
        <p:nvGrpSpPr>
          <p:cNvPr id="22" name="Group 21" descr="Illustration depicts two global security groups, Sales and Auditors, both of which belong to the ACL_Sales_Read domain-local group. This group has permissions on a server-based shared resource. ACL is an acronym that stands for access control lists.&#10;&#10;">
            <a:extLst>
              <a:ext uri="{FF2B5EF4-FFF2-40B4-BE49-F238E27FC236}">
                <a16:creationId xmlns:a16="http://schemas.microsoft.com/office/drawing/2014/main" id="{E12231C8-DA7B-4284-B98A-9CE6D5AE1E69}"/>
              </a:ext>
            </a:extLst>
          </p:cNvPr>
          <p:cNvGrpSpPr/>
          <p:nvPr/>
        </p:nvGrpSpPr>
        <p:grpSpPr>
          <a:xfrm>
            <a:off x="6858361" y="1363448"/>
            <a:ext cx="5027240" cy="2637846"/>
            <a:chOff x="3979915" y="978190"/>
            <a:chExt cx="5120153" cy="2918317"/>
          </a:xfrm>
        </p:grpSpPr>
        <p:sp>
          <p:nvSpPr>
            <p:cNvPr id="23" name="big grey oval">
              <a:extLst>
                <a:ext uri="{FF2B5EF4-FFF2-40B4-BE49-F238E27FC236}">
                  <a16:creationId xmlns:a16="http://schemas.microsoft.com/office/drawing/2014/main" id="{D2368BB6-FE64-4390-A20E-33CF568A220B}"/>
                </a:ext>
              </a:extLst>
            </p:cNvPr>
            <p:cNvSpPr/>
            <p:nvPr/>
          </p:nvSpPr>
          <p:spPr bwMode="auto">
            <a:xfrm>
              <a:off x="4072828" y="1155630"/>
              <a:ext cx="5027240" cy="2740877"/>
            </a:xfrm>
            <a:prstGeom prst="ellipse">
              <a:avLst/>
            </a:prstGeom>
            <a:solidFill>
              <a:srgbClr val="FFC000"/>
            </a:solidFill>
            <a:ln w="41275">
              <a:noFill/>
              <a:headEnd type="none" w="med" len="med"/>
              <a:tailEnd type="none" w="med" len="med"/>
            </a:ln>
            <a:effectLst/>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sp>
          <p:nvSpPr>
            <p:cNvPr id="24" name="&quot;ACL Sales Read&quot;">
              <a:extLst>
                <a:ext uri="{FF2B5EF4-FFF2-40B4-BE49-F238E27FC236}">
                  <a16:creationId xmlns:a16="http://schemas.microsoft.com/office/drawing/2014/main" id="{2E5A4DDE-B0B3-42CF-A957-F3091206C1A2}"/>
                </a:ext>
              </a:extLst>
            </p:cNvPr>
            <p:cNvSpPr txBox="1"/>
            <p:nvPr/>
          </p:nvSpPr>
          <p:spPr>
            <a:xfrm>
              <a:off x="4972732" y="3119694"/>
              <a:ext cx="3175385" cy="719735"/>
            </a:xfrm>
            <a:prstGeom prst="rect">
              <a:avLst/>
            </a:prstGeom>
            <a:noFill/>
          </p:spPr>
          <p:txBody>
            <a:bodyPr wrap="square" tIns="0" bIns="0" rtlCol="0">
              <a:spAutoFit/>
            </a:bodyPr>
            <a:lstStyle/>
            <a:p>
              <a:pPr lvl="0" algn="ctr">
                <a:lnSpc>
                  <a:spcPct val="110000"/>
                </a:lnSpc>
              </a:pPr>
              <a:r>
                <a:rPr lang="en-US" sz="2000" b="0">
                  <a:solidFill>
                    <a:srgbClr val="000000"/>
                  </a:solidFill>
                  <a:latin typeface="Segoe UI" pitchFamily="34" charset="0"/>
                  <a:ea typeface="Segoe UI" pitchFamily="34" charset="0"/>
                  <a:cs typeface="Segoe UI" pitchFamily="34" charset="0"/>
                </a:rPr>
                <a:t>ACL_Sales_Read</a:t>
              </a:r>
              <a:br>
                <a:rPr lang="en-US" sz="2000" b="0">
                  <a:solidFill>
                    <a:srgbClr val="000000"/>
                  </a:solidFill>
                  <a:latin typeface="Segoe UI" pitchFamily="34" charset="0"/>
                  <a:ea typeface="Segoe UI" pitchFamily="34" charset="0"/>
                  <a:cs typeface="Segoe UI" pitchFamily="34" charset="0"/>
                </a:rPr>
              </a:br>
              <a:r>
                <a:rPr lang="en-US" sz="2000" b="0">
                  <a:solidFill>
                    <a:srgbClr val="000000"/>
                  </a:solidFill>
                  <a:latin typeface="Segoe UI" pitchFamily="34" charset="0"/>
                  <a:ea typeface="Segoe UI" pitchFamily="34" charset="0"/>
                  <a:cs typeface="Segoe UI" pitchFamily="34" charset="0"/>
                </a:rPr>
                <a:t>(domain-local group)</a:t>
              </a:r>
              <a:endParaRPr lang="en-US" sz="2000" b="0" dirty="0">
                <a:solidFill>
                  <a:srgbClr val="000000"/>
                </a:solidFill>
                <a:latin typeface="Segoe UI" pitchFamily="34" charset="0"/>
                <a:ea typeface="Segoe UI" pitchFamily="34" charset="0"/>
                <a:cs typeface="Segoe UI" pitchFamily="34" charset="0"/>
              </a:endParaRPr>
            </a:p>
          </p:txBody>
        </p:sp>
        <p:sp>
          <p:nvSpPr>
            <p:cNvPr id="25" name="small blue oval">
              <a:extLst>
                <a:ext uri="{FF2B5EF4-FFF2-40B4-BE49-F238E27FC236}">
                  <a16:creationId xmlns:a16="http://schemas.microsoft.com/office/drawing/2014/main" id="{AE258826-0CCA-4833-8B22-71EB3DBEDE0F}"/>
                </a:ext>
              </a:extLst>
            </p:cNvPr>
            <p:cNvSpPr>
              <a:spLocks noChangeArrowheads="1"/>
            </p:cNvSpPr>
            <p:nvPr/>
          </p:nvSpPr>
          <p:spPr bwMode="auto">
            <a:xfrm>
              <a:off x="3979915" y="114522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26" name="globe">
              <a:extLst>
                <a:ext uri="{FF2B5EF4-FFF2-40B4-BE49-F238E27FC236}">
                  <a16:creationId xmlns:a16="http://schemas.microsoft.com/office/drawing/2014/main" id="{9D0CD4F1-A442-41DC-90D0-372CA46244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5249" y="1080062"/>
              <a:ext cx="504578" cy="607329"/>
            </a:xfrm>
            <a:prstGeom prst="rect">
              <a:avLst/>
            </a:prstGeom>
          </p:spPr>
        </p:pic>
        <p:pic>
          <p:nvPicPr>
            <p:cNvPr id="27" name="users">
              <a:extLst>
                <a:ext uri="{FF2B5EF4-FFF2-40B4-BE49-F238E27FC236}">
                  <a16:creationId xmlns:a16="http://schemas.microsoft.com/office/drawing/2014/main" id="{D9CF9188-7C30-4A7E-81C7-905DFB2706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62015" y="978190"/>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28" name="work station">
              <a:extLst>
                <a:ext uri="{FF2B5EF4-FFF2-40B4-BE49-F238E27FC236}">
                  <a16:creationId xmlns:a16="http://schemas.microsoft.com/office/drawing/2014/main" id="{59BFF60E-504B-4AAE-B820-F8D57DEF4A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3457" y="1220909"/>
              <a:ext cx="626505" cy="555912"/>
            </a:xfrm>
            <a:prstGeom prst="rect">
              <a:avLst/>
            </a:prstGeom>
          </p:spPr>
        </p:pic>
        <p:sp>
          <p:nvSpPr>
            <p:cNvPr id="29" name="&quot;sales&quot;">
              <a:extLst>
                <a:ext uri="{FF2B5EF4-FFF2-40B4-BE49-F238E27FC236}">
                  <a16:creationId xmlns:a16="http://schemas.microsoft.com/office/drawing/2014/main" id="{66F14C31-F20C-4D4C-B366-6D0075E3954C}"/>
                </a:ext>
              </a:extLst>
            </p:cNvPr>
            <p:cNvSpPr txBox="1"/>
            <p:nvPr/>
          </p:nvSpPr>
          <p:spPr>
            <a:xfrm>
              <a:off x="4305347" y="1974704"/>
              <a:ext cx="1792825" cy="776343"/>
            </a:xfrm>
            <a:prstGeom prst="rect">
              <a:avLst/>
            </a:prstGeom>
            <a:noFill/>
          </p:spPr>
          <p:txBody>
            <a:bodyPr wrap="square" rtlCol="0">
              <a:spAutoFit/>
            </a:bodyPr>
            <a:lstStyle/>
            <a:p>
              <a:pPr lvl="0" algn="ctr">
                <a:lnSpc>
                  <a:spcPct val="110000"/>
                </a:lnSpc>
              </a:pPr>
              <a:r>
                <a:rPr lang="en-US" b="0">
                  <a:solidFill>
                    <a:srgbClr val="000000"/>
                  </a:solidFill>
                  <a:latin typeface="Segoe UI" pitchFamily="34" charset="0"/>
                  <a:ea typeface="Segoe UI" pitchFamily="34" charset="0"/>
                  <a:cs typeface="Segoe UI" pitchFamily="34" charset="0"/>
                </a:rPr>
                <a:t>Sales</a:t>
              </a:r>
            </a:p>
            <a:p>
              <a:pPr lvl="0" algn="ctr">
                <a:lnSpc>
                  <a:spcPct val="110000"/>
                </a:lnSpc>
              </a:pPr>
              <a:r>
                <a:rPr lang="en-US" b="0">
                  <a:solidFill>
                    <a:srgbClr val="000000"/>
                  </a:solidFill>
                  <a:latin typeface="Segoe UI" pitchFamily="34" charset="0"/>
                  <a:ea typeface="Segoe UI" pitchFamily="34" charset="0"/>
                  <a:cs typeface="Segoe UI" pitchFamily="34" charset="0"/>
                </a:rPr>
                <a:t>(global group)</a:t>
              </a:r>
              <a:endParaRPr lang="en-US" b="0" dirty="0">
                <a:solidFill>
                  <a:srgbClr val="000000"/>
                </a:solidFill>
                <a:latin typeface="Segoe UI" pitchFamily="34" charset="0"/>
                <a:ea typeface="Segoe UI" pitchFamily="34" charset="0"/>
                <a:cs typeface="Segoe UI" pitchFamily="34" charset="0"/>
              </a:endParaRPr>
            </a:p>
          </p:txBody>
        </p:sp>
        <p:sp>
          <p:nvSpPr>
            <p:cNvPr id="30" name="small blue oval">
              <a:extLst>
                <a:ext uri="{FF2B5EF4-FFF2-40B4-BE49-F238E27FC236}">
                  <a16:creationId xmlns:a16="http://schemas.microsoft.com/office/drawing/2014/main" id="{44EA8A04-F50B-4A6A-ACEE-0FAB712F4E5E}"/>
                </a:ext>
              </a:extLst>
            </p:cNvPr>
            <p:cNvSpPr>
              <a:spLocks noChangeArrowheads="1"/>
            </p:cNvSpPr>
            <p:nvPr/>
          </p:nvSpPr>
          <p:spPr bwMode="auto">
            <a:xfrm>
              <a:off x="6499443" y="1303605"/>
              <a:ext cx="2396264" cy="1662809"/>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kern="0">
                <a:solidFill>
                  <a:srgbClr val="000000"/>
                </a:solidFill>
                <a:latin typeface="Segoe UI" pitchFamily="34" charset="0"/>
                <a:ea typeface="Segoe UI" pitchFamily="34" charset="0"/>
                <a:cs typeface="Segoe UI" pitchFamily="34" charset="0"/>
              </a:endParaRPr>
            </a:p>
          </p:txBody>
        </p:sp>
        <p:pic>
          <p:nvPicPr>
            <p:cNvPr id="31" name="globe">
              <a:extLst>
                <a:ext uri="{FF2B5EF4-FFF2-40B4-BE49-F238E27FC236}">
                  <a16:creationId xmlns:a16="http://schemas.microsoft.com/office/drawing/2014/main" id="{FC5087CD-114E-4638-BF78-085DF27533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6705" y="1301599"/>
              <a:ext cx="504578" cy="607329"/>
            </a:xfrm>
            <a:prstGeom prst="rect">
              <a:avLst/>
            </a:prstGeom>
          </p:spPr>
        </p:pic>
        <p:pic>
          <p:nvPicPr>
            <p:cNvPr id="32" name="users">
              <a:extLst>
                <a:ext uri="{FF2B5EF4-FFF2-40B4-BE49-F238E27FC236}">
                  <a16:creationId xmlns:a16="http://schemas.microsoft.com/office/drawing/2014/main" id="{6EEA5D8D-6E95-4621-9EBD-DE52C7C7BD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323471" y="1199727"/>
              <a:ext cx="850171" cy="916590"/>
            </a:xfrm>
            <a:prstGeom prst="rect">
              <a:avLst/>
            </a:prstGeom>
            <a:noFill/>
            <a:extLst>
              <a:ext uri="{909E8E84-426E-40DD-AFC4-6F175D3DCCD1}">
                <a14:hiddenFill xmlns:a14="http://schemas.microsoft.com/office/drawing/2010/main">
                  <a:solidFill>
                    <a:srgbClr val="FFFFFF"/>
                  </a:solidFill>
                </a14:hiddenFill>
              </a:ext>
            </a:extLst>
          </p:spPr>
        </p:pic>
        <p:pic>
          <p:nvPicPr>
            <p:cNvPr id="33" name="work station">
              <a:extLst>
                <a:ext uri="{FF2B5EF4-FFF2-40B4-BE49-F238E27FC236}">
                  <a16:creationId xmlns:a16="http://schemas.microsoft.com/office/drawing/2014/main" id="{0FB6EAC4-01EA-4D7A-9F89-95BBB0D751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4913" y="1442446"/>
              <a:ext cx="626505" cy="555912"/>
            </a:xfrm>
            <a:prstGeom prst="rect">
              <a:avLst/>
            </a:prstGeom>
          </p:spPr>
        </p:pic>
        <p:sp>
          <p:nvSpPr>
            <p:cNvPr id="34" name="TextBox 33">
              <a:extLst>
                <a:ext uri="{FF2B5EF4-FFF2-40B4-BE49-F238E27FC236}">
                  <a16:creationId xmlns:a16="http://schemas.microsoft.com/office/drawing/2014/main" id="{DFFF790F-87D0-42C8-858B-423C511B8FCF}"/>
                </a:ext>
              </a:extLst>
            </p:cNvPr>
            <p:cNvSpPr txBox="1"/>
            <p:nvPr/>
          </p:nvSpPr>
          <p:spPr>
            <a:xfrm>
              <a:off x="6875476" y="2208671"/>
              <a:ext cx="1809470" cy="715053"/>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Auditors </a:t>
              </a:r>
            </a:p>
            <a:p>
              <a:pPr lvl="0" algn="ctr"/>
              <a:r>
                <a:rPr lang="en-US" b="0">
                  <a:solidFill>
                    <a:srgbClr val="000000"/>
                  </a:solidFill>
                  <a:latin typeface="Segoe UI" panose="020B0502040204020203" pitchFamily="34" charset="0"/>
                  <a:cs typeface="Segoe UI" panose="020B0502040204020203" pitchFamily="34" charset="0"/>
                </a:rPr>
                <a:t>(global group)</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35" name="server, folder, lock">
            <a:extLst>
              <a:ext uri="{FF2B5EF4-FFF2-40B4-BE49-F238E27FC236}">
                <a16:creationId xmlns:a16="http://schemas.microsoft.com/office/drawing/2014/main" id="{E118679F-443F-485C-8435-F80086C9462D}"/>
              </a:ext>
            </a:extLst>
          </p:cNvPr>
          <p:cNvGrpSpPr/>
          <p:nvPr/>
        </p:nvGrpSpPr>
        <p:grpSpPr>
          <a:xfrm>
            <a:off x="8799434" y="4010699"/>
            <a:ext cx="1292218" cy="1916557"/>
            <a:chOff x="5860615" y="4275739"/>
            <a:chExt cx="1292218" cy="1916557"/>
          </a:xfrm>
        </p:grpSpPr>
        <p:sp>
          <p:nvSpPr>
            <p:cNvPr id="36" name="Down Arrow 45" descr="&#10;">
              <a:extLst>
                <a:ext uri="{FF2B5EF4-FFF2-40B4-BE49-F238E27FC236}">
                  <a16:creationId xmlns:a16="http://schemas.microsoft.com/office/drawing/2014/main" id="{15820386-8B0A-426B-82C0-33C7E5D5DCFD}"/>
                </a:ext>
              </a:extLst>
            </p:cNvPr>
            <p:cNvSpPr/>
            <p:nvPr/>
          </p:nvSpPr>
          <p:spPr bwMode="auto">
            <a:xfrm>
              <a:off x="6034711" y="4275739"/>
              <a:ext cx="821680" cy="544994"/>
            </a:xfrm>
            <a:prstGeom prst="downArrow">
              <a:avLst/>
            </a:prstGeom>
            <a:solidFill>
              <a:srgbClr val="0070C0"/>
            </a:solid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Segoe UI" pitchFamily="34" charset="0"/>
                <a:ea typeface="Segoe UI" pitchFamily="34" charset="0"/>
                <a:cs typeface="Segoe UI" pitchFamily="34" charset="0"/>
              </a:endParaRPr>
            </a:p>
          </p:txBody>
        </p:sp>
        <p:pic>
          <p:nvPicPr>
            <p:cNvPr id="37" name="Picture 36">
              <a:extLst>
                <a:ext uri="{FF2B5EF4-FFF2-40B4-BE49-F238E27FC236}">
                  <a16:creationId xmlns:a16="http://schemas.microsoft.com/office/drawing/2014/main" id="{A941E7B2-0ECF-45FE-A77B-97E5139D3A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0615" y="5058033"/>
              <a:ext cx="377766" cy="1097189"/>
            </a:xfrm>
            <a:prstGeom prst="rect">
              <a:avLst/>
            </a:prstGeom>
          </p:spPr>
        </p:pic>
        <p:pic>
          <p:nvPicPr>
            <p:cNvPr id="38" name="Picture 37">
              <a:extLst>
                <a:ext uri="{FF2B5EF4-FFF2-40B4-BE49-F238E27FC236}">
                  <a16:creationId xmlns:a16="http://schemas.microsoft.com/office/drawing/2014/main" id="{0CF63368-AB59-4F24-B7AB-CCA52C50208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9498" y="4808315"/>
              <a:ext cx="1103335" cy="1104693"/>
            </a:xfrm>
            <a:prstGeom prst="rect">
              <a:avLst/>
            </a:prstGeom>
          </p:spPr>
        </p:pic>
        <p:pic>
          <p:nvPicPr>
            <p:cNvPr id="39" name="Picture 38">
              <a:extLst>
                <a:ext uri="{FF2B5EF4-FFF2-40B4-BE49-F238E27FC236}">
                  <a16:creationId xmlns:a16="http://schemas.microsoft.com/office/drawing/2014/main" id="{CDCC0B09-4B8C-4EF2-A19A-8FA0D25D33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0360" y="5682150"/>
              <a:ext cx="650187" cy="510146"/>
            </a:xfrm>
            <a:prstGeom prst="rect">
              <a:avLst/>
            </a:prstGeom>
          </p:spPr>
        </p:pic>
      </p:grpSp>
    </p:spTree>
    <p:extLst>
      <p:ext uri="{BB962C8B-B14F-4D97-AF65-F5344CB8AC3E}">
        <p14:creationId xmlns:p14="http://schemas.microsoft.com/office/powerpoint/2010/main" val="2158876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006B-1548-4391-BBC1-5D0CF187910A}"/>
              </a:ext>
            </a:extLst>
          </p:cNvPr>
          <p:cNvSpPr>
            <a:spLocks noGrp="1"/>
          </p:cNvSpPr>
          <p:nvPr>
            <p:ph type="title"/>
          </p:nvPr>
        </p:nvSpPr>
        <p:spPr/>
        <p:txBody>
          <a:bodyPr/>
          <a:lstStyle/>
          <a:p>
            <a:r>
              <a:rPr lang="en-US" i="1" dirty="0"/>
              <a:t>OR…</a:t>
            </a:r>
          </a:p>
        </p:txBody>
      </p:sp>
      <p:sp>
        <p:nvSpPr>
          <p:cNvPr id="3" name="Content Placeholder 2">
            <a:extLst>
              <a:ext uri="{FF2B5EF4-FFF2-40B4-BE49-F238E27FC236}">
                <a16:creationId xmlns:a16="http://schemas.microsoft.com/office/drawing/2014/main" id="{1048E075-B0BA-41F5-9757-FC62DCA825BA}"/>
              </a:ext>
            </a:extLst>
          </p:cNvPr>
          <p:cNvSpPr>
            <a:spLocks noGrp="1"/>
          </p:cNvSpPr>
          <p:nvPr>
            <p:ph idx="1"/>
          </p:nvPr>
        </p:nvSpPr>
        <p:spPr>
          <a:xfrm>
            <a:off x="838200" y="1825625"/>
            <a:ext cx="10515600" cy="4351338"/>
          </a:xfrm>
        </p:spPr>
        <p:txBody>
          <a:bodyPr/>
          <a:lstStyle/>
          <a:p>
            <a:endParaRPr lang="en-US" dirty="0"/>
          </a:p>
        </p:txBody>
      </p:sp>
      <p:sp>
        <p:nvSpPr>
          <p:cNvPr id="17" name="small blue oval">
            <a:extLst>
              <a:ext uri="{FF2B5EF4-FFF2-40B4-BE49-F238E27FC236}">
                <a16:creationId xmlns:a16="http://schemas.microsoft.com/office/drawing/2014/main" id="{809A0A94-8634-452C-BFB9-728ECF97F180}"/>
              </a:ext>
            </a:extLst>
          </p:cNvPr>
          <p:cNvSpPr>
            <a:spLocks noChangeArrowheads="1"/>
          </p:cNvSpPr>
          <p:nvPr/>
        </p:nvSpPr>
        <p:spPr bwMode="auto">
          <a:xfrm>
            <a:off x="5960318" y="3424529"/>
            <a:ext cx="2906535" cy="2402385"/>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b="0" kern="0" dirty="0">
              <a:solidFill>
                <a:srgbClr val="000000"/>
              </a:solidFill>
              <a:latin typeface="Segoe UI" pitchFamily="34" charset="0"/>
              <a:ea typeface="Segoe UI" pitchFamily="34" charset="0"/>
              <a:cs typeface="Segoe UI" pitchFamily="34" charset="0"/>
            </a:endParaRPr>
          </a:p>
        </p:txBody>
      </p:sp>
      <p:grpSp>
        <p:nvGrpSpPr>
          <p:cNvPr id="18" name="Group 17" descr="The illustration now depicts two circles: one circle is surrounding a set of users and computers and the other circle is surrounding a second set of users and computers. The sets are now labeled Sales (global group) and Auditors (global group).&#10;&#10;">
            <a:extLst>
              <a:ext uri="{FF2B5EF4-FFF2-40B4-BE49-F238E27FC236}">
                <a16:creationId xmlns:a16="http://schemas.microsoft.com/office/drawing/2014/main" id="{C3767A4A-CED4-4574-808B-051D1733E7D1}"/>
              </a:ext>
            </a:extLst>
          </p:cNvPr>
          <p:cNvGrpSpPr/>
          <p:nvPr/>
        </p:nvGrpSpPr>
        <p:grpSpPr>
          <a:xfrm>
            <a:off x="4332883" y="935557"/>
            <a:ext cx="4365882" cy="4705927"/>
            <a:chOff x="4332883" y="935557"/>
            <a:chExt cx="4365882" cy="4705927"/>
          </a:xfrm>
        </p:grpSpPr>
        <p:grpSp>
          <p:nvGrpSpPr>
            <p:cNvPr id="19" name="Group 18">
              <a:extLst>
                <a:ext uri="{FF2B5EF4-FFF2-40B4-BE49-F238E27FC236}">
                  <a16:creationId xmlns:a16="http://schemas.microsoft.com/office/drawing/2014/main" id="{D016A6AD-ED98-45E4-A8F9-6507A6C729E3}"/>
                </a:ext>
              </a:extLst>
            </p:cNvPr>
            <p:cNvGrpSpPr/>
            <p:nvPr/>
          </p:nvGrpSpPr>
          <p:grpSpPr>
            <a:xfrm>
              <a:off x="4332883" y="935557"/>
              <a:ext cx="2906535" cy="2488972"/>
              <a:chOff x="4066162" y="1139791"/>
              <a:chExt cx="2906535" cy="2488972"/>
            </a:xfrm>
          </p:grpSpPr>
          <p:sp>
            <p:nvSpPr>
              <p:cNvPr id="26" name="small blue oval">
                <a:extLst>
                  <a:ext uri="{FF2B5EF4-FFF2-40B4-BE49-F238E27FC236}">
                    <a16:creationId xmlns:a16="http://schemas.microsoft.com/office/drawing/2014/main" id="{59771AC4-D912-4019-B112-B72C39FF64DB}"/>
                  </a:ext>
                </a:extLst>
              </p:cNvPr>
              <p:cNvSpPr>
                <a:spLocks noChangeArrowheads="1"/>
              </p:cNvSpPr>
              <p:nvPr/>
            </p:nvSpPr>
            <p:spPr bwMode="auto">
              <a:xfrm>
                <a:off x="4066162" y="1226378"/>
                <a:ext cx="2906535" cy="2402385"/>
              </a:xfrm>
              <a:prstGeom prst="ellipse">
                <a:avLst/>
              </a:prstGeom>
              <a:solidFill>
                <a:srgbClr val="92D050"/>
              </a:solidFill>
              <a:ln>
                <a:noFill/>
              </a:ln>
              <a:extLst/>
            </p:spPr>
            <p:style>
              <a:lnRef idx="2">
                <a:schemeClr val="accent1"/>
              </a:lnRef>
              <a:fillRef idx="1">
                <a:schemeClr val="lt1"/>
              </a:fillRef>
              <a:effectRef idx="0">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defRPr/>
                </a:pPr>
                <a:endParaRPr lang="en-CA" sz="1600" b="0" kern="0">
                  <a:solidFill>
                    <a:srgbClr val="000000"/>
                  </a:solidFill>
                  <a:latin typeface="Segoe UI" pitchFamily="34" charset="0"/>
                  <a:ea typeface="Segoe UI" pitchFamily="34" charset="0"/>
                  <a:cs typeface="Segoe UI" pitchFamily="34" charset="0"/>
                </a:endParaRPr>
              </a:p>
            </p:txBody>
          </p:sp>
          <p:grpSp>
            <p:nvGrpSpPr>
              <p:cNvPr id="27" name="Group 26">
                <a:extLst>
                  <a:ext uri="{FF2B5EF4-FFF2-40B4-BE49-F238E27FC236}">
                    <a16:creationId xmlns:a16="http://schemas.microsoft.com/office/drawing/2014/main" id="{7ADFAEDA-7315-481E-936B-FE9F204BB892}"/>
                  </a:ext>
                </a:extLst>
              </p:cNvPr>
              <p:cNvGrpSpPr/>
              <p:nvPr/>
            </p:nvGrpSpPr>
            <p:grpSpPr>
              <a:xfrm>
                <a:off x="4258436" y="1139791"/>
                <a:ext cx="2704119" cy="1660718"/>
                <a:chOff x="3256740" y="2394361"/>
                <a:chExt cx="2704119" cy="1660718"/>
              </a:xfrm>
            </p:grpSpPr>
            <p:pic>
              <p:nvPicPr>
                <p:cNvPr id="28" name="globe">
                  <a:extLst>
                    <a:ext uri="{FF2B5EF4-FFF2-40B4-BE49-F238E27FC236}">
                      <a16:creationId xmlns:a16="http://schemas.microsoft.com/office/drawing/2014/main" id="{FC80E640-6EAD-42A7-8CCA-FC57E8C46C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5910" y="2394361"/>
                  <a:ext cx="1134949" cy="1366067"/>
                </a:xfrm>
                <a:prstGeom prst="rect">
                  <a:avLst/>
                </a:prstGeom>
              </p:spPr>
            </p:pic>
            <p:pic>
              <p:nvPicPr>
                <p:cNvPr id="29" name="Users">
                  <a:extLst>
                    <a:ext uri="{FF2B5EF4-FFF2-40B4-BE49-F238E27FC236}">
                      <a16:creationId xmlns:a16="http://schemas.microsoft.com/office/drawing/2014/main" id="{C4F17E5E-B7FB-4AFC-887C-8D6324A38B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940601" y="2470066"/>
                  <a:ext cx="1470158" cy="1585013"/>
                </a:xfrm>
                <a:prstGeom prst="rect">
                  <a:avLst/>
                </a:prstGeom>
                <a:noFill/>
                <a:extLst>
                  <a:ext uri="{909E8E84-426E-40DD-AFC4-6F175D3DCCD1}">
                    <a14:hiddenFill xmlns:a14="http://schemas.microsoft.com/office/drawing/2010/main">
                      <a:solidFill>
                        <a:srgbClr val="FFFFFF"/>
                      </a:solidFill>
                    </a14:hiddenFill>
                  </a:ext>
                </a:extLst>
              </p:spPr>
            </p:pic>
            <p:pic>
              <p:nvPicPr>
                <p:cNvPr id="30" name="work station">
                  <a:extLst>
                    <a:ext uri="{FF2B5EF4-FFF2-40B4-BE49-F238E27FC236}">
                      <a16:creationId xmlns:a16="http://schemas.microsoft.com/office/drawing/2014/main" id="{57466578-5AE3-4095-81A9-2FFFA2D99B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6740" y="3030313"/>
                  <a:ext cx="1001696" cy="888828"/>
                </a:xfrm>
                <a:prstGeom prst="rect">
                  <a:avLst/>
                </a:prstGeom>
              </p:spPr>
            </p:pic>
          </p:grpSp>
        </p:grpSp>
        <p:grpSp>
          <p:nvGrpSpPr>
            <p:cNvPr id="20" name="Group 19">
              <a:extLst>
                <a:ext uri="{FF2B5EF4-FFF2-40B4-BE49-F238E27FC236}">
                  <a16:creationId xmlns:a16="http://schemas.microsoft.com/office/drawing/2014/main" id="{B3C17A1B-48EF-48B0-B335-155A9B33413A}"/>
                </a:ext>
              </a:extLst>
            </p:cNvPr>
            <p:cNvGrpSpPr/>
            <p:nvPr/>
          </p:nvGrpSpPr>
          <p:grpSpPr>
            <a:xfrm>
              <a:off x="5994646" y="3366302"/>
              <a:ext cx="2704119" cy="1660718"/>
              <a:chOff x="3256740" y="2394361"/>
              <a:chExt cx="2704119" cy="1660718"/>
            </a:xfrm>
          </p:grpSpPr>
          <p:pic>
            <p:nvPicPr>
              <p:cNvPr id="23" name="globe">
                <a:extLst>
                  <a:ext uri="{FF2B5EF4-FFF2-40B4-BE49-F238E27FC236}">
                    <a16:creationId xmlns:a16="http://schemas.microsoft.com/office/drawing/2014/main" id="{34289EA1-C24B-4F6E-978C-340412A99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5910" y="2394361"/>
                <a:ext cx="1134949" cy="1366067"/>
              </a:xfrm>
              <a:prstGeom prst="rect">
                <a:avLst/>
              </a:prstGeom>
            </p:spPr>
          </p:pic>
          <p:pic>
            <p:nvPicPr>
              <p:cNvPr id="24" name="Users">
                <a:extLst>
                  <a:ext uri="{FF2B5EF4-FFF2-40B4-BE49-F238E27FC236}">
                    <a16:creationId xmlns:a16="http://schemas.microsoft.com/office/drawing/2014/main" id="{A6FEF4E0-0CD7-4BD7-A2AB-E8994CAE89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940601" y="2470066"/>
                <a:ext cx="1470158" cy="1585013"/>
              </a:xfrm>
              <a:prstGeom prst="rect">
                <a:avLst/>
              </a:prstGeom>
              <a:noFill/>
              <a:extLst>
                <a:ext uri="{909E8E84-426E-40DD-AFC4-6F175D3DCCD1}">
                  <a14:hiddenFill xmlns:a14="http://schemas.microsoft.com/office/drawing/2010/main">
                    <a:solidFill>
                      <a:srgbClr val="FFFFFF"/>
                    </a:solidFill>
                  </a14:hiddenFill>
                </a:ext>
              </a:extLst>
            </p:spPr>
          </p:pic>
          <p:pic>
            <p:nvPicPr>
              <p:cNvPr id="25" name="work station">
                <a:extLst>
                  <a:ext uri="{FF2B5EF4-FFF2-40B4-BE49-F238E27FC236}">
                    <a16:creationId xmlns:a16="http://schemas.microsoft.com/office/drawing/2014/main" id="{4908BBC2-45A4-4638-9A7C-B5CCC01D52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6740" y="3030313"/>
                <a:ext cx="1001696" cy="888828"/>
              </a:xfrm>
              <a:prstGeom prst="rect">
                <a:avLst/>
              </a:prstGeom>
            </p:spPr>
          </p:pic>
        </p:grpSp>
        <p:sp>
          <p:nvSpPr>
            <p:cNvPr id="21" name="TextBox 20">
              <a:extLst>
                <a:ext uri="{FF2B5EF4-FFF2-40B4-BE49-F238E27FC236}">
                  <a16:creationId xmlns:a16="http://schemas.microsoft.com/office/drawing/2014/main" id="{A3A30848-246B-442D-A345-C3ECA74D754A}"/>
                </a:ext>
              </a:extLst>
            </p:cNvPr>
            <p:cNvSpPr txBox="1"/>
            <p:nvPr/>
          </p:nvSpPr>
          <p:spPr>
            <a:xfrm>
              <a:off x="4643431" y="2614587"/>
              <a:ext cx="2423811" cy="646331"/>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Sales </a:t>
              </a:r>
            </a:p>
            <a:p>
              <a:pPr lvl="0" algn="ctr"/>
              <a:r>
                <a:rPr lang="en-US" b="0">
                  <a:solidFill>
                    <a:srgbClr val="000000"/>
                  </a:solidFill>
                  <a:latin typeface="Segoe UI" panose="020B0502040204020203" pitchFamily="34" charset="0"/>
                  <a:cs typeface="Segoe UI" panose="020B0502040204020203" pitchFamily="34" charset="0"/>
                </a:rPr>
                <a:t>(global group) </a:t>
              </a:r>
              <a:endParaRPr lang="en-US" b="0" dirty="0">
                <a:solidFill>
                  <a:srgbClr val="000000"/>
                </a:solidFill>
                <a:latin typeface="Segoe UI" panose="020B0502040204020203" pitchFamily="34" charset="0"/>
                <a:cs typeface="Segoe UI" panose="020B0502040204020203" pitchFamily="34" charset="0"/>
              </a:endParaRPr>
            </a:p>
          </p:txBody>
        </p:sp>
        <p:sp>
          <p:nvSpPr>
            <p:cNvPr id="22" name="TextBox 21">
              <a:extLst>
                <a:ext uri="{FF2B5EF4-FFF2-40B4-BE49-F238E27FC236}">
                  <a16:creationId xmlns:a16="http://schemas.microsoft.com/office/drawing/2014/main" id="{2C6B63B0-5FA5-482E-99B3-11434F4C8C14}"/>
                </a:ext>
              </a:extLst>
            </p:cNvPr>
            <p:cNvSpPr txBox="1"/>
            <p:nvPr/>
          </p:nvSpPr>
          <p:spPr>
            <a:xfrm>
              <a:off x="6094327" y="4995153"/>
              <a:ext cx="2423811" cy="646331"/>
            </a:xfrm>
            <a:prstGeom prst="rect">
              <a:avLst/>
            </a:prstGeom>
            <a:noFill/>
          </p:spPr>
          <p:txBody>
            <a:bodyPr wrap="square" rtlCol="0">
              <a:spAutoFit/>
            </a:bodyPr>
            <a:lstStyle/>
            <a:p>
              <a:pPr lvl="0" algn="ctr"/>
              <a:r>
                <a:rPr lang="en-US" b="0">
                  <a:solidFill>
                    <a:srgbClr val="000000"/>
                  </a:solidFill>
                  <a:latin typeface="Segoe UI" panose="020B0502040204020203" pitchFamily="34" charset="0"/>
                  <a:cs typeface="Segoe UI" panose="020B0502040204020203" pitchFamily="34" charset="0"/>
                </a:rPr>
                <a:t>Auditors </a:t>
              </a:r>
            </a:p>
            <a:p>
              <a:pPr lvl="0" algn="ctr"/>
              <a:r>
                <a:rPr lang="en-US" b="0">
                  <a:solidFill>
                    <a:srgbClr val="000000"/>
                  </a:solidFill>
                  <a:latin typeface="Segoe UI" panose="020B0502040204020203" pitchFamily="34" charset="0"/>
                  <a:cs typeface="Segoe UI" panose="020B0502040204020203" pitchFamily="34" charset="0"/>
                </a:rPr>
                <a:t>(global group) </a:t>
              </a:r>
              <a:endParaRPr lang="en-US" b="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959722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F4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8262C-7FB9-446E-B9AC-B404C94B88B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Restricting Groups</a:t>
            </a:r>
          </a:p>
        </p:txBody>
      </p:sp>
      <p:pic>
        <p:nvPicPr>
          <p:cNvPr id="4" name="Content Placeholder 3" descr="Screenshot of the Restricted Groups setting in GPO.&#10;&#10;">
            <a:extLst>
              <a:ext uri="{FF2B5EF4-FFF2-40B4-BE49-F238E27FC236}">
                <a16:creationId xmlns:a16="http://schemas.microsoft.com/office/drawing/2014/main" id="{9E797901-9553-4865-8E40-5339ADE905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9097" y="961812"/>
            <a:ext cx="6167205" cy="4930987"/>
          </a:xfrm>
          <a:prstGeom prst="rect">
            <a:avLst/>
          </a:prstGeom>
        </p:spPr>
      </p:pic>
    </p:spTree>
    <p:extLst>
      <p:ext uri="{BB962C8B-B14F-4D97-AF65-F5344CB8AC3E}">
        <p14:creationId xmlns:p14="http://schemas.microsoft.com/office/powerpoint/2010/main" val="3921881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C7BB07-CE97-4F9B-9CC9-F7895CADDF59}"/>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Default Groups</a:t>
            </a:r>
          </a:p>
        </p:txBody>
      </p:sp>
      <p:graphicFrame>
        <p:nvGraphicFramePr>
          <p:cNvPr id="4" name="Content Placeholder 3">
            <a:extLst>
              <a:ext uri="{FF2B5EF4-FFF2-40B4-BE49-F238E27FC236}">
                <a16:creationId xmlns:a16="http://schemas.microsoft.com/office/drawing/2014/main" id="{7B0991CA-7CC9-4515-97B1-59D6FFE8C41F}"/>
              </a:ext>
            </a:extLst>
          </p:cNvPr>
          <p:cNvGraphicFramePr>
            <a:graphicFrameLocks noGrp="1"/>
          </p:cNvGraphicFramePr>
          <p:nvPr>
            <p:ph idx="1"/>
            <p:extLst>
              <p:ext uri="{D42A27DB-BD31-4B8C-83A1-F6EECF244321}">
                <p14:modId xmlns:p14="http://schemas.microsoft.com/office/powerpoint/2010/main" val="2444819156"/>
              </p:ext>
            </p:extLst>
          </p:nvPr>
        </p:nvGraphicFramePr>
        <p:xfrm>
          <a:off x="4038600" y="1560207"/>
          <a:ext cx="7315200" cy="3737593"/>
        </p:xfrm>
        <a:graphic>
          <a:graphicData uri="http://schemas.openxmlformats.org/drawingml/2006/table">
            <a:tbl>
              <a:tblPr firstRow="1" bandRow="1"/>
              <a:tblGrid>
                <a:gridCol w="2491728">
                  <a:extLst>
                    <a:ext uri="{9D8B030D-6E8A-4147-A177-3AD203B41FA5}">
                      <a16:colId xmlns:a16="http://schemas.microsoft.com/office/drawing/2014/main" val="2624420068"/>
                    </a:ext>
                  </a:extLst>
                </a:gridCol>
                <a:gridCol w="4823472">
                  <a:extLst>
                    <a:ext uri="{9D8B030D-6E8A-4147-A177-3AD203B41FA5}">
                      <a16:colId xmlns:a16="http://schemas.microsoft.com/office/drawing/2014/main" val="1499873598"/>
                    </a:ext>
                  </a:extLst>
                </a:gridCol>
              </a:tblGrid>
              <a:tr h="326818">
                <a:tc>
                  <a:txBody>
                    <a:bodyPr/>
                    <a:lstStyle/>
                    <a:p>
                      <a:pPr algn="l" fontAlgn="t">
                        <a:spcBef>
                          <a:spcPts val="0"/>
                        </a:spcBef>
                        <a:spcAft>
                          <a:spcPts val="0"/>
                        </a:spcAft>
                      </a:pPr>
                      <a:r>
                        <a:rPr lang="en-US" sz="17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Group</a:t>
                      </a:r>
                      <a:endParaRPr lang="en-US" sz="1700" b="0" i="0" u="none" strike="noStrike">
                        <a:effectLst/>
                        <a:latin typeface="Arial" panose="020B0604020202020204" pitchFamily="34" charset="0"/>
                      </a:endParaRPr>
                    </a:p>
                  </a:txBody>
                  <a:tcPr marL="84815" marR="84815" marT="16987" marB="169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US" sz="1700" b="0" i="0" u="none" strike="noStrike">
                          <a:solidFill>
                            <a:srgbClr val="000000"/>
                          </a:solidFill>
                          <a:effectLst/>
                          <a:latin typeface="Segoe UI" panose="020B0502040204020203" pitchFamily="34" charset="0"/>
                          <a:ea typeface="Segoe UI" panose="020B0502040204020203" pitchFamily="34" charset="0"/>
                          <a:cs typeface="Segoe UI" panose="020B0502040204020203" pitchFamily="34" charset="0"/>
                        </a:rPr>
                        <a:t>Location</a:t>
                      </a:r>
                      <a:endParaRPr lang="en-US" sz="1700" b="0" i="0" u="none" strike="noStrike">
                        <a:effectLst/>
                        <a:latin typeface="Arial" panose="020B0604020202020204" pitchFamily="34" charset="0"/>
                      </a:endParaRPr>
                    </a:p>
                  </a:txBody>
                  <a:tcPr marL="84815" marR="84815" marT="16987" marB="1698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84106214"/>
                  </a:ext>
                </a:extLst>
              </a:tr>
              <a:tr h="378975">
                <a:tc>
                  <a:txBody>
                    <a:bodyPr/>
                    <a:lstStyle/>
                    <a:p>
                      <a:pPr algn="l" fontAlgn="t">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Enterprise Admins</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Users container of the forest root domain</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8048565"/>
                  </a:ext>
                </a:extLst>
              </a:tr>
              <a:tr h="378975">
                <a:tc>
                  <a:txBody>
                    <a:bodyPr/>
                    <a:lstStyle/>
                    <a:p>
                      <a:pPr marL="0" marR="0" indent="0" algn="l" rtl="0" eaLnBrk="1" fontAlgn="auto" latinLnBrk="0" hangingPunct="1">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Schema Admins</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Users container of the forest root domain</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49047323"/>
                  </a:ext>
                </a:extLst>
              </a:tr>
              <a:tr h="378975">
                <a:tc>
                  <a:txBody>
                    <a:bodyPr/>
                    <a:lstStyle/>
                    <a:p>
                      <a:pPr algn="l" fontAlgn="t">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Administrators </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rtl="0" eaLnBrk="1" fontAlgn="auto" latinLnBrk="0" hangingPunct="1">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87193300"/>
                  </a:ext>
                </a:extLst>
              </a:tr>
              <a:tr h="378975">
                <a:tc>
                  <a:txBody>
                    <a:bodyPr/>
                    <a:lstStyle/>
                    <a:p>
                      <a:pPr algn="l" fontAlgn="t">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Domain Admins </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Users container of each domain </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9707860"/>
                  </a:ext>
                </a:extLst>
              </a:tr>
              <a:tr h="378975">
                <a:tc>
                  <a:txBody>
                    <a:bodyPr/>
                    <a:lstStyle/>
                    <a:p>
                      <a:pPr algn="l" fontAlgn="t">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Server Operators </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rtl="0" eaLnBrk="1" fontAlgn="auto" latinLnBrk="0" hangingPunct="1">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59206849"/>
                  </a:ext>
                </a:extLst>
              </a:tr>
              <a:tr h="378975">
                <a:tc>
                  <a:txBody>
                    <a:bodyPr/>
                    <a:lstStyle/>
                    <a:p>
                      <a:pPr algn="l" fontAlgn="t">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Account Operators</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23269532"/>
                  </a:ext>
                </a:extLst>
              </a:tr>
              <a:tr h="378975">
                <a:tc>
                  <a:txBody>
                    <a:bodyPr/>
                    <a:lstStyle/>
                    <a:p>
                      <a:pPr marL="0" marR="0" indent="0" algn="l" rtl="0" eaLnBrk="1" fontAlgn="auto" latinLnBrk="0" hangingPunct="1">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Backup Operators</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fontAlgn="t">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Built-in container of</a:t>
                      </a:r>
                      <a:r>
                        <a:rPr lang="en-US" sz="1700" b="0" i="0" u="none" strike="noStrike" kern="1200" baseline="0">
                          <a:solidFill>
                            <a:srgbClr val="000000"/>
                          </a:solidFill>
                          <a:effectLst/>
                          <a:latin typeface="Segoe UI" panose="020B0502040204020203" pitchFamily="34" charset="0"/>
                          <a:ea typeface="Segoe UI" panose="020B0502040204020203" pitchFamily="34" charset="0"/>
                          <a:cs typeface="Segoe UI" panose="020B0502040204020203" pitchFamily="34" charset="0"/>
                        </a:rPr>
                        <a:t> </a:t>
                      </a: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each domain </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16147368"/>
                  </a:ext>
                </a:extLst>
              </a:tr>
              <a:tr h="378975">
                <a:tc>
                  <a:txBody>
                    <a:bodyPr/>
                    <a:lstStyle/>
                    <a:p>
                      <a:pPr marL="0" marR="0" indent="0" algn="l" rtl="0" eaLnBrk="1" fontAlgn="auto" latinLnBrk="0" hangingPunct="1">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Print Operators</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rtl="0" eaLnBrk="1" fontAlgn="auto" latinLnBrk="0" hangingPunct="1">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Built-in container of each domain </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31659710"/>
                  </a:ext>
                </a:extLst>
              </a:tr>
              <a:tr h="378975">
                <a:tc>
                  <a:txBody>
                    <a:bodyPr/>
                    <a:lstStyle/>
                    <a:p>
                      <a:pPr marL="0" marR="0" indent="0" algn="l" rtl="0" eaLnBrk="1" fontAlgn="auto" latinLnBrk="0" hangingPunct="1">
                        <a:spcBef>
                          <a:spcPts val="0"/>
                        </a:spcBef>
                        <a:spcAft>
                          <a:spcPts val="0"/>
                        </a:spcAft>
                      </a:pPr>
                      <a:r>
                        <a:rPr lang="en-US" sz="1700" b="0" i="0" u="none" strike="noStrike" kern="1200">
                          <a:solidFill>
                            <a:srgbClr val="000000"/>
                          </a:solidFill>
                          <a:effectLst/>
                          <a:latin typeface="Segoe UI" panose="020B0502040204020203" pitchFamily="34" charset="0"/>
                          <a:ea typeface="Segoe UI" panose="020B0502040204020203" pitchFamily="34" charset="0"/>
                          <a:cs typeface="Segoe UI" panose="020B0502040204020203" pitchFamily="34" charset="0"/>
                        </a:rPr>
                        <a:t>Cert Publishers </a:t>
                      </a:r>
                      <a:endParaRPr lang="en-US" sz="1700" b="0" i="0" u="none" strike="noStrike">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rtl="0" eaLnBrk="1" fontAlgn="auto" latinLnBrk="0" hangingPunct="1">
                        <a:spcBef>
                          <a:spcPts val="0"/>
                        </a:spcBef>
                        <a:spcAft>
                          <a:spcPts val="0"/>
                        </a:spcAft>
                      </a:pPr>
                      <a:r>
                        <a:rPr lang="en-US" sz="1700" b="0" i="0" u="none" strike="noStrike" kern="120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Users container of each domain</a:t>
                      </a:r>
                      <a:endParaRPr lang="en-US" sz="1700" b="0" i="0" u="none" strike="noStrike" dirty="0">
                        <a:effectLst/>
                        <a:latin typeface="Arial" panose="020B0604020202020204" pitchFamily="34" charset="0"/>
                      </a:endParaRPr>
                    </a:p>
                  </a:txBody>
                  <a:tcPr marL="86131" marR="86131" marT="43065" marB="43065">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80800554"/>
                  </a:ext>
                </a:extLst>
              </a:tr>
            </a:tbl>
          </a:graphicData>
        </a:graphic>
      </p:graphicFrame>
    </p:spTree>
    <p:extLst>
      <p:ext uri="{BB962C8B-B14F-4D97-AF65-F5344CB8AC3E}">
        <p14:creationId xmlns:p14="http://schemas.microsoft.com/office/powerpoint/2010/main" val="2880899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93A2246E-59E9-4B93-B1EA-96C901072D57}"/>
              </a:ext>
            </a:extLst>
          </p:cNvPr>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b="0" kern="0" dirty="0">
                <a:solidFill>
                  <a:srgbClr val="000000"/>
                </a:solidFill>
              </a:rPr>
              <a:t>Special identities:</a:t>
            </a:r>
          </a:p>
          <a:p>
            <a:pPr lvl="1"/>
            <a:r>
              <a:rPr lang="en-US" b="0" kern="0" dirty="0">
                <a:solidFill>
                  <a:srgbClr val="000000"/>
                </a:solidFill>
              </a:rPr>
              <a:t>Are groups</a:t>
            </a:r>
            <a:r>
              <a:rPr lang="en-GB" b="0" kern="0" dirty="0">
                <a:solidFill>
                  <a:srgbClr val="000000"/>
                </a:solidFill>
              </a:rPr>
              <a:t> for which the operating system controls membership</a:t>
            </a:r>
          </a:p>
          <a:p>
            <a:pPr lvl="1"/>
            <a:r>
              <a:rPr lang="en-GB" b="0" kern="0" dirty="0">
                <a:solidFill>
                  <a:srgbClr val="000000"/>
                </a:solidFill>
              </a:rPr>
              <a:t>Can be used by the Windows Server operating system to provide access to resources based on the type of authentication or connection, not on the user account</a:t>
            </a:r>
          </a:p>
          <a:p>
            <a:pPr marL="681037" lvl="2" indent="0">
              <a:buNone/>
            </a:pPr>
            <a:r>
              <a:rPr lang="en-GB" sz="1100" b="0" kern="0" dirty="0">
                <a:solidFill>
                  <a:srgbClr val="000000"/>
                </a:solidFill>
              </a:rPr>
              <a:t>   </a:t>
            </a:r>
          </a:p>
          <a:p>
            <a:pPr lvl="0"/>
            <a:r>
              <a:rPr lang="en-GB" sz="2600" b="0" kern="0" dirty="0">
                <a:solidFill>
                  <a:srgbClr val="000000"/>
                </a:solidFill>
              </a:rPr>
              <a:t>Important special identities include:</a:t>
            </a:r>
          </a:p>
        </p:txBody>
      </p:sp>
      <p:graphicFrame>
        <p:nvGraphicFramePr>
          <p:cNvPr id="5" name="Table 4">
            <a:extLst>
              <a:ext uri="{FF2B5EF4-FFF2-40B4-BE49-F238E27FC236}">
                <a16:creationId xmlns:a16="http://schemas.microsoft.com/office/drawing/2014/main" id="{E7C8BB60-D92A-4814-A61E-17C30B4AEAD7}"/>
              </a:ext>
            </a:extLst>
          </p:cNvPr>
          <p:cNvGraphicFramePr>
            <a:graphicFrameLocks noGrp="1"/>
          </p:cNvGraphicFramePr>
          <p:nvPr>
            <p:extLst>
              <p:ext uri="{D42A27DB-BD31-4B8C-83A1-F6EECF244321}">
                <p14:modId xmlns:p14="http://schemas.microsoft.com/office/powerpoint/2010/main" val="1129303095"/>
              </p:ext>
            </p:extLst>
          </p:nvPr>
        </p:nvGraphicFramePr>
        <p:xfrm>
          <a:off x="761971" y="4347174"/>
          <a:ext cx="7474344" cy="1341120"/>
        </p:xfrm>
        <a:graphic>
          <a:graphicData uri="http://schemas.openxmlformats.org/drawingml/2006/table">
            <a:tbl>
              <a:tblPr firstRow="1" bandRow="1">
                <a:tableStyleId>{5C22544A-7EE6-4342-B048-85BDC9FD1C3A}</a:tableStyleId>
              </a:tblPr>
              <a:tblGrid>
                <a:gridCol w="3395959">
                  <a:extLst>
                    <a:ext uri="{9D8B030D-6E8A-4147-A177-3AD203B41FA5}">
                      <a16:colId xmlns:a16="http://schemas.microsoft.com/office/drawing/2014/main" val="20000"/>
                    </a:ext>
                  </a:extLst>
                </a:gridCol>
                <a:gridCol w="4078385">
                  <a:extLst>
                    <a:ext uri="{9D8B030D-6E8A-4147-A177-3AD203B41FA5}">
                      <a16:colId xmlns:a16="http://schemas.microsoft.com/office/drawing/2014/main" val="20001"/>
                    </a:ext>
                  </a:extLst>
                </a:gridCol>
              </a:tblGrid>
              <a:tr h="370840">
                <a:tc>
                  <a:txBody>
                    <a:bodyPr/>
                    <a:lstStyle/>
                    <a:p>
                      <a:pPr marL="0" lvl="1" indent="-169863" algn="l" rtl="0" eaLnBrk="1" fontAlgn="base"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Anonymous Logon</a:t>
                      </a:r>
                    </a:p>
                    <a:p>
                      <a:pPr marL="0" lvl="1" indent="-169863" algn="l" rtl="0" eaLnBrk="1" fontAlgn="base"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Authenticated Users</a:t>
                      </a:r>
                    </a:p>
                    <a:p>
                      <a:pPr marL="0" lvl="1" indent="-169863" algn="l" rtl="0" eaLnBrk="1" fontAlgn="base"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Everyone</a:t>
                      </a:r>
                      <a:endParaRPr lang="en-CA" sz="2400" b="0" dirty="0">
                        <a:solidFill>
                          <a:schemeClr val="tx1"/>
                        </a:solidFill>
                        <a:latin typeface="Segoe UI" pitchFamily="34" charset="0"/>
                        <a:ea typeface="Segoe UI" pitchFamily="34" charset="0"/>
                        <a:cs typeface="Segoe UI" pitchFamily="34" charset="0"/>
                      </a:endParaRPr>
                    </a:p>
                  </a:txBody>
                  <a:tcPr>
                    <a:solidFill>
                      <a:schemeClr val="bg1"/>
                    </a:solidFill>
                  </a:tcPr>
                </a:tc>
                <a:tc>
                  <a:txBody>
                    <a:bodyPr/>
                    <a:lstStyle/>
                    <a:p>
                      <a:pPr marL="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Interactive</a:t>
                      </a:r>
                    </a:p>
                    <a:p>
                      <a:pPr marL="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Network</a:t>
                      </a:r>
                    </a:p>
                    <a:p>
                      <a:pPr marL="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pPr>
                      <a:r>
                        <a:rPr lang="en-US" sz="2400" b="0" dirty="0">
                          <a:solidFill>
                            <a:schemeClr val="tx1"/>
                          </a:solidFill>
                          <a:latin typeface="Segoe UI" pitchFamily="34" charset="0"/>
                          <a:ea typeface="Segoe UI" pitchFamily="34" charset="0"/>
                          <a:cs typeface="Segoe UI" pitchFamily="34" charset="0"/>
                        </a:rPr>
                        <a:t>Creator Owner</a:t>
                      </a:r>
                      <a:endParaRPr lang="en-CA" sz="2400" b="0" dirty="0">
                        <a:solidFill>
                          <a:schemeClr val="tx1"/>
                        </a:solidFill>
                        <a:latin typeface="Segoe UI" pitchFamily="34" charset="0"/>
                        <a:ea typeface="Segoe UI" pitchFamily="34" charset="0"/>
                        <a:cs typeface="Segoe UI"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00658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mo time">
            <a:extLst>
              <a:ext uri="{FF2B5EF4-FFF2-40B4-BE49-F238E27FC236}">
                <a16:creationId xmlns:a16="http://schemas.microsoft.com/office/drawing/2014/main" id="{DA748261-1724-4AAB-B12D-C3CEB160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95250"/>
            <a:ext cx="5715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158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F8D2-F503-4012-92EE-F85B86E27BBF}"/>
              </a:ext>
            </a:extLst>
          </p:cNvPr>
          <p:cNvSpPr>
            <a:spLocks noGrp="1"/>
          </p:cNvSpPr>
          <p:nvPr>
            <p:ph type="title"/>
          </p:nvPr>
        </p:nvSpPr>
        <p:spPr/>
        <p:txBody>
          <a:bodyPr/>
          <a:lstStyle/>
          <a:p>
            <a:r>
              <a:rPr lang="en-US" dirty="0"/>
              <a:t>Computer Accounts – </a:t>
            </a:r>
            <a:r>
              <a:rPr lang="en-US" i="1" dirty="0"/>
              <a:t>not always happy</a:t>
            </a:r>
          </a:p>
        </p:txBody>
      </p:sp>
      <p:sp>
        <p:nvSpPr>
          <p:cNvPr id="3" name="Content Placeholder 2">
            <a:extLst>
              <a:ext uri="{FF2B5EF4-FFF2-40B4-BE49-F238E27FC236}">
                <a16:creationId xmlns:a16="http://schemas.microsoft.com/office/drawing/2014/main" id="{8D87BE97-5495-457F-B860-AEE3404B5E29}"/>
              </a:ext>
            </a:extLst>
          </p:cNvPr>
          <p:cNvSpPr>
            <a:spLocks noGrp="1"/>
          </p:cNvSpPr>
          <p:nvPr>
            <p:ph idx="1"/>
          </p:nvPr>
        </p:nvSpPr>
        <p:spPr/>
        <p:txBody>
          <a:bodyPr/>
          <a:lstStyle/>
          <a:p>
            <a:pPr lvl="0"/>
            <a:r>
              <a:rPr lang="en-US" sz="2600" b="0" kern="0" dirty="0">
                <a:solidFill>
                  <a:srgbClr val="000000"/>
                </a:solidFill>
              </a:rPr>
              <a:t>Computers have accounts:</a:t>
            </a:r>
          </a:p>
          <a:p>
            <a:pPr lvl="1"/>
            <a:r>
              <a:rPr lang="en-US" b="0" kern="0" dirty="0" err="1">
                <a:solidFill>
                  <a:srgbClr val="000000"/>
                </a:solidFill>
              </a:rPr>
              <a:t>SAMAccountName</a:t>
            </a:r>
            <a:r>
              <a:rPr lang="en-US" b="0" i="1" kern="0" dirty="0">
                <a:solidFill>
                  <a:srgbClr val="000000"/>
                </a:solidFill>
              </a:rPr>
              <a:t> </a:t>
            </a:r>
            <a:r>
              <a:rPr lang="en-US" b="0" kern="0" dirty="0">
                <a:solidFill>
                  <a:srgbClr val="000000"/>
                </a:solidFill>
              </a:rPr>
              <a:t>and password</a:t>
            </a:r>
          </a:p>
          <a:p>
            <a:pPr lvl="1"/>
            <a:r>
              <a:rPr lang="en-US" b="0" kern="0" dirty="0">
                <a:solidFill>
                  <a:srgbClr val="000000"/>
                </a:solidFill>
              </a:rPr>
              <a:t>Used to create a secure channel between the computer and a domain controller</a:t>
            </a:r>
          </a:p>
          <a:p>
            <a:pPr lvl="0"/>
            <a:r>
              <a:rPr lang="en-US" sz="2600" b="0" kern="0" dirty="0">
                <a:solidFill>
                  <a:srgbClr val="000000"/>
                </a:solidFill>
              </a:rPr>
              <a:t>Scenarios in which a secure channel might be broken:</a:t>
            </a:r>
          </a:p>
          <a:p>
            <a:pPr lvl="1"/>
            <a:r>
              <a:rPr lang="en-US" b="0" kern="0" dirty="0">
                <a:solidFill>
                  <a:srgbClr val="000000"/>
                </a:solidFill>
              </a:rPr>
              <a:t>Reinstalling a computer, even with same name, generates a new SID and password</a:t>
            </a:r>
          </a:p>
          <a:p>
            <a:pPr lvl="1"/>
            <a:r>
              <a:rPr lang="en-US" b="0" kern="0" dirty="0">
                <a:solidFill>
                  <a:srgbClr val="000000"/>
                </a:solidFill>
              </a:rPr>
              <a:t>Restoring a computer from an old backup or rolling back a computer to an old snapshot </a:t>
            </a:r>
          </a:p>
          <a:p>
            <a:pPr lvl="1"/>
            <a:r>
              <a:rPr lang="en-US" b="0" kern="0" dirty="0">
                <a:solidFill>
                  <a:srgbClr val="000000"/>
                </a:solidFill>
              </a:rPr>
              <a:t>The computer and domain disagreeing about what the password is</a:t>
            </a:r>
          </a:p>
          <a:p>
            <a:endParaRPr lang="en-US" dirty="0"/>
          </a:p>
        </p:txBody>
      </p:sp>
    </p:spTree>
    <p:extLst>
      <p:ext uri="{BB962C8B-B14F-4D97-AF65-F5344CB8AC3E}">
        <p14:creationId xmlns:p14="http://schemas.microsoft.com/office/powerpoint/2010/main" val="2030647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2E09-E0FF-4A37-950F-2B66C1CF149B}"/>
              </a:ext>
            </a:extLst>
          </p:cNvPr>
          <p:cNvSpPr>
            <a:spLocks noGrp="1"/>
          </p:cNvSpPr>
          <p:nvPr>
            <p:ph type="title"/>
          </p:nvPr>
        </p:nvSpPr>
        <p:spPr/>
        <p:txBody>
          <a:bodyPr/>
          <a:lstStyle/>
          <a:p>
            <a:r>
              <a:rPr lang="en-US" dirty="0"/>
              <a:t>Computers – this </a:t>
            </a:r>
            <a:r>
              <a:rPr lang="en-US" i="1" dirty="0"/>
              <a:t>shouldn’t</a:t>
            </a:r>
            <a:r>
              <a:rPr lang="en-US" dirty="0"/>
              <a:t> be confusing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CFF9FFED-C3D1-46C8-A3C4-814BC649D2F3}"/>
              </a:ext>
            </a:extLst>
          </p:cNvPr>
          <p:cNvSpPr>
            <a:spLocks noGrp="1"/>
          </p:cNvSpPr>
          <p:nvPr>
            <p:ph idx="1"/>
          </p:nvPr>
        </p:nvSpPr>
        <p:spPr/>
        <p:txBody>
          <a:bodyPr/>
          <a:lstStyle/>
          <a:p>
            <a:r>
              <a:rPr lang="en-US" dirty="0"/>
              <a:t>All computers have a distinguished name – just like any other object</a:t>
            </a:r>
          </a:p>
          <a:p>
            <a:r>
              <a:rPr lang="en-US" dirty="0"/>
              <a:t>Relative names have to be unique</a:t>
            </a:r>
          </a:p>
          <a:p>
            <a:r>
              <a:rPr lang="en-US" dirty="0"/>
              <a:t>OU strategy plays an important role with Computer objects</a:t>
            </a:r>
          </a:p>
          <a:p>
            <a:endParaRPr lang="en-US" dirty="0"/>
          </a:p>
          <a:p>
            <a:r>
              <a:rPr lang="en-US" dirty="0"/>
              <a:t>Best practice is to create OUs for computer objects</a:t>
            </a:r>
          </a:p>
          <a:p>
            <a:pPr lvl="1"/>
            <a:r>
              <a:rPr lang="en-US" dirty="0"/>
              <a:t>Servers are typically subdivided by server role</a:t>
            </a:r>
          </a:p>
          <a:p>
            <a:pPr lvl="1"/>
            <a:r>
              <a:rPr lang="en-US" dirty="0"/>
              <a:t>Client computers are typically subdivided by region</a:t>
            </a:r>
          </a:p>
          <a:p>
            <a:endParaRPr lang="en-US" dirty="0"/>
          </a:p>
        </p:txBody>
      </p:sp>
    </p:spTree>
    <p:extLst>
      <p:ext uri="{BB962C8B-B14F-4D97-AF65-F5344CB8AC3E}">
        <p14:creationId xmlns:p14="http://schemas.microsoft.com/office/powerpoint/2010/main" val="167054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60C9-6E7C-4194-8959-F632ED66D7C2}"/>
              </a:ext>
            </a:extLst>
          </p:cNvPr>
          <p:cNvSpPr>
            <a:spLocks noGrp="1"/>
          </p:cNvSpPr>
          <p:nvPr>
            <p:ph type="title"/>
          </p:nvPr>
        </p:nvSpPr>
        <p:spPr/>
        <p:txBody>
          <a:bodyPr/>
          <a:lstStyle/>
          <a:p>
            <a:r>
              <a:rPr lang="en-US" dirty="0"/>
              <a:t>Because it can provide:</a:t>
            </a:r>
          </a:p>
        </p:txBody>
      </p:sp>
      <p:sp>
        <p:nvSpPr>
          <p:cNvPr id="3" name="Content Placeholder 2">
            <a:extLst>
              <a:ext uri="{FF2B5EF4-FFF2-40B4-BE49-F238E27FC236}">
                <a16:creationId xmlns:a16="http://schemas.microsoft.com/office/drawing/2014/main" id="{FBA4AD1C-BB53-4C60-A369-012316366B81}"/>
              </a:ext>
            </a:extLst>
          </p:cNvPr>
          <p:cNvSpPr>
            <a:spLocks noGrp="1"/>
          </p:cNvSpPr>
          <p:nvPr>
            <p:ph idx="1"/>
          </p:nvPr>
        </p:nvSpPr>
        <p:spPr/>
        <p:txBody>
          <a:bodyPr>
            <a:normAutofit/>
          </a:bodyPr>
          <a:lstStyle/>
          <a:p>
            <a:r>
              <a:rPr lang="en-US" dirty="0"/>
              <a:t>Digital identity representation</a:t>
            </a:r>
          </a:p>
          <a:p>
            <a:r>
              <a:rPr lang="en-US" dirty="0"/>
              <a:t>Password management</a:t>
            </a:r>
          </a:p>
          <a:p>
            <a:r>
              <a:rPr lang="en-US" dirty="0"/>
              <a:t>Single Sign-On (SSO)</a:t>
            </a:r>
          </a:p>
          <a:p>
            <a:r>
              <a:rPr lang="en-US" dirty="0"/>
              <a:t>Security Tokening Services</a:t>
            </a:r>
          </a:p>
          <a:p>
            <a:pPr lvl="1"/>
            <a:r>
              <a:rPr lang="en-US" dirty="0"/>
              <a:t>Kerberos</a:t>
            </a:r>
          </a:p>
          <a:p>
            <a:pPr lvl="1"/>
            <a:r>
              <a:rPr lang="en-US" dirty="0"/>
              <a:t>NTLM</a:t>
            </a:r>
          </a:p>
          <a:p>
            <a:pPr lvl="1"/>
            <a:r>
              <a:rPr lang="en-US" dirty="0"/>
              <a:t>Others</a:t>
            </a:r>
          </a:p>
          <a:p>
            <a:r>
              <a:rPr lang="en-US" dirty="0"/>
              <a:t>RBAC</a:t>
            </a:r>
          </a:p>
          <a:p>
            <a:r>
              <a:rPr lang="en-US" dirty="0"/>
              <a:t>Risk Management/Governance </a:t>
            </a:r>
          </a:p>
        </p:txBody>
      </p:sp>
    </p:spTree>
    <p:extLst>
      <p:ext uri="{BB962C8B-B14F-4D97-AF65-F5344CB8AC3E}">
        <p14:creationId xmlns:p14="http://schemas.microsoft.com/office/powerpoint/2010/main" val="39007758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5A42-949C-4145-9382-4119AE202655}"/>
              </a:ext>
            </a:extLst>
          </p:cNvPr>
          <p:cNvSpPr>
            <a:spLocks noGrp="1"/>
          </p:cNvSpPr>
          <p:nvPr>
            <p:ph type="title"/>
          </p:nvPr>
        </p:nvSpPr>
        <p:spPr/>
        <p:txBody>
          <a:bodyPr/>
          <a:lstStyle/>
          <a:p>
            <a:r>
              <a:rPr lang="en-US" dirty="0"/>
              <a:t>OU Hierarchy Considerations</a:t>
            </a:r>
          </a:p>
        </p:txBody>
      </p:sp>
      <p:sp>
        <p:nvSpPr>
          <p:cNvPr id="3" name="Content Placeholder 2">
            <a:extLst>
              <a:ext uri="{FF2B5EF4-FFF2-40B4-BE49-F238E27FC236}">
                <a16:creationId xmlns:a16="http://schemas.microsoft.com/office/drawing/2014/main" id="{0DD2EA57-D185-4E1B-82F4-F48F28CA150D}"/>
              </a:ext>
            </a:extLst>
          </p:cNvPr>
          <p:cNvSpPr>
            <a:spLocks noGrp="1"/>
          </p:cNvSpPr>
          <p:nvPr>
            <p:ph idx="1"/>
          </p:nvPr>
        </p:nvSpPr>
        <p:spPr/>
        <p:txBody>
          <a:bodyPr/>
          <a:lstStyle/>
          <a:p>
            <a:pPr lvl="0"/>
            <a:r>
              <a:rPr lang="en-US" dirty="0">
                <a:solidFill>
                  <a:srgbClr val="000000"/>
                </a:solidFill>
                <a:latin typeface="Segoe UI" panose="020B0502040204020203" pitchFamily="34" charset="0"/>
                <a:cs typeface="Segoe UI" panose="020B0502040204020203" pitchFamily="34" charset="0"/>
              </a:rPr>
              <a:t>Align OU strategy to administrative requirements, not the organizational chart, because organizational charts are more subject to change than your IT administration model</a:t>
            </a:r>
          </a:p>
          <a:p>
            <a:pPr lvl="0"/>
            <a:endParaRPr lang="en-US" dirty="0">
              <a:solidFill>
                <a:srgbClr val="000000"/>
              </a:solidFill>
            </a:endParaRPr>
          </a:p>
          <a:p>
            <a:pPr lvl="0"/>
            <a:r>
              <a:rPr lang="en-US" dirty="0">
                <a:solidFill>
                  <a:srgbClr val="000000"/>
                </a:solidFill>
                <a:latin typeface="Segoe UI" panose="020B0502040204020203" pitchFamily="34" charset="0"/>
                <a:cs typeface="Segoe UI" panose="020B0502040204020203" pitchFamily="34" charset="0"/>
              </a:rPr>
              <a:t>AD DS inheritance behavior can simplify Group Policy administration because it allows group polices to be set on an OU and flow down to lower OUs in the hierarchy</a:t>
            </a:r>
          </a:p>
          <a:p>
            <a:pPr lvl="0"/>
            <a:endParaRPr lang="en-US" dirty="0">
              <a:solidFill>
                <a:srgbClr val="000000"/>
              </a:solidFill>
              <a:latin typeface="Segoe UI" panose="020B0502040204020203" pitchFamily="34" charset="0"/>
              <a:cs typeface="Segoe UI" panose="020B0502040204020203" pitchFamily="34" charset="0"/>
            </a:endParaRPr>
          </a:p>
          <a:p>
            <a:pPr lvl="0"/>
            <a:r>
              <a:rPr lang="en-CA" dirty="0">
                <a:solidFill>
                  <a:srgbClr val="000000"/>
                </a:solidFill>
                <a:latin typeface="Segoe UI" panose="020B0502040204020203" pitchFamily="34" charset="0"/>
                <a:cs typeface="Segoe UI" panose="020B0502040204020203" pitchFamily="34" charset="0"/>
              </a:rPr>
              <a:t>Plan to accommodate changes in the IT administration model</a:t>
            </a:r>
            <a:endParaRPr lang="en-US" dirty="0">
              <a:solidFill>
                <a:srgbClr val="000000"/>
              </a:solidFill>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3769574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mo time">
            <a:extLst>
              <a:ext uri="{FF2B5EF4-FFF2-40B4-BE49-F238E27FC236}">
                <a16:creationId xmlns:a16="http://schemas.microsoft.com/office/drawing/2014/main" id="{DA748261-1724-4AAB-B12D-C3CEB160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95250"/>
            <a:ext cx="5715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203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6B29-3E6A-44CE-8620-09DC00BBE907}"/>
              </a:ext>
            </a:extLst>
          </p:cNvPr>
          <p:cNvSpPr>
            <a:spLocks noGrp="1"/>
          </p:cNvSpPr>
          <p:nvPr>
            <p:ph type="title"/>
          </p:nvPr>
        </p:nvSpPr>
        <p:spPr/>
        <p:txBody>
          <a:bodyPr/>
          <a:lstStyle/>
          <a:p>
            <a:r>
              <a:rPr lang="en-US" dirty="0"/>
              <a:t>AD DS Partitions (review)</a:t>
            </a:r>
          </a:p>
        </p:txBody>
      </p:sp>
      <p:pic>
        <p:nvPicPr>
          <p:cNvPr id="19" name="Picture 18">
            <a:extLst>
              <a:ext uri="{FF2B5EF4-FFF2-40B4-BE49-F238E27FC236}">
                <a16:creationId xmlns:a16="http://schemas.microsoft.com/office/drawing/2014/main" id="{70A84D7C-6B08-44E3-8509-AB91FBECE9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25455" y="3565214"/>
            <a:ext cx="2253294" cy="231837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descr="The illustration depicts a database with four Active Directory Domain Services (AD DS) partitions, including, from top to bottom, the Configuration, Schema, Domain, and Application partitions.&#10;&#10;&#10;">
            <a:extLst>
              <a:ext uri="{FF2B5EF4-FFF2-40B4-BE49-F238E27FC236}">
                <a16:creationId xmlns:a16="http://schemas.microsoft.com/office/drawing/2014/main" id="{5881AECA-C76C-462A-ABE3-57CBFCA99625}"/>
              </a:ext>
            </a:extLst>
          </p:cNvPr>
          <p:cNvGrpSpPr/>
          <p:nvPr/>
        </p:nvGrpSpPr>
        <p:grpSpPr>
          <a:xfrm>
            <a:off x="2151346" y="1475004"/>
            <a:ext cx="7889309" cy="5154396"/>
            <a:chOff x="1254691" y="1475004"/>
            <a:chExt cx="7889309" cy="5154396"/>
          </a:xfrm>
        </p:grpSpPr>
        <p:pic>
          <p:nvPicPr>
            <p:cNvPr id="21" name="Picture 20">
              <a:extLst>
                <a:ext uri="{FF2B5EF4-FFF2-40B4-BE49-F238E27FC236}">
                  <a16:creationId xmlns:a16="http://schemas.microsoft.com/office/drawing/2014/main" id="{2FB4AC85-DEDF-4982-ABEF-6F56F08B42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28800" y="1475004"/>
              <a:ext cx="2253294" cy="2318372"/>
            </a:xfrm>
            <a:prstGeom prst="rect">
              <a:avLst/>
            </a:prstGeom>
            <a:noFill/>
            <a:extLst>
              <a:ext uri="{909E8E84-426E-40DD-AFC4-6F175D3DCCD1}">
                <a14:hiddenFill xmlns:a14="http://schemas.microsoft.com/office/drawing/2010/main">
                  <a:solidFill>
                    <a:srgbClr val="FFFFFF"/>
                  </a:solidFill>
                </a14:hiddenFill>
              </a:ext>
            </a:extLst>
          </p:spPr>
        </p:pic>
        <p:sp>
          <p:nvSpPr>
            <p:cNvPr id="22" name="AutoShape 4">
              <a:extLst>
                <a:ext uri="{FF2B5EF4-FFF2-40B4-BE49-F238E27FC236}">
                  <a16:creationId xmlns:a16="http://schemas.microsoft.com/office/drawing/2014/main" id="{CFF82418-A3C9-4B0B-963B-9C695178E5D1}"/>
                </a:ext>
              </a:extLst>
            </p:cNvPr>
            <p:cNvSpPr>
              <a:spLocks noChangeArrowheads="1"/>
            </p:cNvSpPr>
            <p:nvPr/>
          </p:nvSpPr>
          <p:spPr bwMode="auto">
            <a:xfrm>
              <a:off x="1254691" y="5889625"/>
              <a:ext cx="3276600" cy="739775"/>
            </a:xfrm>
            <a:prstGeom prst="roundRect">
              <a:avLst>
                <a:gd name="adj" fmla="val 4167"/>
              </a:avLst>
            </a:prstGeom>
            <a:noFill/>
            <a:ln w="9525" algn="ctr">
              <a:solidFill>
                <a:schemeClr val="accent1"/>
              </a:solidFill>
              <a:round/>
              <a:headEnd/>
              <a:tailEnd/>
            </a:ln>
            <a:effectLst/>
          </p:spPr>
          <p:txBody>
            <a:bodyPr lIns="4572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lgn="ctr" eaLnBrk="1" hangingPunct="1"/>
              <a:r>
                <a:rPr lang="en-US" sz="2000" b="0" dirty="0">
                  <a:latin typeface="Segoe UI" panose="020B0502040204020203" pitchFamily="34" charset="0"/>
                  <a:ea typeface="Segoe UI" panose="020B0502040204020203" pitchFamily="34" charset="0"/>
                  <a:cs typeface="Segoe UI" panose="020B0502040204020203" pitchFamily="34" charset="0"/>
                </a:rPr>
                <a:t>AD DS database</a:t>
              </a:r>
            </a:p>
          </p:txBody>
        </p:sp>
        <p:sp>
          <p:nvSpPr>
            <p:cNvPr id="23" name="Text Box 10">
              <a:extLst>
                <a:ext uri="{FF2B5EF4-FFF2-40B4-BE49-F238E27FC236}">
                  <a16:creationId xmlns:a16="http://schemas.microsoft.com/office/drawing/2014/main" id="{5C101D2A-11E9-426F-9F67-FD19F3DBB6F1}"/>
                </a:ext>
              </a:extLst>
            </p:cNvPr>
            <p:cNvSpPr txBox="1">
              <a:spLocks noChangeArrowheads="1"/>
            </p:cNvSpPr>
            <p:nvPr/>
          </p:nvSpPr>
          <p:spPr bwMode="auto">
            <a:xfrm>
              <a:off x="2082819" y="2047633"/>
              <a:ext cx="1745256" cy="399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Configuration</a:t>
              </a:r>
            </a:p>
          </p:txBody>
        </p:sp>
        <p:sp>
          <p:nvSpPr>
            <p:cNvPr id="24" name="Text Box 11">
              <a:extLst>
                <a:ext uri="{FF2B5EF4-FFF2-40B4-BE49-F238E27FC236}">
                  <a16:creationId xmlns:a16="http://schemas.microsoft.com/office/drawing/2014/main" id="{818DFA22-91E7-4007-93BB-30691E042A5B}"/>
                </a:ext>
              </a:extLst>
            </p:cNvPr>
            <p:cNvSpPr txBox="1">
              <a:spLocks noChangeArrowheads="1"/>
            </p:cNvSpPr>
            <p:nvPr/>
          </p:nvSpPr>
          <p:spPr bwMode="auto">
            <a:xfrm>
              <a:off x="2386054" y="3206128"/>
              <a:ext cx="1071920" cy="399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Schema</a:t>
              </a:r>
            </a:p>
          </p:txBody>
        </p:sp>
        <p:sp>
          <p:nvSpPr>
            <p:cNvPr id="25" name="Text Box 12">
              <a:extLst>
                <a:ext uri="{FF2B5EF4-FFF2-40B4-BE49-F238E27FC236}">
                  <a16:creationId xmlns:a16="http://schemas.microsoft.com/office/drawing/2014/main" id="{55472CAE-F3D2-4DF2-B9FA-E970C9E2B448}"/>
                </a:ext>
              </a:extLst>
            </p:cNvPr>
            <p:cNvSpPr txBox="1">
              <a:spLocks noChangeArrowheads="1"/>
            </p:cNvSpPr>
            <p:nvPr/>
          </p:nvSpPr>
          <p:spPr bwMode="auto">
            <a:xfrm>
              <a:off x="2362200" y="4191000"/>
              <a:ext cx="1074333"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sz="2000" b="0" dirty="0">
                  <a:latin typeface="Segoe UI" panose="020B0502040204020203" pitchFamily="34" charset="0"/>
                  <a:ea typeface="Segoe UI" panose="020B0502040204020203" pitchFamily="34" charset="0"/>
                  <a:cs typeface="Segoe UI" panose="020B0502040204020203" pitchFamily="34" charset="0"/>
                </a:rPr>
                <a:t>Domain</a:t>
              </a:r>
            </a:p>
          </p:txBody>
        </p:sp>
        <p:sp>
          <p:nvSpPr>
            <p:cNvPr id="26" name="Text Box 13">
              <a:extLst>
                <a:ext uri="{FF2B5EF4-FFF2-40B4-BE49-F238E27FC236}">
                  <a16:creationId xmlns:a16="http://schemas.microsoft.com/office/drawing/2014/main" id="{51B35F35-3709-4726-BF3E-7E58B075C795}"/>
                </a:ext>
              </a:extLst>
            </p:cNvPr>
            <p:cNvSpPr txBox="1">
              <a:spLocks noChangeArrowheads="1"/>
            </p:cNvSpPr>
            <p:nvPr/>
          </p:nvSpPr>
          <p:spPr bwMode="auto">
            <a:xfrm>
              <a:off x="2171284" y="5163412"/>
              <a:ext cx="147027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Segoe UI" panose="020B0502040204020203" pitchFamily="34" charset="0"/>
                  <a:cs typeface="Segoe UI" panose="020B0502040204020203" pitchFamily="34" charset="0"/>
                </a:rPr>
                <a:t>Application</a:t>
              </a:r>
            </a:p>
          </p:txBody>
        </p:sp>
        <p:sp>
          <p:nvSpPr>
            <p:cNvPr id="27" name="Line 14">
              <a:extLst>
                <a:ext uri="{FF2B5EF4-FFF2-40B4-BE49-F238E27FC236}">
                  <a16:creationId xmlns:a16="http://schemas.microsoft.com/office/drawing/2014/main" id="{86C48917-8108-4122-BFB0-E6FDDDFECF3F}"/>
                </a:ext>
              </a:extLst>
            </p:cNvPr>
            <p:cNvSpPr>
              <a:spLocks noChangeShapeType="1"/>
            </p:cNvSpPr>
            <p:nvPr/>
          </p:nvSpPr>
          <p:spPr bwMode="auto">
            <a:xfrm flipV="1">
              <a:off x="4114800" y="3206128"/>
              <a:ext cx="533400" cy="7938"/>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28" name="Line 15">
              <a:extLst>
                <a:ext uri="{FF2B5EF4-FFF2-40B4-BE49-F238E27FC236}">
                  <a16:creationId xmlns:a16="http://schemas.microsoft.com/office/drawing/2014/main" id="{5E2D56FB-FDC4-47CC-ABD7-B70BFF10B83B}"/>
                </a:ext>
              </a:extLst>
            </p:cNvPr>
            <p:cNvSpPr>
              <a:spLocks noChangeShapeType="1"/>
            </p:cNvSpPr>
            <p:nvPr/>
          </p:nvSpPr>
          <p:spPr bwMode="auto">
            <a:xfrm flipV="1">
              <a:off x="4114800" y="4114800"/>
              <a:ext cx="533400" cy="7938"/>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29" name="Line 16">
              <a:extLst>
                <a:ext uri="{FF2B5EF4-FFF2-40B4-BE49-F238E27FC236}">
                  <a16:creationId xmlns:a16="http://schemas.microsoft.com/office/drawing/2014/main" id="{78C9C364-E05C-46F8-847B-7B5AE7E9AB73}"/>
                </a:ext>
              </a:extLst>
            </p:cNvPr>
            <p:cNvSpPr>
              <a:spLocks noChangeShapeType="1"/>
            </p:cNvSpPr>
            <p:nvPr/>
          </p:nvSpPr>
          <p:spPr bwMode="auto">
            <a:xfrm flipV="1">
              <a:off x="4114800" y="5105400"/>
              <a:ext cx="533400" cy="7938"/>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30" name="Line 17">
              <a:extLst>
                <a:ext uri="{FF2B5EF4-FFF2-40B4-BE49-F238E27FC236}">
                  <a16:creationId xmlns:a16="http://schemas.microsoft.com/office/drawing/2014/main" id="{2E7A5DB2-CC03-45EE-B021-FB9120C936FA}"/>
                </a:ext>
              </a:extLst>
            </p:cNvPr>
            <p:cNvSpPr>
              <a:spLocks noChangeShapeType="1"/>
            </p:cNvSpPr>
            <p:nvPr/>
          </p:nvSpPr>
          <p:spPr bwMode="auto">
            <a:xfrm flipV="1">
              <a:off x="4114800" y="2239289"/>
              <a:ext cx="533400" cy="7938"/>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31" name="AutoShape 18">
              <a:extLst>
                <a:ext uri="{FF2B5EF4-FFF2-40B4-BE49-F238E27FC236}">
                  <a16:creationId xmlns:a16="http://schemas.microsoft.com/office/drawing/2014/main" id="{0132D147-C910-4BD3-BF02-9261DA13A2C1}"/>
                </a:ext>
              </a:extLst>
            </p:cNvPr>
            <p:cNvSpPr>
              <a:spLocks noChangeArrowheads="1"/>
            </p:cNvSpPr>
            <p:nvPr/>
          </p:nvSpPr>
          <p:spPr bwMode="auto">
            <a:xfrm>
              <a:off x="4648200" y="1935162"/>
              <a:ext cx="4191000" cy="960438"/>
            </a:xfrm>
            <a:prstGeom prst="roundRect">
              <a:avLst>
                <a:gd name="adj" fmla="val 4167"/>
              </a:avLst>
            </a:prstGeom>
            <a:no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buClr>
                  <a:schemeClr val="hlink"/>
                </a:buClr>
                <a:buSzPct val="90000"/>
              </a:pPr>
              <a:r>
                <a:rPr lang="en-US" sz="2000" b="0" dirty="0">
                  <a:latin typeface="Segoe UI" panose="020B0502040204020203" pitchFamily="34" charset="0"/>
                  <a:ea typeface="Segoe UI" panose="020B0502040204020203" pitchFamily="34" charset="0"/>
                  <a:cs typeface="Segoe UI" panose="020B0502040204020203" pitchFamily="34" charset="0"/>
                </a:rPr>
                <a:t>Forest-wide information about the AD DS structure</a:t>
              </a:r>
            </a:p>
          </p:txBody>
        </p:sp>
        <p:sp>
          <p:nvSpPr>
            <p:cNvPr id="32" name="AutoShape 19">
              <a:extLst>
                <a:ext uri="{FF2B5EF4-FFF2-40B4-BE49-F238E27FC236}">
                  <a16:creationId xmlns:a16="http://schemas.microsoft.com/office/drawing/2014/main" id="{CDF0EDFE-1EB5-454D-956E-F49C8331E8B3}"/>
                </a:ext>
              </a:extLst>
            </p:cNvPr>
            <p:cNvSpPr>
              <a:spLocks noChangeArrowheads="1"/>
            </p:cNvSpPr>
            <p:nvPr/>
          </p:nvSpPr>
          <p:spPr bwMode="auto">
            <a:xfrm>
              <a:off x="4648200" y="2895600"/>
              <a:ext cx="4495800" cy="838200"/>
            </a:xfrm>
            <a:prstGeom prst="roundRect">
              <a:avLst>
                <a:gd name="adj" fmla="val 4167"/>
              </a:avLst>
            </a:prstGeom>
            <a:no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buClr>
                  <a:schemeClr val="hlink"/>
                </a:buClr>
                <a:buSzPct val="90000"/>
              </a:pPr>
              <a:r>
                <a:rPr lang="en-US" sz="2000" b="0" dirty="0">
                  <a:latin typeface="Segoe UI" panose="020B0502040204020203" pitchFamily="34" charset="0"/>
                  <a:ea typeface="Segoe UI" panose="020B0502040204020203" pitchFamily="34" charset="0"/>
                  <a:cs typeface="Segoe UI" panose="020B0502040204020203" pitchFamily="34" charset="0"/>
                </a:rPr>
                <a:t>Forest-wide definitions and rules for creating and manipulating objects and attributes</a:t>
              </a:r>
            </a:p>
            <a:p>
              <a:pPr algn="l" eaLnBrk="1" hangingPunct="1">
                <a:buClr>
                  <a:schemeClr val="hlink"/>
                </a:buClr>
                <a:buSzPct val="90000"/>
              </a:pPr>
              <a:endParaRPr lang="en-US" sz="2000" b="0" dirty="0">
                <a:latin typeface="Segoe UI" panose="020B0502040204020203" pitchFamily="34" charset="0"/>
                <a:ea typeface="Segoe UI" panose="020B0502040204020203" pitchFamily="34" charset="0"/>
                <a:cs typeface="Segoe UI" panose="020B0502040204020203" pitchFamily="34" charset="0"/>
              </a:endParaRPr>
            </a:p>
          </p:txBody>
        </p:sp>
        <p:sp>
          <p:nvSpPr>
            <p:cNvPr id="33" name="AutoShape 20">
              <a:extLst>
                <a:ext uri="{FF2B5EF4-FFF2-40B4-BE49-F238E27FC236}">
                  <a16:creationId xmlns:a16="http://schemas.microsoft.com/office/drawing/2014/main" id="{A73FA78E-3554-46BC-8233-EE12A536E830}"/>
                </a:ext>
              </a:extLst>
            </p:cNvPr>
            <p:cNvSpPr>
              <a:spLocks noChangeArrowheads="1"/>
            </p:cNvSpPr>
            <p:nvPr/>
          </p:nvSpPr>
          <p:spPr bwMode="auto">
            <a:xfrm>
              <a:off x="4648200" y="3886200"/>
              <a:ext cx="4495800" cy="838200"/>
            </a:xfrm>
            <a:prstGeom prst="roundRect">
              <a:avLst>
                <a:gd name="adj" fmla="val 4167"/>
              </a:avLst>
            </a:prstGeom>
            <a:no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buClr>
                  <a:schemeClr val="hlink"/>
                </a:buClr>
                <a:buSzPct val="90000"/>
              </a:pPr>
              <a:r>
                <a:rPr lang="en-US" sz="2000" b="0" dirty="0">
                  <a:latin typeface="Segoe UI" panose="020B0502040204020203" pitchFamily="34" charset="0"/>
                  <a:ea typeface="Segoe UI" panose="020B0502040204020203" pitchFamily="34" charset="0"/>
                  <a:cs typeface="Segoe UI" panose="020B0502040204020203" pitchFamily="34" charset="0"/>
                </a:rPr>
                <a:t>Information about domain-specific objects</a:t>
              </a:r>
            </a:p>
          </p:txBody>
        </p:sp>
        <p:sp>
          <p:nvSpPr>
            <p:cNvPr id="34" name="AutoShape 21">
              <a:extLst>
                <a:ext uri="{FF2B5EF4-FFF2-40B4-BE49-F238E27FC236}">
                  <a16:creationId xmlns:a16="http://schemas.microsoft.com/office/drawing/2014/main" id="{31AC673B-8CB7-4624-838B-50FFBD7A8A4D}"/>
                </a:ext>
              </a:extLst>
            </p:cNvPr>
            <p:cNvSpPr>
              <a:spLocks noChangeArrowheads="1"/>
            </p:cNvSpPr>
            <p:nvPr/>
          </p:nvSpPr>
          <p:spPr bwMode="auto">
            <a:xfrm>
              <a:off x="4648200" y="4880026"/>
              <a:ext cx="4495800" cy="838200"/>
            </a:xfrm>
            <a:prstGeom prst="roundRect">
              <a:avLst>
                <a:gd name="adj" fmla="val 4167"/>
              </a:avLst>
            </a:prstGeom>
            <a:no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buClr>
                  <a:schemeClr val="hlink"/>
                </a:buClr>
                <a:buSzPct val="90000"/>
              </a:pPr>
              <a:r>
                <a:rPr lang="fr-FR" sz="2000" b="0" dirty="0">
                  <a:latin typeface="Segoe UI" panose="020B0502040204020203" pitchFamily="34" charset="0"/>
                  <a:ea typeface="Segoe UI" panose="020B0502040204020203" pitchFamily="34" charset="0"/>
                  <a:cs typeface="Segoe UI" panose="020B0502040204020203" pitchFamily="34" charset="0"/>
                </a:rPr>
                <a:t>Information about applications</a:t>
              </a:r>
            </a:p>
          </p:txBody>
        </p:sp>
      </p:grpSp>
    </p:spTree>
    <p:extLst>
      <p:ext uri="{BB962C8B-B14F-4D97-AF65-F5344CB8AC3E}">
        <p14:creationId xmlns:p14="http://schemas.microsoft.com/office/powerpoint/2010/main" val="1781331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2B6D0-3C1C-4F79-8097-E181A00B2A4F}"/>
              </a:ext>
            </a:extLst>
          </p:cNvPr>
          <p:cNvSpPr>
            <a:spLocks noGrp="1"/>
          </p:cNvSpPr>
          <p:nvPr>
            <p:ph type="title"/>
          </p:nvPr>
        </p:nvSpPr>
        <p:spPr/>
        <p:txBody>
          <a:bodyPr/>
          <a:lstStyle/>
          <a:p>
            <a:r>
              <a:rPr lang="en-US" dirty="0"/>
              <a:t>Characteristics (part 1)</a:t>
            </a:r>
          </a:p>
        </p:txBody>
      </p:sp>
      <p:sp>
        <p:nvSpPr>
          <p:cNvPr id="3" name="Content Placeholder 2">
            <a:extLst>
              <a:ext uri="{FF2B5EF4-FFF2-40B4-BE49-F238E27FC236}">
                <a16:creationId xmlns:a16="http://schemas.microsoft.com/office/drawing/2014/main" id="{561E80A7-817E-413A-880E-5F3E33DFAD75}"/>
              </a:ext>
            </a:extLst>
          </p:cNvPr>
          <p:cNvSpPr>
            <a:spLocks noGrp="1"/>
          </p:cNvSpPr>
          <p:nvPr>
            <p:ph idx="1"/>
          </p:nvPr>
        </p:nvSpPr>
        <p:spPr/>
        <p:txBody>
          <a:bodyPr/>
          <a:lstStyle/>
          <a:p>
            <a:r>
              <a:rPr lang="en-US" dirty="0"/>
              <a:t>Multi-master replication ensures:</a:t>
            </a:r>
          </a:p>
          <a:p>
            <a:pPr lvl="1"/>
            <a:r>
              <a:rPr lang="en-US" dirty="0"/>
              <a:t>Accuracy (integrity)</a:t>
            </a:r>
          </a:p>
          <a:p>
            <a:pPr lvl="1"/>
            <a:r>
              <a:rPr lang="en-US" dirty="0"/>
              <a:t>Consistency (convergence)</a:t>
            </a:r>
          </a:p>
          <a:p>
            <a:pPr lvl="1"/>
            <a:r>
              <a:rPr lang="en-US" dirty="0"/>
              <a:t>Performance (keeping replication traffic to a reasonable level)</a:t>
            </a:r>
          </a:p>
          <a:p>
            <a:endParaRPr lang="en-US" dirty="0"/>
          </a:p>
        </p:txBody>
      </p:sp>
    </p:spTree>
    <p:extLst>
      <p:ext uri="{BB962C8B-B14F-4D97-AF65-F5344CB8AC3E}">
        <p14:creationId xmlns:p14="http://schemas.microsoft.com/office/powerpoint/2010/main" val="2736515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A727-1DE4-467E-BB3A-514253653885}"/>
              </a:ext>
            </a:extLst>
          </p:cNvPr>
          <p:cNvSpPr>
            <a:spLocks noGrp="1"/>
          </p:cNvSpPr>
          <p:nvPr>
            <p:ph type="title"/>
          </p:nvPr>
        </p:nvSpPr>
        <p:spPr/>
        <p:txBody>
          <a:bodyPr/>
          <a:lstStyle/>
          <a:p>
            <a:r>
              <a:rPr lang="en-US" dirty="0"/>
              <a:t>Characteristics (part 2)</a:t>
            </a:r>
          </a:p>
        </p:txBody>
      </p:sp>
      <p:sp>
        <p:nvSpPr>
          <p:cNvPr id="3" name="Content Placeholder 2">
            <a:extLst>
              <a:ext uri="{FF2B5EF4-FFF2-40B4-BE49-F238E27FC236}">
                <a16:creationId xmlns:a16="http://schemas.microsoft.com/office/drawing/2014/main" id="{083124D8-FC9E-40DF-BBEF-C83FE2DBCBB9}"/>
              </a:ext>
            </a:extLst>
          </p:cNvPr>
          <p:cNvSpPr>
            <a:spLocks noGrp="1"/>
          </p:cNvSpPr>
          <p:nvPr>
            <p:ph idx="1"/>
          </p:nvPr>
        </p:nvSpPr>
        <p:spPr/>
        <p:txBody>
          <a:bodyPr>
            <a:normAutofit/>
          </a:bodyPr>
          <a:lstStyle/>
          <a:p>
            <a:r>
              <a:rPr lang="en-US" dirty="0"/>
              <a:t>Key characteristics of AD DS replication include:</a:t>
            </a:r>
          </a:p>
          <a:p>
            <a:pPr lvl="1"/>
            <a:r>
              <a:rPr lang="en-US" dirty="0"/>
              <a:t>Multi-master replication</a:t>
            </a:r>
          </a:p>
          <a:p>
            <a:pPr lvl="1"/>
            <a:r>
              <a:rPr lang="en-US" dirty="0"/>
              <a:t>Pull replication</a:t>
            </a:r>
          </a:p>
          <a:p>
            <a:pPr lvl="1"/>
            <a:r>
              <a:rPr lang="en-US" dirty="0"/>
              <a:t>Store-and-forward replication</a:t>
            </a:r>
          </a:p>
          <a:p>
            <a:pPr lvl="1"/>
            <a:r>
              <a:rPr lang="en-US" dirty="0"/>
              <a:t>Partitions</a:t>
            </a:r>
          </a:p>
          <a:p>
            <a:pPr lvl="1"/>
            <a:r>
              <a:rPr lang="en-US" dirty="0"/>
              <a:t>Automatic generation of an efficient, robust replication topology</a:t>
            </a:r>
          </a:p>
          <a:p>
            <a:pPr lvl="1"/>
            <a:r>
              <a:rPr lang="en-US" dirty="0"/>
              <a:t>Attribute-level and </a:t>
            </a:r>
            <a:r>
              <a:rPr lang="en-US" dirty="0" err="1"/>
              <a:t>multivalue</a:t>
            </a:r>
            <a:r>
              <a:rPr lang="en-US" dirty="0"/>
              <a:t> replication</a:t>
            </a:r>
          </a:p>
          <a:p>
            <a:pPr lvl="1"/>
            <a:r>
              <a:rPr lang="en-US" dirty="0"/>
              <a:t>Distinct control of intersite replication</a:t>
            </a:r>
          </a:p>
          <a:p>
            <a:pPr lvl="1"/>
            <a:r>
              <a:rPr lang="en-US" dirty="0"/>
              <a:t>Collision detection and management</a:t>
            </a:r>
          </a:p>
          <a:p>
            <a:endParaRPr lang="en-US" dirty="0"/>
          </a:p>
        </p:txBody>
      </p:sp>
    </p:spTree>
    <p:extLst>
      <p:ext uri="{BB962C8B-B14F-4D97-AF65-F5344CB8AC3E}">
        <p14:creationId xmlns:p14="http://schemas.microsoft.com/office/powerpoint/2010/main" val="384033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9D51-4388-4C1B-BEB9-4C5D4FD9F63A}"/>
              </a:ext>
            </a:extLst>
          </p:cNvPr>
          <p:cNvSpPr>
            <a:spLocks noGrp="1"/>
          </p:cNvSpPr>
          <p:nvPr>
            <p:ph type="title"/>
          </p:nvPr>
        </p:nvSpPr>
        <p:spPr/>
        <p:txBody>
          <a:bodyPr/>
          <a:lstStyle/>
          <a:p>
            <a:r>
              <a:rPr lang="en-US" i="1" dirty="0" err="1"/>
              <a:t>Intrasite</a:t>
            </a:r>
            <a:r>
              <a:rPr lang="en-US" dirty="0"/>
              <a:t> Replication Uses:</a:t>
            </a:r>
          </a:p>
        </p:txBody>
      </p:sp>
      <p:sp>
        <p:nvSpPr>
          <p:cNvPr id="3" name="Content Placeholder 2">
            <a:extLst>
              <a:ext uri="{FF2B5EF4-FFF2-40B4-BE49-F238E27FC236}">
                <a16:creationId xmlns:a16="http://schemas.microsoft.com/office/drawing/2014/main" id="{A9F0BC1E-DC59-45D1-8142-253A7A5A3108}"/>
              </a:ext>
            </a:extLst>
          </p:cNvPr>
          <p:cNvSpPr>
            <a:spLocks noGrp="1"/>
          </p:cNvSpPr>
          <p:nvPr>
            <p:ph idx="1"/>
          </p:nvPr>
        </p:nvSpPr>
        <p:spPr/>
        <p:txBody>
          <a:bodyPr>
            <a:normAutofit fontScale="92500"/>
          </a:bodyPr>
          <a:lstStyle/>
          <a:p>
            <a:r>
              <a:rPr lang="en-US" dirty="0"/>
              <a:t>Connection objects for inbound replication to a domain controller</a:t>
            </a:r>
          </a:p>
          <a:p>
            <a:r>
              <a:rPr lang="en-US" dirty="0"/>
              <a:t>Knowledge Consistency Checker to automatically create a topology that is efficient (maximum three-hop) and robust (two-way)</a:t>
            </a:r>
          </a:p>
          <a:p>
            <a:r>
              <a:rPr lang="en-US" dirty="0"/>
              <a:t>Notifications in which the domain controller tells its downstream partners that a change is available</a:t>
            </a:r>
          </a:p>
          <a:p>
            <a:r>
              <a:rPr lang="en-US" dirty="0"/>
              <a:t>Polling, in which the domain controller checks with </a:t>
            </a:r>
            <a:br>
              <a:rPr lang="en-US" dirty="0"/>
            </a:br>
            <a:r>
              <a:rPr lang="en-US" dirty="0"/>
              <a:t>its upstream partners for changes:</a:t>
            </a:r>
          </a:p>
          <a:p>
            <a:r>
              <a:rPr lang="en-US" dirty="0"/>
              <a:t>Downstream domain controller directory replication agent replicates changes</a:t>
            </a:r>
          </a:p>
          <a:p>
            <a:r>
              <a:rPr lang="en-US" dirty="0"/>
              <a:t>Changes to all partitions held by both domain controllers are replicated</a:t>
            </a:r>
          </a:p>
          <a:p>
            <a:endParaRPr lang="en-US" dirty="0"/>
          </a:p>
        </p:txBody>
      </p:sp>
    </p:spTree>
    <p:extLst>
      <p:ext uri="{BB962C8B-B14F-4D97-AF65-F5344CB8AC3E}">
        <p14:creationId xmlns:p14="http://schemas.microsoft.com/office/powerpoint/2010/main" val="4643025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D893-078D-409F-A62C-4F2859FC2CB3}"/>
              </a:ext>
            </a:extLst>
          </p:cNvPr>
          <p:cNvSpPr>
            <a:spLocks noGrp="1"/>
          </p:cNvSpPr>
          <p:nvPr>
            <p:ph type="title"/>
          </p:nvPr>
        </p:nvSpPr>
        <p:spPr/>
        <p:txBody>
          <a:bodyPr/>
          <a:lstStyle/>
          <a:p>
            <a:r>
              <a:rPr lang="en-US" dirty="0" err="1"/>
              <a:t>Intrasite</a:t>
            </a:r>
            <a:r>
              <a:rPr lang="en-US" dirty="0"/>
              <a:t> Conflict Resolution</a:t>
            </a:r>
          </a:p>
        </p:txBody>
      </p:sp>
      <p:sp>
        <p:nvSpPr>
          <p:cNvPr id="3" name="Content Placeholder 2">
            <a:extLst>
              <a:ext uri="{FF2B5EF4-FFF2-40B4-BE49-F238E27FC236}">
                <a16:creationId xmlns:a16="http://schemas.microsoft.com/office/drawing/2014/main" id="{15F81804-3D73-40B1-9405-508227169ED6}"/>
              </a:ext>
            </a:extLst>
          </p:cNvPr>
          <p:cNvSpPr>
            <a:spLocks noGrp="1"/>
          </p:cNvSpPr>
          <p:nvPr>
            <p:ph idx="1"/>
          </p:nvPr>
        </p:nvSpPr>
        <p:spPr/>
        <p:txBody>
          <a:bodyPr/>
          <a:lstStyle/>
          <a:p>
            <a:pPr>
              <a:buSzPct val="100000"/>
            </a:pPr>
            <a:r>
              <a:rPr lang="en-US" dirty="0"/>
              <a:t>In multi-master replication models, replication conflicts arise when:</a:t>
            </a:r>
          </a:p>
          <a:p>
            <a:pPr lvl="1">
              <a:buSzPct val="100000"/>
            </a:pPr>
            <a:r>
              <a:rPr lang="en-US" dirty="0"/>
              <a:t>The same attribute is changed on two domain controllers simultaneously</a:t>
            </a:r>
          </a:p>
          <a:p>
            <a:pPr lvl="1">
              <a:buSzPct val="100000"/>
            </a:pPr>
            <a:r>
              <a:rPr lang="en-US" dirty="0"/>
              <a:t>An object is moved or added to a deleted container on another domain controller</a:t>
            </a:r>
          </a:p>
          <a:p>
            <a:pPr lvl="1">
              <a:buSzPct val="100000"/>
            </a:pPr>
            <a:r>
              <a:rPr lang="en-US" dirty="0"/>
              <a:t>Two objects with the same relative distinguished name are added to the same container on two different domain controllers</a:t>
            </a:r>
            <a:br>
              <a:rPr lang="en-US" dirty="0"/>
            </a:br>
            <a:endParaRPr lang="en-US" sz="1000" dirty="0"/>
          </a:p>
          <a:p>
            <a:pPr>
              <a:buSzPct val="100000"/>
            </a:pPr>
            <a:r>
              <a:rPr lang="en-US" dirty="0"/>
              <a:t>To resolve replication conflicts, AD DS uses:</a:t>
            </a:r>
          </a:p>
          <a:p>
            <a:pPr lvl="1">
              <a:buSzPct val="100000"/>
            </a:pPr>
            <a:r>
              <a:rPr lang="en-US" dirty="0"/>
              <a:t>Version number</a:t>
            </a:r>
          </a:p>
          <a:p>
            <a:pPr lvl="1">
              <a:buSzPct val="100000"/>
            </a:pPr>
            <a:r>
              <a:rPr lang="en-US" dirty="0"/>
              <a:t>Time stamp</a:t>
            </a:r>
          </a:p>
          <a:p>
            <a:pPr lvl="1">
              <a:buSzPct val="100000"/>
            </a:pPr>
            <a:r>
              <a:rPr lang="en-US" dirty="0"/>
              <a:t>Server GUID</a:t>
            </a:r>
          </a:p>
          <a:p>
            <a:endParaRPr lang="en-US" dirty="0"/>
          </a:p>
        </p:txBody>
      </p:sp>
    </p:spTree>
    <p:extLst>
      <p:ext uri="{BB962C8B-B14F-4D97-AF65-F5344CB8AC3E}">
        <p14:creationId xmlns:p14="http://schemas.microsoft.com/office/powerpoint/2010/main" val="5346602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21">
            <a:extLst>
              <a:ext uri="{FF2B5EF4-FFF2-40B4-BE49-F238E27FC236}">
                <a16:creationId xmlns:a16="http://schemas.microsoft.com/office/drawing/2014/main" id="{92A36E55-0C8F-4CAD-813A-0F40D24B6BE9}"/>
              </a:ext>
            </a:extLst>
          </p:cNvPr>
          <p:cNvSpPr>
            <a:spLocks noChangeShapeType="1"/>
          </p:cNvSpPr>
          <p:nvPr/>
        </p:nvSpPr>
        <p:spPr bwMode="auto">
          <a:xfrm>
            <a:off x="1896269" y="5021263"/>
            <a:ext cx="91122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 name="Text Box 219">
            <a:extLst>
              <a:ext uri="{FF2B5EF4-FFF2-40B4-BE49-F238E27FC236}">
                <a16:creationId xmlns:a16="http://schemas.microsoft.com/office/drawing/2014/main" id="{8825B90F-515F-45F8-ACFA-17C14F17C6CD}"/>
              </a:ext>
            </a:extLst>
          </p:cNvPr>
          <p:cNvSpPr txBox="1">
            <a:spLocks noChangeArrowheads="1"/>
          </p:cNvSpPr>
          <p:nvPr/>
        </p:nvSpPr>
        <p:spPr bwMode="auto">
          <a:xfrm>
            <a:off x="2826544" y="4814888"/>
            <a:ext cx="3424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spcBef>
                <a:spcPct val="10000"/>
              </a:spcBef>
            </a:pPr>
            <a:r>
              <a:rPr lang="en-US" altLang="en-US" sz="2000" b="0">
                <a:solidFill>
                  <a:srgbClr val="4D4D4D"/>
                </a:solidFill>
                <a:latin typeface="Segoe UI" pitchFamily="34" charset="0"/>
                <a:cs typeface="Segoe UI" pitchFamily="34" charset="0"/>
              </a:rPr>
              <a:t>Domain A topology</a:t>
            </a:r>
          </a:p>
        </p:txBody>
      </p:sp>
      <p:sp>
        <p:nvSpPr>
          <p:cNvPr id="6" name="Rectangle 73">
            <a:extLst>
              <a:ext uri="{FF2B5EF4-FFF2-40B4-BE49-F238E27FC236}">
                <a16:creationId xmlns:a16="http://schemas.microsoft.com/office/drawing/2014/main" id="{13657B4D-1781-4C1D-8EF5-E99CAC525B01}"/>
              </a:ext>
            </a:extLst>
          </p:cNvPr>
          <p:cNvSpPr>
            <a:spLocks noChangeArrowheads="1"/>
          </p:cNvSpPr>
          <p:nvPr/>
        </p:nvSpPr>
        <p:spPr bwMode="auto">
          <a:xfrm>
            <a:off x="6314282" y="4764088"/>
            <a:ext cx="12128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eaLnBrk="1" hangingPunct="1"/>
            <a:r>
              <a:rPr lang="en-US" altLang="en-US" b="0" dirty="0">
                <a:latin typeface="Segoe UI" pitchFamily="34" charset="0"/>
                <a:cs typeface="Segoe UI" pitchFamily="34" charset="0"/>
              </a:rPr>
              <a:t>Global</a:t>
            </a:r>
          </a:p>
          <a:p>
            <a:pPr eaLnBrk="1" hangingPunct="1"/>
            <a:r>
              <a:rPr lang="en-US" altLang="en-US" b="0" dirty="0">
                <a:latin typeface="Segoe UI" pitchFamily="34" charset="0"/>
                <a:cs typeface="Segoe UI" pitchFamily="34" charset="0"/>
              </a:rPr>
              <a:t>catalog</a:t>
            </a:r>
          </a:p>
          <a:p>
            <a:pPr eaLnBrk="1" hangingPunct="1"/>
            <a:r>
              <a:rPr lang="en-US" altLang="en-US" b="0" dirty="0">
                <a:latin typeface="Segoe UI" pitchFamily="34" charset="0"/>
                <a:cs typeface="Segoe UI" pitchFamily="34" charset="0"/>
              </a:rPr>
              <a:t>server</a:t>
            </a:r>
          </a:p>
        </p:txBody>
      </p:sp>
      <p:sp>
        <p:nvSpPr>
          <p:cNvPr id="7" name="Rectangle 74">
            <a:extLst>
              <a:ext uri="{FF2B5EF4-FFF2-40B4-BE49-F238E27FC236}">
                <a16:creationId xmlns:a16="http://schemas.microsoft.com/office/drawing/2014/main" id="{86FF4D4A-F596-4BD0-A77F-03D962D7FDC6}"/>
              </a:ext>
            </a:extLst>
          </p:cNvPr>
          <p:cNvSpPr>
            <a:spLocks noChangeArrowheads="1"/>
          </p:cNvSpPr>
          <p:nvPr/>
        </p:nvSpPr>
        <p:spPr bwMode="auto">
          <a:xfrm>
            <a:off x="2850421" y="881360"/>
            <a:ext cx="98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7800" indent="-1778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eaLnBrk="1" hangingPunct="1"/>
            <a:r>
              <a:rPr lang="en-US" altLang="en-US" b="0" dirty="0">
                <a:latin typeface="Segoe UI" pitchFamily="34" charset="0"/>
                <a:cs typeface="Segoe UI" pitchFamily="34" charset="0"/>
              </a:rPr>
              <a:t>Global</a:t>
            </a:r>
          </a:p>
          <a:p>
            <a:pPr eaLnBrk="1" hangingPunct="1"/>
            <a:r>
              <a:rPr lang="en-US" altLang="en-US" b="0" dirty="0">
                <a:latin typeface="Segoe UI" pitchFamily="34" charset="0"/>
                <a:cs typeface="Segoe UI" pitchFamily="34" charset="0"/>
              </a:rPr>
              <a:t>catalog</a:t>
            </a:r>
          </a:p>
          <a:p>
            <a:pPr eaLnBrk="1" hangingPunct="1"/>
            <a:r>
              <a:rPr lang="en-US" altLang="en-US" b="0" dirty="0">
                <a:latin typeface="Segoe UI" pitchFamily="34" charset="0"/>
                <a:cs typeface="Segoe UI" pitchFamily="34" charset="0"/>
              </a:rPr>
              <a:t>server</a:t>
            </a:r>
          </a:p>
        </p:txBody>
      </p:sp>
      <p:pic>
        <p:nvPicPr>
          <p:cNvPr id="9" name="Picture 77">
            <a:extLst>
              <a:ext uri="{FF2B5EF4-FFF2-40B4-BE49-F238E27FC236}">
                <a16:creationId xmlns:a16="http://schemas.microsoft.com/office/drawing/2014/main" id="{44AD111E-190F-4EC0-92F3-497BDD54B6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69131" y="1166813"/>
            <a:ext cx="543726"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8">
            <a:extLst>
              <a:ext uri="{FF2B5EF4-FFF2-40B4-BE49-F238E27FC236}">
                <a16:creationId xmlns:a16="http://schemas.microsoft.com/office/drawing/2014/main" id="{6B98B8CC-88E5-4717-BA02-ED9F04505A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4007" y="114458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9">
            <a:extLst>
              <a:ext uri="{FF2B5EF4-FFF2-40B4-BE49-F238E27FC236}">
                <a16:creationId xmlns:a16="http://schemas.microsoft.com/office/drawing/2014/main" id="{ED0A2618-3E05-4064-B0A0-BD125B9288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69557" y="357663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0">
            <a:extLst>
              <a:ext uri="{FF2B5EF4-FFF2-40B4-BE49-F238E27FC236}">
                <a16:creationId xmlns:a16="http://schemas.microsoft.com/office/drawing/2014/main" id="{B26AF4D8-82A7-48E2-8BB4-E120E0D0A7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4007" y="3554413"/>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245" descr="Red arrow on the slide shows replication between domain controllers A1,A2,A3 and A4  in Domain A. It describes the domain partition replication.">
            <a:extLst>
              <a:ext uri="{FF2B5EF4-FFF2-40B4-BE49-F238E27FC236}">
                <a16:creationId xmlns:a16="http://schemas.microsoft.com/office/drawing/2014/main" id="{64A3A18A-4210-402A-86EA-371839367C48}"/>
              </a:ext>
            </a:extLst>
          </p:cNvPr>
          <p:cNvSpPr>
            <a:spLocks noChangeShapeType="1"/>
          </p:cNvSpPr>
          <p:nvPr/>
        </p:nvSpPr>
        <p:spPr bwMode="auto">
          <a:xfrm>
            <a:off x="4709319" y="1651000"/>
            <a:ext cx="143827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247" descr="Red arrow on the slide shows replication between domain controllers A1,A2,A3 and A4  in Domain A. It describes the domain partition replication.">
            <a:extLst>
              <a:ext uri="{FF2B5EF4-FFF2-40B4-BE49-F238E27FC236}">
                <a16:creationId xmlns:a16="http://schemas.microsoft.com/office/drawing/2014/main" id="{25C4B5C7-B59A-4AB7-8570-7A9A67484D58}"/>
              </a:ext>
            </a:extLst>
          </p:cNvPr>
          <p:cNvSpPr>
            <a:spLocks noChangeShapeType="1"/>
          </p:cNvSpPr>
          <p:nvPr/>
        </p:nvSpPr>
        <p:spPr bwMode="auto">
          <a:xfrm>
            <a:off x="4690269" y="4170363"/>
            <a:ext cx="1438275"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248" descr="The red arrows show replication between domain controllers A1, A2, A3 and A4  in Domain A. The arrows illustrate domain partition replication.">
            <a:extLst>
              <a:ext uri="{FF2B5EF4-FFF2-40B4-BE49-F238E27FC236}">
                <a16:creationId xmlns:a16="http://schemas.microsoft.com/office/drawing/2014/main" id="{2AFF3F64-44E5-4864-AA9D-57DF39512DBE}"/>
              </a:ext>
            </a:extLst>
          </p:cNvPr>
          <p:cNvSpPr>
            <a:spLocks noChangeShapeType="1"/>
          </p:cNvSpPr>
          <p:nvPr/>
        </p:nvSpPr>
        <p:spPr bwMode="auto">
          <a:xfrm rot="16200000" flipV="1">
            <a:off x="3429794" y="2897188"/>
            <a:ext cx="1314450"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Box 34">
            <a:extLst>
              <a:ext uri="{FF2B5EF4-FFF2-40B4-BE49-F238E27FC236}">
                <a16:creationId xmlns:a16="http://schemas.microsoft.com/office/drawing/2014/main" id="{3BD40FF6-D674-4D2A-B41C-E47F5343A6C8}"/>
              </a:ext>
            </a:extLst>
          </p:cNvPr>
          <p:cNvSpPr txBox="1">
            <a:spLocks noChangeArrowheads="1"/>
          </p:cNvSpPr>
          <p:nvPr/>
        </p:nvSpPr>
        <p:spPr bwMode="auto">
          <a:xfrm>
            <a:off x="3810794" y="4529138"/>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A3</a:t>
            </a:r>
          </a:p>
        </p:txBody>
      </p:sp>
      <p:sp>
        <p:nvSpPr>
          <p:cNvPr id="17" name="TextBox 35">
            <a:extLst>
              <a:ext uri="{FF2B5EF4-FFF2-40B4-BE49-F238E27FC236}">
                <a16:creationId xmlns:a16="http://schemas.microsoft.com/office/drawing/2014/main" id="{ADF58DC9-56E4-42D9-B670-8DD6A71423FE}"/>
              </a:ext>
            </a:extLst>
          </p:cNvPr>
          <p:cNvSpPr txBox="1">
            <a:spLocks noChangeArrowheads="1"/>
          </p:cNvSpPr>
          <p:nvPr/>
        </p:nvSpPr>
        <p:spPr bwMode="auto">
          <a:xfrm>
            <a:off x="6471444" y="4545013"/>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A4</a:t>
            </a:r>
          </a:p>
        </p:txBody>
      </p:sp>
      <p:pic>
        <p:nvPicPr>
          <p:cNvPr id="18" name="Picture 87">
            <a:extLst>
              <a:ext uri="{FF2B5EF4-FFF2-40B4-BE49-F238E27FC236}">
                <a16:creationId xmlns:a16="http://schemas.microsoft.com/office/drawing/2014/main" id="{EC9D1C8E-ADCF-47DE-97A2-EF517E1E42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79299" y="2428875"/>
            <a:ext cx="543726"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88">
            <a:extLst>
              <a:ext uri="{FF2B5EF4-FFF2-40B4-BE49-F238E27FC236}">
                <a16:creationId xmlns:a16="http://schemas.microsoft.com/office/drawing/2014/main" id="{1CAE0F4F-E1C9-4F82-82B7-C954EB570A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77263" y="130333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39">
            <a:extLst>
              <a:ext uri="{FF2B5EF4-FFF2-40B4-BE49-F238E27FC236}">
                <a16:creationId xmlns:a16="http://schemas.microsoft.com/office/drawing/2014/main" id="{C0800850-A668-496F-BBC9-27BA157CC416}"/>
              </a:ext>
            </a:extLst>
          </p:cNvPr>
          <p:cNvSpPr txBox="1">
            <a:spLocks noChangeArrowheads="1"/>
          </p:cNvSpPr>
          <p:nvPr/>
        </p:nvSpPr>
        <p:spPr bwMode="auto">
          <a:xfrm>
            <a:off x="2729706" y="21018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B1</a:t>
            </a:r>
          </a:p>
        </p:txBody>
      </p:sp>
      <p:sp>
        <p:nvSpPr>
          <p:cNvPr id="21" name="TextBox 40">
            <a:extLst>
              <a:ext uri="{FF2B5EF4-FFF2-40B4-BE49-F238E27FC236}">
                <a16:creationId xmlns:a16="http://schemas.microsoft.com/office/drawing/2014/main" id="{E58E0DBF-C350-4A93-BBAE-535DE3C41098}"/>
              </a:ext>
            </a:extLst>
          </p:cNvPr>
          <p:cNvSpPr txBox="1">
            <a:spLocks noChangeArrowheads="1"/>
          </p:cNvSpPr>
          <p:nvPr/>
        </p:nvSpPr>
        <p:spPr bwMode="auto">
          <a:xfrm>
            <a:off x="8428831" y="973138"/>
            <a:ext cx="44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B2</a:t>
            </a:r>
          </a:p>
        </p:txBody>
      </p:sp>
      <p:sp>
        <p:nvSpPr>
          <p:cNvPr id="22" name="TextBox 41">
            <a:extLst>
              <a:ext uri="{FF2B5EF4-FFF2-40B4-BE49-F238E27FC236}">
                <a16:creationId xmlns:a16="http://schemas.microsoft.com/office/drawing/2014/main" id="{0604DF72-FEAD-441C-AD9D-A4A28F5E7D15}"/>
              </a:ext>
            </a:extLst>
          </p:cNvPr>
          <p:cNvSpPr txBox="1">
            <a:spLocks noChangeArrowheads="1"/>
          </p:cNvSpPr>
          <p:nvPr/>
        </p:nvSpPr>
        <p:spPr bwMode="auto">
          <a:xfrm>
            <a:off x="8439944" y="4706938"/>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B3</a:t>
            </a:r>
          </a:p>
        </p:txBody>
      </p:sp>
      <p:pic>
        <p:nvPicPr>
          <p:cNvPr id="23" name="Picture 103">
            <a:extLst>
              <a:ext uri="{FF2B5EF4-FFF2-40B4-BE49-F238E27FC236}">
                <a16:creationId xmlns:a16="http://schemas.microsoft.com/office/drawing/2014/main" id="{CC61FABA-80F8-4221-87BB-5C96297946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69131" y="1166813"/>
            <a:ext cx="543726"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04">
            <a:extLst>
              <a:ext uri="{FF2B5EF4-FFF2-40B4-BE49-F238E27FC236}">
                <a16:creationId xmlns:a16="http://schemas.microsoft.com/office/drawing/2014/main" id="{551E9FDA-7C3B-427A-88A9-97B1271D8C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4007" y="114458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5">
            <a:extLst>
              <a:ext uri="{FF2B5EF4-FFF2-40B4-BE49-F238E27FC236}">
                <a16:creationId xmlns:a16="http://schemas.microsoft.com/office/drawing/2014/main" id="{5D833C97-E750-43B2-8FC6-3B87479006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69557" y="3576638"/>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06">
            <a:extLst>
              <a:ext uri="{FF2B5EF4-FFF2-40B4-BE49-F238E27FC236}">
                <a16:creationId xmlns:a16="http://schemas.microsoft.com/office/drawing/2014/main" id="{7863A451-7E95-45BF-9741-9CB3D57A4B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4007" y="3554413"/>
            <a:ext cx="542874"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60">
            <a:extLst>
              <a:ext uri="{FF2B5EF4-FFF2-40B4-BE49-F238E27FC236}">
                <a16:creationId xmlns:a16="http://schemas.microsoft.com/office/drawing/2014/main" id="{5B77EF32-DD1E-4BDC-B771-E47BA6926288}"/>
              </a:ext>
            </a:extLst>
          </p:cNvPr>
          <p:cNvSpPr txBox="1">
            <a:spLocks noChangeArrowheads="1"/>
          </p:cNvSpPr>
          <p:nvPr/>
        </p:nvSpPr>
        <p:spPr bwMode="auto">
          <a:xfrm>
            <a:off x="3810794" y="4529138"/>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A3</a:t>
            </a:r>
          </a:p>
        </p:txBody>
      </p:sp>
      <p:sp>
        <p:nvSpPr>
          <p:cNvPr id="28" name="TextBox 61">
            <a:extLst>
              <a:ext uri="{FF2B5EF4-FFF2-40B4-BE49-F238E27FC236}">
                <a16:creationId xmlns:a16="http://schemas.microsoft.com/office/drawing/2014/main" id="{014E295F-3C81-4887-B7B4-0721E11B95D7}"/>
              </a:ext>
            </a:extLst>
          </p:cNvPr>
          <p:cNvSpPr txBox="1">
            <a:spLocks noChangeArrowheads="1"/>
          </p:cNvSpPr>
          <p:nvPr/>
        </p:nvSpPr>
        <p:spPr bwMode="auto">
          <a:xfrm>
            <a:off x="6471444" y="4545013"/>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dirty="0">
                <a:latin typeface="Segoe UI" pitchFamily="34" charset="0"/>
                <a:cs typeface="Segoe UI" pitchFamily="34" charset="0"/>
              </a:rPr>
              <a:t>A4</a:t>
            </a:r>
          </a:p>
        </p:txBody>
      </p:sp>
      <p:grpSp>
        <p:nvGrpSpPr>
          <p:cNvPr id="29" name="Group 28" descr="The slide includes domain controllers in another domain . The domain A topology is represented by four directory partitions, which are labeled A1, A2, A3, and A4. They are all connected by black double-sided arrows. On the click, the slide shows domain B topology built on top of the domain A topology. In addition to the directories labeled A1, A2, A3, and A4, three more servers—labeled B1 on the left side and B2 and B3 on the right side—are connected with yellow-dashed, double-sided arrows.">
            <a:extLst>
              <a:ext uri="{FF2B5EF4-FFF2-40B4-BE49-F238E27FC236}">
                <a16:creationId xmlns:a16="http://schemas.microsoft.com/office/drawing/2014/main" id="{C11149DF-3438-420D-8565-31284CECC5D5}"/>
              </a:ext>
            </a:extLst>
          </p:cNvPr>
          <p:cNvGrpSpPr>
            <a:grpSpLocks/>
          </p:cNvGrpSpPr>
          <p:nvPr/>
        </p:nvGrpSpPr>
        <p:grpSpPr bwMode="auto">
          <a:xfrm>
            <a:off x="1896269" y="1303338"/>
            <a:ext cx="7063507" cy="4241800"/>
            <a:chOff x="569913" y="1303338"/>
            <a:chExt cx="7063507" cy="4242562"/>
          </a:xfrm>
        </p:grpSpPr>
        <p:pic>
          <p:nvPicPr>
            <p:cNvPr id="30" name="Picture 89">
              <a:extLst>
                <a:ext uri="{FF2B5EF4-FFF2-40B4-BE49-F238E27FC236}">
                  <a16:creationId xmlns:a16="http://schemas.microsoft.com/office/drawing/2014/main" id="{6B22FEBC-C348-4EDC-95F7-F910A46E0C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90643" y="3717925"/>
              <a:ext cx="542777"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Group 7">
              <a:extLst>
                <a:ext uri="{FF2B5EF4-FFF2-40B4-BE49-F238E27FC236}">
                  <a16:creationId xmlns:a16="http://schemas.microsoft.com/office/drawing/2014/main" id="{A1A1A5E0-8A2D-4021-B0DB-8325680EC829}"/>
                </a:ext>
              </a:extLst>
            </p:cNvPr>
            <p:cNvGrpSpPr>
              <a:grpSpLocks/>
            </p:cNvGrpSpPr>
            <p:nvPr/>
          </p:nvGrpSpPr>
          <p:grpSpPr bwMode="auto">
            <a:xfrm>
              <a:off x="569913" y="1970724"/>
              <a:ext cx="6724650" cy="3575176"/>
              <a:chOff x="569913" y="1970724"/>
              <a:chExt cx="6724650" cy="3575176"/>
            </a:xfrm>
          </p:grpSpPr>
          <p:grpSp>
            <p:nvGrpSpPr>
              <p:cNvPr id="34" name="Group 114">
                <a:extLst>
                  <a:ext uri="{FF2B5EF4-FFF2-40B4-BE49-F238E27FC236}">
                    <a16:creationId xmlns:a16="http://schemas.microsoft.com/office/drawing/2014/main" id="{7E9CE2DB-7101-4FBF-8D4E-BC1918627D87}"/>
                  </a:ext>
                </a:extLst>
              </p:cNvPr>
              <p:cNvGrpSpPr>
                <a:grpSpLocks/>
              </p:cNvGrpSpPr>
              <p:nvPr/>
            </p:nvGrpSpPr>
            <p:grpSpPr bwMode="auto">
              <a:xfrm>
                <a:off x="2021350" y="2355878"/>
                <a:ext cx="5273213" cy="1304408"/>
                <a:chOff x="2020888" y="2642474"/>
                <a:chExt cx="5274420" cy="1304051"/>
              </a:xfrm>
            </p:grpSpPr>
            <p:sp>
              <p:nvSpPr>
                <p:cNvPr id="39" name="Line 224">
                  <a:extLst>
                    <a:ext uri="{FF2B5EF4-FFF2-40B4-BE49-F238E27FC236}">
                      <a16:creationId xmlns:a16="http://schemas.microsoft.com/office/drawing/2014/main" id="{15B88E0F-BC80-431D-B5C3-CAD6681750E3}"/>
                    </a:ext>
                  </a:extLst>
                </p:cNvPr>
                <p:cNvSpPr>
                  <a:spLocks noChangeShapeType="1"/>
                </p:cNvSpPr>
                <p:nvPr/>
              </p:nvSpPr>
              <p:spPr bwMode="auto">
                <a:xfrm rot="5400000" flipH="1">
                  <a:off x="6679358" y="3247311"/>
                  <a:ext cx="1220788" cy="11113"/>
                </a:xfrm>
                <a:prstGeom prst="line">
                  <a:avLst/>
                </a:prstGeom>
                <a:noFill/>
                <a:ln w="50800">
                  <a:solidFill>
                    <a:srgbClr val="FFCC00"/>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 name="Freeform 124" descr="The yellow arrows on the slide illustrate replication topology between domain controllers B1, B2 and B3 in Domain B.">
                  <a:extLst>
                    <a:ext uri="{FF2B5EF4-FFF2-40B4-BE49-F238E27FC236}">
                      <a16:creationId xmlns:a16="http://schemas.microsoft.com/office/drawing/2014/main" id="{2E6572E3-0AE4-477C-A7B5-DD91E4EDC6BA}"/>
                    </a:ext>
                  </a:extLst>
                </p:cNvPr>
                <p:cNvSpPr>
                  <a:spLocks/>
                </p:cNvSpPr>
                <p:nvPr/>
              </p:nvSpPr>
              <p:spPr bwMode="auto">
                <a:xfrm flipV="1">
                  <a:off x="2020888" y="3224213"/>
                  <a:ext cx="4937125" cy="722312"/>
                </a:xfrm>
                <a:custGeom>
                  <a:avLst/>
                  <a:gdLst>
                    <a:gd name="T0" fmla="*/ 0 w 3040"/>
                    <a:gd name="T1" fmla="*/ 2147483647 h 454"/>
                    <a:gd name="T2" fmla="*/ 2147483647 w 3040"/>
                    <a:gd name="T3" fmla="*/ 2147483647 h 454"/>
                    <a:gd name="T4" fmla="*/ 2147483647 w 3040"/>
                    <a:gd name="T5" fmla="*/ 0 h 454"/>
                    <a:gd name="T6" fmla="*/ 2147483647 w 3040"/>
                    <a:gd name="T7" fmla="*/ 0 h 454"/>
                    <a:gd name="T8" fmla="*/ 0 60000 65536"/>
                    <a:gd name="T9" fmla="*/ 0 60000 65536"/>
                    <a:gd name="T10" fmla="*/ 0 60000 65536"/>
                    <a:gd name="T11" fmla="*/ 0 60000 65536"/>
                    <a:gd name="T12" fmla="*/ 0 w 3040"/>
                    <a:gd name="T13" fmla="*/ 0 h 454"/>
                    <a:gd name="T14" fmla="*/ 3040 w 3040"/>
                    <a:gd name="T15" fmla="*/ 454 h 454"/>
                  </a:gdLst>
                  <a:ahLst/>
                  <a:cxnLst>
                    <a:cxn ang="T8">
                      <a:pos x="T0" y="T1"/>
                    </a:cxn>
                    <a:cxn ang="T9">
                      <a:pos x="T2" y="T3"/>
                    </a:cxn>
                    <a:cxn ang="T10">
                      <a:pos x="T4" y="T5"/>
                    </a:cxn>
                    <a:cxn ang="T11">
                      <a:pos x="T6" y="T7"/>
                    </a:cxn>
                  </a:cxnLst>
                  <a:rect l="T12" t="T13" r="T14" b="T15"/>
                  <a:pathLst>
                    <a:path w="3040" h="454">
                      <a:moveTo>
                        <a:pt x="0" y="452"/>
                      </a:moveTo>
                      <a:lnTo>
                        <a:pt x="2559" y="454"/>
                      </a:lnTo>
                      <a:lnTo>
                        <a:pt x="2559" y="0"/>
                      </a:lnTo>
                      <a:lnTo>
                        <a:pt x="3040" y="0"/>
                      </a:lnTo>
                    </a:path>
                  </a:pathLst>
                </a:custGeom>
                <a:noFill/>
                <a:ln w="50800" cap="flat" cmpd="sng">
                  <a:solidFill>
                    <a:srgbClr val="FFCC00"/>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5" name="Group 2">
                <a:extLst>
                  <a:ext uri="{FF2B5EF4-FFF2-40B4-BE49-F238E27FC236}">
                    <a16:creationId xmlns:a16="http://schemas.microsoft.com/office/drawing/2014/main" id="{07779717-CC6F-45A9-A3B8-C1D0E2E279C3}"/>
                  </a:ext>
                </a:extLst>
              </p:cNvPr>
              <p:cNvGrpSpPr>
                <a:grpSpLocks/>
              </p:cNvGrpSpPr>
              <p:nvPr/>
            </p:nvGrpSpPr>
            <p:grpSpPr bwMode="auto">
              <a:xfrm>
                <a:off x="569913" y="1970724"/>
                <a:ext cx="6387432" cy="3575176"/>
                <a:chOff x="569913" y="1970724"/>
                <a:chExt cx="6387432" cy="3575176"/>
              </a:xfrm>
            </p:grpSpPr>
            <p:sp>
              <p:nvSpPr>
                <p:cNvPr id="36" name="Line 222">
                  <a:extLst>
                    <a:ext uri="{FF2B5EF4-FFF2-40B4-BE49-F238E27FC236}">
                      <a16:creationId xmlns:a16="http://schemas.microsoft.com/office/drawing/2014/main" id="{87E17867-E3C7-4DCB-A65C-551B77AC030C}"/>
                    </a:ext>
                  </a:extLst>
                </p:cNvPr>
                <p:cNvSpPr>
                  <a:spLocks noChangeShapeType="1"/>
                </p:cNvSpPr>
                <p:nvPr/>
              </p:nvSpPr>
              <p:spPr bwMode="auto">
                <a:xfrm>
                  <a:off x="569913" y="5338641"/>
                  <a:ext cx="911017" cy="0"/>
                </a:xfrm>
                <a:prstGeom prst="line">
                  <a:avLst/>
                </a:prstGeom>
                <a:noFill/>
                <a:ln w="50800">
                  <a:solidFill>
                    <a:srgbClr val="FFCC00"/>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219">
                  <a:extLst>
                    <a:ext uri="{FF2B5EF4-FFF2-40B4-BE49-F238E27FC236}">
                      <a16:creationId xmlns:a16="http://schemas.microsoft.com/office/drawing/2014/main" id="{411CEE07-F980-4DB5-A071-CA32110E506B}"/>
                    </a:ext>
                  </a:extLst>
                </p:cNvPr>
                <p:cNvSpPr txBox="1">
                  <a:spLocks noChangeArrowheads="1"/>
                </p:cNvSpPr>
                <p:nvPr/>
              </p:nvSpPr>
              <p:spPr bwMode="auto">
                <a:xfrm>
                  <a:off x="1483274" y="5145681"/>
                  <a:ext cx="3421074" cy="4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spcBef>
                      <a:spcPct val="10000"/>
                    </a:spcBef>
                  </a:pPr>
                  <a:r>
                    <a:rPr lang="en-US" altLang="en-US" sz="2000" b="0">
                      <a:solidFill>
                        <a:srgbClr val="4D4D4D"/>
                      </a:solidFill>
                      <a:latin typeface="Segoe UI" pitchFamily="34" charset="0"/>
                      <a:cs typeface="Segoe UI" pitchFamily="34" charset="0"/>
                    </a:rPr>
                    <a:t>Domain B topology</a:t>
                  </a:r>
                </a:p>
              </p:txBody>
            </p:sp>
            <p:sp>
              <p:nvSpPr>
                <p:cNvPr id="38" name="Freeform 120" descr="The yellow arrows show the replication topology between domain controllers B1, B2, and B3 in Domain B.">
                  <a:extLst>
                    <a:ext uri="{FF2B5EF4-FFF2-40B4-BE49-F238E27FC236}">
                      <a16:creationId xmlns:a16="http://schemas.microsoft.com/office/drawing/2014/main" id="{A51F3011-62F6-4042-A6E0-60FA564C8A28}"/>
                    </a:ext>
                  </a:extLst>
                </p:cNvPr>
                <p:cNvSpPr>
                  <a:spLocks/>
                </p:cNvSpPr>
                <p:nvPr/>
              </p:nvSpPr>
              <p:spPr bwMode="auto">
                <a:xfrm>
                  <a:off x="2021350" y="1970724"/>
                  <a:ext cx="4935995" cy="722511"/>
                </a:xfrm>
                <a:custGeom>
                  <a:avLst/>
                  <a:gdLst>
                    <a:gd name="T0" fmla="*/ 0 w 3040"/>
                    <a:gd name="T1" fmla="*/ 2147483647 h 454"/>
                    <a:gd name="T2" fmla="*/ 2147483647 w 3040"/>
                    <a:gd name="T3" fmla="*/ 2147483647 h 454"/>
                    <a:gd name="T4" fmla="*/ 2147483647 w 3040"/>
                    <a:gd name="T5" fmla="*/ 0 h 454"/>
                    <a:gd name="T6" fmla="*/ 2147483647 w 3040"/>
                    <a:gd name="T7" fmla="*/ 0 h 454"/>
                    <a:gd name="T8" fmla="*/ 0 60000 65536"/>
                    <a:gd name="T9" fmla="*/ 0 60000 65536"/>
                    <a:gd name="T10" fmla="*/ 0 60000 65536"/>
                    <a:gd name="T11" fmla="*/ 0 60000 65536"/>
                    <a:gd name="T12" fmla="*/ 0 w 3040"/>
                    <a:gd name="T13" fmla="*/ 0 h 454"/>
                    <a:gd name="T14" fmla="*/ 3040 w 3040"/>
                    <a:gd name="T15" fmla="*/ 454 h 454"/>
                  </a:gdLst>
                  <a:ahLst/>
                  <a:cxnLst>
                    <a:cxn ang="T8">
                      <a:pos x="T0" y="T1"/>
                    </a:cxn>
                    <a:cxn ang="T9">
                      <a:pos x="T2" y="T3"/>
                    </a:cxn>
                    <a:cxn ang="T10">
                      <a:pos x="T4" y="T5"/>
                    </a:cxn>
                    <a:cxn ang="T11">
                      <a:pos x="T6" y="T7"/>
                    </a:cxn>
                  </a:cxnLst>
                  <a:rect l="T12" t="T13" r="T14" b="T15"/>
                  <a:pathLst>
                    <a:path w="3040" h="454">
                      <a:moveTo>
                        <a:pt x="0" y="452"/>
                      </a:moveTo>
                      <a:lnTo>
                        <a:pt x="2559" y="454"/>
                      </a:lnTo>
                      <a:lnTo>
                        <a:pt x="2559" y="0"/>
                      </a:lnTo>
                      <a:lnTo>
                        <a:pt x="3040" y="0"/>
                      </a:lnTo>
                    </a:path>
                  </a:pathLst>
                </a:custGeom>
                <a:noFill/>
                <a:ln w="50800" cap="flat" cmpd="sng">
                  <a:solidFill>
                    <a:srgbClr val="FFCC00"/>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pic>
          <p:nvPicPr>
            <p:cNvPr id="32" name="Picture 125">
              <a:extLst>
                <a:ext uri="{FF2B5EF4-FFF2-40B4-BE49-F238E27FC236}">
                  <a16:creationId xmlns:a16="http://schemas.microsoft.com/office/drawing/2014/main" id="{9FADD8CF-A828-4CE8-87C8-C7A3B3B20C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52992" y="2428875"/>
              <a:ext cx="543629"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26">
              <a:extLst>
                <a:ext uri="{FF2B5EF4-FFF2-40B4-BE49-F238E27FC236}">
                  <a16:creationId xmlns:a16="http://schemas.microsoft.com/office/drawing/2014/main" id="{86B51DF1-F0D8-4112-9294-5933B2C382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50956" y="1303338"/>
              <a:ext cx="542776"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 name="Picture 127">
            <a:extLst>
              <a:ext uri="{FF2B5EF4-FFF2-40B4-BE49-F238E27FC236}">
                <a16:creationId xmlns:a16="http://schemas.microsoft.com/office/drawing/2014/main" id="{8779F418-D66D-4D95-9487-619D07F929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16950" y="3717925"/>
            <a:ext cx="542874"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77">
            <a:extLst>
              <a:ext uri="{FF2B5EF4-FFF2-40B4-BE49-F238E27FC236}">
                <a16:creationId xmlns:a16="http://schemas.microsoft.com/office/drawing/2014/main" id="{E49E562B-284B-4959-BA77-E86CB874B495}"/>
              </a:ext>
            </a:extLst>
          </p:cNvPr>
          <p:cNvSpPr txBox="1">
            <a:spLocks noChangeArrowheads="1"/>
          </p:cNvSpPr>
          <p:nvPr/>
        </p:nvSpPr>
        <p:spPr bwMode="auto">
          <a:xfrm>
            <a:off x="2729706" y="210185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B1</a:t>
            </a:r>
          </a:p>
        </p:txBody>
      </p:sp>
      <p:sp>
        <p:nvSpPr>
          <p:cNvPr id="43" name="TextBox 78">
            <a:extLst>
              <a:ext uri="{FF2B5EF4-FFF2-40B4-BE49-F238E27FC236}">
                <a16:creationId xmlns:a16="http://schemas.microsoft.com/office/drawing/2014/main" id="{2F56CFCC-7266-448F-B6FE-6304889E30A5}"/>
              </a:ext>
            </a:extLst>
          </p:cNvPr>
          <p:cNvSpPr txBox="1">
            <a:spLocks noChangeArrowheads="1"/>
          </p:cNvSpPr>
          <p:nvPr/>
        </p:nvSpPr>
        <p:spPr bwMode="auto">
          <a:xfrm>
            <a:off x="8428831" y="973138"/>
            <a:ext cx="442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B2</a:t>
            </a:r>
          </a:p>
        </p:txBody>
      </p:sp>
      <p:sp>
        <p:nvSpPr>
          <p:cNvPr id="44" name="TextBox 79">
            <a:extLst>
              <a:ext uri="{FF2B5EF4-FFF2-40B4-BE49-F238E27FC236}">
                <a16:creationId xmlns:a16="http://schemas.microsoft.com/office/drawing/2014/main" id="{4579AD10-2A3E-4091-85C8-0ED4610E0EA7}"/>
              </a:ext>
            </a:extLst>
          </p:cNvPr>
          <p:cNvSpPr txBox="1">
            <a:spLocks noChangeArrowheads="1"/>
          </p:cNvSpPr>
          <p:nvPr/>
        </p:nvSpPr>
        <p:spPr bwMode="auto">
          <a:xfrm>
            <a:off x="8439944" y="4706938"/>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B3</a:t>
            </a:r>
          </a:p>
        </p:txBody>
      </p:sp>
      <p:sp>
        <p:nvSpPr>
          <p:cNvPr id="45" name="Rectangle 137">
            <a:extLst>
              <a:ext uri="{FF2B5EF4-FFF2-40B4-BE49-F238E27FC236}">
                <a16:creationId xmlns:a16="http://schemas.microsoft.com/office/drawing/2014/main" id="{0564548C-E1C3-4C28-9161-97F972976790}"/>
              </a:ext>
            </a:extLst>
          </p:cNvPr>
          <p:cNvSpPr>
            <a:spLocks noChangeArrowheads="1"/>
          </p:cNvSpPr>
          <p:nvPr/>
        </p:nvSpPr>
        <p:spPr bwMode="auto">
          <a:xfrm>
            <a:off x="2463448" y="3500437"/>
            <a:ext cx="9382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7800" indent="-177800">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eaLnBrk="1" hangingPunct="1"/>
            <a:r>
              <a:rPr lang="en-US" altLang="en-US" b="0" dirty="0">
                <a:latin typeface="Segoe UI" pitchFamily="34" charset="0"/>
                <a:cs typeface="Segoe UI" pitchFamily="34" charset="0"/>
              </a:rPr>
              <a:t>Global</a:t>
            </a:r>
          </a:p>
          <a:p>
            <a:pPr eaLnBrk="1" hangingPunct="1"/>
            <a:r>
              <a:rPr lang="en-US" altLang="en-US" b="0" dirty="0">
                <a:latin typeface="Segoe UI" pitchFamily="34" charset="0"/>
                <a:cs typeface="Segoe UI" pitchFamily="34" charset="0"/>
              </a:rPr>
              <a:t>catalog</a:t>
            </a:r>
          </a:p>
          <a:p>
            <a:pPr eaLnBrk="1" hangingPunct="1"/>
            <a:r>
              <a:rPr lang="en-US" altLang="en-US" b="0" dirty="0">
                <a:latin typeface="Segoe UI" pitchFamily="34" charset="0"/>
                <a:cs typeface="Segoe UI" pitchFamily="34" charset="0"/>
              </a:rPr>
              <a:t>server</a:t>
            </a:r>
          </a:p>
        </p:txBody>
      </p:sp>
      <p:sp>
        <p:nvSpPr>
          <p:cNvPr id="46" name="Rectangle 138">
            <a:extLst>
              <a:ext uri="{FF2B5EF4-FFF2-40B4-BE49-F238E27FC236}">
                <a16:creationId xmlns:a16="http://schemas.microsoft.com/office/drawing/2014/main" id="{23367937-9A80-4F11-9121-7FDCC5BDB8D3}"/>
              </a:ext>
            </a:extLst>
          </p:cNvPr>
          <p:cNvSpPr>
            <a:spLocks noChangeArrowheads="1"/>
          </p:cNvSpPr>
          <p:nvPr/>
        </p:nvSpPr>
        <p:spPr bwMode="auto">
          <a:xfrm>
            <a:off x="3958431" y="83185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a:latin typeface="Segoe UI" pitchFamily="34" charset="0"/>
                <a:cs typeface="Segoe UI" pitchFamily="34" charset="0"/>
              </a:rPr>
              <a:t>A1</a:t>
            </a:r>
          </a:p>
        </p:txBody>
      </p:sp>
      <p:sp>
        <p:nvSpPr>
          <p:cNvPr id="47" name="Rectangle 139">
            <a:extLst>
              <a:ext uri="{FF2B5EF4-FFF2-40B4-BE49-F238E27FC236}">
                <a16:creationId xmlns:a16="http://schemas.microsoft.com/office/drawing/2014/main" id="{AC054A23-F3F9-4CB6-837B-F1EDFB620BB8}"/>
              </a:ext>
            </a:extLst>
          </p:cNvPr>
          <p:cNvSpPr>
            <a:spLocks noChangeArrowheads="1"/>
          </p:cNvSpPr>
          <p:nvPr/>
        </p:nvSpPr>
        <p:spPr bwMode="auto">
          <a:xfrm>
            <a:off x="6425406" y="828675"/>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r>
              <a:rPr lang="en-US" altLang="en-US" b="0" dirty="0">
                <a:latin typeface="Segoe UI" pitchFamily="34" charset="0"/>
                <a:cs typeface="Segoe UI" pitchFamily="34" charset="0"/>
              </a:rPr>
              <a:t>A2</a:t>
            </a:r>
          </a:p>
        </p:txBody>
      </p:sp>
      <p:grpSp>
        <p:nvGrpSpPr>
          <p:cNvPr id="49" name="Group 48" descr="On the last click, global catalog replication is depicted by blue double-sided arrows linking A1, B1, and A4 with double-sided blue arrows">
            <a:extLst>
              <a:ext uri="{FF2B5EF4-FFF2-40B4-BE49-F238E27FC236}">
                <a16:creationId xmlns:a16="http://schemas.microsoft.com/office/drawing/2014/main" id="{4BD5E37E-5245-430F-BC85-A7267D5823B2}"/>
              </a:ext>
            </a:extLst>
          </p:cNvPr>
          <p:cNvGrpSpPr>
            <a:grpSpLocks/>
          </p:cNvGrpSpPr>
          <p:nvPr/>
        </p:nvGrpSpPr>
        <p:grpSpPr bwMode="auto">
          <a:xfrm>
            <a:off x="1874044" y="1954213"/>
            <a:ext cx="4503737" cy="4554537"/>
            <a:chOff x="547688" y="1954213"/>
            <a:chExt cx="4503737" cy="4554537"/>
          </a:xfrm>
        </p:grpSpPr>
        <p:sp>
          <p:nvSpPr>
            <p:cNvPr id="50" name="Line 297" descr="Blue arrow on this slide describes the Global Catalog replication that is happening between some domain controllers in domain A with some domain controllers in the domain B. The purpose is to describe that Global Catalog replication is happening between domains and dedicated DCs.">
              <a:extLst>
                <a:ext uri="{FF2B5EF4-FFF2-40B4-BE49-F238E27FC236}">
                  <a16:creationId xmlns:a16="http://schemas.microsoft.com/office/drawing/2014/main" id="{7A41029C-21DE-472B-97FA-1098CE3D586F}"/>
                </a:ext>
              </a:extLst>
            </p:cNvPr>
            <p:cNvSpPr>
              <a:spLocks noChangeShapeType="1"/>
            </p:cNvSpPr>
            <p:nvPr/>
          </p:nvSpPr>
          <p:spPr bwMode="auto">
            <a:xfrm flipV="1">
              <a:off x="1904937" y="1954213"/>
              <a:ext cx="564010" cy="446765"/>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lIns="182880" rIns="182880" anchor="ctr"/>
            <a:lstStyle/>
            <a:p>
              <a:endParaRPr lang="en-US"/>
            </a:p>
          </p:txBody>
        </p:sp>
        <p:grpSp>
          <p:nvGrpSpPr>
            <p:cNvPr id="51" name="Group 10">
              <a:extLst>
                <a:ext uri="{FF2B5EF4-FFF2-40B4-BE49-F238E27FC236}">
                  <a16:creationId xmlns:a16="http://schemas.microsoft.com/office/drawing/2014/main" id="{15332960-22DF-4061-B8F5-E38D49C234F5}"/>
                </a:ext>
              </a:extLst>
            </p:cNvPr>
            <p:cNvGrpSpPr>
              <a:grpSpLocks/>
            </p:cNvGrpSpPr>
            <p:nvPr/>
          </p:nvGrpSpPr>
          <p:grpSpPr bwMode="auto">
            <a:xfrm>
              <a:off x="547688" y="2063629"/>
              <a:ext cx="4503737" cy="4445121"/>
              <a:chOff x="547688" y="2063629"/>
              <a:chExt cx="4503737" cy="4445121"/>
            </a:xfrm>
          </p:grpSpPr>
          <p:sp>
            <p:nvSpPr>
              <p:cNvPr id="52" name="Text Box 219">
                <a:extLst>
                  <a:ext uri="{FF2B5EF4-FFF2-40B4-BE49-F238E27FC236}">
                    <a16:creationId xmlns:a16="http://schemas.microsoft.com/office/drawing/2014/main" id="{A65C3954-41FA-43EC-8623-8B1D96EF3236}"/>
                  </a:ext>
                </a:extLst>
              </p:cNvPr>
              <p:cNvSpPr txBox="1">
                <a:spLocks noChangeArrowheads="1"/>
              </p:cNvSpPr>
              <p:nvPr/>
            </p:nvSpPr>
            <p:spPr bwMode="auto">
              <a:xfrm>
                <a:off x="1481128" y="6108726"/>
                <a:ext cx="3421820"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spcBef>
                    <a:spcPct val="10000"/>
                  </a:spcBef>
                </a:pPr>
                <a:r>
                  <a:rPr lang="en-US" altLang="en-US" sz="2000" b="0">
                    <a:solidFill>
                      <a:srgbClr val="4D4D4D"/>
                    </a:solidFill>
                    <a:latin typeface="Segoe UI" pitchFamily="34" charset="0"/>
                    <a:cs typeface="Segoe UI" pitchFamily="34" charset="0"/>
                  </a:rPr>
                  <a:t>Global catalog replication</a:t>
                </a:r>
              </a:p>
            </p:txBody>
          </p:sp>
          <p:sp>
            <p:nvSpPr>
              <p:cNvPr id="53" name="Line 272">
                <a:extLst>
                  <a:ext uri="{FF2B5EF4-FFF2-40B4-BE49-F238E27FC236}">
                    <a16:creationId xmlns:a16="http://schemas.microsoft.com/office/drawing/2014/main" id="{ACA357C1-D39C-491C-A694-793B00CB70AE}"/>
                  </a:ext>
                </a:extLst>
              </p:cNvPr>
              <p:cNvSpPr>
                <a:spLocks noChangeShapeType="1"/>
              </p:cNvSpPr>
              <p:nvPr/>
            </p:nvSpPr>
            <p:spPr bwMode="auto">
              <a:xfrm>
                <a:off x="547688" y="6306485"/>
                <a:ext cx="919152" cy="0"/>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lIns="182880" rIns="182880" anchor="ctr"/>
              <a:lstStyle/>
              <a:p>
                <a:endParaRPr lang="en-US"/>
              </a:p>
            </p:txBody>
          </p:sp>
          <p:sp>
            <p:nvSpPr>
              <p:cNvPr id="54" name="Line 298" descr="The blue arrows show global catalog replication between some domain controllers in domain A with some domain controllers in the domain B. The purpose is to illustrate that global catalog replication is happening between domains and dedicated domain controllers.">
                <a:extLst>
                  <a:ext uri="{FF2B5EF4-FFF2-40B4-BE49-F238E27FC236}">
                    <a16:creationId xmlns:a16="http://schemas.microsoft.com/office/drawing/2014/main" id="{2A59A1F8-E508-462E-ABCE-B443C3F46228}"/>
                  </a:ext>
                </a:extLst>
              </p:cNvPr>
              <p:cNvSpPr>
                <a:spLocks noChangeShapeType="1"/>
              </p:cNvSpPr>
              <p:nvPr/>
            </p:nvSpPr>
            <p:spPr bwMode="auto">
              <a:xfrm>
                <a:off x="1910651" y="3086755"/>
                <a:ext cx="3109566" cy="904251"/>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lIns="182880" rIns="182880" anchor="ctr"/>
              <a:lstStyle/>
              <a:p>
                <a:endParaRPr lang="en-US"/>
              </a:p>
            </p:txBody>
          </p:sp>
          <p:sp>
            <p:nvSpPr>
              <p:cNvPr id="55" name="Line 302" descr="Blue arrow on this slide describes the Global Catalog replication that is happening between some domain controllers in domain A with some domain controllers in the domain B. The purpose is to describe that Global Catalog replication is happening between domains and dedicated DCs.">
                <a:extLst>
                  <a:ext uri="{FF2B5EF4-FFF2-40B4-BE49-F238E27FC236}">
                    <a16:creationId xmlns:a16="http://schemas.microsoft.com/office/drawing/2014/main" id="{C6A74CC7-013A-4790-8332-5BA5EAE242D8}"/>
                  </a:ext>
                </a:extLst>
              </p:cNvPr>
              <p:cNvSpPr>
                <a:spLocks noChangeShapeType="1"/>
              </p:cNvSpPr>
              <p:nvPr/>
            </p:nvSpPr>
            <p:spPr bwMode="auto">
              <a:xfrm>
                <a:off x="3100656" y="2063629"/>
                <a:ext cx="1950769" cy="1742183"/>
              </a:xfrm>
              <a:prstGeom prst="line">
                <a:avLst/>
              </a:prstGeom>
              <a:noFill/>
              <a:ln w="5715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lIns="182880" rIns="182880" anchor="ctr"/>
              <a:lstStyle/>
              <a:p>
                <a:endParaRPr lang="en-US"/>
              </a:p>
            </p:txBody>
          </p:sp>
        </p:grpSp>
      </p:grpSp>
      <p:sp>
        <p:nvSpPr>
          <p:cNvPr id="56" name="Line 248" descr="The red arrows show replication between domain controllers A1, A2, A3 and A4  in Domain A. The arrows illustrate domain partition replication.">
            <a:extLst>
              <a:ext uri="{FF2B5EF4-FFF2-40B4-BE49-F238E27FC236}">
                <a16:creationId xmlns:a16="http://schemas.microsoft.com/office/drawing/2014/main" id="{0AE8831C-9D3C-4C5A-88D3-4CC71EC992F0}"/>
              </a:ext>
            </a:extLst>
          </p:cNvPr>
          <p:cNvSpPr>
            <a:spLocks noChangeShapeType="1"/>
          </p:cNvSpPr>
          <p:nvPr/>
        </p:nvSpPr>
        <p:spPr bwMode="auto">
          <a:xfrm rot="16200000" flipV="1">
            <a:off x="6088856" y="2813050"/>
            <a:ext cx="1314450"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7" name="Group 56" descr="On the next click, the schema and configuration topology is built on top of both the A and B topologies. All of the A and B servers are connected with gray double-sided arrows.">
            <a:extLst>
              <a:ext uri="{FF2B5EF4-FFF2-40B4-BE49-F238E27FC236}">
                <a16:creationId xmlns:a16="http://schemas.microsoft.com/office/drawing/2014/main" id="{0C652FD7-619C-4EE8-96F2-2816D0E05667}"/>
              </a:ext>
            </a:extLst>
          </p:cNvPr>
          <p:cNvGrpSpPr>
            <a:grpSpLocks/>
          </p:cNvGrpSpPr>
          <p:nvPr/>
        </p:nvGrpSpPr>
        <p:grpSpPr bwMode="auto">
          <a:xfrm>
            <a:off x="1910556" y="1397000"/>
            <a:ext cx="6937375" cy="4791075"/>
            <a:chOff x="584230" y="1397463"/>
            <a:chExt cx="6938073" cy="4790884"/>
          </a:xfrm>
        </p:grpSpPr>
        <p:sp>
          <p:nvSpPr>
            <p:cNvPr id="58" name="Line 244" descr="Purple arrow on the slide shows the replication between all domain controllers, both from domain A and domain B. This arrow describes the replication of schema and configuration AD DS partitions to all domain controllers in the forest.">
              <a:extLst>
                <a:ext uri="{FF2B5EF4-FFF2-40B4-BE49-F238E27FC236}">
                  <a16:creationId xmlns:a16="http://schemas.microsoft.com/office/drawing/2014/main" id="{360B6FFF-D156-4850-BA3C-48D4B0989189}"/>
                </a:ext>
              </a:extLst>
            </p:cNvPr>
            <p:cNvSpPr>
              <a:spLocks noChangeShapeType="1"/>
            </p:cNvSpPr>
            <p:nvPr/>
          </p:nvSpPr>
          <p:spPr bwMode="auto">
            <a:xfrm flipV="1">
              <a:off x="3238797" y="1808610"/>
              <a:ext cx="1694033" cy="1784279"/>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59" name="Line 244" descr="Purple arrow on the slide shows the replication between all domain controllers, both from domain A and domain B. This arrow describes the replication of schema and configuration AD DS partitions to all domain controllers in the forest.">
              <a:extLst>
                <a:ext uri="{FF2B5EF4-FFF2-40B4-BE49-F238E27FC236}">
                  <a16:creationId xmlns:a16="http://schemas.microsoft.com/office/drawing/2014/main" id="{313BAEFC-5003-4E62-8696-8AEF15CAC6F7}"/>
                </a:ext>
              </a:extLst>
            </p:cNvPr>
            <p:cNvSpPr>
              <a:spLocks noChangeShapeType="1"/>
            </p:cNvSpPr>
            <p:nvPr/>
          </p:nvSpPr>
          <p:spPr bwMode="auto">
            <a:xfrm>
              <a:off x="3192755" y="1808610"/>
              <a:ext cx="3896117" cy="1804915"/>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grpSp>
          <p:nvGrpSpPr>
            <p:cNvPr id="60" name="Group 84">
              <a:extLst>
                <a:ext uri="{FF2B5EF4-FFF2-40B4-BE49-F238E27FC236}">
                  <a16:creationId xmlns:a16="http://schemas.microsoft.com/office/drawing/2014/main" id="{FAA20F5D-D358-4A2C-8814-8B0552958377}"/>
                </a:ext>
              </a:extLst>
            </p:cNvPr>
            <p:cNvGrpSpPr>
              <a:grpSpLocks/>
            </p:cNvGrpSpPr>
            <p:nvPr/>
          </p:nvGrpSpPr>
          <p:grpSpPr bwMode="auto">
            <a:xfrm>
              <a:off x="584230" y="1397463"/>
              <a:ext cx="6938073" cy="4790884"/>
              <a:chOff x="624777" y="1413066"/>
              <a:chExt cx="6938073" cy="4790884"/>
            </a:xfrm>
          </p:grpSpPr>
          <p:sp>
            <p:nvSpPr>
              <p:cNvPr id="61" name="Line 220">
                <a:extLst>
                  <a:ext uri="{FF2B5EF4-FFF2-40B4-BE49-F238E27FC236}">
                    <a16:creationId xmlns:a16="http://schemas.microsoft.com/office/drawing/2014/main" id="{B079FF68-5F44-412F-B6A7-F9B2EF9700DF}"/>
                  </a:ext>
                </a:extLst>
              </p:cNvPr>
              <p:cNvSpPr>
                <a:spLocks noChangeShapeType="1"/>
              </p:cNvSpPr>
              <p:nvPr/>
            </p:nvSpPr>
            <p:spPr bwMode="auto">
              <a:xfrm>
                <a:off x="624777" y="5697558"/>
                <a:ext cx="911317"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62" name="Text Box 219">
                <a:extLst>
                  <a:ext uri="{FF2B5EF4-FFF2-40B4-BE49-F238E27FC236}">
                    <a16:creationId xmlns:a16="http://schemas.microsoft.com/office/drawing/2014/main" id="{9AB665AE-7E43-409C-B3D4-C7DD510C13D2}"/>
                  </a:ext>
                </a:extLst>
              </p:cNvPr>
              <p:cNvSpPr txBox="1">
                <a:spLocks noChangeArrowheads="1"/>
              </p:cNvSpPr>
              <p:nvPr/>
            </p:nvSpPr>
            <p:spPr bwMode="auto">
              <a:xfrm>
                <a:off x="1546085" y="5496130"/>
                <a:ext cx="3423003" cy="70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gn="l">
                  <a:spcBef>
                    <a:spcPct val="10000"/>
                  </a:spcBef>
                </a:pPr>
                <a:r>
                  <a:rPr lang="en-US" altLang="en-US" sz="2000" b="0">
                    <a:solidFill>
                      <a:srgbClr val="4D4D4D"/>
                    </a:solidFill>
                    <a:latin typeface="Segoe UI" pitchFamily="34" charset="0"/>
                    <a:cs typeface="Segoe UI" pitchFamily="34" charset="0"/>
                  </a:rPr>
                  <a:t>Schema and configuration</a:t>
                </a:r>
                <a:br>
                  <a:rPr lang="en-US" altLang="en-US" sz="2000">
                    <a:solidFill>
                      <a:srgbClr val="4D4D4D"/>
                    </a:solidFill>
                    <a:latin typeface="Segoe UI" pitchFamily="34" charset="0"/>
                    <a:cs typeface="Segoe UI" pitchFamily="34" charset="0"/>
                  </a:rPr>
                </a:br>
                <a:r>
                  <a:rPr lang="en-US" altLang="en-US" sz="2000" b="0">
                    <a:solidFill>
                      <a:srgbClr val="4D4D4D"/>
                    </a:solidFill>
                    <a:latin typeface="Segoe UI" pitchFamily="34" charset="0"/>
                    <a:cs typeface="Segoe UI" pitchFamily="34" charset="0"/>
                  </a:rPr>
                  <a:t>topology</a:t>
                </a:r>
              </a:p>
            </p:txBody>
          </p:sp>
          <p:sp>
            <p:nvSpPr>
              <p:cNvPr id="63" name="Line 223" descr="Purple arrow on the slide shows the replication between all domain controllers, both from domain A and domain B. This arrow describes the replication of schema and configuration AD DS partitions to all domain controllers in the forest.">
                <a:extLst>
                  <a:ext uri="{FF2B5EF4-FFF2-40B4-BE49-F238E27FC236}">
                    <a16:creationId xmlns:a16="http://schemas.microsoft.com/office/drawing/2014/main" id="{EDFE86E9-3E7F-4A60-A6C9-E83C02B8E23C}"/>
                  </a:ext>
                </a:extLst>
              </p:cNvPr>
              <p:cNvSpPr>
                <a:spLocks noChangeShapeType="1"/>
              </p:cNvSpPr>
              <p:nvPr/>
            </p:nvSpPr>
            <p:spPr bwMode="auto">
              <a:xfrm rot="-5400000">
                <a:off x="6941368" y="2971136"/>
                <a:ext cx="1242963"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64" name="Line 225" descr="Purple arrow on the slide shows the replication between all domain controllers, both from domain A and domain B. This arrow describes the replication of schema and configuration AD DS partitions to all domain controllers in the forest.">
                <a:extLst>
                  <a:ext uri="{FF2B5EF4-FFF2-40B4-BE49-F238E27FC236}">
                    <a16:creationId xmlns:a16="http://schemas.microsoft.com/office/drawing/2014/main" id="{85F0C5B6-BF03-4FF1-BC1D-D5E334DC4A79}"/>
                  </a:ext>
                </a:extLst>
              </p:cNvPr>
              <p:cNvSpPr>
                <a:spLocks noChangeShapeType="1"/>
              </p:cNvSpPr>
              <p:nvPr/>
            </p:nvSpPr>
            <p:spPr bwMode="auto">
              <a:xfrm rot="-2243910">
                <a:off x="1634529" y="1925809"/>
                <a:ext cx="971648"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65" name="Line 246" descr="Purple arrow on the slide shows the replication between all domain controllers, both from domain A and domain B. This arrow describes the replication of schema and configuration AD DS partitions to all domain controllers in the forest.">
                <a:extLst>
                  <a:ext uri="{FF2B5EF4-FFF2-40B4-BE49-F238E27FC236}">
                    <a16:creationId xmlns:a16="http://schemas.microsoft.com/office/drawing/2014/main" id="{1E4A2CCB-6678-49B2-9761-5895387B5492}"/>
                  </a:ext>
                </a:extLst>
              </p:cNvPr>
              <p:cNvSpPr>
                <a:spLocks noChangeShapeType="1"/>
              </p:cNvSpPr>
              <p:nvPr/>
            </p:nvSpPr>
            <p:spPr bwMode="auto">
              <a:xfrm>
                <a:off x="3400006" y="4430784"/>
                <a:ext cx="1457472"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66" name="Line 262" descr="The purple arrows show the replication between all domain controllers, both from domain A and domain B. They show the replication of schema and configuration AD DS partitions to all domain controllers in the forest.">
                <a:extLst>
                  <a:ext uri="{FF2B5EF4-FFF2-40B4-BE49-F238E27FC236}">
                    <a16:creationId xmlns:a16="http://schemas.microsoft.com/office/drawing/2014/main" id="{5A7D62E6-9C12-451D-B153-F281B4820E3A}"/>
                  </a:ext>
                </a:extLst>
              </p:cNvPr>
              <p:cNvSpPr>
                <a:spLocks noChangeShapeType="1"/>
              </p:cNvSpPr>
              <p:nvPr/>
            </p:nvSpPr>
            <p:spPr bwMode="auto">
              <a:xfrm rot="2243910" flipV="1">
                <a:off x="1714218" y="3777443"/>
                <a:ext cx="1022453"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67" name="Line 263" descr="Purple arrow on the slide shows the replication between all domain controllers, both from domain A and domain B. This arrow describes the replication of schema and configuration AD DS partitions to all domain controllers in the forest.">
                <a:extLst>
                  <a:ext uri="{FF2B5EF4-FFF2-40B4-BE49-F238E27FC236}">
                    <a16:creationId xmlns:a16="http://schemas.microsoft.com/office/drawing/2014/main" id="{1081023E-76D3-4716-9247-A481CEFB9940}"/>
                  </a:ext>
                </a:extLst>
              </p:cNvPr>
              <p:cNvSpPr>
                <a:spLocks noChangeShapeType="1"/>
              </p:cNvSpPr>
              <p:nvPr/>
            </p:nvSpPr>
            <p:spPr bwMode="auto">
              <a:xfrm>
                <a:off x="5721165" y="1471802"/>
                <a:ext cx="1341573"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68" name="Line 264" descr="Purple arrow on the slide shows the replication between all domain controllers, both from domain A and domain B. This arrow describes the replication of schema and configuration AD DS partitions to all domain controllers in the forest.">
                <a:extLst>
                  <a:ext uri="{FF2B5EF4-FFF2-40B4-BE49-F238E27FC236}">
                    <a16:creationId xmlns:a16="http://schemas.microsoft.com/office/drawing/2014/main" id="{7B1954BD-1F32-44A2-9491-DAF76184E860}"/>
                  </a:ext>
                </a:extLst>
              </p:cNvPr>
              <p:cNvSpPr>
                <a:spLocks noChangeShapeType="1"/>
              </p:cNvSpPr>
              <p:nvPr/>
            </p:nvSpPr>
            <p:spPr bwMode="auto">
              <a:xfrm>
                <a:off x="5738629" y="4256166"/>
                <a:ext cx="1352686"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sp>
            <p:nvSpPr>
              <p:cNvPr id="69" name="Line 263" descr="Purple arrow on the slide shows the replication between all domain controllers, both from domain A and domain B. This arrow describes the replication of schema and configuration AD DS partitions to all domain controllers in the forest.">
                <a:extLst>
                  <a:ext uri="{FF2B5EF4-FFF2-40B4-BE49-F238E27FC236}">
                    <a16:creationId xmlns:a16="http://schemas.microsoft.com/office/drawing/2014/main" id="{9DE23585-0689-48C5-AA27-0BBFCE8D42B3}"/>
                  </a:ext>
                </a:extLst>
              </p:cNvPr>
              <p:cNvSpPr>
                <a:spLocks noChangeShapeType="1"/>
              </p:cNvSpPr>
              <p:nvPr/>
            </p:nvSpPr>
            <p:spPr bwMode="auto">
              <a:xfrm>
                <a:off x="3441285" y="1413066"/>
                <a:ext cx="1343160" cy="0"/>
              </a:xfrm>
              <a:prstGeom prst="line">
                <a:avLst/>
              </a:prstGeom>
              <a:noFill/>
              <a:ln w="50800">
                <a:solidFill>
                  <a:schemeClr val="bg1">
                    <a:lumMod val="75000"/>
                  </a:schemeClr>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a:defRPr/>
                </a:pPr>
                <a:endParaRPr lang="en-US">
                  <a:latin typeface="Segoe UI" panose="020B0502040204020203" pitchFamily="34" charset="0"/>
                  <a:ea typeface="Segoe UI" panose="020B0502040204020203" pitchFamily="34" charset="0"/>
                  <a:cs typeface="Segoe UI" panose="020B0502040204020203" pitchFamily="34" charset="0"/>
                </a:endParaRPr>
              </a:p>
            </p:txBody>
          </p:sp>
        </p:grpSp>
      </p:grpSp>
      <p:sp>
        <p:nvSpPr>
          <p:cNvPr id="70" name="Rectangle 72">
            <a:extLst>
              <a:ext uri="{FF2B5EF4-FFF2-40B4-BE49-F238E27FC236}">
                <a16:creationId xmlns:a16="http://schemas.microsoft.com/office/drawing/2014/main" id="{B68BC71C-86E9-4218-B8AF-135C495B095B}"/>
              </a:ext>
            </a:extLst>
          </p:cNvPr>
          <p:cNvSpPr>
            <a:spLocks noChangeArrowheads="1"/>
          </p:cNvSpPr>
          <p:nvPr/>
        </p:nvSpPr>
        <p:spPr bwMode="auto">
          <a:xfrm>
            <a:off x="9003506" y="2439988"/>
            <a:ext cx="1314450"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a:lnSpc>
                <a:spcPct val="85000"/>
              </a:lnSpc>
            </a:pPr>
            <a:r>
              <a:rPr lang="en-US" altLang="en-US" b="0" dirty="0">
                <a:latin typeface="Segoe UI" pitchFamily="34" charset="0"/>
                <a:cs typeface="Segoe UI" pitchFamily="34" charset="0"/>
              </a:rPr>
              <a:t>Domain</a:t>
            </a:r>
          </a:p>
          <a:p>
            <a:pPr>
              <a:lnSpc>
                <a:spcPct val="85000"/>
              </a:lnSpc>
            </a:pPr>
            <a:r>
              <a:rPr lang="en-US" altLang="en-US" b="0" dirty="0">
                <a:latin typeface="Segoe UI" pitchFamily="34" charset="0"/>
                <a:cs typeface="Segoe UI" pitchFamily="34" charset="0"/>
              </a:rPr>
              <a:t>controllers </a:t>
            </a:r>
            <a:br>
              <a:rPr lang="en-US" altLang="en-US" b="0" dirty="0">
                <a:latin typeface="Segoe UI" pitchFamily="34" charset="0"/>
                <a:cs typeface="Segoe UI" pitchFamily="34" charset="0"/>
              </a:rPr>
            </a:br>
            <a:r>
              <a:rPr lang="en-US" altLang="en-US" b="0" dirty="0">
                <a:latin typeface="Segoe UI" pitchFamily="34" charset="0"/>
                <a:cs typeface="Segoe UI" pitchFamily="34" charset="0"/>
              </a:rPr>
              <a:t>in another</a:t>
            </a:r>
          </a:p>
          <a:p>
            <a:pPr>
              <a:lnSpc>
                <a:spcPct val="85000"/>
              </a:lnSpc>
            </a:pPr>
            <a:r>
              <a:rPr lang="en-US" altLang="en-US" b="0" dirty="0">
                <a:latin typeface="Segoe UI" pitchFamily="34" charset="0"/>
                <a:cs typeface="Segoe UI" pitchFamily="34" charset="0"/>
              </a:rPr>
              <a:t>domain</a:t>
            </a:r>
          </a:p>
        </p:txBody>
      </p:sp>
    </p:spTree>
    <p:extLst>
      <p:ext uri="{BB962C8B-B14F-4D97-AF65-F5344CB8AC3E}">
        <p14:creationId xmlns:p14="http://schemas.microsoft.com/office/powerpoint/2010/main" val="3451614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005B-7AC1-4292-A6F1-42FF0E95C316}"/>
              </a:ext>
            </a:extLst>
          </p:cNvPr>
          <p:cNvSpPr>
            <a:spLocks noGrp="1"/>
          </p:cNvSpPr>
          <p:nvPr>
            <p:ph type="title"/>
          </p:nvPr>
        </p:nvSpPr>
        <p:spPr/>
        <p:txBody>
          <a:bodyPr/>
          <a:lstStyle/>
          <a:p>
            <a:r>
              <a:rPr lang="en-US" dirty="0"/>
              <a:t>AD DS Sites</a:t>
            </a:r>
          </a:p>
        </p:txBody>
      </p:sp>
      <p:sp>
        <p:nvSpPr>
          <p:cNvPr id="3" name="Content Placeholder 2">
            <a:extLst>
              <a:ext uri="{FF2B5EF4-FFF2-40B4-BE49-F238E27FC236}">
                <a16:creationId xmlns:a16="http://schemas.microsoft.com/office/drawing/2014/main" id="{8419FBB5-3915-4C98-A1DC-C8F71143DAB2}"/>
              </a:ext>
            </a:extLst>
          </p:cNvPr>
          <p:cNvSpPr>
            <a:spLocks noGrp="1"/>
          </p:cNvSpPr>
          <p:nvPr>
            <p:ph idx="1"/>
          </p:nvPr>
        </p:nvSpPr>
        <p:spPr/>
        <p:txBody>
          <a:bodyPr>
            <a:normAutofit/>
          </a:bodyPr>
          <a:lstStyle/>
          <a:p>
            <a:r>
              <a:rPr lang="en-US" dirty="0"/>
              <a:t>Sites identify network locations with fast, reliable network connections</a:t>
            </a:r>
          </a:p>
          <a:p>
            <a:r>
              <a:rPr lang="en-US" dirty="0"/>
              <a:t>Sites are associated with subnet objects</a:t>
            </a:r>
          </a:p>
          <a:p>
            <a:r>
              <a:rPr lang="en-US" dirty="0"/>
              <a:t>Sites are used to manage:</a:t>
            </a:r>
          </a:p>
          <a:p>
            <a:pPr lvl="1"/>
            <a:r>
              <a:rPr lang="en-US" dirty="0"/>
              <a:t>Replication when domain controllers are separated by slow, expensive links</a:t>
            </a:r>
          </a:p>
          <a:p>
            <a:pPr lvl="1"/>
            <a:r>
              <a:rPr lang="en-US" dirty="0"/>
              <a:t>Service localization:</a:t>
            </a:r>
          </a:p>
          <a:p>
            <a:pPr lvl="2"/>
            <a:r>
              <a:rPr lang="en-US" dirty="0"/>
              <a:t>Domain controller authentication</a:t>
            </a:r>
          </a:p>
          <a:p>
            <a:pPr lvl="2"/>
            <a:r>
              <a:rPr lang="en-US" dirty="0"/>
              <a:t>AD DS–aware (site-aware)</a:t>
            </a:r>
            <a:br>
              <a:rPr lang="en-US" dirty="0"/>
            </a:br>
            <a:r>
              <a:rPr lang="en-US" dirty="0"/>
              <a:t>services or applications</a:t>
            </a:r>
          </a:p>
          <a:p>
            <a:endParaRPr lang="en-US" dirty="0"/>
          </a:p>
        </p:txBody>
      </p:sp>
      <p:grpSp>
        <p:nvGrpSpPr>
          <p:cNvPr id="4" name="Group 3" descr="The diagram depicts IP subnets with two sites, labeled A1 and A2, which are connected with a line.&#10;&#10;">
            <a:extLst>
              <a:ext uri="{FF2B5EF4-FFF2-40B4-BE49-F238E27FC236}">
                <a16:creationId xmlns:a16="http://schemas.microsoft.com/office/drawing/2014/main" id="{C4283045-DD6A-41BC-82C7-88317629AD89}"/>
              </a:ext>
            </a:extLst>
          </p:cNvPr>
          <p:cNvGrpSpPr/>
          <p:nvPr/>
        </p:nvGrpSpPr>
        <p:grpSpPr>
          <a:xfrm>
            <a:off x="6734422" y="4387361"/>
            <a:ext cx="3949056" cy="2105514"/>
            <a:chOff x="4837889" y="4562345"/>
            <a:chExt cx="3949056" cy="2105514"/>
          </a:xfrm>
        </p:grpSpPr>
        <p:sp>
          <p:nvSpPr>
            <p:cNvPr id="5" name="Oval 4">
              <a:extLst>
                <a:ext uri="{FF2B5EF4-FFF2-40B4-BE49-F238E27FC236}">
                  <a16:creationId xmlns:a16="http://schemas.microsoft.com/office/drawing/2014/main" id="{424912C8-6C34-4B46-8261-6DBB81711FF1}"/>
                </a:ext>
              </a:extLst>
            </p:cNvPr>
            <p:cNvSpPr/>
            <p:nvPr/>
          </p:nvSpPr>
          <p:spPr bwMode="auto">
            <a:xfrm>
              <a:off x="6738816" y="5671327"/>
              <a:ext cx="2048129" cy="99653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6" name="Oval 5">
              <a:extLst>
                <a:ext uri="{FF2B5EF4-FFF2-40B4-BE49-F238E27FC236}">
                  <a16:creationId xmlns:a16="http://schemas.microsoft.com/office/drawing/2014/main" id="{9518A199-1408-4C99-9CC0-5698E3C9000A}"/>
                </a:ext>
              </a:extLst>
            </p:cNvPr>
            <p:cNvSpPr/>
            <p:nvPr/>
          </p:nvSpPr>
          <p:spPr bwMode="auto">
            <a:xfrm>
              <a:off x="4837889" y="5029818"/>
              <a:ext cx="2048129" cy="99653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7" name="Text Box 6">
              <a:extLst>
                <a:ext uri="{FF2B5EF4-FFF2-40B4-BE49-F238E27FC236}">
                  <a16:creationId xmlns:a16="http://schemas.microsoft.com/office/drawing/2014/main" id="{CFFEFCBB-5075-40AA-8711-A76827BF25BD}"/>
                </a:ext>
              </a:extLst>
            </p:cNvPr>
            <p:cNvSpPr txBox="1">
              <a:spLocks noChangeArrowheads="1"/>
            </p:cNvSpPr>
            <p:nvPr/>
          </p:nvSpPr>
          <p:spPr bwMode="auto">
            <a:xfrm>
              <a:off x="5409078" y="5591384"/>
              <a:ext cx="8383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Site A</a:t>
              </a:r>
            </a:p>
          </p:txBody>
        </p:sp>
        <p:sp>
          <p:nvSpPr>
            <p:cNvPr id="8" name="Line 16">
              <a:extLst>
                <a:ext uri="{FF2B5EF4-FFF2-40B4-BE49-F238E27FC236}">
                  <a16:creationId xmlns:a16="http://schemas.microsoft.com/office/drawing/2014/main" id="{1F7CE7DB-6F83-4DB2-911D-9BDA73EA1D90}"/>
                </a:ext>
              </a:extLst>
            </p:cNvPr>
            <p:cNvSpPr>
              <a:spLocks noChangeShapeType="1"/>
            </p:cNvSpPr>
            <p:nvPr/>
          </p:nvSpPr>
          <p:spPr bwMode="auto">
            <a:xfrm>
              <a:off x="6094984" y="5138202"/>
              <a:ext cx="1434866" cy="6016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9" name="Text Box 13">
              <a:extLst>
                <a:ext uri="{FF2B5EF4-FFF2-40B4-BE49-F238E27FC236}">
                  <a16:creationId xmlns:a16="http://schemas.microsoft.com/office/drawing/2014/main" id="{CFCA25CF-FC60-476E-84D5-27250258559D}"/>
                </a:ext>
              </a:extLst>
            </p:cNvPr>
            <p:cNvSpPr txBox="1">
              <a:spLocks noChangeArrowheads="1"/>
            </p:cNvSpPr>
            <p:nvPr/>
          </p:nvSpPr>
          <p:spPr bwMode="auto">
            <a:xfrm>
              <a:off x="7865923" y="5300738"/>
              <a:ext cx="659041"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A2</a:t>
              </a:r>
            </a:p>
          </p:txBody>
        </p:sp>
        <p:sp>
          <p:nvSpPr>
            <p:cNvPr id="10" name="Text Box 13">
              <a:extLst>
                <a:ext uri="{FF2B5EF4-FFF2-40B4-BE49-F238E27FC236}">
                  <a16:creationId xmlns:a16="http://schemas.microsoft.com/office/drawing/2014/main" id="{2E90C598-0CE7-4CBB-97C2-BC7E0C976DB4}"/>
                </a:ext>
              </a:extLst>
            </p:cNvPr>
            <p:cNvSpPr txBox="1">
              <a:spLocks noChangeArrowheads="1"/>
            </p:cNvSpPr>
            <p:nvPr/>
          </p:nvSpPr>
          <p:spPr bwMode="auto">
            <a:xfrm>
              <a:off x="5210073" y="4668049"/>
              <a:ext cx="698138"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A1</a:t>
              </a:r>
            </a:p>
          </p:txBody>
        </p:sp>
        <p:grpSp>
          <p:nvGrpSpPr>
            <p:cNvPr id="11" name="Group 10" descr="This is an image of IP subnets with two sites labeled A1 and A2 which are connected with a red line.">
              <a:extLst>
                <a:ext uri="{FF2B5EF4-FFF2-40B4-BE49-F238E27FC236}">
                  <a16:creationId xmlns:a16="http://schemas.microsoft.com/office/drawing/2014/main" id="{5597FE39-9BC0-4BD3-B15C-F61C9E93DC01}"/>
                </a:ext>
              </a:extLst>
            </p:cNvPr>
            <p:cNvGrpSpPr/>
            <p:nvPr/>
          </p:nvGrpSpPr>
          <p:grpSpPr>
            <a:xfrm>
              <a:off x="5642496" y="4562345"/>
              <a:ext cx="2219484" cy="1683333"/>
              <a:chOff x="5642496" y="4562345"/>
              <a:chExt cx="2219484" cy="1683333"/>
            </a:xfrm>
          </p:grpSpPr>
          <p:pic>
            <p:nvPicPr>
              <p:cNvPr id="13" name="Picture 12">
                <a:extLst>
                  <a:ext uri="{FF2B5EF4-FFF2-40B4-BE49-F238E27FC236}">
                    <a16:creationId xmlns:a16="http://schemas.microsoft.com/office/drawing/2014/main" id="{0C0F37D1-4120-4F09-8C8D-4D24294868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2496" y="4562345"/>
                <a:ext cx="543084" cy="10116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09C02A8-5CF5-4354-A27D-3F10AF5B54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18896" y="5234049"/>
                <a:ext cx="543084" cy="1011629"/>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 Box 6">
              <a:extLst>
                <a:ext uri="{FF2B5EF4-FFF2-40B4-BE49-F238E27FC236}">
                  <a16:creationId xmlns:a16="http://schemas.microsoft.com/office/drawing/2014/main" id="{AC4B63FB-93B6-4CAB-A9DA-1CCADCA84090}"/>
                </a:ext>
              </a:extLst>
            </p:cNvPr>
            <p:cNvSpPr txBox="1">
              <a:spLocks noChangeArrowheads="1"/>
            </p:cNvSpPr>
            <p:nvPr/>
          </p:nvSpPr>
          <p:spPr bwMode="auto">
            <a:xfrm>
              <a:off x="7217976" y="6218738"/>
              <a:ext cx="82067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Site B</a:t>
              </a:r>
            </a:p>
          </p:txBody>
        </p:sp>
      </p:grpSp>
    </p:spTree>
    <p:extLst>
      <p:ext uri="{BB962C8B-B14F-4D97-AF65-F5344CB8AC3E}">
        <p14:creationId xmlns:p14="http://schemas.microsoft.com/office/powerpoint/2010/main" val="10129762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834D-E126-4F22-8619-FF57877FABEC}"/>
              </a:ext>
            </a:extLst>
          </p:cNvPr>
          <p:cNvSpPr>
            <a:spLocks noGrp="1"/>
          </p:cNvSpPr>
          <p:nvPr>
            <p:ph type="title"/>
          </p:nvPr>
        </p:nvSpPr>
        <p:spPr/>
        <p:txBody>
          <a:bodyPr/>
          <a:lstStyle/>
          <a:p>
            <a:r>
              <a:rPr lang="en-US" dirty="0"/>
              <a:t>Intersite Replication</a:t>
            </a:r>
          </a:p>
        </p:txBody>
      </p:sp>
      <p:sp>
        <p:nvSpPr>
          <p:cNvPr id="3" name="Content Placeholder 2">
            <a:extLst>
              <a:ext uri="{FF2B5EF4-FFF2-40B4-BE49-F238E27FC236}">
                <a16:creationId xmlns:a16="http://schemas.microsoft.com/office/drawing/2014/main" id="{34CB69B2-7B79-492D-BC7D-6E307ABA835D}"/>
              </a:ext>
            </a:extLst>
          </p:cNvPr>
          <p:cNvSpPr>
            <a:spLocks noGrp="1"/>
          </p:cNvSpPr>
          <p:nvPr>
            <p:ph idx="1"/>
          </p:nvPr>
        </p:nvSpPr>
        <p:spPr/>
        <p:txBody>
          <a:bodyPr/>
          <a:lstStyle/>
          <a:p>
            <a:r>
              <a:rPr lang="en-US" dirty="0"/>
              <a:t>Assumes higher cost, limited bandwidth, and unreliable network links</a:t>
            </a:r>
          </a:p>
          <a:p>
            <a:r>
              <a:rPr lang="en-US" dirty="0"/>
              <a:t>Has the ability to compress replication </a:t>
            </a:r>
          </a:p>
          <a:p>
            <a:r>
              <a:rPr lang="en-US" dirty="0"/>
              <a:t>Occurs on a configured schedule</a:t>
            </a:r>
          </a:p>
          <a:p>
            <a:r>
              <a:rPr lang="en-US" dirty="0"/>
              <a:t>Can be configured for immediate and urgent replications</a:t>
            </a:r>
          </a:p>
          <a:p>
            <a:endParaRPr lang="en-US" dirty="0"/>
          </a:p>
        </p:txBody>
      </p:sp>
    </p:spTree>
    <p:extLst>
      <p:ext uri="{BB962C8B-B14F-4D97-AF65-F5344CB8AC3E}">
        <p14:creationId xmlns:p14="http://schemas.microsoft.com/office/powerpoint/2010/main" val="191961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F463A-10FF-49B3-8D9C-A6D49C4538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What is Active Directory</a:t>
            </a:r>
          </a:p>
        </p:txBody>
      </p:sp>
      <p:pic>
        <p:nvPicPr>
          <p:cNvPr id="4" name="Content Placeholder 3" descr="A screenshot of a cell phone&#10;&#10;Description automatically generated">
            <a:extLst>
              <a:ext uri="{FF2B5EF4-FFF2-40B4-BE49-F238E27FC236}">
                <a16:creationId xmlns:a16="http://schemas.microsoft.com/office/drawing/2014/main" id="{19A99BE8-A695-41B5-B020-F7E97DB54424}"/>
              </a:ext>
            </a:extLst>
          </p:cNvPr>
          <p:cNvPicPr>
            <a:picLocks noGrp="1" noChangeAspect="1"/>
          </p:cNvPicPr>
          <p:nvPr>
            <p:ph idx="1"/>
          </p:nvPr>
        </p:nvPicPr>
        <p:blipFill>
          <a:blip r:embed="rId2"/>
          <a:stretch>
            <a:fillRect/>
          </a:stretch>
        </p:blipFill>
        <p:spPr>
          <a:xfrm>
            <a:off x="4038600" y="1261860"/>
            <a:ext cx="7188199" cy="4330890"/>
          </a:xfrm>
          <a:prstGeom prst="rect">
            <a:avLst/>
          </a:prstGeom>
        </p:spPr>
      </p:pic>
    </p:spTree>
    <p:extLst>
      <p:ext uri="{BB962C8B-B14F-4D97-AF65-F5344CB8AC3E}">
        <p14:creationId xmlns:p14="http://schemas.microsoft.com/office/powerpoint/2010/main" val="28360558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9011-D502-4CC6-A876-3CCDE91EE9CF}"/>
              </a:ext>
            </a:extLst>
          </p:cNvPr>
          <p:cNvSpPr>
            <a:spLocks noGrp="1"/>
          </p:cNvSpPr>
          <p:nvPr>
            <p:ph type="title"/>
          </p:nvPr>
        </p:nvSpPr>
        <p:spPr/>
        <p:txBody>
          <a:bodyPr/>
          <a:lstStyle/>
          <a:p>
            <a:r>
              <a:rPr lang="en-US" dirty="0"/>
              <a:t>What’s the ISTG?</a:t>
            </a:r>
          </a:p>
        </p:txBody>
      </p:sp>
      <p:sp>
        <p:nvSpPr>
          <p:cNvPr id="3" name="Content Placeholder 2">
            <a:extLst>
              <a:ext uri="{FF2B5EF4-FFF2-40B4-BE49-F238E27FC236}">
                <a16:creationId xmlns:a16="http://schemas.microsoft.com/office/drawing/2014/main" id="{8BD5E457-DA16-4ABF-BF26-3B504CF2E06E}"/>
              </a:ext>
            </a:extLst>
          </p:cNvPr>
          <p:cNvSpPr>
            <a:spLocks noGrp="1"/>
          </p:cNvSpPr>
          <p:nvPr>
            <p:ph idx="1"/>
          </p:nvPr>
        </p:nvSpPr>
        <p:spPr/>
        <p:txBody>
          <a:bodyPr/>
          <a:lstStyle/>
          <a:p>
            <a:pPr marL="0" indent="0">
              <a:buNone/>
            </a:pPr>
            <a:r>
              <a:rPr lang="en-US" b="0" dirty="0"/>
              <a:t>ISTG defines the replication between </a:t>
            </a:r>
          </a:p>
          <a:p>
            <a:pPr marL="0" indent="0">
              <a:buNone/>
            </a:pPr>
            <a:r>
              <a:rPr lang="en-US" b="0" dirty="0"/>
              <a:t>AD DS sites on a network</a:t>
            </a:r>
          </a:p>
          <a:p>
            <a:pPr marL="0" indent="0">
              <a:buNone/>
            </a:pPr>
            <a:endParaRPr lang="en-US" sz="3200" dirty="0"/>
          </a:p>
          <a:p>
            <a:pPr marL="0" indent="0">
              <a:buNone/>
            </a:pPr>
            <a:endParaRPr lang="en-US" dirty="0"/>
          </a:p>
        </p:txBody>
      </p:sp>
      <p:grpSp>
        <p:nvGrpSpPr>
          <p:cNvPr id="48" name="Group 47" descr="The illustration depicts two AD DS sites. Each site has associated IP subnets. Each site also has two domain controllers. In each site, one domain controller contains the intersite topology generator (ISTG) role. In both of the two AD DS sites, the domain controllers are replicated, which is depicted by two arrows pointing in opposite directions. The replication links are depicted by single-sided arrows, and one double-sided arrow between the bridgehead servers and the ISTG role holders.&#10;&#10;">
            <a:extLst>
              <a:ext uri="{FF2B5EF4-FFF2-40B4-BE49-F238E27FC236}">
                <a16:creationId xmlns:a16="http://schemas.microsoft.com/office/drawing/2014/main" id="{FD3AAA8A-CF28-41BA-BDB4-D423CF69D677}"/>
              </a:ext>
            </a:extLst>
          </p:cNvPr>
          <p:cNvGrpSpPr/>
          <p:nvPr/>
        </p:nvGrpSpPr>
        <p:grpSpPr>
          <a:xfrm>
            <a:off x="2370072" y="2222135"/>
            <a:ext cx="7451856" cy="3692109"/>
            <a:chOff x="243563" y="2222135"/>
            <a:chExt cx="7451856" cy="3692109"/>
          </a:xfrm>
        </p:grpSpPr>
        <p:sp>
          <p:nvSpPr>
            <p:cNvPr id="49" name="Oval 48">
              <a:extLst>
                <a:ext uri="{FF2B5EF4-FFF2-40B4-BE49-F238E27FC236}">
                  <a16:creationId xmlns:a16="http://schemas.microsoft.com/office/drawing/2014/main" id="{846E83CB-895A-4E29-80BD-2DDCDE1FEC72}"/>
                </a:ext>
              </a:extLst>
            </p:cNvPr>
            <p:cNvSpPr/>
            <p:nvPr/>
          </p:nvSpPr>
          <p:spPr bwMode="auto">
            <a:xfrm>
              <a:off x="243563" y="3948147"/>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50" name="Oval 49">
              <a:extLst>
                <a:ext uri="{FF2B5EF4-FFF2-40B4-BE49-F238E27FC236}">
                  <a16:creationId xmlns:a16="http://schemas.microsoft.com/office/drawing/2014/main" id="{981BE26E-C149-41F0-A8D1-C57AAA7559E8}"/>
                </a:ext>
              </a:extLst>
            </p:cNvPr>
            <p:cNvSpPr/>
            <p:nvPr/>
          </p:nvSpPr>
          <p:spPr bwMode="auto">
            <a:xfrm>
              <a:off x="3654586" y="2222135"/>
              <a:ext cx="4040833" cy="196609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
          <p:nvSpPr>
            <p:cNvPr id="51" name="AutoShape 29">
              <a:extLst>
                <a:ext uri="{FF2B5EF4-FFF2-40B4-BE49-F238E27FC236}">
                  <a16:creationId xmlns:a16="http://schemas.microsoft.com/office/drawing/2014/main" id="{03ED06D5-B7B0-495F-A75F-D533110AF1C8}"/>
                </a:ext>
              </a:extLst>
            </p:cNvPr>
            <p:cNvSpPr>
              <a:spLocks noChangeArrowheads="1"/>
            </p:cNvSpPr>
            <p:nvPr/>
          </p:nvSpPr>
          <p:spPr bwMode="auto">
            <a:xfrm>
              <a:off x="4732722" y="4908644"/>
              <a:ext cx="1097166" cy="379877"/>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Site link</a:t>
              </a:r>
            </a:p>
          </p:txBody>
        </p:sp>
        <p:sp>
          <p:nvSpPr>
            <p:cNvPr id="52" name="AutoShape 29">
              <a:extLst>
                <a:ext uri="{FF2B5EF4-FFF2-40B4-BE49-F238E27FC236}">
                  <a16:creationId xmlns:a16="http://schemas.microsoft.com/office/drawing/2014/main" id="{230E92BA-B328-4793-8068-4C6D2D224852}"/>
                </a:ext>
              </a:extLst>
            </p:cNvPr>
            <p:cNvSpPr>
              <a:spLocks noChangeArrowheads="1"/>
            </p:cNvSpPr>
            <p:nvPr/>
          </p:nvSpPr>
          <p:spPr bwMode="auto">
            <a:xfrm>
              <a:off x="5422320" y="2506871"/>
              <a:ext cx="1668028" cy="314794"/>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Replication</a:t>
              </a:r>
            </a:p>
          </p:txBody>
        </p:sp>
        <p:sp>
          <p:nvSpPr>
            <p:cNvPr id="53" name="Text Box 13">
              <a:extLst>
                <a:ext uri="{FF2B5EF4-FFF2-40B4-BE49-F238E27FC236}">
                  <a16:creationId xmlns:a16="http://schemas.microsoft.com/office/drawing/2014/main" id="{26F351AE-1849-41FD-A60D-5AF6ACF94B19}"/>
                </a:ext>
              </a:extLst>
            </p:cNvPr>
            <p:cNvSpPr txBox="1">
              <a:spLocks noChangeArrowheads="1"/>
            </p:cNvSpPr>
            <p:nvPr/>
          </p:nvSpPr>
          <p:spPr bwMode="auto">
            <a:xfrm>
              <a:off x="4625869" y="3283603"/>
              <a:ext cx="969189"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ISTG</a:t>
              </a:r>
            </a:p>
          </p:txBody>
        </p:sp>
        <p:sp>
          <p:nvSpPr>
            <p:cNvPr id="54" name="AutoShape 29">
              <a:extLst>
                <a:ext uri="{FF2B5EF4-FFF2-40B4-BE49-F238E27FC236}">
                  <a16:creationId xmlns:a16="http://schemas.microsoft.com/office/drawing/2014/main" id="{9B6721B3-82CD-4976-8756-04733F3567C4}"/>
                </a:ext>
              </a:extLst>
            </p:cNvPr>
            <p:cNvSpPr>
              <a:spLocks noChangeArrowheads="1"/>
            </p:cNvSpPr>
            <p:nvPr/>
          </p:nvSpPr>
          <p:spPr bwMode="auto">
            <a:xfrm>
              <a:off x="1917120" y="4346696"/>
              <a:ext cx="1668028" cy="314794"/>
            </a:xfrm>
            <a:prstGeom prst="roundRect">
              <a:avLst>
                <a:gd name="adj" fmla="val 4167"/>
              </a:avLst>
            </a:prstGeom>
            <a:noFill/>
            <a:ln w="9525">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000" b="0" dirty="0">
                  <a:latin typeface="Segoe UI" pitchFamily="34" charset="0"/>
                  <a:ea typeface="Segoe UI" pitchFamily="34" charset="0"/>
                  <a:cs typeface="Segoe UI" pitchFamily="34" charset="0"/>
                </a:rPr>
                <a:t>Replication</a:t>
              </a:r>
            </a:p>
          </p:txBody>
        </p:sp>
        <p:sp>
          <p:nvSpPr>
            <p:cNvPr id="55" name="Text Box 13">
              <a:extLst>
                <a:ext uri="{FF2B5EF4-FFF2-40B4-BE49-F238E27FC236}">
                  <a16:creationId xmlns:a16="http://schemas.microsoft.com/office/drawing/2014/main" id="{3E86B3F1-E56E-4A2E-9986-6896D7DCB600}"/>
                </a:ext>
              </a:extLst>
            </p:cNvPr>
            <p:cNvSpPr txBox="1">
              <a:spLocks noChangeArrowheads="1"/>
            </p:cNvSpPr>
            <p:nvPr/>
          </p:nvSpPr>
          <p:spPr bwMode="auto">
            <a:xfrm>
              <a:off x="1096163" y="5018174"/>
              <a:ext cx="946205"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2000" b="0" dirty="0">
                  <a:latin typeface="Segoe UI" pitchFamily="34" charset="0"/>
                  <a:ea typeface="Segoe UI" pitchFamily="34" charset="0"/>
                  <a:cs typeface="Segoe UI" pitchFamily="34" charset="0"/>
                </a:rPr>
                <a:t>ISTG</a:t>
              </a:r>
            </a:p>
          </p:txBody>
        </p:sp>
        <p:grpSp>
          <p:nvGrpSpPr>
            <p:cNvPr id="56" name="Group 55" descr="Pictured are two AD DS sites. Each site has associated IP subnets. Each site also has two domain controllers. In each site, one domain controller contains the ISTG role. In both of the two AD DS sites, the domain controllers are replicated, which is depicted by two arrows pointing in opposite directions. The replication links are depicted by single-sided arrows and one double-sided arrow between bridgehead servers and ISTG role holders.">
              <a:extLst>
                <a:ext uri="{FF2B5EF4-FFF2-40B4-BE49-F238E27FC236}">
                  <a16:creationId xmlns:a16="http://schemas.microsoft.com/office/drawing/2014/main" id="{0D687235-B9C1-4A04-ADBF-EB15EA8B3F92}"/>
                </a:ext>
              </a:extLst>
            </p:cNvPr>
            <p:cNvGrpSpPr/>
            <p:nvPr/>
          </p:nvGrpSpPr>
          <p:grpSpPr>
            <a:xfrm>
              <a:off x="1306362" y="2403908"/>
              <a:ext cx="5921033" cy="3315051"/>
              <a:chOff x="1306362" y="2403908"/>
              <a:chExt cx="5921033" cy="3315051"/>
            </a:xfrm>
          </p:grpSpPr>
          <p:sp>
            <p:nvSpPr>
              <p:cNvPr id="57" name="Arc 55">
                <a:extLst>
                  <a:ext uri="{FF2B5EF4-FFF2-40B4-BE49-F238E27FC236}">
                    <a16:creationId xmlns:a16="http://schemas.microsoft.com/office/drawing/2014/main" id="{88E1CA04-F8CA-4DD9-A633-548EC1DFC6E2}"/>
                  </a:ext>
                </a:extLst>
              </p:cNvPr>
              <p:cNvSpPr>
                <a:spLocks/>
              </p:cNvSpPr>
              <p:nvPr/>
            </p:nvSpPr>
            <p:spPr bwMode="auto">
              <a:xfrm rot="1253342" flipH="1">
                <a:off x="4266395" y="3721796"/>
                <a:ext cx="893126" cy="1852860"/>
              </a:xfrm>
              <a:custGeom>
                <a:avLst/>
                <a:gdLst>
                  <a:gd name="G0" fmla="+- 21141 0 0"/>
                  <a:gd name="G1" fmla="+- 0 0 0"/>
                  <a:gd name="G2" fmla="+- 21600 0 0"/>
                  <a:gd name="T0" fmla="*/ 14701 w 21141"/>
                  <a:gd name="T1" fmla="*/ 20618 h 20618"/>
                  <a:gd name="T2" fmla="*/ 0 w 21141"/>
                  <a:gd name="T3" fmla="*/ 4429 h 20618"/>
                  <a:gd name="T4" fmla="*/ 21141 w 21141"/>
                  <a:gd name="T5" fmla="*/ 0 h 20618"/>
                </a:gdLst>
                <a:ahLst/>
                <a:cxnLst>
                  <a:cxn ang="0">
                    <a:pos x="T0" y="T1"/>
                  </a:cxn>
                  <a:cxn ang="0">
                    <a:pos x="T2" y="T3"/>
                  </a:cxn>
                  <a:cxn ang="0">
                    <a:pos x="T4" y="T5"/>
                  </a:cxn>
                </a:cxnLst>
                <a:rect l="0" t="0" r="r" b="b"/>
                <a:pathLst>
                  <a:path w="21141" h="20618" fill="none" extrusionOk="0">
                    <a:moveTo>
                      <a:pt x="14701" y="20617"/>
                    </a:moveTo>
                    <a:cubicBezTo>
                      <a:pt x="7229" y="18283"/>
                      <a:pt x="1604" y="12090"/>
                      <a:pt x="-1" y="4429"/>
                    </a:cubicBezTo>
                  </a:path>
                  <a:path w="21141" h="20618" stroke="0" extrusionOk="0">
                    <a:moveTo>
                      <a:pt x="14701" y="20617"/>
                    </a:moveTo>
                    <a:cubicBezTo>
                      <a:pt x="7229" y="18283"/>
                      <a:pt x="1604" y="12090"/>
                      <a:pt x="-1" y="4429"/>
                    </a:cubicBezTo>
                    <a:lnTo>
                      <a:pt x="21141" y="0"/>
                    </a:lnTo>
                    <a:close/>
                  </a:path>
                </a:pathLst>
              </a:custGeom>
              <a:noFill/>
              <a:ln w="57150" cap="rnd">
                <a:solidFill>
                  <a:schemeClr val="tx1">
                    <a:lumMod val="50000"/>
                    <a:lumOff val="50000"/>
                  </a:schemeClr>
                </a:solidFill>
                <a:prstDash val="sysDot"/>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nvGrpSpPr>
              <p:cNvPr id="58" name="Group 57">
                <a:extLst>
                  <a:ext uri="{FF2B5EF4-FFF2-40B4-BE49-F238E27FC236}">
                    <a16:creationId xmlns:a16="http://schemas.microsoft.com/office/drawing/2014/main" id="{718674F5-3C72-4775-A246-A88E16038536}"/>
                  </a:ext>
                </a:extLst>
              </p:cNvPr>
              <p:cNvGrpSpPr/>
              <p:nvPr/>
            </p:nvGrpSpPr>
            <p:grpSpPr>
              <a:xfrm>
                <a:off x="5251592" y="2843450"/>
                <a:ext cx="1367622" cy="256588"/>
                <a:chOff x="6122450" y="4831907"/>
                <a:chExt cx="1367622" cy="256588"/>
              </a:xfrm>
            </p:grpSpPr>
            <p:sp>
              <p:nvSpPr>
                <p:cNvPr id="68" name="Line 27">
                  <a:extLst>
                    <a:ext uri="{FF2B5EF4-FFF2-40B4-BE49-F238E27FC236}">
                      <a16:creationId xmlns:a16="http://schemas.microsoft.com/office/drawing/2014/main" id="{22052CE1-4B43-4113-AADD-934B56800F45}"/>
                    </a:ext>
                  </a:extLst>
                </p:cNvPr>
                <p:cNvSpPr>
                  <a:spLocks noChangeShapeType="1"/>
                </p:cNvSpPr>
                <p:nvPr/>
              </p:nvSpPr>
              <p:spPr bwMode="auto">
                <a:xfrm rot="1251268" flipV="1">
                  <a:off x="6122450" y="5008131"/>
                  <a:ext cx="1343814" cy="80364"/>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9" name="Line 27">
                  <a:extLst>
                    <a:ext uri="{FF2B5EF4-FFF2-40B4-BE49-F238E27FC236}">
                      <a16:creationId xmlns:a16="http://schemas.microsoft.com/office/drawing/2014/main" id="{4244FBBF-7997-456F-B4BD-4097E6FC4AA9}"/>
                    </a:ext>
                  </a:extLst>
                </p:cNvPr>
                <p:cNvSpPr>
                  <a:spLocks noChangeShapeType="1"/>
                </p:cNvSpPr>
                <p:nvPr/>
              </p:nvSpPr>
              <p:spPr bwMode="auto">
                <a:xfrm rot="1251268" flipV="1">
                  <a:off x="6146258" y="4831907"/>
                  <a:ext cx="1343814" cy="80364"/>
                </a:xfrm>
                <a:prstGeom prst="line">
                  <a:avLst/>
                </a:prstGeom>
                <a:noFill/>
                <a:ln w="44450" cap="rnd">
                  <a:solidFill>
                    <a:schemeClr val="tx1"/>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grpSp>
            <p:nvGrpSpPr>
              <p:cNvPr id="59" name="Group 58">
                <a:extLst>
                  <a:ext uri="{FF2B5EF4-FFF2-40B4-BE49-F238E27FC236}">
                    <a16:creationId xmlns:a16="http://schemas.microsoft.com/office/drawing/2014/main" id="{1742BAF3-B746-4E27-B7C8-982E7CABD03C}"/>
                  </a:ext>
                </a:extLst>
              </p:cNvPr>
              <p:cNvGrpSpPr/>
              <p:nvPr/>
            </p:nvGrpSpPr>
            <p:grpSpPr>
              <a:xfrm>
                <a:off x="1760907" y="4708535"/>
                <a:ext cx="1367622" cy="256588"/>
                <a:chOff x="6122450" y="4831907"/>
                <a:chExt cx="1367622" cy="256588"/>
              </a:xfrm>
            </p:grpSpPr>
            <p:sp>
              <p:nvSpPr>
                <p:cNvPr id="66" name="Line 27">
                  <a:extLst>
                    <a:ext uri="{FF2B5EF4-FFF2-40B4-BE49-F238E27FC236}">
                      <a16:creationId xmlns:a16="http://schemas.microsoft.com/office/drawing/2014/main" id="{88F271B5-8425-45CA-8AB7-95646C4021A9}"/>
                    </a:ext>
                  </a:extLst>
                </p:cNvPr>
                <p:cNvSpPr>
                  <a:spLocks noChangeShapeType="1"/>
                </p:cNvSpPr>
                <p:nvPr/>
              </p:nvSpPr>
              <p:spPr bwMode="auto">
                <a:xfrm rot="1251268" flipV="1">
                  <a:off x="6122450" y="5008131"/>
                  <a:ext cx="1343814" cy="80364"/>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p>
              </p:txBody>
            </p:sp>
            <p:sp>
              <p:nvSpPr>
                <p:cNvPr id="67" name="Line 27">
                  <a:extLst>
                    <a:ext uri="{FF2B5EF4-FFF2-40B4-BE49-F238E27FC236}">
                      <a16:creationId xmlns:a16="http://schemas.microsoft.com/office/drawing/2014/main" id="{C9DB22F8-120B-4908-A7EB-8B1367B757AE}"/>
                    </a:ext>
                  </a:extLst>
                </p:cNvPr>
                <p:cNvSpPr>
                  <a:spLocks noChangeShapeType="1"/>
                </p:cNvSpPr>
                <p:nvPr/>
              </p:nvSpPr>
              <p:spPr bwMode="auto">
                <a:xfrm rot="1251268" flipV="1">
                  <a:off x="6146258" y="4831907"/>
                  <a:ext cx="1343814" cy="80364"/>
                </a:xfrm>
                <a:prstGeom prst="line">
                  <a:avLst/>
                </a:prstGeom>
                <a:noFill/>
                <a:ln w="44450" cap="rnd">
                  <a:solidFill>
                    <a:schemeClr val="tx1"/>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p>
              </p:txBody>
            </p:sp>
          </p:grpSp>
          <p:sp>
            <p:nvSpPr>
              <p:cNvPr id="60" name="Line 27">
                <a:extLst>
                  <a:ext uri="{FF2B5EF4-FFF2-40B4-BE49-F238E27FC236}">
                    <a16:creationId xmlns:a16="http://schemas.microsoft.com/office/drawing/2014/main" id="{760712E4-1B45-4AB3-8FEA-DF5CA213A003}"/>
                  </a:ext>
                </a:extLst>
              </p:cNvPr>
              <p:cNvSpPr>
                <a:spLocks noChangeShapeType="1"/>
              </p:cNvSpPr>
              <p:nvPr/>
            </p:nvSpPr>
            <p:spPr bwMode="auto">
              <a:xfrm rot="1251268" flipH="1">
                <a:off x="3977961" y="3089937"/>
                <a:ext cx="1939993" cy="1947142"/>
              </a:xfrm>
              <a:prstGeom prst="line">
                <a:avLst/>
              </a:prstGeom>
              <a:noFill/>
              <a:ln w="44450" cap="rnd">
                <a:solidFill>
                  <a:schemeClr val="tx1"/>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sp>
            <p:nvSpPr>
              <p:cNvPr id="61" name="Line 27">
                <a:extLst>
                  <a:ext uri="{FF2B5EF4-FFF2-40B4-BE49-F238E27FC236}">
                    <a16:creationId xmlns:a16="http://schemas.microsoft.com/office/drawing/2014/main" id="{6BB9A55E-CAB2-4966-AC8D-965F4DE5A59E}"/>
                  </a:ext>
                </a:extLst>
              </p:cNvPr>
              <p:cNvSpPr>
                <a:spLocks noChangeShapeType="1"/>
              </p:cNvSpPr>
              <p:nvPr/>
            </p:nvSpPr>
            <p:spPr bwMode="auto">
              <a:xfrm rot="1251268" flipH="1">
                <a:off x="4073889" y="3078156"/>
                <a:ext cx="2115893" cy="2203918"/>
              </a:xfrm>
              <a:prstGeom prst="line">
                <a:avLst/>
              </a:prstGeom>
              <a:noFill/>
              <a:ln w="44450" cap="rnd">
                <a:solidFill>
                  <a:schemeClr val="tx1"/>
                </a:solidFill>
                <a:prstDash val="sysDot"/>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pic>
            <p:nvPicPr>
              <p:cNvPr id="62" name="Picture 61">
                <a:extLst>
                  <a:ext uri="{FF2B5EF4-FFF2-40B4-BE49-F238E27FC236}">
                    <a16:creationId xmlns:a16="http://schemas.microsoft.com/office/drawing/2014/main" id="{62F0C2BB-5FBE-4FA0-B6D5-DBE1FE6528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6362" y="4127389"/>
                <a:ext cx="515071" cy="95944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12D2C21A-FF5C-4A9A-8A78-94CA724730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87881" y="4759512"/>
                <a:ext cx="515071" cy="959447"/>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a:extLst>
                  <a:ext uri="{FF2B5EF4-FFF2-40B4-BE49-F238E27FC236}">
                    <a16:creationId xmlns:a16="http://schemas.microsoft.com/office/drawing/2014/main" id="{19DE4275-9888-452E-BE8A-27374E8293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26991" y="2403908"/>
                <a:ext cx="515071" cy="95944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F230FD0A-8508-47C4-8FE3-0A5AFDA986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2324" y="2856878"/>
                <a:ext cx="515071" cy="95944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529845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mo time">
            <a:extLst>
              <a:ext uri="{FF2B5EF4-FFF2-40B4-BE49-F238E27FC236}">
                <a16:creationId xmlns:a16="http://schemas.microsoft.com/office/drawing/2014/main" id="{DA748261-1724-4AAB-B12D-C3CEB160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95250"/>
            <a:ext cx="5715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6348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3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5AD42A-F57F-4C07-BA12-8810E2AEE4C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Sites and DNS</a:t>
            </a:r>
          </a:p>
        </p:txBody>
      </p:sp>
      <p:pic>
        <p:nvPicPr>
          <p:cNvPr id="4" name="Picture 3" descr="The screenshot depicts a Domain Name System (DNS) console on the domain controller with the _sites node expanded in the left pane. Three service (SRV) resource records display in the details pane.&#10;&#10;&#10;">
            <a:extLst>
              <a:ext uri="{FF2B5EF4-FFF2-40B4-BE49-F238E27FC236}">
                <a16:creationId xmlns:a16="http://schemas.microsoft.com/office/drawing/2014/main" id="{C3A92D04-914D-4FD1-8727-187D255D3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313299"/>
            <a:ext cx="5495371" cy="309114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a:extLst>
              <a:ext uri="{FF2B5EF4-FFF2-40B4-BE49-F238E27FC236}">
                <a16:creationId xmlns:a16="http://schemas.microsoft.com/office/drawing/2014/main" id="{89F88E67-9067-44A6-833B-EAE84E276A0C}"/>
              </a:ext>
            </a:extLst>
          </p:cNvPr>
          <p:cNvSpPr>
            <a:spLocks noGrp="1"/>
          </p:cNvSpPr>
          <p:nvPr>
            <p:ph idx="1"/>
          </p:nvPr>
        </p:nvSpPr>
        <p:spPr>
          <a:xfrm>
            <a:off x="4038600" y="4884873"/>
            <a:ext cx="7188199" cy="1292090"/>
          </a:xfrm>
        </p:spPr>
        <p:txBody>
          <a:bodyPr>
            <a:normAutofit/>
          </a:bodyPr>
          <a:lstStyle/>
          <a:p>
            <a:r>
              <a:rPr lang="en-US" sz="1700"/>
              <a:t>Domain controllers register SRV records as follows:</a:t>
            </a:r>
          </a:p>
          <a:p>
            <a:pPr lvl="1"/>
            <a:r>
              <a:rPr lang="en-US" sz="1700" b="1"/>
              <a:t>_tcp.adatum.com</a:t>
            </a:r>
            <a:r>
              <a:rPr lang="en-US" sz="1700"/>
              <a:t>: All domain controllers in the domain</a:t>
            </a:r>
          </a:p>
          <a:p>
            <a:pPr lvl="1"/>
            <a:r>
              <a:rPr lang="en-US" sz="1700" b="1"/>
              <a:t>_tcp.</a:t>
            </a:r>
            <a:r>
              <a:rPr lang="en-US" sz="1700" b="1" i="1"/>
              <a:t>sitename</a:t>
            </a:r>
            <a:r>
              <a:rPr lang="en-US" sz="1700" b="1"/>
              <a:t>._sites.adatum.com</a:t>
            </a:r>
            <a:r>
              <a:rPr lang="en-US" sz="1700"/>
              <a:t>: All services in a specific site</a:t>
            </a:r>
          </a:p>
          <a:p>
            <a:r>
              <a:rPr lang="en-US" sz="1700"/>
              <a:t>Clients query DNS to locate services in specific sites</a:t>
            </a:r>
          </a:p>
          <a:p>
            <a:pPr lvl="1"/>
            <a:endParaRPr lang="en-US" sz="1700"/>
          </a:p>
          <a:p>
            <a:endParaRPr lang="en-US" sz="1700"/>
          </a:p>
        </p:txBody>
      </p:sp>
    </p:spTree>
    <p:extLst>
      <p:ext uri="{BB962C8B-B14F-4D97-AF65-F5344CB8AC3E}">
        <p14:creationId xmlns:p14="http://schemas.microsoft.com/office/powerpoint/2010/main" val="1445462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E91A-97E5-4A02-8C9B-02E73F2EC778}"/>
              </a:ext>
            </a:extLst>
          </p:cNvPr>
          <p:cNvSpPr>
            <a:spLocks noGrp="1"/>
          </p:cNvSpPr>
          <p:nvPr>
            <p:ph type="title"/>
          </p:nvPr>
        </p:nvSpPr>
        <p:spPr/>
        <p:txBody>
          <a:bodyPr/>
          <a:lstStyle/>
          <a:p>
            <a:r>
              <a:rPr lang="en-US" dirty="0"/>
              <a:t>So THAT’s how I find a DC! (</a:t>
            </a:r>
            <a:r>
              <a:rPr lang="en-US" i="1" dirty="0"/>
              <a:t>normally</a:t>
            </a:r>
            <a:r>
              <a:rPr lang="en-US" dirty="0"/>
              <a:t>)</a:t>
            </a:r>
          </a:p>
        </p:txBody>
      </p:sp>
      <p:sp>
        <p:nvSpPr>
          <p:cNvPr id="3" name="Content Placeholder 2">
            <a:extLst>
              <a:ext uri="{FF2B5EF4-FFF2-40B4-BE49-F238E27FC236}">
                <a16:creationId xmlns:a16="http://schemas.microsoft.com/office/drawing/2014/main" id="{669B5CF7-025B-4ADE-BC87-7612809EFF94}"/>
              </a:ext>
            </a:extLst>
          </p:cNvPr>
          <p:cNvSpPr>
            <a:spLocks noGrp="1"/>
          </p:cNvSpPr>
          <p:nvPr>
            <p:ph idx="1"/>
          </p:nvPr>
        </p:nvSpPr>
        <p:spPr/>
        <p:txBody>
          <a:bodyPr/>
          <a:lstStyle/>
          <a:p>
            <a:pPr marL="457200" indent="-457200">
              <a:buFont typeface="Verdana" pitchFamily="34" charset="0"/>
              <a:buAutoNum type="arabicPeriod"/>
            </a:pPr>
            <a:r>
              <a:rPr lang="en-US" dirty="0"/>
              <a:t>The new client queries for all domain controllers in the domain</a:t>
            </a:r>
          </a:p>
          <a:p>
            <a:pPr marL="457200" indent="-457200">
              <a:buFont typeface="Verdana" pitchFamily="34" charset="0"/>
              <a:buAutoNum type="arabicPeriod"/>
            </a:pPr>
            <a:r>
              <a:rPr lang="en-US" dirty="0"/>
              <a:t>The client attempts an LDAP ping to find all domain controllers</a:t>
            </a:r>
          </a:p>
          <a:p>
            <a:pPr marL="457200" indent="-457200">
              <a:buFont typeface="Verdana" pitchFamily="34" charset="0"/>
              <a:buAutoNum type="arabicPeriod"/>
            </a:pPr>
            <a:r>
              <a:rPr lang="en-US" dirty="0"/>
              <a:t>First domain controller responds</a:t>
            </a:r>
          </a:p>
          <a:p>
            <a:pPr marL="457200" indent="-457200">
              <a:buFont typeface="+mj-lt"/>
              <a:buAutoNum type="arabicPeriod" startAt="4"/>
            </a:pPr>
            <a:r>
              <a:rPr lang="en-US" dirty="0"/>
              <a:t>The client queries for all domain controllers in the site</a:t>
            </a:r>
          </a:p>
          <a:p>
            <a:pPr marL="457200" indent="-457200">
              <a:buFont typeface="Verdana" pitchFamily="34" charset="0"/>
              <a:buAutoNum type="arabicPeriod" startAt="4"/>
            </a:pPr>
            <a:r>
              <a:rPr lang="en-US" dirty="0"/>
              <a:t>The client attempts an LDAP ping to find all domain controllers in the site</a:t>
            </a:r>
          </a:p>
          <a:p>
            <a:pPr marL="457200" indent="-457200">
              <a:buFont typeface="Verdana" pitchFamily="34" charset="0"/>
              <a:buAutoNum type="arabicPeriod" startAt="4"/>
            </a:pPr>
            <a:r>
              <a:rPr lang="en-US" dirty="0"/>
              <a:t>The client forms an affinity (NOT an infinity!)</a:t>
            </a:r>
          </a:p>
          <a:p>
            <a:endParaRPr lang="en-US" dirty="0"/>
          </a:p>
        </p:txBody>
      </p:sp>
    </p:spTree>
    <p:extLst>
      <p:ext uri="{BB962C8B-B14F-4D97-AF65-F5344CB8AC3E}">
        <p14:creationId xmlns:p14="http://schemas.microsoft.com/office/powerpoint/2010/main" val="1847780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BA69-39E6-433B-B464-58A4D5274BC6}"/>
              </a:ext>
            </a:extLst>
          </p:cNvPr>
          <p:cNvSpPr>
            <a:spLocks noGrp="1"/>
          </p:cNvSpPr>
          <p:nvPr>
            <p:ph type="title"/>
          </p:nvPr>
        </p:nvSpPr>
        <p:spPr/>
        <p:txBody>
          <a:bodyPr/>
          <a:lstStyle/>
          <a:p>
            <a:r>
              <a:rPr lang="en-US" dirty="0"/>
              <a:t>Site Links</a:t>
            </a:r>
          </a:p>
        </p:txBody>
      </p:sp>
      <p:sp>
        <p:nvSpPr>
          <p:cNvPr id="3" name="Content Placeholder 2">
            <a:extLst>
              <a:ext uri="{FF2B5EF4-FFF2-40B4-BE49-F238E27FC236}">
                <a16:creationId xmlns:a16="http://schemas.microsoft.com/office/drawing/2014/main" id="{EDFA6158-5432-4B61-A959-BCFEC7A93984}"/>
              </a:ext>
            </a:extLst>
          </p:cNvPr>
          <p:cNvSpPr>
            <a:spLocks noGrp="1"/>
          </p:cNvSpPr>
          <p:nvPr>
            <p:ph idx="1"/>
          </p:nvPr>
        </p:nvSpPr>
        <p:spPr/>
        <p:txBody>
          <a:bodyPr/>
          <a:lstStyle/>
          <a:p>
            <a:r>
              <a:rPr lang="en-US" dirty="0"/>
              <a:t>Within a site link, a connection object can be created between any two domain controllers</a:t>
            </a:r>
          </a:p>
          <a:p>
            <a:r>
              <a:rPr lang="en-US" dirty="0"/>
              <a:t>The default site link, DEFAULTIPSITELINK, is not always appropriate with your network topology</a:t>
            </a:r>
          </a:p>
          <a:p>
            <a:endParaRPr lang="en-US" dirty="0"/>
          </a:p>
        </p:txBody>
      </p:sp>
      <p:grpSp>
        <p:nvGrpSpPr>
          <p:cNvPr id="4" name="Group 3" descr="The left side of the illustration depicts a hub-and-spoke site topology in which three sites connect to one headquarters site. They do not have connections between each other. The right side of the illustration includes the same network topology, but with site links between each site and the headquarters site.&#10;&#10;">
            <a:extLst>
              <a:ext uri="{FF2B5EF4-FFF2-40B4-BE49-F238E27FC236}">
                <a16:creationId xmlns:a16="http://schemas.microsoft.com/office/drawing/2014/main" id="{218C9D89-BA31-483D-8EC1-52B86FF5108B}"/>
              </a:ext>
            </a:extLst>
          </p:cNvPr>
          <p:cNvGrpSpPr>
            <a:grpSpLocks noChangeAspect="1"/>
          </p:cNvGrpSpPr>
          <p:nvPr/>
        </p:nvGrpSpPr>
        <p:grpSpPr>
          <a:xfrm>
            <a:off x="2357041" y="3569422"/>
            <a:ext cx="7477918" cy="2923453"/>
            <a:chOff x="96662" y="2895600"/>
            <a:chExt cx="8771061" cy="3429000"/>
          </a:xfrm>
        </p:grpSpPr>
        <p:grpSp>
          <p:nvGrpSpPr>
            <p:cNvPr id="5" name="Group 4" descr="The left side of the slide shows a hub-and-spoke site topology in which three sites are connected to one headquarters site. They do not have connections between each other. The right side of the slide includes the same network topology, but with site links created between each site and the headquarters site.&#10;&#10;">
              <a:extLst>
                <a:ext uri="{FF2B5EF4-FFF2-40B4-BE49-F238E27FC236}">
                  <a16:creationId xmlns:a16="http://schemas.microsoft.com/office/drawing/2014/main" id="{7F7BA1B5-DC7B-4B8E-A2AB-F3702CB17BB7}"/>
                </a:ext>
              </a:extLst>
            </p:cNvPr>
            <p:cNvGrpSpPr/>
            <p:nvPr/>
          </p:nvGrpSpPr>
          <p:grpSpPr>
            <a:xfrm>
              <a:off x="96662" y="2895600"/>
              <a:ext cx="8770350" cy="3429000"/>
              <a:chOff x="116145" y="2910172"/>
              <a:chExt cx="8770350" cy="3429000"/>
            </a:xfrm>
          </p:grpSpPr>
          <p:grpSp>
            <p:nvGrpSpPr>
              <p:cNvPr id="16" name="Group 15">
                <a:extLst>
                  <a:ext uri="{FF2B5EF4-FFF2-40B4-BE49-F238E27FC236}">
                    <a16:creationId xmlns:a16="http://schemas.microsoft.com/office/drawing/2014/main" id="{CC34AB59-3547-4B27-BD02-E0D4DDE606C4}"/>
                  </a:ext>
                </a:extLst>
              </p:cNvPr>
              <p:cNvGrpSpPr/>
              <p:nvPr/>
            </p:nvGrpSpPr>
            <p:grpSpPr>
              <a:xfrm>
                <a:off x="4953000" y="2910172"/>
                <a:ext cx="3933495" cy="3047999"/>
                <a:chOff x="1825363" y="475929"/>
                <a:chExt cx="6452374" cy="4999837"/>
              </a:xfrm>
            </p:grpSpPr>
            <p:sp>
              <p:nvSpPr>
                <p:cNvPr id="30" name="TextBox 2">
                  <a:extLst>
                    <a:ext uri="{FF2B5EF4-FFF2-40B4-BE49-F238E27FC236}">
                      <a16:creationId xmlns:a16="http://schemas.microsoft.com/office/drawing/2014/main" id="{3C26C567-690A-4AB6-9DCD-44CCD34C4FC5}"/>
                    </a:ext>
                  </a:extLst>
                </p:cNvPr>
                <p:cNvSpPr txBox="1"/>
                <p:nvPr/>
              </p:nvSpPr>
              <p:spPr>
                <a:xfrm>
                  <a:off x="4788410" y="475929"/>
                  <a:ext cx="989328" cy="60584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SEA</a:t>
                  </a:r>
                </a:p>
              </p:txBody>
            </p:sp>
            <p:sp>
              <p:nvSpPr>
                <p:cNvPr id="31" name="TextBox 15">
                  <a:extLst>
                    <a:ext uri="{FF2B5EF4-FFF2-40B4-BE49-F238E27FC236}">
                      <a16:creationId xmlns:a16="http://schemas.microsoft.com/office/drawing/2014/main" id="{8EE84B21-A565-4950-8F98-B92476A91937}"/>
                    </a:ext>
                  </a:extLst>
                </p:cNvPr>
                <p:cNvSpPr txBox="1"/>
                <p:nvPr/>
              </p:nvSpPr>
              <p:spPr>
                <a:xfrm>
                  <a:off x="7100348" y="4869926"/>
                  <a:ext cx="1144364" cy="60584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AMS</a:t>
                  </a:r>
                </a:p>
              </p:txBody>
            </p:sp>
            <p:sp>
              <p:nvSpPr>
                <p:cNvPr id="32" name="TextBox 16">
                  <a:extLst>
                    <a:ext uri="{FF2B5EF4-FFF2-40B4-BE49-F238E27FC236}">
                      <a16:creationId xmlns:a16="http://schemas.microsoft.com/office/drawing/2014/main" id="{2E9095FB-5DD6-47F2-AA7E-20604A687239}"/>
                    </a:ext>
                  </a:extLst>
                </p:cNvPr>
                <p:cNvSpPr txBox="1"/>
                <p:nvPr/>
              </p:nvSpPr>
              <p:spPr>
                <a:xfrm>
                  <a:off x="1825363" y="4576889"/>
                  <a:ext cx="1725486" cy="60584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BEIJING</a:t>
                  </a:r>
                </a:p>
              </p:txBody>
            </p:sp>
            <p:sp>
              <p:nvSpPr>
                <p:cNvPr id="33" name="TextBox 19">
                  <a:extLst>
                    <a:ext uri="{FF2B5EF4-FFF2-40B4-BE49-F238E27FC236}">
                      <a16:creationId xmlns:a16="http://schemas.microsoft.com/office/drawing/2014/main" id="{1FF0C37A-368F-4515-AA49-784AA74C7429}"/>
                    </a:ext>
                  </a:extLst>
                </p:cNvPr>
                <p:cNvSpPr txBox="1"/>
                <p:nvPr/>
              </p:nvSpPr>
              <p:spPr>
                <a:xfrm>
                  <a:off x="4848154" y="4850786"/>
                  <a:ext cx="884041" cy="60584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HQ</a:t>
                  </a:r>
                </a:p>
              </p:txBody>
            </p:sp>
            <p:cxnSp>
              <p:nvCxnSpPr>
                <p:cNvPr id="34" name="Straight Arrow Connector 33">
                  <a:extLst>
                    <a:ext uri="{FF2B5EF4-FFF2-40B4-BE49-F238E27FC236}">
                      <a16:creationId xmlns:a16="http://schemas.microsoft.com/office/drawing/2014/main" id="{73CD632B-8375-40C2-8629-48DD7D5C6008}"/>
                    </a:ext>
                  </a:extLst>
                </p:cNvPr>
                <p:cNvCxnSpPr/>
                <p:nvPr/>
              </p:nvCxnSpPr>
              <p:spPr bwMode="auto">
                <a:xfrm>
                  <a:off x="5077469" y="2946404"/>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cxnSp>
              <p:nvCxnSpPr>
                <p:cNvPr id="35" name="Straight Arrow Connector 34">
                  <a:extLst>
                    <a:ext uri="{FF2B5EF4-FFF2-40B4-BE49-F238E27FC236}">
                      <a16:creationId xmlns:a16="http://schemas.microsoft.com/office/drawing/2014/main" id="{587B9A5E-9AD5-4533-8430-188494E96C69}"/>
                    </a:ext>
                  </a:extLst>
                </p:cNvPr>
                <p:cNvCxnSpPr/>
                <p:nvPr/>
              </p:nvCxnSpPr>
              <p:spPr bwMode="auto">
                <a:xfrm>
                  <a:off x="5027084" y="3253500"/>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36" name="Straight Arrow Connector 35">
                  <a:extLst>
                    <a:ext uri="{FF2B5EF4-FFF2-40B4-BE49-F238E27FC236}">
                      <a16:creationId xmlns:a16="http://schemas.microsoft.com/office/drawing/2014/main" id="{CFA28397-7A19-46BB-BAB9-F45DFA1C502B}"/>
                    </a:ext>
                  </a:extLst>
                </p:cNvPr>
                <p:cNvCxnSpPr/>
                <p:nvPr/>
              </p:nvCxnSpPr>
              <p:spPr bwMode="auto">
                <a:xfrm>
                  <a:off x="5040621" y="2533650"/>
                  <a:ext cx="0" cy="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37" name="Straight Arrow Connector 36">
                  <a:extLst>
                    <a:ext uri="{FF2B5EF4-FFF2-40B4-BE49-F238E27FC236}">
                      <a16:creationId xmlns:a16="http://schemas.microsoft.com/office/drawing/2014/main" id="{842A3439-9091-4729-A379-22EF14170FFA}"/>
                    </a:ext>
                  </a:extLst>
                </p:cNvPr>
                <p:cNvCxnSpPr/>
                <p:nvPr/>
              </p:nvCxnSpPr>
              <p:spPr bwMode="auto">
                <a:xfrm>
                  <a:off x="5534668" y="3915715"/>
                  <a:ext cx="1573199" cy="627393"/>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247587F-1F49-4160-9A3C-F662E8B7B58D}"/>
                    </a:ext>
                  </a:extLst>
                </p:cNvPr>
                <p:cNvCxnSpPr/>
                <p:nvPr/>
              </p:nvCxnSpPr>
              <p:spPr bwMode="auto">
                <a:xfrm flipV="1">
                  <a:off x="3083876" y="3912698"/>
                  <a:ext cx="1628851" cy="354175"/>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sp>
              <p:nvSpPr>
                <p:cNvPr id="39" name="TextBox 1043">
                  <a:extLst>
                    <a:ext uri="{FF2B5EF4-FFF2-40B4-BE49-F238E27FC236}">
                      <a16:creationId xmlns:a16="http://schemas.microsoft.com/office/drawing/2014/main" id="{FE20FEFF-D0D1-4512-B474-AC9D3B929547}"/>
                    </a:ext>
                  </a:extLst>
                </p:cNvPr>
                <p:cNvSpPr txBox="1"/>
                <p:nvPr/>
              </p:nvSpPr>
              <p:spPr>
                <a:xfrm>
                  <a:off x="6493245" y="2351860"/>
                  <a:ext cx="1784492" cy="106022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HQ-SEA</a:t>
                  </a:r>
                </a:p>
                <a:p>
                  <a:r>
                    <a:rPr lang="en-US" dirty="0">
                      <a:latin typeface="Segoe UI" panose="020B0502040204020203" pitchFamily="34" charset="0"/>
                      <a:ea typeface="Segoe UI" panose="020B0502040204020203" pitchFamily="34" charset="0"/>
                      <a:cs typeface="Segoe UI" panose="020B0502040204020203" pitchFamily="34" charset="0"/>
                    </a:rPr>
                    <a:t>Site-link</a:t>
                  </a:r>
                </a:p>
              </p:txBody>
            </p:sp>
          </p:grpSp>
          <p:grpSp>
            <p:nvGrpSpPr>
              <p:cNvPr id="17" name="Group 16">
                <a:extLst>
                  <a:ext uri="{FF2B5EF4-FFF2-40B4-BE49-F238E27FC236}">
                    <a16:creationId xmlns:a16="http://schemas.microsoft.com/office/drawing/2014/main" id="{B5B01A42-9504-468F-828B-15F15754E47F}"/>
                  </a:ext>
                </a:extLst>
              </p:cNvPr>
              <p:cNvGrpSpPr/>
              <p:nvPr/>
            </p:nvGrpSpPr>
            <p:grpSpPr>
              <a:xfrm>
                <a:off x="116145" y="2910173"/>
                <a:ext cx="4106160" cy="3428999"/>
                <a:chOff x="3908079" y="805794"/>
                <a:chExt cx="4802367" cy="4010384"/>
              </a:xfrm>
            </p:grpSpPr>
            <p:grpSp>
              <p:nvGrpSpPr>
                <p:cNvPr id="18" name="Group 17">
                  <a:extLst>
                    <a:ext uri="{FF2B5EF4-FFF2-40B4-BE49-F238E27FC236}">
                      <a16:creationId xmlns:a16="http://schemas.microsoft.com/office/drawing/2014/main" id="{23599D25-F0AF-4F59-8EA6-D488011CF74F}"/>
                    </a:ext>
                  </a:extLst>
                </p:cNvPr>
                <p:cNvGrpSpPr/>
                <p:nvPr/>
              </p:nvGrpSpPr>
              <p:grpSpPr>
                <a:xfrm>
                  <a:off x="3908079" y="805794"/>
                  <a:ext cx="4802367" cy="3614679"/>
                  <a:chOff x="1917827" y="874367"/>
                  <a:chExt cx="6039129" cy="4545579"/>
                </a:xfrm>
              </p:grpSpPr>
              <p:sp>
                <p:nvSpPr>
                  <p:cNvPr id="20" name="TextBox 72">
                    <a:extLst>
                      <a:ext uri="{FF2B5EF4-FFF2-40B4-BE49-F238E27FC236}">
                        <a16:creationId xmlns:a16="http://schemas.microsoft.com/office/drawing/2014/main" id="{E50CCAC8-A836-41CB-8BD1-6E1FA868F01D}"/>
                      </a:ext>
                    </a:extLst>
                  </p:cNvPr>
                  <p:cNvSpPr txBox="1"/>
                  <p:nvPr/>
                </p:nvSpPr>
                <p:spPr>
                  <a:xfrm>
                    <a:off x="4577434" y="874367"/>
                    <a:ext cx="887029" cy="54319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SEA</a:t>
                    </a:r>
                  </a:p>
                </p:txBody>
              </p:sp>
              <p:sp>
                <p:nvSpPr>
                  <p:cNvPr id="21" name="TextBox 73">
                    <a:extLst>
                      <a:ext uri="{FF2B5EF4-FFF2-40B4-BE49-F238E27FC236}">
                        <a16:creationId xmlns:a16="http://schemas.microsoft.com/office/drawing/2014/main" id="{1C18170C-BB88-418D-91D2-E17347D90158}"/>
                      </a:ext>
                    </a:extLst>
                  </p:cNvPr>
                  <p:cNvSpPr txBox="1"/>
                  <p:nvPr/>
                </p:nvSpPr>
                <p:spPr>
                  <a:xfrm>
                    <a:off x="6930923" y="4691326"/>
                    <a:ext cx="1026033" cy="54319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AMS</a:t>
                    </a:r>
                  </a:p>
                </p:txBody>
              </p:sp>
              <p:sp>
                <p:nvSpPr>
                  <p:cNvPr id="22" name="TextBox 74">
                    <a:extLst>
                      <a:ext uri="{FF2B5EF4-FFF2-40B4-BE49-F238E27FC236}">
                        <a16:creationId xmlns:a16="http://schemas.microsoft.com/office/drawing/2014/main" id="{6F4595F9-A449-4CFC-810C-2EFD84B6E569}"/>
                      </a:ext>
                    </a:extLst>
                  </p:cNvPr>
                  <p:cNvSpPr txBox="1"/>
                  <p:nvPr/>
                </p:nvSpPr>
                <p:spPr>
                  <a:xfrm>
                    <a:off x="1917827" y="4701936"/>
                    <a:ext cx="1547066" cy="54319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BEIJING</a:t>
                    </a:r>
                  </a:p>
                </p:txBody>
              </p:sp>
              <p:sp>
                <p:nvSpPr>
                  <p:cNvPr id="23" name="TextBox 76">
                    <a:extLst>
                      <a:ext uri="{FF2B5EF4-FFF2-40B4-BE49-F238E27FC236}">
                        <a16:creationId xmlns:a16="http://schemas.microsoft.com/office/drawing/2014/main" id="{7009BB4E-3515-4A72-8FA7-D2F945C69E15}"/>
                      </a:ext>
                    </a:extLst>
                  </p:cNvPr>
                  <p:cNvSpPr txBox="1"/>
                  <p:nvPr/>
                </p:nvSpPr>
                <p:spPr>
                  <a:xfrm>
                    <a:off x="4736486" y="4876752"/>
                    <a:ext cx="792630" cy="54319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HQ</a:t>
                    </a:r>
                  </a:p>
                </p:txBody>
              </p:sp>
              <p:cxnSp>
                <p:nvCxnSpPr>
                  <p:cNvPr id="24" name="Straight Arrow Connector 23">
                    <a:extLst>
                      <a:ext uri="{FF2B5EF4-FFF2-40B4-BE49-F238E27FC236}">
                        <a16:creationId xmlns:a16="http://schemas.microsoft.com/office/drawing/2014/main" id="{3EE3DF36-3A75-49ED-9F04-88683BE2D9C5}"/>
                      </a:ext>
                    </a:extLst>
                  </p:cNvPr>
                  <p:cNvCxnSpPr/>
                  <p:nvPr/>
                </p:nvCxnSpPr>
                <p:spPr bwMode="auto">
                  <a:xfrm>
                    <a:off x="5077469" y="2946404"/>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cxnSp>
                <p:nvCxnSpPr>
                  <p:cNvPr id="25" name="Straight Arrow Connector 24">
                    <a:extLst>
                      <a:ext uri="{FF2B5EF4-FFF2-40B4-BE49-F238E27FC236}">
                        <a16:creationId xmlns:a16="http://schemas.microsoft.com/office/drawing/2014/main" id="{88375FCA-7E8E-48D9-B4B1-A16F24B3F60B}"/>
                      </a:ext>
                    </a:extLst>
                  </p:cNvPr>
                  <p:cNvCxnSpPr/>
                  <p:nvPr/>
                </p:nvCxnSpPr>
                <p:spPr bwMode="auto">
                  <a:xfrm>
                    <a:off x="5027084" y="3253500"/>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26" name="Straight Arrow Connector 25">
                    <a:extLst>
                      <a:ext uri="{FF2B5EF4-FFF2-40B4-BE49-F238E27FC236}">
                        <a16:creationId xmlns:a16="http://schemas.microsoft.com/office/drawing/2014/main" id="{3F6E9432-6DEF-4C76-9B53-1F3E3DAFAF9F}"/>
                      </a:ext>
                    </a:extLst>
                  </p:cNvPr>
                  <p:cNvCxnSpPr/>
                  <p:nvPr/>
                </p:nvCxnSpPr>
                <p:spPr bwMode="auto">
                  <a:xfrm>
                    <a:off x="5040621" y="2533650"/>
                    <a:ext cx="0" cy="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arrow"/>
                    <a:tailEnd type="arrow"/>
                  </a:ln>
                  <a:effectLst>
                    <a:outerShdw dist="35921" dir="2700000" algn="ctr" rotWithShape="0">
                      <a:srgbClr val="AFAFAF"/>
                    </a:outerShdw>
                  </a:effectLst>
                </p:spPr>
              </p:cxnSp>
              <p:cxnSp>
                <p:nvCxnSpPr>
                  <p:cNvPr id="27" name="Straight Arrow Connector 26">
                    <a:extLst>
                      <a:ext uri="{FF2B5EF4-FFF2-40B4-BE49-F238E27FC236}">
                        <a16:creationId xmlns:a16="http://schemas.microsoft.com/office/drawing/2014/main" id="{9137BDB2-E60F-4576-9951-B20BC22392FB}"/>
                      </a:ext>
                    </a:extLst>
                  </p:cNvPr>
                  <p:cNvCxnSpPr/>
                  <p:nvPr/>
                </p:nvCxnSpPr>
                <p:spPr bwMode="auto">
                  <a:xfrm>
                    <a:off x="4913647" y="2065690"/>
                    <a:ext cx="12840" cy="938023"/>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DBFBD6F7-C03D-4F09-82A0-FEADE6B1BA98}"/>
                      </a:ext>
                    </a:extLst>
                  </p:cNvPr>
                  <p:cNvCxnSpPr/>
                  <p:nvPr/>
                </p:nvCxnSpPr>
                <p:spPr bwMode="auto">
                  <a:xfrm>
                    <a:off x="5361930" y="4013504"/>
                    <a:ext cx="1492612" cy="535902"/>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9474AE2C-0DA0-43AA-ABE8-9DA45EE9D491}"/>
                      </a:ext>
                    </a:extLst>
                  </p:cNvPr>
                  <p:cNvCxnSpPr/>
                  <p:nvPr/>
                </p:nvCxnSpPr>
                <p:spPr bwMode="auto">
                  <a:xfrm flipV="1">
                    <a:off x="3008440" y="4093124"/>
                    <a:ext cx="1619808" cy="427859"/>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grpSp>
            <p:sp>
              <p:nvSpPr>
                <p:cNvPr id="19" name="TextBox 1048">
                  <a:extLst>
                    <a:ext uri="{FF2B5EF4-FFF2-40B4-BE49-F238E27FC236}">
                      <a16:creationId xmlns:a16="http://schemas.microsoft.com/office/drawing/2014/main" id="{685F4FF3-3FF5-4F80-8DB9-AE8CEFC9733F}"/>
                    </a:ext>
                  </a:extLst>
                </p:cNvPr>
                <p:cNvSpPr txBox="1"/>
                <p:nvPr/>
              </p:nvSpPr>
              <p:spPr>
                <a:xfrm>
                  <a:off x="5235907" y="4384226"/>
                  <a:ext cx="2747400" cy="43195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DEFAULTIPSITELINK</a:t>
                  </a:r>
                </a:p>
              </p:txBody>
            </p:sp>
          </p:grpSp>
        </p:grpSp>
        <p:cxnSp>
          <p:nvCxnSpPr>
            <p:cNvPr id="6" name="Straight Arrow Connector 5">
              <a:extLst>
                <a:ext uri="{FF2B5EF4-FFF2-40B4-BE49-F238E27FC236}">
                  <a16:creationId xmlns:a16="http://schemas.microsoft.com/office/drawing/2014/main" id="{5A5187E6-F162-43F9-93FE-9B4075D9BBC4}"/>
                </a:ext>
              </a:extLst>
            </p:cNvPr>
            <p:cNvCxnSpPr/>
            <p:nvPr/>
          </p:nvCxnSpPr>
          <p:spPr bwMode="auto">
            <a:xfrm>
              <a:off x="7143751" y="3833882"/>
              <a:ext cx="1010087" cy="1129008"/>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9445108-5F50-4896-A887-D02DA0F7466B}"/>
                </a:ext>
              </a:extLst>
            </p:cNvPr>
            <p:cNvCxnSpPr/>
            <p:nvPr/>
          </p:nvCxnSpPr>
          <p:spPr bwMode="auto">
            <a:xfrm>
              <a:off x="6916066" y="3728008"/>
              <a:ext cx="0" cy="615392"/>
            </a:xfrm>
            <a:prstGeom prst="straightConnector1">
              <a:avLst/>
            </a:prstGeom>
            <a:ln>
              <a:solidFill>
                <a:srgbClr val="FF0000"/>
              </a:solidFill>
              <a:headEnd type="arrow"/>
              <a:tailEnd type="arrow"/>
            </a:ln>
            <a:effectLst/>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8616FE73-B46E-4E54-9E24-881BC119C0A5}"/>
                </a:ext>
              </a:extLst>
            </p:cNvPr>
            <p:cNvPicPr>
              <a:picLocks noChangeAspect="1"/>
            </p:cNvPicPr>
            <p:nvPr/>
          </p:nvPicPr>
          <p:blipFill>
            <a:blip r:embed="rId2"/>
            <a:stretch>
              <a:fillRect/>
            </a:stretch>
          </p:blipFill>
          <p:spPr>
            <a:xfrm>
              <a:off x="3505200" y="4677522"/>
              <a:ext cx="665716" cy="868130"/>
            </a:xfrm>
            <a:prstGeom prst="rect">
              <a:avLst/>
            </a:prstGeom>
          </p:spPr>
        </p:pic>
        <p:pic>
          <p:nvPicPr>
            <p:cNvPr id="9" name="Picture 8">
              <a:extLst>
                <a:ext uri="{FF2B5EF4-FFF2-40B4-BE49-F238E27FC236}">
                  <a16:creationId xmlns:a16="http://schemas.microsoft.com/office/drawing/2014/main" id="{6C92B53B-A80C-4642-8816-1DAE1FB3FA12}"/>
                </a:ext>
              </a:extLst>
            </p:cNvPr>
            <p:cNvPicPr>
              <a:picLocks noChangeAspect="1"/>
            </p:cNvPicPr>
            <p:nvPr/>
          </p:nvPicPr>
          <p:blipFill>
            <a:blip r:embed="rId2"/>
            <a:stretch>
              <a:fillRect/>
            </a:stretch>
          </p:blipFill>
          <p:spPr>
            <a:xfrm>
              <a:off x="8202007" y="4748800"/>
              <a:ext cx="665716" cy="868130"/>
            </a:xfrm>
            <a:prstGeom prst="rect">
              <a:avLst/>
            </a:prstGeom>
          </p:spPr>
        </p:pic>
        <p:pic>
          <p:nvPicPr>
            <p:cNvPr id="10" name="Picture 9">
              <a:extLst>
                <a:ext uri="{FF2B5EF4-FFF2-40B4-BE49-F238E27FC236}">
                  <a16:creationId xmlns:a16="http://schemas.microsoft.com/office/drawing/2014/main" id="{AB176A69-2367-4C62-B7E6-EDE29E4C5F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425" y="5052402"/>
              <a:ext cx="546775" cy="468664"/>
            </a:xfrm>
            <a:prstGeom prst="rect">
              <a:avLst/>
            </a:prstGeom>
          </p:spPr>
        </p:pic>
        <p:pic>
          <p:nvPicPr>
            <p:cNvPr id="11" name="Picture 10">
              <a:extLst>
                <a:ext uri="{FF2B5EF4-FFF2-40B4-BE49-F238E27FC236}">
                  <a16:creationId xmlns:a16="http://schemas.microsoft.com/office/drawing/2014/main" id="{6A48AA25-E715-4256-81DE-3E3BB77C94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5197" y="4977839"/>
              <a:ext cx="546775" cy="468664"/>
            </a:xfrm>
            <a:prstGeom prst="rect">
              <a:avLst/>
            </a:prstGeom>
          </p:spPr>
        </p:pic>
        <p:pic>
          <p:nvPicPr>
            <p:cNvPr id="12" name="Picture 11">
              <a:extLst>
                <a:ext uri="{FF2B5EF4-FFF2-40B4-BE49-F238E27FC236}">
                  <a16:creationId xmlns:a16="http://schemas.microsoft.com/office/drawing/2014/main" id="{D83E48E4-ED5A-4CBF-BA63-A25A8A6768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1200" y="3276600"/>
              <a:ext cx="468091" cy="405260"/>
            </a:xfrm>
            <a:prstGeom prst="rect">
              <a:avLst/>
            </a:prstGeom>
          </p:spPr>
        </p:pic>
        <p:pic>
          <p:nvPicPr>
            <p:cNvPr id="13" name="Picture 12">
              <a:extLst>
                <a:ext uri="{FF2B5EF4-FFF2-40B4-BE49-F238E27FC236}">
                  <a16:creationId xmlns:a16="http://schemas.microsoft.com/office/drawing/2014/main" id="{CBF6E07A-FCE1-4E3E-84E6-C17183C4F0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9602" y="3276600"/>
              <a:ext cx="468091" cy="405260"/>
            </a:xfrm>
            <a:prstGeom prst="rect">
              <a:avLst/>
            </a:prstGeom>
          </p:spPr>
        </p:pic>
        <p:pic>
          <p:nvPicPr>
            <p:cNvPr id="14" name="Picture 13">
              <a:extLst>
                <a:ext uri="{FF2B5EF4-FFF2-40B4-BE49-F238E27FC236}">
                  <a16:creationId xmlns:a16="http://schemas.microsoft.com/office/drawing/2014/main" id="{856CF510-EE7A-4F5E-BFEE-F53B7A039A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81268" y="4493793"/>
              <a:ext cx="609532" cy="1068807"/>
            </a:xfrm>
            <a:prstGeom prst="rect">
              <a:avLst/>
            </a:prstGeom>
          </p:spPr>
        </p:pic>
        <p:pic>
          <p:nvPicPr>
            <p:cNvPr id="15" name="Picture 14">
              <a:extLst>
                <a:ext uri="{FF2B5EF4-FFF2-40B4-BE49-F238E27FC236}">
                  <a16:creationId xmlns:a16="http://schemas.microsoft.com/office/drawing/2014/main" id="{32091BE4-B3A3-43D4-84A1-6360F185B3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8881" y="4493792"/>
              <a:ext cx="609532" cy="1068807"/>
            </a:xfrm>
            <a:prstGeom prst="rect">
              <a:avLst/>
            </a:prstGeom>
          </p:spPr>
        </p:pic>
      </p:grpSp>
    </p:spTree>
    <p:extLst>
      <p:ext uri="{BB962C8B-B14F-4D97-AF65-F5344CB8AC3E}">
        <p14:creationId xmlns:p14="http://schemas.microsoft.com/office/powerpoint/2010/main" val="1453970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mo time">
            <a:extLst>
              <a:ext uri="{FF2B5EF4-FFF2-40B4-BE49-F238E27FC236}">
                <a16:creationId xmlns:a16="http://schemas.microsoft.com/office/drawing/2014/main" id="{DA748261-1724-4AAB-B12D-C3CEB160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95250"/>
            <a:ext cx="5715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20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01A1-DEA5-4CC3-9F92-002F4C667AEF}"/>
              </a:ext>
            </a:extLst>
          </p:cNvPr>
          <p:cNvSpPr>
            <a:spLocks noGrp="1"/>
          </p:cNvSpPr>
          <p:nvPr>
            <p:ph type="title"/>
          </p:nvPr>
        </p:nvSpPr>
        <p:spPr/>
        <p:txBody>
          <a:bodyPr/>
          <a:lstStyle/>
          <a:p>
            <a:r>
              <a:rPr lang="en-US" dirty="0"/>
              <a:t>Group Policy</a:t>
            </a:r>
          </a:p>
        </p:txBody>
      </p:sp>
      <p:sp>
        <p:nvSpPr>
          <p:cNvPr id="3" name="Content Placeholder 2">
            <a:extLst>
              <a:ext uri="{FF2B5EF4-FFF2-40B4-BE49-F238E27FC236}">
                <a16:creationId xmlns:a16="http://schemas.microsoft.com/office/drawing/2014/main" id="{BA2F6FAD-23E3-4687-A432-BE46EC5859CA}"/>
              </a:ext>
            </a:extLst>
          </p:cNvPr>
          <p:cNvSpPr>
            <a:spLocks noGrp="1"/>
          </p:cNvSpPr>
          <p:nvPr>
            <p:ph idx="1"/>
          </p:nvPr>
        </p:nvSpPr>
        <p:spPr/>
        <p:txBody>
          <a:bodyPr/>
          <a:lstStyle/>
          <a:p>
            <a:r>
              <a:rPr lang="en-US" dirty="0"/>
              <a:t>A form of configuration management</a:t>
            </a:r>
          </a:p>
          <a:p>
            <a:endParaRPr lang="en-US" dirty="0"/>
          </a:p>
          <a:p>
            <a:r>
              <a:rPr lang="en-US" i="1" dirty="0"/>
              <a:t>Configuration</a:t>
            </a:r>
            <a:r>
              <a:rPr lang="en-US" dirty="0"/>
              <a:t> management is a centralized approach to applying one or more changes to more than one user or computer</a:t>
            </a:r>
          </a:p>
          <a:p>
            <a:r>
              <a:rPr lang="en-US" dirty="0"/>
              <a:t>The key elements of configuration management are:</a:t>
            </a:r>
          </a:p>
          <a:p>
            <a:pPr lvl="1"/>
            <a:r>
              <a:rPr lang="en-US" dirty="0"/>
              <a:t>Setting</a:t>
            </a:r>
          </a:p>
          <a:p>
            <a:pPr lvl="1"/>
            <a:r>
              <a:rPr lang="en-US" dirty="0"/>
              <a:t>Scope</a:t>
            </a:r>
          </a:p>
          <a:p>
            <a:pPr lvl="1"/>
            <a:r>
              <a:rPr lang="en-US" dirty="0"/>
              <a:t>Application</a:t>
            </a:r>
          </a:p>
          <a:p>
            <a:endParaRPr lang="en-US" dirty="0"/>
          </a:p>
        </p:txBody>
      </p:sp>
    </p:spTree>
    <p:extLst>
      <p:ext uri="{BB962C8B-B14F-4D97-AF65-F5344CB8AC3E}">
        <p14:creationId xmlns:p14="http://schemas.microsoft.com/office/powerpoint/2010/main" val="1340942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E6C4-573A-41B9-A1E1-09FB62AD628C}"/>
              </a:ext>
            </a:extLst>
          </p:cNvPr>
          <p:cNvSpPr>
            <a:spLocks noGrp="1"/>
          </p:cNvSpPr>
          <p:nvPr>
            <p:ph type="title"/>
          </p:nvPr>
        </p:nvSpPr>
        <p:spPr/>
        <p:txBody>
          <a:bodyPr/>
          <a:lstStyle/>
          <a:p>
            <a:r>
              <a:rPr lang="en-US" dirty="0"/>
              <a:t>Group Policy Tools</a:t>
            </a:r>
          </a:p>
        </p:txBody>
      </p:sp>
      <p:pic>
        <p:nvPicPr>
          <p:cNvPr id="4" name="Content Placeholder 3" descr="The slide includes two screenshots. On the left is a screenshot of Group Policy Management Console. The Domains node expanded, and the Group Policy Objects folder under Adatum.com is selected. On the right pane the Contents tab for Group Policy Objects in Adatum.com is displayed. On the right is a screnshot of Group Policy Management Editor.&#10;&#10;">
            <a:extLst>
              <a:ext uri="{FF2B5EF4-FFF2-40B4-BE49-F238E27FC236}">
                <a16:creationId xmlns:a16="http://schemas.microsoft.com/office/drawing/2014/main" id="{31CF6E1E-EF98-4AC2-8AE8-1E2CB63FDC3E}"/>
              </a:ext>
            </a:extLst>
          </p:cNvPr>
          <p:cNvPicPr>
            <a:picLocks noGrp="1" noChangeAspect="1"/>
          </p:cNvPicPr>
          <p:nvPr/>
        </p:nvPicPr>
        <p:blipFill rotWithShape="1">
          <a:blip r:embed="rId2"/>
          <a:srcRect r="12499"/>
          <a:stretch/>
        </p:blipFill>
        <p:spPr bwMode="auto">
          <a:xfrm>
            <a:off x="1691016" y="1690688"/>
            <a:ext cx="5734140" cy="3962400"/>
          </a:xfrm>
          <a:prstGeom prst="rect">
            <a:avLst/>
          </a:prstGeom>
          <a:noFill/>
          <a:ln w="9525">
            <a:solidFill>
              <a:srgbClr val="0070C0"/>
            </a:solidFill>
            <a:miter lim="800000"/>
            <a:headEnd/>
            <a:tailEnd/>
          </a:ln>
        </p:spPr>
      </p:pic>
      <p:pic>
        <p:nvPicPr>
          <p:cNvPr id="5" name="Picture 4">
            <a:extLst>
              <a:ext uri="{FF2B5EF4-FFF2-40B4-BE49-F238E27FC236}">
                <a16:creationId xmlns:a16="http://schemas.microsoft.com/office/drawing/2014/main" id="{5BD341C9-B249-46D2-A535-9CBA4513DEA2}"/>
              </a:ext>
            </a:extLst>
          </p:cNvPr>
          <p:cNvPicPr>
            <a:picLocks noChangeAspect="1"/>
          </p:cNvPicPr>
          <p:nvPr/>
        </p:nvPicPr>
        <p:blipFill>
          <a:blip r:embed="rId3"/>
          <a:stretch>
            <a:fillRect/>
          </a:stretch>
        </p:blipFill>
        <p:spPr>
          <a:xfrm>
            <a:off x="7628722" y="1690688"/>
            <a:ext cx="2582015" cy="3962400"/>
          </a:xfrm>
          <a:prstGeom prst="rect">
            <a:avLst/>
          </a:prstGeom>
          <a:ln>
            <a:solidFill>
              <a:srgbClr val="0070C0"/>
            </a:solidFill>
          </a:ln>
        </p:spPr>
      </p:pic>
      <p:sp>
        <p:nvSpPr>
          <p:cNvPr id="6" name="TextBox 4">
            <a:extLst>
              <a:ext uri="{FF2B5EF4-FFF2-40B4-BE49-F238E27FC236}">
                <a16:creationId xmlns:a16="http://schemas.microsoft.com/office/drawing/2014/main" id="{D37A32FA-E36E-41D6-9B90-C667E7463EDD}"/>
              </a:ext>
            </a:extLst>
          </p:cNvPr>
          <p:cNvSpPr txBox="1"/>
          <p:nvPr/>
        </p:nvSpPr>
        <p:spPr>
          <a:xfrm>
            <a:off x="1658357" y="5660963"/>
            <a:ext cx="5796191" cy="646331"/>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da-DK" dirty="0">
                <a:solidFill>
                  <a:schemeClr val="bg1"/>
                </a:solidFill>
                <a:latin typeface="Segoe UI" pitchFamily="34" charset="0"/>
                <a:cs typeface="Segoe UI" pitchFamily="34" charset="0"/>
              </a:rPr>
              <a:t>Group Policy Management Console</a:t>
            </a:r>
          </a:p>
          <a:p>
            <a:pPr algn="ctr"/>
            <a:endParaRPr lang="da-DK" dirty="0">
              <a:solidFill>
                <a:schemeClr val="bg1"/>
              </a:solidFill>
              <a:latin typeface="Segoe UI" pitchFamily="34" charset="0"/>
              <a:cs typeface="Segoe UI" pitchFamily="34" charset="0"/>
            </a:endParaRPr>
          </a:p>
        </p:txBody>
      </p:sp>
      <p:sp>
        <p:nvSpPr>
          <p:cNvPr id="7" name="TextBox 5">
            <a:extLst>
              <a:ext uri="{FF2B5EF4-FFF2-40B4-BE49-F238E27FC236}">
                <a16:creationId xmlns:a16="http://schemas.microsoft.com/office/drawing/2014/main" id="{7523DDDB-3D1F-4A07-9886-CFC085B128A7}"/>
              </a:ext>
            </a:extLst>
          </p:cNvPr>
          <p:cNvSpPr txBox="1"/>
          <p:nvPr/>
        </p:nvSpPr>
        <p:spPr>
          <a:xfrm>
            <a:off x="7612393" y="5669417"/>
            <a:ext cx="2598344" cy="646331"/>
          </a:xfrm>
          <a:prstGeom prst="rect">
            <a:avLst/>
          </a:prstGeom>
          <a:solidFill>
            <a:srgbClr val="0070C0"/>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da-DK" dirty="0">
                <a:solidFill>
                  <a:schemeClr val="bg1"/>
                </a:solidFill>
                <a:latin typeface="Segoe UI" pitchFamily="34" charset="0"/>
                <a:cs typeface="Segoe UI" pitchFamily="34" charset="0"/>
              </a:rPr>
              <a:t>Group Policy Management Editor</a:t>
            </a:r>
          </a:p>
        </p:txBody>
      </p:sp>
    </p:spTree>
    <p:extLst>
      <p:ext uri="{BB962C8B-B14F-4D97-AF65-F5344CB8AC3E}">
        <p14:creationId xmlns:p14="http://schemas.microsoft.com/office/powerpoint/2010/main" val="32814134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3EA0-FF78-4D22-B776-39054CD9363A}"/>
              </a:ext>
            </a:extLst>
          </p:cNvPr>
          <p:cNvSpPr>
            <a:spLocks noGrp="1"/>
          </p:cNvSpPr>
          <p:nvPr>
            <p:ph type="title"/>
          </p:nvPr>
        </p:nvSpPr>
        <p:spPr/>
        <p:txBody>
          <a:bodyPr/>
          <a:lstStyle/>
          <a:p>
            <a:r>
              <a:rPr lang="en-US" dirty="0"/>
              <a:t>Why Use Group Policy?</a:t>
            </a:r>
          </a:p>
        </p:txBody>
      </p:sp>
      <p:sp>
        <p:nvSpPr>
          <p:cNvPr id="3" name="Content Placeholder 2">
            <a:extLst>
              <a:ext uri="{FF2B5EF4-FFF2-40B4-BE49-F238E27FC236}">
                <a16:creationId xmlns:a16="http://schemas.microsoft.com/office/drawing/2014/main" id="{2902356F-5BEE-43EA-8BAB-A203ED7BF1B7}"/>
              </a:ext>
            </a:extLst>
          </p:cNvPr>
          <p:cNvSpPr>
            <a:spLocks noGrp="1"/>
          </p:cNvSpPr>
          <p:nvPr>
            <p:ph idx="1"/>
          </p:nvPr>
        </p:nvSpPr>
        <p:spPr/>
        <p:txBody>
          <a:bodyPr>
            <a:normAutofit/>
          </a:bodyPr>
          <a:lstStyle/>
          <a:p>
            <a:r>
              <a:rPr lang="en-US" dirty="0"/>
              <a:t>Group Policy is a very powerful administrative tool</a:t>
            </a:r>
          </a:p>
          <a:p>
            <a:r>
              <a:rPr lang="en-US" dirty="0"/>
              <a:t>You can use it to enforce various types of settings to a large number of users and computers</a:t>
            </a:r>
          </a:p>
          <a:p>
            <a:r>
              <a:rPr lang="en-US" dirty="0"/>
              <a:t>Typically, you use GPOs to:</a:t>
            </a:r>
          </a:p>
          <a:p>
            <a:pPr lvl="1"/>
            <a:r>
              <a:rPr lang="en-US" dirty="0"/>
              <a:t>Apply security settings</a:t>
            </a:r>
          </a:p>
          <a:p>
            <a:pPr lvl="1"/>
            <a:r>
              <a:rPr lang="en-US" dirty="0"/>
              <a:t>Manage desktop application settings</a:t>
            </a:r>
          </a:p>
          <a:p>
            <a:pPr lvl="1"/>
            <a:r>
              <a:rPr lang="en-US" dirty="0"/>
              <a:t>Deploy application software</a:t>
            </a:r>
          </a:p>
          <a:p>
            <a:pPr lvl="1"/>
            <a:r>
              <a:rPr lang="en-US" dirty="0"/>
              <a:t>Manage Folder Redirection</a:t>
            </a:r>
          </a:p>
          <a:p>
            <a:pPr lvl="1"/>
            <a:r>
              <a:rPr lang="en-US" dirty="0"/>
              <a:t>Configure network settings</a:t>
            </a:r>
          </a:p>
          <a:p>
            <a:endParaRPr lang="en-US" dirty="0"/>
          </a:p>
        </p:txBody>
      </p:sp>
    </p:spTree>
    <p:extLst>
      <p:ext uri="{BB962C8B-B14F-4D97-AF65-F5344CB8AC3E}">
        <p14:creationId xmlns:p14="http://schemas.microsoft.com/office/powerpoint/2010/main" val="22569782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9314-9FF4-47FC-9C09-B55AF9172B37}"/>
              </a:ext>
            </a:extLst>
          </p:cNvPr>
          <p:cNvSpPr>
            <a:spLocks noGrp="1"/>
          </p:cNvSpPr>
          <p:nvPr>
            <p:ph type="title"/>
          </p:nvPr>
        </p:nvSpPr>
        <p:spPr/>
        <p:txBody>
          <a:bodyPr/>
          <a:lstStyle/>
          <a:p>
            <a:r>
              <a:rPr lang="en-US" dirty="0"/>
              <a:t>Group Policy Objects (GPO)</a:t>
            </a:r>
          </a:p>
        </p:txBody>
      </p:sp>
      <p:sp>
        <p:nvSpPr>
          <p:cNvPr id="3" name="Content Placeholder 2">
            <a:extLst>
              <a:ext uri="{FF2B5EF4-FFF2-40B4-BE49-F238E27FC236}">
                <a16:creationId xmlns:a16="http://schemas.microsoft.com/office/drawing/2014/main" id="{60BD4D68-CC64-4D48-B8DA-2715B9A85301}"/>
              </a:ext>
            </a:extLst>
          </p:cNvPr>
          <p:cNvSpPr>
            <a:spLocks noGrp="1"/>
          </p:cNvSpPr>
          <p:nvPr>
            <p:ph idx="1"/>
          </p:nvPr>
        </p:nvSpPr>
        <p:spPr/>
        <p:txBody>
          <a:bodyPr/>
          <a:lstStyle/>
          <a:p>
            <a:r>
              <a:rPr lang="en-US" dirty="0"/>
              <a:t>A container for one or more policy settings</a:t>
            </a:r>
          </a:p>
          <a:p>
            <a:r>
              <a:rPr lang="en-US" dirty="0"/>
              <a:t>Managed with the GPMC</a:t>
            </a:r>
          </a:p>
          <a:p>
            <a:r>
              <a:rPr lang="en-US" dirty="0"/>
              <a:t>Stored in the GPOs container</a:t>
            </a:r>
          </a:p>
          <a:p>
            <a:r>
              <a:rPr lang="en-US" dirty="0"/>
              <a:t>Edited with Group Policy Management Editor</a:t>
            </a:r>
          </a:p>
          <a:p>
            <a:r>
              <a:rPr lang="en-US" dirty="0"/>
              <a:t>Applied to a specific level in the AD DS hierarchy</a:t>
            </a:r>
          </a:p>
          <a:p>
            <a:endParaRPr lang="en-US" dirty="0"/>
          </a:p>
        </p:txBody>
      </p:sp>
    </p:spTree>
    <p:extLst>
      <p:ext uri="{BB962C8B-B14F-4D97-AF65-F5344CB8AC3E}">
        <p14:creationId xmlns:p14="http://schemas.microsoft.com/office/powerpoint/2010/main" val="338553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866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AC4282-4D2D-4DD5-B80F-BBC8C84F4CB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Logical - Partitions</a:t>
            </a:r>
          </a:p>
        </p:txBody>
      </p:sp>
      <p:pic>
        <p:nvPicPr>
          <p:cNvPr id="4" name="Content Placeholder 3">
            <a:extLst>
              <a:ext uri="{FF2B5EF4-FFF2-40B4-BE49-F238E27FC236}">
                <a16:creationId xmlns:a16="http://schemas.microsoft.com/office/drawing/2014/main" id="{39992BA3-0C05-411F-9FC6-905125A28C07}"/>
              </a:ext>
            </a:extLst>
          </p:cNvPr>
          <p:cNvPicPr>
            <a:picLocks noGrp="1" noChangeAspect="1"/>
          </p:cNvPicPr>
          <p:nvPr>
            <p:ph idx="1"/>
          </p:nvPr>
        </p:nvPicPr>
        <p:blipFill>
          <a:blip r:embed="rId2"/>
          <a:stretch>
            <a:fillRect/>
          </a:stretch>
        </p:blipFill>
        <p:spPr>
          <a:xfrm>
            <a:off x="4038600" y="1621270"/>
            <a:ext cx="7188199" cy="3612070"/>
          </a:xfrm>
          <a:prstGeom prst="rect">
            <a:avLst/>
          </a:prstGeom>
        </p:spPr>
      </p:pic>
    </p:spTree>
    <p:extLst>
      <p:ext uri="{BB962C8B-B14F-4D97-AF65-F5344CB8AC3E}">
        <p14:creationId xmlns:p14="http://schemas.microsoft.com/office/powerpoint/2010/main" val="16648474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9605-8D25-461B-A3C1-7FD76128538A}"/>
              </a:ext>
            </a:extLst>
          </p:cNvPr>
          <p:cNvSpPr>
            <a:spLocks noGrp="1"/>
          </p:cNvSpPr>
          <p:nvPr>
            <p:ph type="title"/>
          </p:nvPr>
        </p:nvSpPr>
        <p:spPr/>
        <p:txBody>
          <a:bodyPr/>
          <a:lstStyle/>
          <a:p>
            <a:r>
              <a:rPr lang="en-US" dirty="0"/>
              <a:t>GPO Scope</a:t>
            </a:r>
          </a:p>
        </p:txBody>
      </p:sp>
      <p:sp>
        <p:nvSpPr>
          <p:cNvPr id="3" name="Content Placeholder 2">
            <a:extLst>
              <a:ext uri="{FF2B5EF4-FFF2-40B4-BE49-F238E27FC236}">
                <a16:creationId xmlns:a16="http://schemas.microsoft.com/office/drawing/2014/main" id="{A47603BE-04B0-4176-9DD2-75076691041C}"/>
              </a:ext>
            </a:extLst>
          </p:cNvPr>
          <p:cNvSpPr>
            <a:spLocks noGrp="1"/>
          </p:cNvSpPr>
          <p:nvPr>
            <p:ph idx="1"/>
          </p:nvPr>
        </p:nvSpPr>
        <p:spPr/>
        <p:txBody>
          <a:bodyPr/>
          <a:lstStyle/>
          <a:p>
            <a:r>
              <a:rPr lang="en-US" dirty="0"/>
              <a:t>The scope of a GPO is the collection of users and computers that will apply the settings in the GPO</a:t>
            </a:r>
          </a:p>
          <a:p>
            <a:r>
              <a:rPr lang="en-US" dirty="0"/>
              <a:t>You can use several methods to scope a GPO:</a:t>
            </a:r>
          </a:p>
          <a:p>
            <a:pPr lvl="1"/>
            <a:r>
              <a:rPr lang="en-US" dirty="0"/>
              <a:t>Link the GPO to a container, such as an OU</a:t>
            </a:r>
          </a:p>
          <a:p>
            <a:pPr lvl="1"/>
            <a:r>
              <a:rPr lang="en-US" dirty="0"/>
              <a:t>Filter by using security settings</a:t>
            </a:r>
          </a:p>
          <a:p>
            <a:pPr lvl="1"/>
            <a:r>
              <a:rPr lang="en-US" dirty="0"/>
              <a:t>Filter by using WMI filters</a:t>
            </a:r>
          </a:p>
          <a:p>
            <a:r>
              <a:rPr lang="en-US" dirty="0"/>
              <a:t>For Group Policy preferences:</a:t>
            </a:r>
          </a:p>
          <a:p>
            <a:pPr lvl="1"/>
            <a:r>
              <a:rPr lang="en-US" dirty="0"/>
              <a:t>You can filter or target the settings that you configure by Group Policy preferences within a GPO based on several criteria</a:t>
            </a:r>
          </a:p>
          <a:p>
            <a:endParaRPr lang="en-US" dirty="0"/>
          </a:p>
        </p:txBody>
      </p:sp>
    </p:spTree>
    <p:extLst>
      <p:ext uri="{BB962C8B-B14F-4D97-AF65-F5344CB8AC3E}">
        <p14:creationId xmlns:p14="http://schemas.microsoft.com/office/powerpoint/2010/main" val="28592107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F638-2431-40AA-A2F9-AC0B643AAA27}"/>
              </a:ext>
            </a:extLst>
          </p:cNvPr>
          <p:cNvSpPr>
            <a:spLocks noGrp="1"/>
          </p:cNvSpPr>
          <p:nvPr>
            <p:ph type="title"/>
          </p:nvPr>
        </p:nvSpPr>
        <p:spPr/>
        <p:txBody>
          <a:bodyPr/>
          <a:lstStyle/>
          <a:p>
            <a:r>
              <a:rPr lang="en-US" dirty="0"/>
              <a:t>GPO Application (Processing Order)</a:t>
            </a:r>
          </a:p>
        </p:txBody>
      </p:sp>
      <p:sp>
        <p:nvSpPr>
          <p:cNvPr id="3" name="Content Placeholder 2">
            <a:extLst>
              <a:ext uri="{FF2B5EF4-FFF2-40B4-BE49-F238E27FC236}">
                <a16:creationId xmlns:a16="http://schemas.microsoft.com/office/drawing/2014/main" id="{E0F32891-F537-4DA9-A02E-84841C00DA95}"/>
              </a:ext>
            </a:extLst>
          </p:cNvPr>
          <p:cNvSpPr>
            <a:spLocks noGrp="1"/>
          </p:cNvSpPr>
          <p:nvPr>
            <p:ph idx="1"/>
          </p:nvPr>
        </p:nvSpPr>
        <p:spPr/>
        <p:txBody>
          <a:bodyPr/>
          <a:lstStyle/>
          <a:p>
            <a:pPr marL="514350" indent="-514350">
              <a:buFont typeface="+mj-lt"/>
              <a:buAutoNum type="arabicPeriod"/>
            </a:pPr>
            <a:r>
              <a:rPr lang="en-US" dirty="0"/>
              <a:t>Local GPOs</a:t>
            </a:r>
          </a:p>
          <a:p>
            <a:pPr marL="514350" indent="-514350">
              <a:buFont typeface="+mj-lt"/>
              <a:buAutoNum type="arabicPeriod"/>
            </a:pPr>
            <a:endParaRPr lang="en-US" dirty="0"/>
          </a:p>
          <a:p>
            <a:pPr marL="514350" indent="-514350">
              <a:buFont typeface="+mj-lt"/>
              <a:buAutoNum type="arabicPeriod"/>
            </a:pPr>
            <a:r>
              <a:rPr lang="en-US" dirty="0"/>
              <a:t>Site-level GPOs </a:t>
            </a:r>
          </a:p>
          <a:p>
            <a:pPr marL="514350" indent="-514350">
              <a:buFont typeface="+mj-lt"/>
              <a:buAutoNum type="arabicPeriod"/>
            </a:pPr>
            <a:endParaRPr lang="en-US" dirty="0"/>
          </a:p>
          <a:p>
            <a:pPr marL="514350" indent="-514350">
              <a:buFont typeface="+mj-lt"/>
              <a:buAutoNum type="arabicPeriod"/>
            </a:pPr>
            <a:r>
              <a:rPr lang="en-US" dirty="0"/>
              <a:t>Domain-level GPOs</a:t>
            </a:r>
          </a:p>
          <a:p>
            <a:pPr marL="514350" indent="-514350">
              <a:buFont typeface="+mj-lt"/>
              <a:buAutoNum type="arabicPeriod"/>
            </a:pPr>
            <a:endParaRPr lang="en-US" dirty="0"/>
          </a:p>
          <a:p>
            <a:pPr marL="514350" indent="-514350">
              <a:buFont typeface="+mj-lt"/>
              <a:buAutoNum type="arabicPeriod"/>
            </a:pPr>
            <a:r>
              <a:rPr lang="en-US" dirty="0"/>
              <a:t>OU GPOs, including any nested OUs</a:t>
            </a:r>
          </a:p>
          <a:p>
            <a:endParaRPr lang="en-US" dirty="0"/>
          </a:p>
        </p:txBody>
      </p:sp>
    </p:spTree>
    <p:extLst>
      <p:ext uri="{BB962C8B-B14F-4D97-AF65-F5344CB8AC3E}">
        <p14:creationId xmlns:p14="http://schemas.microsoft.com/office/powerpoint/2010/main" val="831713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18F5-B1F7-4347-AC24-FEA6A87725FE}"/>
              </a:ext>
            </a:extLst>
          </p:cNvPr>
          <p:cNvSpPr>
            <a:spLocks noGrp="1"/>
          </p:cNvSpPr>
          <p:nvPr>
            <p:ph type="title"/>
          </p:nvPr>
        </p:nvSpPr>
        <p:spPr/>
        <p:txBody>
          <a:bodyPr/>
          <a:lstStyle/>
          <a:p>
            <a:r>
              <a:rPr lang="en-US" dirty="0"/>
              <a:t>GPO Application Process</a:t>
            </a:r>
          </a:p>
        </p:txBody>
      </p:sp>
      <p:sp>
        <p:nvSpPr>
          <p:cNvPr id="3" name="Content Placeholder 2">
            <a:extLst>
              <a:ext uri="{FF2B5EF4-FFF2-40B4-BE49-F238E27FC236}">
                <a16:creationId xmlns:a16="http://schemas.microsoft.com/office/drawing/2014/main" id="{C0671B99-398A-43FF-A72A-14A8303139B1}"/>
              </a:ext>
            </a:extLst>
          </p:cNvPr>
          <p:cNvSpPr>
            <a:spLocks noGrp="1"/>
          </p:cNvSpPr>
          <p:nvPr>
            <p:ph idx="1"/>
          </p:nvPr>
        </p:nvSpPr>
        <p:spPr/>
        <p:txBody>
          <a:bodyPr/>
          <a:lstStyle/>
          <a:p>
            <a:pPr>
              <a:buClr>
                <a:srgbClr val="0070C0"/>
              </a:buClr>
              <a:buSzPct val="80000"/>
              <a:defRPr/>
            </a:pPr>
            <a:r>
              <a:rPr lang="en-US" dirty="0">
                <a:latin typeface="Segoe UI" pitchFamily="34" charset="0"/>
                <a:ea typeface="Segoe UI" pitchFamily="34" charset="0"/>
                <a:cs typeface="Segoe UI" pitchFamily="34" charset="0"/>
              </a:rPr>
              <a:t>Group Policy application process:</a:t>
            </a:r>
          </a:p>
          <a:p>
            <a:pPr marL="658368" lvl="1" indent="-457200">
              <a:buFont typeface="+mj-lt"/>
              <a:buAutoNum type="arabicPeriod"/>
            </a:pPr>
            <a:r>
              <a:rPr lang="en-US" sz="2200" dirty="0">
                <a:latin typeface="Segoe UI" pitchFamily="34" charset="0"/>
                <a:ea typeface="Segoe UI" pitchFamily="34" charset="0"/>
                <a:cs typeface="Segoe UI" pitchFamily="34" charset="0"/>
              </a:rPr>
              <a:t>Group Policy Client retrieves GPOs</a:t>
            </a:r>
          </a:p>
          <a:p>
            <a:pPr marL="658368" lvl="1" indent="-457200">
              <a:buFont typeface="+mj-lt"/>
              <a:buAutoNum type="arabicPeriod"/>
            </a:pPr>
            <a:r>
              <a:rPr lang="en-US" sz="2200" dirty="0">
                <a:latin typeface="Segoe UI" pitchFamily="34" charset="0"/>
                <a:ea typeface="Segoe UI" pitchFamily="34" charset="0"/>
                <a:cs typeface="Segoe UI" pitchFamily="34" charset="0"/>
              </a:rPr>
              <a:t>Client downloads and caches GPOs</a:t>
            </a:r>
          </a:p>
          <a:p>
            <a:pPr marL="658368" lvl="1" indent="-457200">
              <a:buFont typeface="+mj-lt"/>
              <a:buAutoNum type="arabicPeriod"/>
            </a:pPr>
            <a:r>
              <a:rPr lang="en-US" sz="2200" dirty="0">
                <a:latin typeface="Segoe UI" pitchFamily="34" charset="0"/>
                <a:ea typeface="Segoe UI" pitchFamily="34" charset="0"/>
                <a:cs typeface="Segoe UI" pitchFamily="34" charset="0"/>
              </a:rPr>
              <a:t>Client-side extensions process the settings</a:t>
            </a:r>
          </a:p>
          <a:p>
            <a:pPr marL="201168" lvl="1" indent="0">
              <a:buNone/>
            </a:pPr>
            <a:endParaRPr lang="en-US" sz="2200" dirty="0">
              <a:latin typeface="Segoe UI" pitchFamily="34" charset="0"/>
              <a:ea typeface="Segoe UI" pitchFamily="34" charset="0"/>
              <a:cs typeface="Segoe UI" pitchFamily="34" charset="0"/>
            </a:endParaRPr>
          </a:p>
          <a:p>
            <a:pPr>
              <a:buClr>
                <a:srgbClr val="0070C0"/>
              </a:buClr>
              <a:buSzPct val="80000"/>
              <a:defRPr/>
            </a:pPr>
            <a:r>
              <a:rPr lang="en-US" dirty="0">
                <a:latin typeface="Segoe UI" pitchFamily="34" charset="0"/>
                <a:ea typeface="Segoe UI" pitchFamily="34" charset="0"/>
                <a:cs typeface="Segoe UI" pitchFamily="34" charset="0"/>
              </a:rPr>
              <a:t>Policy settings in the </a:t>
            </a:r>
            <a:r>
              <a:rPr lang="en-US" b="1" dirty="0">
                <a:latin typeface="Segoe UI" pitchFamily="34" charset="0"/>
                <a:ea typeface="Segoe UI" pitchFamily="34" charset="0"/>
                <a:cs typeface="Segoe UI" pitchFamily="34" charset="0"/>
              </a:rPr>
              <a:t>Computer Configuration </a:t>
            </a:r>
            <a:r>
              <a:rPr lang="en-US" dirty="0">
                <a:latin typeface="Segoe UI" pitchFamily="34" charset="0"/>
                <a:ea typeface="Segoe UI" pitchFamily="34" charset="0"/>
                <a:cs typeface="Segoe UI" pitchFamily="34" charset="0"/>
              </a:rPr>
              <a:t>node apply at system startup and every 90–120 minutes thereafter</a:t>
            </a:r>
          </a:p>
          <a:p>
            <a:pPr>
              <a:buClr>
                <a:srgbClr val="0070C0"/>
              </a:buClr>
              <a:buSzPct val="80000"/>
              <a:defRPr/>
            </a:pPr>
            <a:endParaRPr lang="en-US" sz="2400" dirty="0">
              <a:latin typeface="Segoe UI" pitchFamily="34" charset="0"/>
              <a:ea typeface="Segoe UI" pitchFamily="34" charset="0"/>
              <a:cs typeface="Segoe UI" pitchFamily="34" charset="0"/>
            </a:endParaRPr>
          </a:p>
          <a:p>
            <a:pPr>
              <a:buClr>
                <a:srgbClr val="0070C0"/>
              </a:buClr>
              <a:buSzPct val="80000"/>
              <a:defRPr/>
            </a:pPr>
            <a:r>
              <a:rPr lang="en-US" dirty="0">
                <a:latin typeface="Segoe UI" pitchFamily="34" charset="0"/>
                <a:ea typeface="Segoe UI" pitchFamily="34" charset="0"/>
                <a:cs typeface="Segoe UI" pitchFamily="34" charset="0"/>
              </a:rPr>
              <a:t>Policy settings in the </a:t>
            </a:r>
            <a:r>
              <a:rPr lang="en-US" b="1" dirty="0">
                <a:latin typeface="Segoe UI" pitchFamily="34" charset="0"/>
                <a:ea typeface="Segoe UI" pitchFamily="34" charset="0"/>
                <a:cs typeface="Segoe UI" pitchFamily="34" charset="0"/>
              </a:rPr>
              <a:t>User Configuration </a:t>
            </a:r>
            <a:r>
              <a:rPr lang="en-US" dirty="0">
                <a:latin typeface="Segoe UI" pitchFamily="34" charset="0"/>
                <a:ea typeface="Segoe UI" pitchFamily="34" charset="0"/>
                <a:cs typeface="Segoe UI" pitchFamily="34" charset="0"/>
              </a:rPr>
              <a:t>node apply at sign-in and every 90–120 minutes thereafter</a:t>
            </a:r>
          </a:p>
          <a:p>
            <a:endParaRPr lang="en-US" dirty="0"/>
          </a:p>
        </p:txBody>
      </p:sp>
    </p:spTree>
    <p:extLst>
      <p:ext uri="{BB962C8B-B14F-4D97-AF65-F5344CB8AC3E}">
        <p14:creationId xmlns:p14="http://schemas.microsoft.com/office/powerpoint/2010/main" val="36095949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244B-A355-4DBB-AB85-C119CE577FC9}"/>
              </a:ext>
            </a:extLst>
          </p:cNvPr>
          <p:cNvSpPr>
            <a:spLocks noGrp="1"/>
          </p:cNvSpPr>
          <p:nvPr>
            <p:ph type="title"/>
          </p:nvPr>
        </p:nvSpPr>
        <p:spPr/>
        <p:txBody>
          <a:bodyPr/>
          <a:lstStyle/>
          <a:p>
            <a:r>
              <a:rPr lang="en-US" dirty="0"/>
              <a:t>GPO – </a:t>
            </a:r>
            <a:r>
              <a:rPr lang="en-US" i="1" dirty="0"/>
              <a:t>a dissection </a:t>
            </a:r>
          </a:p>
        </p:txBody>
      </p:sp>
      <p:grpSp>
        <p:nvGrpSpPr>
          <p:cNvPr id="23" name="Group 22">
            <a:extLst>
              <a:ext uri="{FF2B5EF4-FFF2-40B4-BE49-F238E27FC236}">
                <a16:creationId xmlns:a16="http://schemas.microsoft.com/office/drawing/2014/main" id="{EF9E793C-6545-4760-BD7A-3A1F12EA767C}"/>
              </a:ext>
            </a:extLst>
          </p:cNvPr>
          <p:cNvGrpSpPr/>
          <p:nvPr/>
        </p:nvGrpSpPr>
        <p:grpSpPr>
          <a:xfrm>
            <a:off x="1695248" y="947235"/>
            <a:ext cx="8801505" cy="5740689"/>
            <a:chOff x="164969" y="947235"/>
            <a:chExt cx="8801505" cy="5740689"/>
          </a:xfrm>
        </p:grpSpPr>
        <p:sp>
          <p:nvSpPr>
            <p:cNvPr id="4" name="TextBox 16">
              <a:extLst>
                <a:ext uri="{FF2B5EF4-FFF2-40B4-BE49-F238E27FC236}">
                  <a16:creationId xmlns:a16="http://schemas.microsoft.com/office/drawing/2014/main" id="{C6BAAA31-DE00-49F0-BE91-FFF8D7D971E7}"/>
                </a:ext>
              </a:extLst>
            </p:cNvPr>
            <p:cNvSpPr txBox="1"/>
            <p:nvPr/>
          </p:nvSpPr>
          <p:spPr>
            <a:xfrm>
              <a:off x="1670324" y="1964985"/>
              <a:ext cx="953904"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GPO</a:t>
              </a:r>
            </a:p>
          </p:txBody>
        </p:sp>
        <p:sp>
          <p:nvSpPr>
            <p:cNvPr id="5" name="TextBox 17">
              <a:extLst>
                <a:ext uri="{FF2B5EF4-FFF2-40B4-BE49-F238E27FC236}">
                  <a16:creationId xmlns:a16="http://schemas.microsoft.com/office/drawing/2014/main" id="{7D67FDB0-D726-44C7-B1B3-0E60E2B91824}"/>
                </a:ext>
              </a:extLst>
            </p:cNvPr>
            <p:cNvSpPr txBox="1"/>
            <p:nvPr/>
          </p:nvSpPr>
          <p:spPr>
            <a:xfrm>
              <a:off x="164969" y="4021575"/>
              <a:ext cx="4515255"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a:buClr>
                  <a:srgbClr val="0070C0"/>
                </a:buClr>
                <a:buFontTx/>
                <a:buChar char="•"/>
              </a:pPr>
              <a:r>
                <a:rPr lang="en-US" sz="2400" b="0" dirty="0">
                  <a:latin typeface="Segoe UI" pitchFamily="34" charset="0"/>
                  <a:ea typeface="Segoe UI" pitchFamily="34" charset="0"/>
                  <a:cs typeface="Segoe UI" pitchFamily="34" charset="0"/>
                </a:rPr>
                <a:t>Contains Group Policy settings</a:t>
              </a:r>
            </a:p>
            <a:p>
              <a:pPr marL="177800" indent="-177800">
                <a:buClr>
                  <a:srgbClr val="0070C0"/>
                </a:buClr>
                <a:buFontTx/>
                <a:buChar char="•"/>
              </a:pPr>
              <a:r>
                <a:rPr lang="en-US" sz="2400" b="0" dirty="0">
                  <a:latin typeface="Segoe UI" pitchFamily="34" charset="0"/>
                  <a:ea typeface="Segoe UI" pitchFamily="34" charset="0"/>
                  <a:cs typeface="Segoe UI" pitchFamily="34" charset="0"/>
                </a:rPr>
                <a:t>Stores content in two locations</a:t>
              </a:r>
            </a:p>
            <a:p>
              <a:endParaRPr lang="en-US" sz="2400" dirty="0"/>
            </a:p>
          </p:txBody>
        </p:sp>
        <p:sp>
          <p:nvSpPr>
            <p:cNvPr id="6" name="TextBox 15">
              <a:extLst>
                <a:ext uri="{FF2B5EF4-FFF2-40B4-BE49-F238E27FC236}">
                  <a16:creationId xmlns:a16="http://schemas.microsoft.com/office/drawing/2014/main" id="{00DAB7F1-4423-4E9E-A968-9EBDEADA20D4}"/>
                </a:ext>
              </a:extLst>
            </p:cNvPr>
            <p:cNvSpPr txBox="1"/>
            <p:nvPr/>
          </p:nvSpPr>
          <p:spPr>
            <a:xfrm>
              <a:off x="4949759" y="947235"/>
              <a:ext cx="3616839"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400" dirty="0">
                  <a:latin typeface="Segoe UI" pitchFamily="34" charset="0"/>
                  <a:ea typeface="Segoe UI" pitchFamily="34" charset="0"/>
                  <a:cs typeface="Segoe UI" pitchFamily="34" charset="0"/>
                </a:rPr>
                <a:t>Group Policy container</a:t>
              </a:r>
            </a:p>
          </p:txBody>
        </p:sp>
        <p:sp>
          <p:nvSpPr>
            <p:cNvPr id="7" name="TextBox 18">
              <a:extLst>
                <a:ext uri="{FF2B5EF4-FFF2-40B4-BE49-F238E27FC236}">
                  <a16:creationId xmlns:a16="http://schemas.microsoft.com/office/drawing/2014/main" id="{D5809F55-4894-42B9-9B83-5FC4DBB355BA}"/>
                </a:ext>
              </a:extLst>
            </p:cNvPr>
            <p:cNvSpPr txBox="1"/>
            <p:nvPr/>
          </p:nvSpPr>
          <p:spPr>
            <a:xfrm>
              <a:off x="4451219" y="2552700"/>
              <a:ext cx="4515255"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
                  <a:srgbClr val="0070C0"/>
                </a:buClr>
                <a:buFontTx/>
                <a:buChar char="•"/>
              </a:pPr>
              <a:r>
                <a:rPr lang="en-US" sz="2400" b="0" dirty="0">
                  <a:latin typeface="Segoe UI" pitchFamily="34" charset="0"/>
                  <a:ea typeface="Segoe UI" pitchFamily="34" charset="0"/>
                  <a:cs typeface="Segoe UI" pitchFamily="34" charset="0"/>
                </a:rPr>
                <a:t>Stored in AD DS</a:t>
              </a:r>
            </a:p>
            <a:p>
              <a:pPr marL="228600" indent="-228600">
                <a:buClr>
                  <a:srgbClr val="0070C0"/>
                </a:buClr>
                <a:buFontTx/>
                <a:buChar char="•"/>
              </a:pPr>
              <a:r>
                <a:rPr lang="en-US" sz="2400" b="0" dirty="0">
                  <a:latin typeface="Segoe UI" pitchFamily="34" charset="0"/>
                  <a:ea typeface="Segoe UI" pitchFamily="34" charset="0"/>
                  <a:cs typeface="Segoe UI" pitchFamily="34" charset="0"/>
                </a:rPr>
                <a:t>Provides version information</a:t>
              </a:r>
            </a:p>
          </p:txBody>
        </p:sp>
        <p:sp>
          <p:nvSpPr>
            <p:cNvPr id="8" name="TextBox 19">
              <a:extLst>
                <a:ext uri="{FF2B5EF4-FFF2-40B4-BE49-F238E27FC236}">
                  <a16:creationId xmlns:a16="http://schemas.microsoft.com/office/drawing/2014/main" id="{6113A151-449E-4056-8C95-FBE394B0FDD5}"/>
                </a:ext>
              </a:extLst>
            </p:cNvPr>
            <p:cNvSpPr txBox="1"/>
            <p:nvPr/>
          </p:nvSpPr>
          <p:spPr>
            <a:xfrm>
              <a:off x="4933139" y="3815265"/>
              <a:ext cx="3616839"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400" dirty="0">
                  <a:latin typeface="Segoe UI" pitchFamily="34" charset="0"/>
                  <a:ea typeface="Segoe UI" pitchFamily="34" charset="0"/>
                  <a:cs typeface="Segoe UI" pitchFamily="34" charset="0"/>
                </a:rPr>
                <a:t>Group Policy template</a:t>
              </a:r>
            </a:p>
          </p:txBody>
        </p:sp>
        <p:sp>
          <p:nvSpPr>
            <p:cNvPr id="9" name="TextBox 20">
              <a:extLst>
                <a:ext uri="{FF2B5EF4-FFF2-40B4-BE49-F238E27FC236}">
                  <a16:creationId xmlns:a16="http://schemas.microsoft.com/office/drawing/2014/main" id="{F69D21D0-C5F6-4C7F-BB44-5E6DD7D40B75}"/>
                </a:ext>
              </a:extLst>
            </p:cNvPr>
            <p:cNvSpPr txBox="1"/>
            <p:nvPr/>
          </p:nvSpPr>
          <p:spPr>
            <a:xfrm>
              <a:off x="4241669" y="5487595"/>
              <a:ext cx="4724805"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
                  <a:srgbClr val="0070C0"/>
                </a:buClr>
                <a:buFontTx/>
                <a:buChar char="•"/>
              </a:pPr>
              <a:r>
                <a:rPr lang="en-US" sz="2400" b="0" dirty="0">
                  <a:latin typeface="Segoe UI" pitchFamily="34" charset="0"/>
                  <a:ea typeface="Segoe UI" pitchFamily="34" charset="0"/>
                  <a:cs typeface="Segoe UI" pitchFamily="34" charset="0"/>
                </a:rPr>
                <a:t>Stored in shared SYSVOL folder </a:t>
              </a:r>
            </a:p>
            <a:p>
              <a:pPr marL="228600" indent="-228600">
                <a:buClr>
                  <a:srgbClr val="0070C0"/>
                </a:buClr>
                <a:buFontTx/>
                <a:buChar char="•"/>
              </a:pPr>
              <a:r>
                <a:rPr lang="en-US" sz="2400" b="0" dirty="0">
                  <a:latin typeface="Segoe UI" pitchFamily="34" charset="0"/>
                  <a:ea typeface="Segoe UI" pitchFamily="34" charset="0"/>
                  <a:cs typeface="Segoe UI" pitchFamily="34" charset="0"/>
                </a:rPr>
                <a:t>Provides Group Policy settings</a:t>
              </a:r>
            </a:p>
            <a:p>
              <a:endParaRPr lang="en-US" sz="2400" dirty="0">
                <a:latin typeface="Segoe UI" pitchFamily="34" charset="0"/>
                <a:ea typeface="Segoe UI" pitchFamily="34" charset="0"/>
                <a:cs typeface="Segoe UI" pitchFamily="34" charset="0"/>
              </a:endParaRPr>
            </a:p>
          </p:txBody>
        </p:sp>
        <p:grpSp>
          <p:nvGrpSpPr>
            <p:cNvPr id="10" name="Group 9" descr="Illustration depicting how a GPO is constructed from both the Group Policy container and the Group Policy template. Arrows point from images of a Group Policy container and a Group Policy template to an image of a GPO on the left.&#10;&#10;&#10;&#10;">
              <a:extLst>
                <a:ext uri="{FF2B5EF4-FFF2-40B4-BE49-F238E27FC236}">
                  <a16:creationId xmlns:a16="http://schemas.microsoft.com/office/drawing/2014/main" id="{67C2F01D-B667-4BCB-9ACC-4F99FAB835BD}"/>
                </a:ext>
              </a:extLst>
            </p:cNvPr>
            <p:cNvGrpSpPr/>
            <p:nvPr/>
          </p:nvGrpSpPr>
          <p:grpSpPr>
            <a:xfrm>
              <a:off x="1517510" y="1445508"/>
              <a:ext cx="6520908" cy="4031192"/>
              <a:chOff x="1517510" y="1445508"/>
              <a:chExt cx="6520908" cy="4031192"/>
            </a:xfrm>
          </p:grpSpPr>
          <p:pic>
            <p:nvPicPr>
              <p:cNvPr id="11" name="Picture 10">
                <a:extLst>
                  <a:ext uri="{FF2B5EF4-FFF2-40B4-BE49-F238E27FC236}">
                    <a16:creationId xmlns:a16="http://schemas.microsoft.com/office/drawing/2014/main" id="{BA1AC966-0DAC-4DCB-81F1-813756612F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6098" y="4260676"/>
                <a:ext cx="623682" cy="1160501"/>
              </a:xfrm>
              <a:prstGeom prst="rect">
                <a:avLst/>
              </a:prstGeom>
            </p:spPr>
          </p:pic>
          <p:pic>
            <p:nvPicPr>
              <p:cNvPr id="12" name="Picture 11">
                <a:extLst>
                  <a:ext uri="{FF2B5EF4-FFF2-40B4-BE49-F238E27FC236}">
                    <a16:creationId xmlns:a16="http://schemas.microsoft.com/office/drawing/2014/main" id="{2118379F-7E57-4729-9027-C575607D73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41868" y="1445508"/>
                <a:ext cx="623682" cy="1160501"/>
              </a:xfrm>
              <a:prstGeom prst="rect">
                <a:avLst/>
              </a:prstGeom>
            </p:spPr>
          </p:pic>
          <p:pic>
            <p:nvPicPr>
              <p:cNvPr id="13" name="Picture 12">
                <a:extLst>
                  <a:ext uri="{FF2B5EF4-FFF2-40B4-BE49-F238E27FC236}">
                    <a16:creationId xmlns:a16="http://schemas.microsoft.com/office/drawing/2014/main" id="{E2032F9C-6203-41B2-A260-46BECE3892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551082" y="2773263"/>
                <a:ext cx="789244" cy="7172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DCD21CA3-388A-4676-943E-0B681D7B18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517510" y="2688161"/>
                <a:ext cx="951715" cy="8924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ECD7403B-5140-481F-A126-B938467440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215698" y="1953361"/>
                <a:ext cx="619188" cy="5627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FFA6C1D6-BE7C-4D5E-B321-888CCEAAFC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509780" y="1708033"/>
                <a:ext cx="733172" cy="687494"/>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4859BB26-90A5-40D4-9431-F5DF810FCFCB}"/>
                  </a:ext>
                </a:extLst>
              </p:cNvPr>
              <p:cNvGrpSpPr/>
              <p:nvPr/>
            </p:nvGrpSpPr>
            <p:grpSpPr>
              <a:xfrm>
                <a:off x="6868521" y="4343348"/>
                <a:ext cx="1169897" cy="717513"/>
                <a:chOff x="7063071" y="3759698"/>
                <a:chExt cx="1169897" cy="717513"/>
              </a:xfrm>
            </p:grpSpPr>
            <p:pic>
              <p:nvPicPr>
                <p:cNvPr id="21" name="Picture 20">
                  <a:extLst>
                    <a:ext uri="{FF2B5EF4-FFF2-40B4-BE49-F238E27FC236}">
                      <a16:creationId xmlns:a16="http://schemas.microsoft.com/office/drawing/2014/main" id="{78F7C885-BB23-45A9-B0A1-0F2E2940C3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62735" y="3958971"/>
                  <a:ext cx="570233" cy="518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F0DC196B-8CE5-414C-BFC7-F83E3450491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063071" y="3759698"/>
                  <a:ext cx="694355" cy="651095"/>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C:\ID Resources\ID_Editor_Reference\LeX Graphics 7_2013\folder_open.png">
                <a:extLst>
                  <a:ext uri="{FF2B5EF4-FFF2-40B4-BE49-F238E27FC236}">
                    <a16:creationId xmlns:a16="http://schemas.microsoft.com/office/drawing/2014/main" id="{9CA5477F-1EB0-4062-9C19-89805C2C165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79502" y="4840926"/>
                <a:ext cx="646062" cy="63577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26B03150-82FD-4E47-A32F-0389937E6415}"/>
                  </a:ext>
                </a:extLst>
              </p:cNvPr>
              <p:cNvCxnSpPr/>
              <p:nvPr/>
            </p:nvCxnSpPr>
            <p:spPr bwMode="auto">
              <a:xfrm flipH="1">
                <a:off x="3326860" y="1945028"/>
                <a:ext cx="1622899" cy="1001937"/>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4561457-97B2-4322-BEAB-78EC82D51533}"/>
                  </a:ext>
                </a:extLst>
              </p:cNvPr>
              <p:cNvCxnSpPr/>
              <p:nvPr/>
            </p:nvCxnSpPr>
            <p:spPr bwMode="auto">
              <a:xfrm flipH="1" flipV="1">
                <a:off x="3326861" y="3309435"/>
                <a:ext cx="1606278" cy="951241"/>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grpSp>
    </p:spTree>
    <p:extLst>
      <p:ext uri="{BB962C8B-B14F-4D97-AF65-F5344CB8AC3E}">
        <p14:creationId xmlns:p14="http://schemas.microsoft.com/office/powerpoint/2010/main" val="3515969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57329C-E018-4427-B1F4-082B9D374CF3}"/>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RSoP</a:t>
            </a:r>
          </a:p>
        </p:txBody>
      </p:sp>
      <p:sp>
        <p:nvSpPr>
          <p:cNvPr id="3" name="Content Placeholder 2">
            <a:extLst>
              <a:ext uri="{FF2B5EF4-FFF2-40B4-BE49-F238E27FC236}">
                <a16:creationId xmlns:a16="http://schemas.microsoft.com/office/drawing/2014/main" id="{14D14792-E2E9-47E7-BA93-DE8A1B870BFC}"/>
              </a:ext>
            </a:extLst>
          </p:cNvPr>
          <p:cNvSpPr>
            <a:spLocks noGrp="1"/>
          </p:cNvSpPr>
          <p:nvPr>
            <p:ph idx="1"/>
          </p:nvPr>
        </p:nvSpPr>
        <p:spPr>
          <a:xfrm>
            <a:off x="966951" y="3355130"/>
            <a:ext cx="2669407" cy="2427333"/>
          </a:xfrm>
        </p:spPr>
        <p:txBody>
          <a:bodyPr>
            <a:normAutofit/>
          </a:bodyPr>
          <a:lstStyle/>
          <a:p>
            <a:r>
              <a:rPr lang="en-US" sz="1600">
                <a:latin typeface="Segoe UI" pitchFamily="34" charset="0"/>
                <a:cs typeface="Segoe UI" pitchFamily="34" charset="0"/>
              </a:rPr>
              <a:t>RSoP is the net effect of GPOs applied to a user or computer</a:t>
            </a:r>
          </a:p>
          <a:p>
            <a:endParaRPr lang="en-US" sz="1600"/>
          </a:p>
        </p:txBody>
      </p:sp>
      <p:pic>
        <p:nvPicPr>
          <p:cNvPr id="4" name="Picture 3" descr="Screenshot displaying a Group Policy Results Wizard report.&#10;&#10;&#10;&#10;">
            <a:extLst>
              <a:ext uri="{FF2B5EF4-FFF2-40B4-BE49-F238E27FC236}">
                <a16:creationId xmlns:a16="http://schemas.microsoft.com/office/drawing/2014/main" id="{606CB518-92D5-496D-B461-7A9B2036C325}"/>
              </a:ext>
            </a:extLst>
          </p:cNvPr>
          <p:cNvPicPr>
            <a:picLocks noChangeAspect="1"/>
          </p:cNvPicPr>
          <p:nvPr/>
        </p:nvPicPr>
        <p:blipFill>
          <a:blip r:embed="rId2"/>
          <a:stretch>
            <a:fillRect/>
          </a:stretch>
        </p:blipFill>
        <p:spPr>
          <a:xfrm>
            <a:off x="4850475" y="952500"/>
            <a:ext cx="6526976" cy="4829963"/>
          </a:xfrm>
          <a:prstGeom prst="rect">
            <a:avLst/>
          </a:prstGeom>
        </p:spPr>
      </p:pic>
    </p:spTree>
    <p:extLst>
      <p:ext uri="{BB962C8B-B14F-4D97-AF65-F5344CB8AC3E}">
        <p14:creationId xmlns:p14="http://schemas.microsoft.com/office/powerpoint/2010/main" val="6649208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mo time">
            <a:extLst>
              <a:ext uri="{FF2B5EF4-FFF2-40B4-BE49-F238E27FC236}">
                <a16:creationId xmlns:a16="http://schemas.microsoft.com/office/drawing/2014/main" id="{DA748261-1724-4AAB-B12D-C3CEB160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95250"/>
            <a:ext cx="5715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5010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1F62-C0EC-48B8-8EE9-89CE3F9AC5A5}"/>
              </a:ext>
            </a:extLst>
          </p:cNvPr>
          <p:cNvSpPr>
            <a:spLocks noGrp="1"/>
          </p:cNvSpPr>
          <p:nvPr>
            <p:ph type="title"/>
          </p:nvPr>
        </p:nvSpPr>
        <p:spPr/>
        <p:txBody>
          <a:bodyPr/>
          <a:lstStyle/>
          <a:p>
            <a:r>
              <a:rPr lang="en-US" dirty="0"/>
              <a:t>Active Directory Sizing/Capacity</a:t>
            </a:r>
          </a:p>
        </p:txBody>
      </p:sp>
      <p:sp>
        <p:nvSpPr>
          <p:cNvPr id="3" name="Content Placeholder 2">
            <a:extLst>
              <a:ext uri="{FF2B5EF4-FFF2-40B4-BE49-F238E27FC236}">
                <a16:creationId xmlns:a16="http://schemas.microsoft.com/office/drawing/2014/main" id="{E59153EF-5AB0-4114-9411-535105817589}"/>
              </a:ext>
            </a:extLst>
          </p:cNvPr>
          <p:cNvSpPr>
            <a:spLocks noGrp="1"/>
          </p:cNvSpPr>
          <p:nvPr>
            <p:ph idx="1"/>
          </p:nvPr>
        </p:nvSpPr>
        <p:spPr/>
        <p:txBody>
          <a:bodyPr/>
          <a:lstStyle/>
          <a:p>
            <a:r>
              <a:rPr lang="en-US" dirty="0"/>
              <a:t>Why plan?</a:t>
            </a:r>
          </a:p>
          <a:p>
            <a:pPr lvl="1"/>
            <a:r>
              <a:rPr lang="en-US" dirty="0"/>
              <a:t>Properly implement and operate an environment</a:t>
            </a:r>
          </a:p>
          <a:p>
            <a:pPr lvl="1"/>
            <a:r>
              <a:rPr lang="en-US" dirty="0"/>
              <a:t>Reduce the time and cost to troubleshoot (performance) issues</a:t>
            </a:r>
          </a:p>
          <a:p>
            <a:endParaRPr lang="en-US" dirty="0"/>
          </a:p>
          <a:p>
            <a:r>
              <a:rPr lang="en-US" dirty="0"/>
              <a:t>What you want to consider:</a:t>
            </a:r>
          </a:p>
          <a:p>
            <a:pPr lvl="1"/>
            <a:r>
              <a:rPr lang="en-US" dirty="0"/>
              <a:t>64-bit (everything) platforms – NO 32-bit requirements</a:t>
            </a:r>
          </a:p>
          <a:p>
            <a:pPr lvl="1"/>
            <a:r>
              <a:rPr lang="en-US" dirty="0"/>
              <a:t>Virtualization</a:t>
            </a:r>
          </a:p>
          <a:p>
            <a:pPr lvl="1"/>
            <a:r>
              <a:rPr lang="en-US" dirty="0"/>
              <a:t>Increased attention to power consumption</a:t>
            </a:r>
          </a:p>
          <a:p>
            <a:pPr lvl="1"/>
            <a:r>
              <a:rPr lang="en-US" dirty="0"/>
              <a:t>SSD/</a:t>
            </a:r>
            <a:r>
              <a:rPr lang="en-US" dirty="0" err="1"/>
              <a:t>NVMe</a:t>
            </a:r>
            <a:r>
              <a:rPr lang="en-US" dirty="0"/>
              <a:t> storage</a:t>
            </a:r>
          </a:p>
          <a:p>
            <a:pPr lvl="1"/>
            <a:r>
              <a:rPr lang="en-US" dirty="0"/>
              <a:t>Cloud scenarios</a:t>
            </a:r>
          </a:p>
        </p:txBody>
      </p:sp>
    </p:spTree>
    <p:extLst>
      <p:ext uri="{BB962C8B-B14F-4D97-AF65-F5344CB8AC3E}">
        <p14:creationId xmlns:p14="http://schemas.microsoft.com/office/powerpoint/2010/main" val="3449542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FEB4-308A-4B1F-8543-A22179EDF623}"/>
              </a:ext>
            </a:extLst>
          </p:cNvPr>
          <p:cNvSpPr>
            <a:spLocks noGrp="1"/>
          </p:cNvSpPr>
          <p:nvPr>
            <p:ph type="title"/>
          </p:nvPr>
        </p:nvSpPr>
        <p:spPr/>
        <p:txBody>
          <a:bodyPr/>
          <a:lstStyle/>
          <a:p>
            <a:r>
              <a:rPr lang="en-US" dirty="0"/>
              <a:t>The Basics of More</a:t>
            </a:r>
          </a:p>
        </p:txBody>
      </p:sp>
      <p:sp>
        <p:nvSpPr>
          <p:cNvPr id="3" name="Content Placeholder 2">
            <a:extLst>
              <a:ext uri="{FF2B5EF4-FFF2-40B4-BE49-F238E27FC236}">
                <a16:creationId xmlns:a16="http://schemas.microsoft.com/office/drawing/2014/main" id="{4C6D1312-232C-465B-BA7A-D83C206610BE}"/>
              </a:ext>
            </a:extLst>
          </p:cNvPr>
          <p:cNvSpPr>
            <a:spLocks noGrp="1"/>
          </p:cNvSpPr>
          <p:nvPr>
            <p:ph idx="1"/>
          </p:nvPr>
        </p:nvSpPr>
        <p:spPr/>
        <p:txBody>
          <a:bodyPr/>
          <a:lstStyle/>
          <a:p>
            <a:r>
              <a:rPr lang="en-US" dirty="0"/>
              <a:t>Memory</a:t>
            </a:r>
          </a:p>
          <a:p>
            <a:r>
              <a:rPr lang="en-US" dirty="0"/>
              <a:t>Network</a:t>
            </a:r>
          </a:p>
          <a:p>
            <a:r>
              <a:rPr lang="en-US" dirty="0"/>
              <a:t>Storage</a:t>
            </a:r>
          </a:p>
          <a:p>
            <a:r>
              <a:rPr lang="en-US" dirty="0"/>
              <a:t>Processor</a:t>
            </a:r>
          </a:p>
          <a:p>
            <a:r>
              <a:rPr lang="en-US" dirty="0" err="1"/>
              <a:t>Netlogon</a:t>
            </a:r>
            <a:r>
              <a:rPr lang="en-US" dirty="0"/>
              <a:t> (speed and capacity)</a:t>
            </a:r>
          </a:p>
        </p:txBody>
      </p:sp>
    </p:spTree>
    <p:extLst>
      <p:ext uri="{BB962C8B-B14F-4D97-AF65-F5344CB8AC3E}">
        <p14:creationId xmlns:p14="http://schemas.microsoft.com/office/powerpoint/2010/main" val="28229105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B5BBE-39CD-4F7A-8D32-34D55511B0F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Assumptions</a:t>
            </a:r>
          </a:p>
        </p:txBody>
      </p:sp>
      <p:pic>
        <p:nvPicPr>
          <p:cNvPr id="4" name="Content Placeholder 3">
            <a:extLst>
              <a:ext uri="{FF2B5EF4-FFF2-40B4-BE49-F238E27FC236}">
                <a16:creationId xmlns:a16="http://schemas.microsoft.com/office/drawing/2014/main" id="{A7314A4F-FBD5-42C5-B595-2A8B8145FB78}"/>
              </a:ext>
            </a:extLst>
          </p:cNvPr>
          <p:cNvPicPr>
            <a:picLocks noGrp="1" noChangeAspect="1"/>
          </p:cNvPicPr>
          <p:nvPr>
            <p:ph idx="1"/>
          </p:nvPr>
        </p:nvPicPr>
        <p:blipFill>
          <a:blip r:embed="rId2"/>
          <a:stretch>
            <a:fillRect/>
          </a:stretch>
        </p:blipFill>
        <p:spPr>
          <a:xfrm>
            <a:off x="4196206" y="961812"/>
            <a:ext cx="6872986" cy="4930987"/>
          </a:xfrm>
          <a:prstGeom prst="rect">
            <a:avLst/>
          </a:prstGeom>
        </p:spPr>
      </p:pic>
    </p:spTree>
    <p:extLst>
      <p:ext uri="{BB962C8B-B14F-4D97-AF65-F5344CB8AC3E}">
        <p14:creationId xmlns:p14="http://schemas.microsoft.com/office/powerpoint/2010/main" val="326056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E5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F763D-2EE9-41FB-A2D0-A8436E2D919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Memory - Sample</a:t>
            </a:r>
          </a:p>
        </p:txBody>
      </p:sp>
      <p:pic>
        <p:nvPicPr>
          <p:cNvPr id="4" name="Content Placeholder 3">
            <a:extLst>
              <a:ext uri="{FF2B5EF4-FFF2-40B4-BE49-F238E27FC236}">
                <a16:creationId xmlns:a16="http://schemas.microsoft.com/office/drawing/2014/main" id="{811FF32D-74C4-405F-BEF4-F4C51672D8C7}"/>
              </a:ext>
            </a:extLst>
          </p:cNvPr>
          <p:cNvPicPr>
            <a:picLocks noGrp="1" noChangeAspect="1"/>
          </p:cNvPicPr>
          <p:nvPr>
            <p:ph idx="1"/>
          </p:nvPr>
        </p:nvPicPr>
        <p:blipFill>
          <a:blip r:embed="rId2"/>
          <a:stretch>
            <a:fillRect/>
          </a:stretch>
        </p:blipFill>
        <p:spPr>
          <a:xfrm>
            <a:off x="4088917" y="961812"/>
            <a:ext cx="7087564" cy="4930987"/>
          </a:xfrm>
          <a:prstGeom prst="rect">
            <a:avLst/>
          </a:prstGeom>
        </p:spPr>
      </p:pic>
    </p:spTree>
    <p:extLst>
      <p:ext uri="{BB962C8B-B14F-4D97-AF65-F5344CB8AC3E}">
        <p14:creationId xmlns:p14="http://schemas.microsoft.com/office/powerpoint/2010/main" val="304031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4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B13EC-DE61-4B60-A9A1-8080C6613CF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Logical - Schema</a:t>
            </a:r>
          </a:p>
        </p:txBody>
      </p:sp>
      <p:pic>
        <p:nvPicPr>
          <p:cNvPr id="4" name="Content Placeholder 3">
            <a:extLst>
              <a:ext uri="{FF2B5EF4-FFF2-40B4-BE49-F238E27FC236}">
                <a16:creationId xmlns:a16="http://schemas.microsoft.com/office/drawing/2014/main" id="{E15BFEF4-8A52-4A92-961C-D6BCEE9879F1}"/>
              </a:ext>
            </a:extLst>
          </p:cNvPr>
          <p:cNvPicPr>
            <a:picLocks noGrp="1" noChangeAspect="1"/>
          </p:cNvPicPr>
          <p:nvPr>
            <p:ph idx="1"/>
          </p:nvPr>
        </p:nvPicPr>
        <p:blipFill>
          <a:blip r:embed="rId2"/>
          <a:stretch>
            <a:fillRect/>
          </a:stretch>
        </p:blipFill>
        <p:spPr>
          <a:xfrm>
            <a:off x="4481908" y="961812"/>
            <a:ext cx="6301582" cy="4930987"/>
          </a:xfrm>
          <a:prstGeom prst="rect">
            <a:avLst/>
          </a:prstGeom>
        </p:spPr>
      </p:pic>
    </p:spTree>
    <p:extLst>
      <p:ext uri="{BB962C8B-B14F-4D97-AF65-F5344CB8AC3E}">
        <p14:creationId xmlns:p14="http://schemas.microsoft.com/office/powerpoint/2010/main" val="26763326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96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09C59-46FC-4369-A454-753EA700BFA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Network - Sample</a:t>
            </a:r>
          </a:p>
        </p:txBody>
      </p:sp>
      <p:pic>
        <p:nvPicPr>
          <p:cNvPr id="4" name="Content Placeholder 3">
            <a:extLst>
              <a:ext uri="{FF2B5EF4-FFF2-40B4-BE49-F238E27FC236}">
                <a16:creationId xmlns:a16="http://schemas.microsoft.com/office/drawing/2014/main" id="{221BE8E7-8417-436D-9838-1B8A88931C00}"/>
              </a:ext>
            </a:extLst>
          </p:cNvPr>
          <p:cNvPicPr>
            <a:picLocks noGrp="1" noChangeAspect="1"/>
          </p:cNvPicPr>
          <p:nvPr>
            <p:ph idx="1"/>
          </p:nvPr>
        </p:nvPicPr>
        <p:blipFill>
          <a:blip r:embed="rId2"/>
          <a:stretch>
            <a:fillRect/>
          </a:stretch>
        </p:blipFill>
        <p:spPr>
          <a:xfrm>
            <a:off x="5997922" y="961812"/>
            <a:ext cx="3269555" cy="4930987"/>
          </a:xfrm>
          <a:prstGeom prst="rect">
            <a:avLst/>
          </a:prstGeom>
        </p:spPr>
      </p:pic>
    </p:spTree>
    <p:extLst>
      <p:ext uri="{BB962C8B-B14F-4D97-AF65-F5344CB8AC3E}">
        <p14:creationId xmlns:p14="http://schemas.microsoft.com/office/powerpoint/2010/main" val="36114344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B5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E55BD-ED63-42E1-A379-CF7F1AB544D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Storage - Sample</a:t>
            </a:r>
          </a:p>
        </p:txBody>
      </p:sp>
      <p:pic>
        <p:nvPicPr>
          <p:cNvPr id="4" name="Content Placeholder 3" descr="A screenshot of a cell phone&#10;&#10;Description automatically generated">
            <a:extLst>
              <a:ext uri="{FF2B5EF4-FFF2-40B4-BE49-F238E27FC236}">
                <a16:creationId xmlns:a16="http://schemas.microsoft.com/office/drawing/2014/main" id="{9B7085EE-015E-4CE3-964A-672F4A646095}"/>
              </a:ext>
            </a:extLst>
          </p:cNvPr>
          <p:cNvPicPr>
            <a:picLocks noGrp="1" noChangeAspect="1"/>
          </p:cNvPicPr>
          <p:nvPr>
            <p:ph idx="1"/>
          </p:nvPr>
        </p:nvPicPr>
        <p:blipFill>
          <a:blip r:embed="rId2"/>
          <a:stretch>
            <a:fillRect/>
          </a:stretch>
        </p:blipFill>
        <p:spPr>
          <a:xfrm>
            <a:off x="4038600" y="1249424"/>
            <a:ext cx="7188199" cy="4355763"/>
          </a:xfrm>
          <a:prstGeom prst="rect">
            <a:avLst/>
          </a:prstGeom>
        </p:spPr>
      </p:pic>
    </p:spTree>
    <p:extLst>
      <p:ext uri="{BB962C8B-B14F-4D97-AF65-F5344CB8AC3E}">
        <p14:creationId xmlns:p14="http://schemas.microsoft.com/office/powerpoint/2010/main" val="26524996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B7692-606C-4A2E-988B-520893EE816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Storage Performance - Sample</a:t>
            </a:r>
          </a:p>
        </p:txBody>
      </p:sp>
      <p:pic>
        <p:nvPicPr>
          <p:cNvPr id="4" name="Content Placeholder 3" descr="A screenshot of a cell phone&#10;&#10;Description automatically generated">
            <a:extLst>
              <a:ext uri="{FF2B5EF4-FFF2-40B4-BE49-F238E27FC236}">
                <a16:creationId xmlns:a16="http://schemas.microsoft.com/office/drawing/2014/main" id="{A6ED2D6F-40FE-4463-A0C6-6145710DDF7D}"/>
              </a:ext>
            </a:extLst>
          </p:cNvPr>
          <p:cNvPicPr>
            <a:picLocks noGrp="1" noChangeAspect="1"/>
          </p:cNvPicPr>
          <p:nvPr>
            <p:ph idx="1"/>
          </p:nvPr>
        </p:nvPicPr>
        <p:blipFill>
          <a:blip r:embed="rId2"/>
          <a:stretch>
            <a:fillRect/>
          </a:stretch>
        </p:blipFill>
        <p:spPr>
          <a:xfrm>
            <a:off x="4038600" y="1035167"/>
            <a:ext cx="7188199" cy="4784277"/>
          </a:xfrm>
          <a:prstGeom prst="rect">
            <a:avLst/>
          </a:prstGeom>
        </p:spPr>
      </p:pic>
    </p:spTree>
    <p:extLst>
      <p:ext uri="{BB962C8B-B14F-4D97-AF65-F5344CB8AC3E}">
        <p14:creationId xmlns:p14="http://schemas.microsoft.com/office/powerpoint/2010/main" val="41898796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B5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56B74-4530-4131-9657-1A571783EC5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Capacity Goals - Sample</a:t>
            </a:r>
          </a:p>
        </p:txBody>
      </p:sp>
      <p:pic>
        <p:nvPicPr>
          <p:cNvPr id="4" name="Content Placeholder 3" descr="A screenshot of a cell phone&#10;&#10;Description automatically generated">
            <a:extLst>
              <a:ext uri="{FF2B5EF4-FFF2-40B4-BE49-F238E27FC236}">
                <a16:creationId xmlns:a16="http://schemas.microsoft.com/office/drawing/2014/main" id="{4C555B5C-E21F-475F-BD28-126EA33A9168}"/>
              </a:ext>
            </a:extLst>
          </p:cNvPr>
          <p:cNvPicPr>
            <a:picLocks noGrp="1" noChangeAspect="1"/>
          </p:cNvPicPr>
          <p:nvPr>
            <p:ph idx="1"/>
          </p:nvPr>
        </p:nvPicPr>
        <p:blipFill>
          <a:blip r:embed="rId2"/>
          <a:stretch>
            <a:fillRect/>
          </a:stretch>
        </p:blipFill>
        <p:spPr>
          <a:xfrm>
            <a:off x="4666622" y="961812"/>
            <a:ext cx="5932155" cy="4930987"/>
          </a:xfrm>
          <a:prstGeom prst="rect">
            <a:avLst/>
          </a:prstGeom>
        </p:spPr>
      </p:pic>
    </p:spTree>
    <p:extLst>
      <p:ext uri="{BB962C8B-B14F-4D97-AF65-F5344CB8AC3E}">
        <p14:creationId xmlns:p14="http://schemas.microsoft.com/office/powerpoint/2010/main" val="38492652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B3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2E2CB-E3A7-4AEF-96DD-95BE3981FD9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Virtualization Impacts</a:t>
            </a:r>
          </a:p>
        </p:txBody>
      </p:sp>
      <p:pic>
        <p:nvPicPr>
          <p:cNvPr id="4" name="Content Placeholder 3" descr="A screenshot of a cell phone&#10;&#10;Description automatically generated">
            <a:extLst>
              <a:ext uri="{FF2B5EF4-FFF2-40B4-BE49-F238E27FC236}">
                <a16:creationId xmlns:a16="http://schemas.microsoft.com/office/drawing/2014/main" id="{D787C755-3411-44A6-9B0D-C2D95F668FC1}"/>
              </a:ext>
            </a:extLst>
          </p:cNvPr>
          <p:cNvPicPr>
            <a:picLocks noGrp="1" noChangeAspect="1"/>
          </p:cNvPicPr>
          <p:nvPr>
            <p:ph idx="1"/>
          </p:nvPr>
        </p:nvPicPr>
        <p:blipFill>
          <a:blip r:embed="rId3"/>
          <a:stretch>
            <a:fillRect/>
          </a:stretch>
        </p:blipFill>
        <p:spPr>
          <a:xfrm>
            <a:off x="4038600" y="1818947"/>
            <a:ext cx="7188199" cy="3216717"/>
          </a:xfrm>
          <a:prstGeom prst="rect">
            <a:avLst/>
          </a:prstGeom>
        </p:spPr>
      </p:pic>
    </p:spTree>
    <p:extLst>
      <p:ext uri="{BB962C8B-B14F-4D97-AF65-F5344CB8AC3E}">
        <p14:creationId xmlns:p14="http://schemas.microsoft.com/office/powerpoint/2010/main" val="38897584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926A-2292-4FF5-BC90-107149410664}"/>
              </a:ext>
            </a:extLst>
          </p:cNvPr>
          <p:cNvSpPr>
            <a:spLocks noGrp="1"/>
          </p:cNvSpPr>
          <p:nvPr>
            <p:ph type="title"/>
          </p:nvPr>
        </p:nvSpPr>
        <p:spPr/>
        <p:txBody>
          <a:bodyPr/>
          <a:lstStyle/>
          <a:p>
            <a:r>
              <a:rPr lang="en-US" dirty="0"/>
              <a:t>Virtual DC Rules (</a:t>
            </a:r>
            <a:r>
              <a:rPr lang="en-US" i="1" dirty="0"/>
              <a:t>thou shalt nots</a:t>
            </a:r>
            <a:r>
              <a:rPr lang="en-US" dirty="0"/>
              <a:t>)</a:t>
            </a:r>
          </a:p>
        </p:txBody>
      </p:sp>
      <p:sp>
        <p:nvSpPr>
          <p:cNvPr id="3" name="Content Placeholder 2">
            <a:extLst>
              <a:ext uri="{FF2B5EF4-FFF2-40B4-BE49-F238E27FC236}">
                <a16:creationId xmlns:a16="http://schemas.microsoft.com/office/drawing/2014/main" id="{FECAC0DC-1C03-4A43-9506-31583BC46A61}"/>
              </a:ext>
            </a:extLst>
          </p:cNvPr>
          <p:cNvSpPr>
            <a:spLocks noGrp="1"/>
          </p:cNvSpPr>
          <p:nvPr>
            <p:ph idx="1"/>
          </p:nvPr>
        </p:nvSpPr>
        <p:spPr/>
        <p:txBody>
          <a:bodyPr/>
          <a:lstStyle/>
          <a:p>
            <a:r>
              <a:rPr lang="en-US" dirty="0"/>
              <a:t>Pause/stop/store saved states of a virtual DC</a:t>
            </a:r>
          </a:p>
          <a:p>
            <a:r>
              <a:rPr lang="en-US" dirty="0"/>
              <a:t>Copy or clone virtual hard disks of a virtual DC</a:t>
            </a:r>
          </a:p>
          <a:p>
            <a:r>
              <a:rPr lang="en-US" dirty="0"/>
              <a:t>Take snapshots</a:t>
            </a:r>
          </a:p>
          <a:p>
            <a:r>
              <a:rPr lang="en-US" dirty="0"/>
              <a:t>Use differencing disks</a:t>
            </a:r>
          </a:p>
          <a:p>
            <a:r>
              <a:rPr lang="en-US" dirty="0"/>
              <a:t>Export a virtual DC VM</a:t>
            </a:r>
          </a:p>
          <a:p>
            <a:r>
              <a:rPr lang="en-US" dirty="0"/>
              <a:t>Restore a virtual DC using any of the above methods</a:t>
            </a:r>
          </a:p>
          <a:p>
            <a:r>
              <a:rPr lang="en-US" dirty="0"/>
              <a:t>Sync time with the virtual host (hypervisor) </a:t>
            </a:r>
          </a:p>
        </p:txBody>
      </p:sp>
    </p:spTree>
    <p:extLst>
      <p:ext uri="{BB962C8B-B14F-4D97-AF65-F5344CB8AC3E}">
        <p14:creationId xmlns:p14="http://schemas.microsoft.com/office/powerpoint/2010/main" val="3200732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00A2-354E-4069-9955-E5781B98C5A6}"/>
              </a:ext>
            </a:extLst>
          </p:cNvPr>
          <p:cNvSpPr>
            <a:spLocks noGrp="1"/>
          </p:cNvSpPr>
          <p:nvPr>
            <p:ph type="title"/>
          </p:nvPr>
        </p:nvSpPr>
        <p:spPr/>
        <p:txBody>
          <a:bodyPr/>
          <a:lstStyle/>
          <a:p>
            <a:r>
              <a:rPr lang="en-US" dirty="0"/>
              <a:t>Active Directory Security</a:t>
            </a:r>
          </a:p>
        </p:txBody>
      </p:sp>
      <p:sp>
        <p:nvSpPr>
          <p:cNvPr id="3" name="Content Placeholder 2">
            <a:extLst>
              <a:ext uri="{FF2B5EF4-FFF2-40B4-BE49-F238E27FC236}">
                <a16:creationId xmlns:a16="http://schemas.microsoft.com/office/drawing/2014/main" id="{C7914E90-E66B-43B2-9378-F0E06D0B3586}"/>
              </a:ext>
            </a:extLst>
          </p:cNvPr>
          <p:cNvSpPr>
            <a:spLocks noGrp="1"/>
          </p:cNvSpPr>
          <p:nvPr>
            <p:ph idx="1"/>
          </p:nvPr>
        </p:nvSpPr>
        <p:spPr/>
        <p:txBody>
          <a:bodyPr/>
          <a:lstStyle/>
          <a:p>
            <a:r>
              <a:rPr lang="en-US" dirty="0"/>
              <a:t>Know the “avenues of compromise”</a:t>
            </a:r>
          </a:p>
          <a:p>
            <a:r>
              <a:rPr lang="en-US" dirty="0"/>
              <a:t>Reduce the Active Directory Attack Surface</a:t>
            </a:r>
          </a:p>
          <a:p>
            <a:r>
              <a:rPr lang="en-US" dirty="0"/>
              <a:t>Monitor Active Directory for “signs of compromise” (IOC)</a:t>
            </a:r>
          </a:p>
          <a:p>
            <a:r>
              <a:rPr lang="en-US" dirty="0"/>
              <a:t>Plan for Compromise (practice DR)</a:t>
            </a:r>
          </a:p>
        </p:txBody>
      </p:sp>
    </p:spTree>
    <p:extLst>
      <p:ext uri="{BB962C8B-B14F-4D97-AF65-F5344CB8AC3E}">
        <p14:creationId xmlns:p14="http://schemas.microsoft.com/office/powerpoint/2010/main" val="16417851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5FB6-0A7C-4485-A2B9-8878BE6A0C40}"/>
              </a:ext>
            </a:extLst>
          </p:cNvPr>
          <p:cNvSpPr>
            <a:spLocks noGrp="1"/>
          </p:cNvSpPr>
          <p:nvPr>
            <p:ph type="title"/>
          </p:nvPr>
        </p:nvSpPr>
        <p:spPr/>
        <p:txBody>
          <a:bodyPr/>
          <a:lstStyle/>
          <a:p>
            <a:r>
              <a:rPr lang="en-US" dirty="0"/>
              <a:t>Avenues of Compromise</a:t>
            </a:r>
          </a:p>
        </p:txBody>
      </p:sp>
      <p:sp>
        <p:nvSpPr>
          <p:cNvPr id="3" name="Content Placeholder 2">
            <a:extLst>
              <a:ext uri="{FF2B5EF4-FFF2-40B4-BE49-F238E27FC236}">
                <a16:creationId xmlns:a16="http://schemas.microsoft.com/office/drawing/2014/main" id="{6424DA37-0440-4FB8-9F72-54B3C049A849}"/>
              </a:ext>
            </a:extLst>
          </p:cNvPr>
          <p:cNvSpPr>
            <a:spLocks noGrp="1"/>
          </p:cNvSpPr>
          <p:nvPr>
            <p:ph idx="1"/>
          </p:nvPr>
        </p:nvSpPr>
        <p:spPr/>
        <p:txBody>
          <a:bodyPr/>
          <a:lstStyle/>
          <a:p>
            <a:r>
              <a:rPr lang="en-US" dirty="0"/>
              <a:t>Initial breach targets</a:t>
            </a:r>
          </a:p>
          <a:p>
            <a:pPr lvl="1"/>
            <a:r>
              <a:rPr lang="en-US" dirty="0"/>
              <a:t>Gaps in antivirus and antimalware deployments</a:t>
            </a:r>
          </a:p>
          <a:p>
            <a:pPr lvl="1"/>
            <a:r>
              <a:rPr lang="en-US" dirty="0"/>
              <a:t>Incomplete patching</a:t>
            </a:r>
          </a:p>
          <a:p>
            <a:pPr lvl="1"/>
            <a:r>
              <a:rPr lang="en-US" dirty="0"/>
              <a:t>Outdated applications and operating systems</a:t>
            </a:r>
          </a:p>
          <a:p>
            <a:pPr lvl="1"/>
            <a:r>
              <a:rPr lang="en-US" dirty="0"/>
              <a:t>Misconfiguration</a:t>
            </a:r>
          </a:p>
          <a:p>
            <a:pPr lvl="1"/>
            <a:r>
              <a:rPr lang="en-US" dirty="0"/>
              <a:t>Lack of secure application development practices</a:t>
            </a:r>
          </a:p>
          <a:p>
            <a:r>
              <a:rPr lang="en-US" dirty="0"/>
              <a:t>Credential Theft</a:t>
            </a:r>
          </a:p>
          <a:p>
            <a:pPr lvl="1"/>
            <a:r>
              <a:rPr lang="en-US" dirty="0"/>
              <a:t>Risky account activities</a:t>
            </a:r>
          </a:p>
          <a:p>
            <a:pPr lvl="1"/>
            <a:r>
              <a:rPr lang="en-US" dirty="0"/>
              <a:t>Privilege elevation</a:t>
            </a:r>
          </a:p>
        </p:txBody>
      </p:sp>
    </p:spTree>
    <p:extLst>
      <p:ext uri="{BB962C8B-B14F-4D97-AF65-F5344CB8AC3E}">
        <p14:creationId xmlns:p14="http://schemas.microsoft.com/office/powerpoint/2010/main" val="23061435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DD13-D281-4011-B500-B320CDB1CF6E}"/>
              </a:ext>
            </a:extLst>
          </p:cNvPr>
          <p:cNvSpPr>
            <a:spLocks noGrp="1"/>
          </p:cNvSpPr>
          <p:nvPr>
            <p:ph type="title"/>
          </p:nvPr>
        </p:nvSpPr>
        <p:spPr/>
        <p:txBody>
          <a:bodyPr/>
          <a:lstStyle/>
          <a:p>
            <a:r>
              <a:rPr lang="en-US" dirty="0"/>
              <a:t>Reducing the Attack Surface</a:t>
            </a:r>
          </a:p>
        </p:txBody>
      </p:sp>
      <p:sp>
        <p:nvSpPr>
          <p:cNvPr id="3" name="Content Placeholder 2">
            <a:extLst>
              <a:ext uri="{FF2B5EF4-FFF2-40B4-BE49-F238E27FC236}">
                <a16:creationId xmlns:a16="http://schemas.microsoft.com/office/drawing/2014/main" id="{A983B594-F91C-4019-AAB2-542362FF766E}"/>
              </a:ext>
            </a:extLst>
          </p:cNvPr>
          <p:cNvSpPr>
            <a:spLocks noGrp="1"/>
          </p:cNvSpPr>
          <p:nvPr>
            <p:ph idx="1"/>
          </p:nvPr>
        </p:nvSpPr>
        <p:spPr/>
        <p:txBody>
          <a:bodyPr/>
          <a:lstStyle/>
          <a:p>
            <a:r>
              <a:rPr lang="en-US" dirty="0"/>
              <a:t>Limit or Remove privilege</a:t>
            </a:r>
          </a:p>
          <a:p>
            <a:r>
              <a:rPr lang="en-US" dirty="0"/>
              <a:t>Implement Least Privilege Administrative Models</a:t>
            </a:r>
          </a:p>
          <a:p>
            <a:pPr lvl="1"/>
            <a:r>
              <a:rPr lang="en-US" dirty="0"/>
              <a:t>Tier Model</a:t>
            </a:r>
          </a:p>
          <a:p>
            <a:pPr lvl="1"/>
            <a:r>
              <a:rPr lang="en-US" dirty="0"/>
              <a:t>Service isolation</a:t>
            </a:r>
          </a:p>
          <a:p>
            <a:r>
              <a:rPr lang="en-US" dirty="0"/>
              <a:t>Implement Secure Administrative Hosts</a:t>
            </a:r>
          </a:p>
          <a:p>
            <a:pPr lvl="1"/>
            <a:r>
              <a:rPr lang="en-US" dirty="0"/>
              <a:t>PAWs</a:t>
            </a:r>
          </a:p>
          <a:p>
            <a:pPr lvl="1"/>
            <a:r>
              <a:rPr lang="en-US" dirty="0"/>
              <a:t>Never administer trusted systems from untrusted hosts</a:t>
            </a:r>
          </a:p>
          <a:p>
            <a:endParaRPr lang="en-US" dirty="0"/>
          </a:p>
        </p:txBody>
      </p:sp>
    </p:spTree>
    <p:extLst>
      <p:ext uri="{BB962C8B-B14F-4D97-AF65-F5344CB8AC3E}">
        <p14:creationId xmlns:p14="http://schemas.microsoft.com/office/powerpoint/2010/main" val="2209948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FCCC-B22A-4A20-9F55-6C37E9A94DBE}"/>
              </a:ext>
            </a:extLst>
          </p:cNvPr>
          <p:cNvSpPr>
            <a:spLocks noGrp="1"/>
          </p:cNvSpPr>
          <p:nvPr>
            <p:ph type="title"/>
          </p:nvPr>
        </p:nvSpPr>
        <p:spPr/>
        <p:txBody>
          <a:bodyPr/>
          <a:lstStyle/>
          <a:p>
            <a:r>
              <a:rPr lang="en-US" dirty="0"/>
              <a:t>Monitor for IOC</a:t>
            </a:r>
          </a:p>
        </p:txBody>
      </p:sp>
      <p:sp>
        <p:nvSpPr>
          <p:cNvPr id="3" name="Content Placeholder 2">
            <a:extLst>
              <a:ext uri="{FF2B5EF4-FFF2-40B4-BE49-F238E27FC236}">
                <a16:creationId xmlns:a16="http://schemas.microsoft.com/office/drawing/2014/main" id="{28CA8663-C9C6-4898-BD24-28A47A396CF1}"/>
              </a:ext>
            </a:extLst>
          </p:cNvPr>
          <p:cNvSpPr>
            <a:spLocks noGrp="1"/>
          </p:cNvSpPr>
          <p:nvPr>
            <p:ph idx="1"/>
          </p:nvPr>
        </p:nvSpPr>
        <p:spPr/>
        <p:txBody>
          <a:bodyPr/>
          <a:lstStyle/>
          <a:p>
            <a:r>
              <a:rPr lang="en-US" dirty="0"/>
              <a:t>Audit Activities</a:t>
            </a:r>
          </a:p>
          <a:p>
            <a:r>
              <a:rPr lang="en-US" dirty="0"/>
              <a:t>Audit Policies</a:t>
            </a:r>
          </a:p>
          <a:p>
            <a:r>
              <a:rPr lang="en-US" dirty="0"/>
              <a:t>Network Monitoring</a:t>
            </a:r>
          </a:p>
        </p:txBody>
      </p:sp>
    </p:spTree>
    <p:extLst>
      <p:ext uri="{BB962C8B-B14F-4D97-AF65-F5344CB8AC3E}">
        <p14:creationId xmlns:p14="http://schemas.microsoft.com/office/powerpoint/2010/main" val="3047732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5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28F1E-7D5F-43BE-AF74-0680D8B9668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Logical - Names</a:t>
            </a:r>
          </a:p>
        </p:txBody>
      </p:sp>
      <p:pic>
        <p:nvPicPr>
          <p:cNvPr id="4" name="Content Placeholder 3" descr="A picture containing text&#10;&#10;Description automatically generated">
            <a:extLst>
              <a:ext uri="{FF2B5EF4-FFF2-40B4-BE49-F238E27FC236}">
                <a16:creationId xmlns:a16="http://schemas.microsoft.com/office/drawing/2014/main" id="{3090EC33-0A48-4DD0-B8DA-89C21558F1E4}"/>
              </a:ext>
            </a:extLst>
          </p:cNvPr>
          <p:cNvPicPr>
            <a:picLocks noGrp="1" noChangeAspect="1"/>
          </p:cNvPicPr>
          <p:nvPr>
            <p:ph idx="1"/>
          </p:nvPr>
        </p:nvPicPr>
        <p:blipFill>
          <a:blip r:embed="rId2"/>
          <a:stretch>
            <a:fillRect/>
          </a:stretch>
        </p:blipFill>
        <p:spPr>
          <a:xfrm>
            <a:off x="4085227" y="961812"/>
            <a:ext cx="7094945" cy="4930987"/>
          </a:xfrm>
          <a:prstGeom prst="rect">
            <a:avLst/>
          </a:prstGeom>
        </p:spPr>
      </p:pic>
    </p:spTree>
    <p:extLst>
      <p:ext uri="{BB962C8B-B14F-4D97-AF65-F5344CB8AC3E}">
        <p14:creationId xmlns:p14="http://schemas.microsoft.com/office/powerpoint/2010/main" val="13069257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1984-B219-449F-A594-E387457B81B7}"/>
              </a:ext>
            </a:extLst>
          </p:cNvPr>
          <p:cNvSpPr>
            <a:spLocks noGrp="1"/>
          </p:cNvSpPr>
          <p:nvPr>
            <p:ph type="title"/>
          </p:nvPr>
        </p:nvSpPr>
        <p:spPr/>
        <p:txBody>
          <a:bodyPr/>
          <a:lstStyle/>
          <a:p>
            <a:r>
              <a:rPr lang="en-US" dirty="0"/>
              <a:t>Plan for Compromise</a:t>
            </a:r>
          </a:p>
        </p:txBody>
      </p:sp>
      <p:sp>
        <p:nvSpPr>
          <p:cNvPr id="3" name="Content Placeholder 2">
            <a:extLst>
              <a:ext uri="{FF2B5EF4-FFF2-40B4-BE49-F238E27FC236}">
                <a16:creationId xmlns:a16="http://schemas.microsoft.com/office/drawing/2014/main" id="{1C487544-D89B-43BE-94A2-FA0BFE3EDAF3}"/>
              </a:ext>
            </a:extLst>
          </p:cNvPr>
          <p:cNvSpPr>
            <a:spLocks noGrp="1"/>
          </p:cNvSpPr>
          <p:nvPr>
            <p:ph idx="1"/>
          </p:nvPr>
        </p:nvSpPr>
        <p:spPr/>
        <p:txBody>
          <a:bodyPr/>
          <a:lstStyle/>
          <a:p>
            <a:r>
              <a:rPr lang="en-US" dirty="0"/>
              <a:t>Maintain a Secure Environment</a:t>
            </a:r>
          </a:p>
          <a:p>
            <a:r>
              <a:rPr lang="en-US" dirty="0"/>
              <a:t>Identify and Isolate critical assets</a:t>
            </a:r>
          </a:p>
          <a:p>
            <a:r>
              <a:rPr lang="en-US" dirty="0"/>
              <a:t>Implement “creative-destruction” </a:t>
            </a:r>
            <a:r>
              <a:rPr lang="en-US" dirty="0">
                <a:sym typeface="Wingdings" panose="05000000000000000000" pitchFamily="2" charset="2"/>
              </a:rPr>
              <a:t></a:t>
            </a:r>
          </a:p>
          <a:p>
            <a:r>
              <a:rPr lang="en-US" dirty="0">
                <a:sym typeface="Wingdings" panose="05000000000000000000" pitchFamily="2" charset="2"/>
              </a:rPr>
              <a:t>Isolate legacy systems and applications</a:t>
            </a:r>
          </a:p>
          <a:p>
            <a:r>
              <a:rPr lang="en-US" dirty="0">
                <a:sym typeface="Wingdings" panose="05000000000000000000" pitchFamily="2" charset="2"/>
              </a:rPr>
              <a:t>Simplify end user security</a:t>
            </a:r>
            <a:endParaRPr lang="en-US" dirty="0"/>
          </a:p>
        </p:txBody>
      </p:sp>
    </p:spTree>
    <p:extLst>
      <p:ext uri="{BB962C8B-B14F-4D97-AF65-F5344CB8AC3E}">
        <p14:creationId xmlns:p14="http://schemas.microsoft.com/office/powerpoint/2010/main" val="31496288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4D503C-F738-44FD-8231-6B57D526B55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ADS Top 10 (</a:t>
            </a:r>
            <a:r>
              <a:rPr lang="en-US" sz="5400" i="1" kern="1200">
                <a:solidFill>
                  <a:srgbClr val="FFFFFF"/>
                </a:solidFill>
                <a:latin typeface="+mj-lt"/>
                <a:ea typeface="+mj-ea"/>
                <a:cs typeface="+mj-cs"/>
              </a:rPr>
              <a:t>I really mean 22</a:t>
            </a:r>
            <a:r>
              <a:rPr lang="en-US" sz="5400" kern="1200">
                <a:solidFill>
                  <a:srgbClr val="FFFFFF"/>
                </a:solidFill>
                <a:latin typeface="+mj-lt"/>
                <a:ea typeface="+mj-ea"/>
                <a:cs typeface="+mj-cs"/>
              </a:rPr>
              <a:t>)</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ell phone&#10;&#10;Description automatically generated">
            <a:extLst>
              <a:ext uri="{FF2B5EF4-FFF2-40B4-BE49-F238E27FC236}">
                <a16:creationId xmlns:a16="http://schemas.microsoft.com/office/drawing/2014/main" id="{2A06376A-26EE-41A7-886A-9C39380D54F5}"/>
              </a:ext>
            </a:extLst>
          </p:cNvPr>
          <p:cNvPicPr>
            <a:picLocks noGrp="1" noChangeAspect="1"/>
          </p:cNvPicPr>
          <p:nvPr>
            <p:ph idx="1"/>
          </p:nvPr>
        </p:nvPicPr>
        <p:blipFill>
          <a:blip r:embed="rId2"/>
          <a:stretch>
            <a:fillRect/>
          </a:stretch>
        </p:blipFill>
        <p:spPr>
          <a:xfrm>
            <a:off x="320040" y="2539899"/>
            <a:ext cx="11496821" cy="3937661"/>
          </a:xfrm>
          <a:prstGeom prst="rect">
            <a:avLst/>
          </a:prstGeom>
        </p:spPr>
      </p:pic>
    </p:spTree>
    <p:extLst>
      <p:ext uri="{BB962C8B-B14F-4D97-AF65-F5344CB8AC3E}">
        <p14:creationId xmlns:p14="http://schemas.microsoft.com/office/powerpoint/2010/main" val="15126715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4D503C-F738-44FD-8231-6B57D526B55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ADS Top 10 (</a:t>
            </a:r>
            <a:r>
              <a:rPr lang="en-US" sz="5400" i="1" kern="1200">
                <a:solidFill>
                  <a:srgbClr val="FFFFFF"/>
                </a:solidFill>
                <a:latin typeface="+mj-lt"/>
                <a:ea typeface="+mj-ea"/>
                <a:cs typeface="+mj-cs"/>
              </a:rPr>
              <a:t>I really mean 22</a:t>
            </a:r>
            <a:r>
              <a:rPr lang="en-US" sz="5400" kern="1200">
                <a:solidFill>
                  <a:srgbClr val="FFFFFF"/>
                </a:solidFill>
                <a:latin typeface="+mj-lt"/>
                <a:ea typeface="+mj-ea"/>
                <a:cs typeface="+mj-cs"/>
              </a:rPr>
              <a:t>)</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4" name="Content Placeholder 5">
            <a:extLst>
              <a:ext uri="{FF2B5EF4-FFF2-40B4-BE49-F238E27FC236}">
                <a16:creationId xmlns:a16="http://schemas.microsoft.com/office/drawing/2014/main" id="{9C4CF3AC-AC73-422F-A521-6CAE4CEA4010}"/>
              </a:ext>
            </a:extLst>
          </p:cNvPr>
          <p:cNvPicPr>
            <a:picLocks noGrp="1" noChangeAspect="1"/>
          </p:cNvPicPr>
          <p:nvPr>
            <p:ph idx="1"/>
          </p:nvPr>
        </p:nvPicPr>
        <p:blipFill>
          <a:blip r:embed="rId2"/>
          <a:stretch>
            <a:fillRect/>
          </a:stretch>
        </p:blipFill>
        <p:spPr>
          <a:xfrm>
            <a:off x="320040" y="2999773"/>
            <a:ext cx="11496821" cy="3017913"/>
          </a:xfrm>
          <a:prstGeom prst="rect">
            <a:avLst/>
          </a:prstGeom>
        </p:spPr>
      </p:pic>
    </p:spTree>
    <p:extLst>
      <p:ext uri="{BB962C8B-B14F-4D97-AF65-F5344CB8AC3E}">
        <p14:creationId xmlns:p14="http://schemas.microsoft.com/office/powerpoint/2010/main" val="643837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4D503C-F738-44FD-8231-6B57D526B55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ADS Top 10 (</a:t>
            </a:r>
            <a:r>
              <a:rPr lang="en-US" sz="5400" i="1" kern="1200">
                <a:solidFill>
                  <a:srgbClr val="FFFFFF"/>
                </a:solidFill>
                <a:latin typeface="+mj-lt"/>
                <a:ea typeface="+mj-ea"/>
                <a:cs typeface="+mj-cs"/>
              </a:rPr>
              <a:t>I really mean 22</a:t>
            </a:r>
            <a:r>
              <a:rPr lang="en-US" sz="5400" kern="1200">
                <a:solidFill>
                  <a:srgbClr val="FFFFFF"/>
                </a:solidFill>
                <a:latin typeface="+mj-lt"/>
                <a:ea typeface="+mj-ea"/>
                <a:cs typeface="+mj-cs"/>
              </a:rPr>
              <a:t>)</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2" name="Content Placeholder 4">
            <a:extLst>
              <a:ext uri="{FF2B5EF4-FFF2-40B4-BE49-F238E27FC236}">
                <a16:creationId xmlns:a16="http://schemas.microsoft.com/office/drawing/2014/main" id="{11A62769-7296-4B55-BECC-E89A2E3EC4FC}"/>
              </a:ext>
            </a:extLst>
          </p:cNvPr>
          <p:cNvPicPr>
            <a:picLocks noGrp="1" noChangeAspect="1"/>
          </p:cNvPicPr>
          <p:nvPr>
            <p:ph idx="1"/>
          </p:nvPr>
        </p:nvPicPr>
        <p:blipFill>
          <a:blip r:embed="rId2"/>
          <a:stretch>
            <a:fillRect/>
          </a:stretch>
        </p:blipFill>
        <p:spPr>
          <a:xfrm>
            <a:off x="320040" y="2654868"/>
            <a:ext cx="11496821" cy="3707723"/>
          </a:xfrm>
          <a:prstGeom prst="rect">
            <a:avLst/>
          </a:prstGeom>
        </p:spPr>
      </p:pic>
    </p:spTree>
    <p:extLst>
      <p:ext uri="{BB962C8B-B14F-4D97-AF65-F5344CB8AC3E}">
        <p14:creationId xmlns:p14="http://schemas.microsoft.com/office/powerpoint/2010/main" val="21768696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4D503C-F738-44FD-8231-6B57D526B55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ADS Top 10 (</a:t>
            </a:r>
            <a:r>
              <a:rPr lang="en-US" sz="5400" i="1" kern="1200">
                <a:solidFill>
                  <a:srgbClr val="FFFFFF"/>
                </a:solidFill>
                <a:latin typeface="+mj-lt"/>
                <a:ea typeface="+mj-ea"/>
                <a:cs typeface="+mj-cs"/>
              </a:rPr>
              <a:t>I really mean 22</a:t>
            </a:r>
            <a:r>
              <a:rPr lang="en-US" sz="5400" kern="1200">
                <a:solidFill>
                  <a:srgbClr val="FFFFFF"/>
                </a:solidFill>
                <a:latin typeface="+mj-lt"/>
                <a:ea typeface="+mj-ea"/>
                <a:cs typeface="+mj-cs"/>
              </a:rPr>
              <a:t>)</a:t>
            </a:r>
          </a:p>
        </p:txBody>
      </p:sp>
      <p:cxnSp>
        <p:nvCxnSpPr>
          <p:cNvPr id="35" name="Straight Connector 3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0" name="Content Placeholder 4" descr="A screenshot of a cell phone&#10;&#10;Description automatically generated">
            <a:extLst>
              <a:ext uri="{FF2B5EF4-FFF2-40B4-BE49-F238E27FC236}">
                <a16:creationId xmlns:a16="http://schemas.microsoft.com/office/drawing/2014/main" id="{FB0E1706-D0AD-4CE4-A8F5-F0B1AFD1D73F}"/>
              </a:ext>
            </a:extLst>
          </p:cNvPr>
          <p:cNvPicPr>
            <a:picLocks noGrp="1" noChangeAspect="1"/>
          </p:cNvPicPr>
          <p:nvPr>
            <p:ph idx="1"/>
          </p:nvPr>
        </p:nvPicPr>
        <p:blipFill>
          <a:blip r:embed="rId2"/>
          <a:stretch>
            <a:fillRect/>
          </a:stretch>
        </p:blipFill>
        <p:spPr>
          <a:xfrm>
            <a:off x="320040" y="2856061"/>
            <a:ext cx="11496821" cy="3305337"/>
          </a:xfrm>
          <a:prstGeom prst="rect">
            <a:avLst/>
          </a:prstGeom>
        </p:spPr>
      </p:pic>
    </p:spTree>
    <p:extLst>
      <p:ext uri="{BB962C8B-B14F-4D97-AF65-F5344CB8AC3E}">
        <p14:creationId xmlns:p14="http://schemas.microsoft.com/office/powerpoint/2010/main" val="36410517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3FA6-4C50-418B-BCC0-0BA8E8B5B5DC}"/>
              </a:ext>
            </a:extLst>
          </p:cNvPr>
          <p:cNvSpPr>
            <a:spLocks noGrp="1"/>
          </p:cNvSpPr>
          <p:nvPr>
            <p:ph type="title"/>
          </p:nvPr>
        </p:nvSpPr>
        <p:spPr/>
        <p:txBody>
          <a:bodyPr/>
          <a:lstStyle/>
          <a:p>
            <a:r>
              <a:rPr lang="en-US" dirty="0"/>
              <a:t>Applying Baselines</a:t>
            </a:r>
          </a:p>
        </p:txBody>
      </p:sp>
      <p:sp>
        <p:nvSpPr>
          <p:cNvPr id="3" name="Content Placeholder 2">
            <a:extLst>
              <a:ext uri="{FF2B5EF4-FFF2-40B4-BE49-F238E27FC236}">
                <a16:creationId xmlns:a16="http://schemas.microsoft.com/office/drawing/2014/main" id="{A1F0D0F1-BCB2-45E5-9AF5-180E9675ADE0}"/>
              </a:ext>
            </a:extLst>
          </p:cNvPr>
          <p:cNvSpPr>
            <a:spLocks noGrp="1"/>
          </p:cNvSpPr>
          <p:nvPr>
            <p:ph idx="1"/>
          </p:nvPr>
        </p:nvSpPr>
        <p:spPr/>
        <p:txBody>
          <a:bodyPr/>
          <a:lstStyle/>
          <a:p>
            <a:r>
              <a:rPr lang="en-US" dirty="0"/>
              <a:t>OS and Version specific</a:t>
            </a:r>
          </a:p>
          <a:p>
            <a:r>
              <a:rPr lang="en-US" dirty="0"/>
              <a:t>Offered by Microsoft for </a:t>
            </a:r>
            <a:r>
              <a:rPr lang="en-US" i="1" dirty="0"/>
              <a:t>FREE</a:t>
            </a:r>
          </a:p>
          <a:p>
            <a:r>
              <a:rPr lang="en-US" dirty="0"/>
              <a:t>Can also use 3</a:t>
            </a:r>
            <a:r>
              <a:rPr lang="en-US" baseline="30000" dirty="0"/>
              <a:t>rd</a:t>
            </a:r>
            <a:r>
              <a:rPr lang="en-US" dirty="0"/>
              <a:t> party sources</a:t>
            </a:r>
          </a:p>
          <a:p>
            <a:pPr lvl="1"/>
            <a:r>
              <a:rPr lang="en-US" dirty="0"/>
              <a:t>CIS L1 – very close to Microsoft reference</a:t>
            </a:r>
          </a:p>
          <a:p>
            <a:pPr lvl="1"/>
            <a:r>
              <a:rPr lang="en-US" dirty="0"/>
              <a:t>CIS L2 – cares nothing about your need to use the OS, but it IS secured</a:t>
            </a:r>
          </a:p>
          <a:p>
            <a:pPr lvl="1"/>
            <a:r>
              <a:rPr lang="en-US" dirty="0"/>
              <a:t>NIST/STIG – government/military application requirements</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2711002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emo time">
            <a:extLst>
              <a:ext uri="{FF2B5EF4-FFF2-40B4-BE49-F238E27FC236}">
                <a16:creationId xmlns:a16="http://schemas.microsoft.com/office/drawing/2014/main" id="{DA748261-1724-4AAB-B12D-C3CEB160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95250"/>
            <a:ext cx="5715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3634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D6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59CA0-0C58-4209-BEB8-2E13ACEE3DA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Active Directory Admin Tier Model</a:t>
            </a:r>
          </a:p>
        </p:txBody>
      </p:sp>
      <p:pic>
        <p:nvPicPr>
          <p:cNvPr id="2050" name="Picture 2" descr="Diagram showing the three layers of the Tier model">
            <a:extLst>
              <a:ext uri="{FF2B5EF4-FFF2-40B4-BE49-F238E27FC236}">
                <a16:creationId xmlns:a16="http://schemas.microsoft.com/office/drawing/2014/main" id="{91A1183A-1631-46DC-BBEE-DC95BCFD56A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38600" y="1414610"/>
            <a:ext cx="7188199" cy="4025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7629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EED7-B3F6-45CC-88F4-5DBF41BDB9FE}"/>
              </a:ext>
            </a:extLst>
          </p:cNvPr>
          <p:cNvSpPr>
            <a:spLocks noGrp="1"/>
          </p:cNvSpPr>
          <p:nvPr>
            <p:ph type="title"/>
          </p:nvPr>
        </p:nvSpPr>
        <p:spPr/>
        <p:txBody>
          <a:bodyPr/>
          <a:lstStyle/>
          <a:p>
            <a:r>
              <a:rPr lang="en-US" dirty="0"/>
              <a:t>Tier 0 (</a:t>
            </a:r>
            <a:r>
              <a:rPr lang="en-US" i="1" dirty="0"/>
              <a:t>zero</a:t>
            </a:r>
            <a:r>
              <a:rPr lang="en-US" dirty="0"/>
              <a:t>)</a:t>
            </a:r>
          </a:p>
        </p:txBody>
      </p:sp>
      <p:sp>
        <p:nvSpPr>
          <p:cNvPr id="3" name="Content Placeholder 2">
            <a:extLst>
              <a:ext uri="{FF2B5EF4-FFF2-40B4-BE49-F238E27FC236}">
                <a16:creationId xmlns:a16="http://schemas.microsoft.com/office/drawing/2014/main" id="{86DA52E9-8A24-48EC-AAAE-2CEF55A0F941}"/>
              </a:ext>
            </a:extLst>
          </p:cNvPr>
          <p:cNvSpPr>
            <a:spLocks noGrp="1"/>
          </p:cNvSpPr>
          <p:nvPr>
            <p:ph idx="1"/>
          </p:nvPr>
        </p:nvSpPr>
        <p:spPr/>
        <p:txBody>
          <a:bodyPr/>
          <a:lstStyle/>
          <a:p>
            <a:r>
              <a:rPr lang="en-US" dirty="0"/>
              <a:t>Direct Control of enterprise identities in the environment. </a:t>
            </a:r>
          </a:p>
          <a:p>
            <a:r>
              <a:rPr lang="en-US" dirty="0"/>
              <a:t>Tier 0 includes accounts, groups, and other assets that have direct or indirect administrative control of the Active Directory forest, domains, or domain controllers, and all the assets in it. </a:t>
            </a:r>
          </a:p>
          <a:p>
            <a:r>
              <a:rPr lang="en-US" dirty="0"/>
              <a:t>The security sensitivity of all Tier 0 assets is equivalent as they are all effectively in control of each other.</a:t>
            </a:r>
          </a:p>
        </p:txBody>
      </p:sp>
    </p:spTree>
    <p:extLst>
      <p:ext uri="{BB962C8B-B14F-4D97-AF65-F5344CB8AC3E}">
        <p14:creationId xmlns:p14="http://schemas.microsoft.com/office/powerpoint/2010/main" val="10323820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C8F7-6C0C-4C08-BAB5-CFB0C57FC969}"/>
              </a:ext>
            </a:extLst>
          </p:cNvPr>
          <p:cNvSpPr>
            <a:spLocks noGrp="1"/>
          </p:cNvSpPr>
          <p:nvPr>
            <p:ph type="title"/>
          </p:nvPr>
        </p:nvSpPr>
        <p:spPr/>
        <p:txBody>
          <a:bodyPr/>
          <a:lstStyle/>
          <a:p>
            <a:r>
              <a:rPr lang="en-US" dirty="0"/>
              <a:t>Tier 1</a:t>
            </a:r>
          </a:p>
        </p:txBody>
      </p:sp>
      <p:sp>
        <p:nvSpPr>
          <p:cNvPr id="3" name="Content Placeholder 2">
            <a:extLst>
              <a:ext uri="{FF2B5EF4-FFF2-40B4-BE49-F238E27FC236}">
                <a16:creationId xmlns:a16="http://schemas.microsoft.com/office/drawing/2014/main" id="{89A35168-EAE1-44C7-A275-8880814D6308}"/>
              </a:ext>
            </a:extLst>
          </p:cNvPr>
          <p:cNvSpPr>
            <a:spLocks noGrp="1"/>
          </p:cNvSpPr>
          <p:nvPr>
            <p:ph idx="1"/>
          </p:nvPr>
        </p:nvSpPr>
        <p:spPr/>
        <p:txBody>
          <a:bodyPr/>
          <a:lstStyle/>
          <a:p>
            <a:r>
              <a:rPr lang="en-US" dirty="0"/>
              <a:t>Control of enterprise servers and applications. </a:t>
            </a:r>
          </a:p>
          <a:p>
            <a:r>
              <a:rPr lang="en-US" dirty="0"/>
              <a:t>Tier 1 assets include server operating systems, cloud services, and enterprise applications. </a:t>
            </a:r>
          </a:p>
          <a:p>
            <a:r>
              <a:rPr lang="en-US" dirty="0"/>
              <a:t>Tier 1 administrator accounts have administrative control of a significant amount of business value that is hosted on these assets. </a:t>
            </a:r>
          </a:p>
          <a:p>
            <a:r>
              <a:rPr lang="en-US" dirty="0"/>
              <a:t>A common example role is server administrators who maintain these operating systems with the ability to impact all enterprise services.</a:t>
            </a:r>
          </a:p>
        </p:txBody>
      </p:sp>
    </p:spTree>
    <p:extLst>
      <p:ext uri="{BB962C8B-B14F-4D97-AF65-F5344CB8AC3E}">
        <p14:creationId xmlns:p14="http://schemas.microsoft.com/office/powerpoint/2010/main" val="1055931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5097</Words>
  <Application>Microsoft Office PowerPoint</Application>
  <PresentationFormat>Widescreen</PresentationFormat>
  <Paragraphs>673</Paragraphs>
  <Slides>108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108</vt:i4>
      </vt:variant>
    </vt:vector>
  </HeadingPairs>
  <TitlesOfParts>
    <vt:vector size="114" baseType="lpstr">
      <vt:lpstr>Arial</vt:lpstr>
      <vt:lpstr>Calibri</vt:lpstr>
      <vt:lpstr>Calibri Light</vt:lpstr>
      <vt:lpstr>Segoe UI</vt:lpstr>
      <vt:lpstr>Verdana</vt:lpstr>
      <vt:lpstr>Office Theme</vt:lpstr>
      <vt:lpstr>Raleigh ISSA Active Directory Saturday</vt:lpstr>
      <vt:lpstr>Introduction</vt:lpstr>
      <vt:lpstr>FIRST!</vt:lpstr>
      <vt:lpstr>Active Directory is a form of:</vt:lpstr>
      <vt:lpstr>Because it can provide:</vt:lpstr>
      <vt:lpstr>What is Active Directory</vt:lpstr>
      <vt:lpstr>Logical - Partitions</vt:lpstr>
      <vt:lpstr>Logical - Schema</vt:lpstr>
      <vt:lpstr>Logical - Names</vt:lpstr>
      <vt:lpstr>Logical – Sites and Subnets</vt:lpstr>
      <vt:lpstr>Logical - OUs</vt:lpstr>
      <vt:lpstr>Physical – Domain Controllers</vt:lpstr>
      <vt:lpstr>Physical – Global Catalog</vt:lpstr>
      <vt:lpstr>PowerPoint Presentation</vt:lpstr>
      <vt:lpstr>Active Directory Critical Services</vt:lpstr>
      <vt:lpstr>DFSR Service</vt:lpstr>
      <vt:lpstr>DNS Client Service</vt:lpstr>
      <vt:lpstr>DNS Server Service</vt:lpstr>
      <vt:lpstr>Kerberos Key Distribution Center (KDC) Service</vt:lpstr>
      <vt:lpstr>Netlogon Service</vt:lpstr>
      <vt:lpstr>Netlogon Service cont.</vt:lpstr>
      <vt:lpstr>Netlogon Service – yeah, its important!</vt:lpstr>
      <vt:lpstr>Windows Time Service (W32Time)</vt:lpstr>
      <vt:lpstr>What about W32Time on Virtual DCs?</vt:lpstr>
      <vt:lpstr>Active Directory Domain Service (AD DS)</vt:lpstr>
      <vt:lpstr>Active Directory Web Services (AD WS)</vt:lpstr>
      <vt:lpstr>PowerPoint Presentation</vt:lpstr>
      <vt:lpstr>FSMO – Fizz-what?! – 5 guys! (who’s hungry)</vt:lpstr>
      <vt:lpstr>Forest-Wide Operations Master Roles</vt:lpstr>
      <vt:lpstr>Domain-Wide Operations Master Roles</vt:lpstr>
      <vt:lpstr>Domain-Wide Operations Master Roles</vt:lpstr>
      <vt:lpstr>Domain-Wide Operations Master Roles</vt:lpstr>
      <vt:lpstr>Other FSMO Dependencies</vt:lpstr>
      <vt:lpstr>Did I mention that FSMOs are SPECIAL?</vt:lpstr>
      <vt:lpstr>Users – why do you treat me like an object?!</vt:lpstr>
      <vt:lpstr>User Properties</vt:lpstr>
      <vt:lpstr>Users – should be fresh!</vt:lpstr>
      <vt:lpstr>PowerPoint Presentation</vt:lpstr>
      <vt:lpstr>Groups – this may get confusing…</vt:lpstr>
      <vt:lpstr>Group Types</vt:lpstr>
      <vt:lpstr>Group Scopes</vt:lpstr>
      <vt:lpstr>Groups – Nesting: IGDLA Best Practice</vt:lpstr>
      <vt:lpstr>OR…</vt:lpstr>
      <vt:lpstr>Restricting Groups</vt:lpstr>
      <vt:lpstr>Default Groups</vt:lpstr>
      <vt:lpstr>PowerPoint Presentation</vt:lpstr>
      <vt:lpstr>PowerPoint Presentation</vt:lpstr>
      <vt:lpstr>Computer Accounts – not always happy</vt:lpstr>
      <vt:lpstr>Computers – this shouldn’t be confusing </vt:lpstr>
      <vt:lpstr>OU Hierarchy Considerations</vt:lpstr>
      <vt:lpstr>PowerPoint Presentation</vt:lpstr>
      <vt:lpstr>AD DS Partitions (review)</vt:lpstr>
      <vt:lpstr>Characteristics (part 1)</vt:lpstr>
      <vt:lpstr>Characteristics (part 2)</vt:lpstr>
      <vt:lpstr>Intrasite Replication Uses:</vt:lpstr>
      <vt:lpstr>Intrasite Conflict Resolution</vt:lpstr>
      <vt:lpstr>PowerPoint Presentation</vt:lpstr>
      <vt:lpstr>AD DS Sites</vt:lpstr>
      <vt:lpstr>Intersite Replication</vt:lpstr>
      <vt:lpstr>What’s the ISTG?</vt:lpstr>
      <vt:lpstr>PowerPoint Presentation</vt:lpstr>
      <vt:lpstr>Sites and DNS</vt:lpstr>
      <vt:lpstr>So THAT’s how I find a DC! (normally)</vt:lpstr>
      <vt:lpstr>Site Links</vt:lpstr>
      <vt:lpstr>PowerPoint Presentation</vt:lpstr>
      <vt:lpstr>Group Policy</vt:lpstr>
      <vt:lpstr>Group Policy Tools</vt:lpstr>
      <vt:lpstr>Why Use Group Policy?</vt:lpstr>
      <vt:lpstr>Group Policy Objects (GPO)</vt:lpstr>
      <vt:lpstr>GPO Scope</vt:lpstr>
      <vt:lpstr>GPO Application (Processing Order)</vt:lpstr>
      <vt:lpstr>GPO Application Process</vt:lpstr>
      <vt:lpstr>GPO – a dissection </vt:lpstr>
      <vt:lpstr>RSoP</vt:lpstr>
      <vt:lpstr>PowerPoint Presentation</vt:lpstr>
      <vt:lpstr>Active Directory Sizing/Capacity</vt:lpstr>
      <vt:lpstr>The Basics of More</vt:lpstr>
      <vt:lpstr>Assumptions</vt:lpstr>
      <vt:lpstr>Memory - Sample</vt:lpstr>
      <vt:lpstr>Network - Sample</vt:lpstr>
      <vt:lpstr>Storage - Sample</vt:lpstr>
      <vt:lpstr>Storage Performance - Sample</vt:lpstr>
      <vt:lpstr>Capacity Goals - Sample</vt:lpstr>
      <vt:lpstr>Virtualization Impacts</vt:lpstr>
      <vt:lpstr>Virtual DC Rules (thou shalt nots)</vt:lpstr>
      <vt:lpstr>Active Directory Security</vt:lpstr>
      <vt:lpstr>Avenues of Compromise</vt:lpstr>
      <vt:lpstr>Reducing the Attack Surface</vt:lpstr>
      <vt:lpstr>Monitor for IOC</vt:lpstr>
      <vt:lpstr>Plan for Compromise</vt:lpstr>
      <vt:lpstr>ADS Top 10 (I really mean 22)</vt:lpstr>
      <vt:lpstr>ADS Top 10 (I really mean 22)</vt:lpstr>
      <vt:lpstr>ADS Top 10 (I really mean 22)</vt:lpstr>
      <vt:lpstr>ADS Top 10 (I really mean 22)</vt:lpstr>
      <vt:lpstr>Applying Baselines</vt:lpstr>
      <vt:lpstr>PowerPoint Presentation</vt:lpstr>
      <vt:lpstr>Active Directory Admin Tier Model</vt:lpstr>
      <vt:lpstr>Tier 0 (zero)</vt:lpstr>
      <vt:lpstr>Tier 1</vt:lpstr>
      <vt:lpstr>Tier 2</vt:lpstr>
      <vt:lpstr>Control Restrictions</vt:lpstr>
      <vt:lpstr>Logon Restrictions</vt:lpstr>
      <vt:lpstr>Clean Source</vt:lpstr>
      <vt:lpstr>But why…?!</vt:lpstr>
      <vt:lpstr>Operational Standards based on Clean Source</vt:lpstr>
      <vt:lpstr>Enhanced Security Admin Environment</vt:lpstr>
      <vt:lpstr>Privileged Admin Workstation (PAW)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Raleigh ISSA Active Directory Saturday</dc:title>
  <dc:creator>Jon Fox</dc:creator>
  <cp:lastModifiedBy>Jon Fox</cp:lastModifiedBy>
  <cp:revision>3</cp:revision>
  <dcterms:created xsi:type="dcterms:W3CDTF">2019-02-23T00:59:44Z</dcterms:created>
  <dcterms:modified xsi:type="dcterms:W3CDTF">2019-02-23T12:58:24Z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jofo@microsoft.com</vt:lpwstr>
  </property>
  <property fmtid="{D5CDD505-2E9C-101B-9397-08002B2CF9AE}" pid="5" name="MSIP_Label_f42aa342-8706-4288-bd11-ebb85995028c_SetDate">
    <vt:lpwstr>2019-02-23T01:06:41.9697741Z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36303ed0-d3c4-48eb-8c90-d3002221dbc5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