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5e22628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5e22628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we all know minesweeper, but just to quickly explain: the objective of the game is to identify all the mines on a board of tiles. Clicking on a square will reveal the number of adjacent tiles which contain mines. You keep clicking on tiles until you either identify all the mines and win, or you find a bomb and lose.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5e22628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5e22628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software is coded entirely in Java, using JavaFX for the GUI. It is a desktop application formatted as an executable JAR file. And it has a fairly broad potential user base, so anyone from casual video game players to office workers, to anyone with a bit of time to kill is the target audience. But in reality this code hasn’t actually seen much action. Now jonathan will start us off by discussing GUI testing.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e22628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e22628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64096a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64096a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here a partial UML diagram that describes the relationships between Game, Score, Board, and UI. We can see that Game contains these classes as member fields, so we conducted integration testing primarily on the relationships in the Game class. The coverage criteria we focused on was: if a method in Game calls a method in another class, that call should occur in a test. We did state-based testing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e226282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e226282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5e226282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5e226282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619c9eb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619c9e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Debugging Minesweeper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F3F3F3"/>
                </a:solidFill>
              </a:rPr>
              <a:t>Andres, Alex, </a:t>
            </a:r>
            <a:r>
              <a:rPr lang="en">
                <a:solidFill>
                  <a:srgbClr val="F3F3F3"/>
                </a:solidFill>
              </a:rPr>
              <a:t>Jonathan</a:t>
            </a:r>
            <a:endParaRPr>
              <a:solidFill>
                <a:srgbClr val="F3F3F3"/>
              </a:solidFill>
            </a:endParaRPr>
          </a:p>
          <a:p>
            <a:pPr indent="0" lvl="0" marL="0" rtl="0" algn="l">
              <a:spcBef>
                <a:spcPts val="0"/>
              </a:spcBef>
              <a:spcAft>
                <a:spcPts val="0"/>
              </a:spcAft>
              <a:buNone/>
            </a:pPr>
            <a:r>
              <a:rPr lang="en"/>
              <a:t> </a:t>
            </a:r>
            <a:endParaRPr/>
          </a:p>
        </p:txBody>
      </p:sp>
      <p:sp>
        <p:nvSpPr>
          <p:cNvPr id="56" name="Google Shape;56;p13"/>
          <p:cNvSpPr/>
          <p:nvPr/>
        </p:nvSpPr>
        <p:spPr>
          <a:xfrm>
            <a:off x="6775" y="27150"/>
            <a:ext cx="1940700" cy="5143500"/>
          </a:xfrm>
          <a:prstGeom prst="rtTriangl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flipH="1">
            <a:off x="7203300" y="0"/>
            <a:ext cx="1940700" cy="5143500"/>
          </a:xfrm>
          <a:prstGeom prst="rtTriangl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Game</a:t>
            </a:r>
            <a:endParaRPr/>
          </a:p>
        </p:txBody>
      </p:sp>
      <p:sp>
        <p:nvSpPr>
          <p:cNvPr id="63" name="Google Shape;63;p14"/>
          <p:cNvSpPr txBox="1"/>
          <p:nvPr>
            <p:ph idx="1" type="body"/>
          </p:nvPr>
        </p:nvSpPr>
        <p:spPr>
          <a:xfrm>
            <a:off x="311700" y="1153550"/>
            <a:ext cx="3780000" cy="34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6FA8DC"/>
                </a:solidFill>
              </a:rPr>
              <a:t>Objective: </a:t>
            </a:r>
            <a:r>
              <a:rPr lang="en" sz="1600">
                <a:solidFill>
                  <a:srgbClr val="6FA8DC"/>
                </a:solidFill>
              </a:rPr>
              <a:t>Identify all mines on the board.</a:t>
            </a:r>
            <a:endParaRPr sz="1600">
              <a:solidFill>
                <a:srgbClr val="6FA8DC"/>
              </a:solidFill>
            </a:endParaRPr>
          </a:p>
          <a:p>
            <a:pPr indent="0" lvl="0" marL="0" rtl="0" algn="l">
              <a:spcBef>
                <a:spcPts val="1200"/>
              </a:spcBef>
              <a:spcAft>
                <a:spcPts val="0"/>
              </a:spcAft>
              <a:buNone/>
            </a:pPr>
            <a:r>
              <a:rPr b="1" lang="en" sz="1600">
                <a:solidFill>
                  <a:srgbClr val="6FA8DC"/>
                </a:solidFill>
              </a:rPr>
              <a:t>Gameplay: </a:t>
            </a:r>
            <a:r>
              <a:rPr lang="en" sz="1600">
                <a:solidFill>
                  <a:srgbClr val="6FA8DC"/>
                </a:solidFill>
              </a:rPr>
              <a:t>Clicking on a square reveals the number of adjacent mines. However, you can flag squares as mines by right clicking. </a:t>
            </a:r>
            <a:endParaRPr sz="1600">
              <a:solidFill>
                <a:srgbClr val="6FA8DC"/>
              </a:solidFill>
            </a:endParaRPr>
          </a:p>
          <a:p>
            <a:pPr indent="0" lvl="0" marL="0" rtl="0" algn="l">
              <a:spcBef>
                <a:spcPts val="1200"/>
              </a:spcBef>
              <a:spcAft>
                <a:spcPts val="1200"/>
              </a:spcAft>
              <a:buNone/>
            </a:pPr>
            <a:r>
              <a:rPr b="1" lang="en" sz="1600">
                <a:solidFill>
                  <a:srgbClr val="6FA8DC"/>
                </a:solidFill>
              </a:rPr>
              <a:t>Rules: </a:t>
            </a:r>
            <a:r>
              <a:rPr lang="en" sz="1600">
                <a:solidFill>
                  <a:srgbClr val="6FA8DC"/>
                </a:solidFill>
              </a:rPr>
              <a:t>If you click on a mine, you lose! You also can only flag a certain number of mines.</a:t>
            </a:r>
            <a:endParaRPr b="1" sz="1600">
              <a:solidFill>
                <a:srgbClr val="6FA8DC"/>
              </a:solidFill>
            </a:endParaRPr>
          </a:p>
        </p:txBody>
      </p:sp>
      <p:pic>
        <p:nvPicPr>
          <p:cNvPr id="64" name="Google Shape;64;p14"/>
          <p:cNvPicPr preferRelativeResize="0"/>
          <p:nvPr/>
        </p:nvPicPr>
        <p:blipFill>
          <a:blip r:embed="rId3">
            <a:alphaModFix/>
          </a:blip>
          <a:stretch>
            <a:fillRect/>
          </a:stretch>
        </p:blipFill>
        <p:spPr>
          <a:xfrm>
            <a:off x="4739450" y="556373"/>
            <a:ext cx="2283475" cy="2164675"/>
          </a:xfrm>
          <a:prstGeom prst="rect">
            <a:avLst/>
          </a:prstGeom>
          <a:noFill/>
          <a:ln>
            <a:noFill/>
          </a:ln>
        </p:spPr>
      </p:pic>
      <p:pic>
        <p:nvPicPr>
          <p:cNvPr id="65" name="Google Shape;65;p14"/>
          <p:cNvPicPr preferRelativeResize="0"/>
          <p:nvPr/>
        </p:nvPicPr>
        <p:blipFill>
          <a:blip r:embed="rId4">
            <a:alphaModFix/>
          </a:blip>
          <a:stretch>
            <a:fillRect/>
          </a:stretch>
        </p:blipFill>
        <p:spPr>
          <a:xfrm>
            <a:off x="6171225" y="2635923"/>
            <a:ext cx="2117651" cy="2117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flipH="1">
            <a:off x="7203300" y="0"/>
            <a:ext cx="1940700" cy="5143500"/>
          </a:xfrm>
          <a:prstGeom prst="rtTriangl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Code</a:t>
            </a:r>
            <a:endParaRPr/>
          </a:p>
        </p:txBody>
      </p:sp>
      <p:sp>
        <p:nvSpPr>
          <p:cNvPr id="72" name="Google Shape;72;p15"/>
          <p:cNvSpPr txBox="1"/>
          <p:nvPr>
            <p:ph idx="1" type="body"/>
          </p:nvPr>
        </p:nvSpPr>
        <p:spPr>
          <a:xfrm>
            <a:off x="311700" y="1153550"/>
            <a:ext cx="3780000" cy="34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6FA8DC"/>
                </a:solidFill>
              </a:rPr>
              <a:t>Language: </a:t>
            </a:r>
            <a:r>
              <a:rPr lang="en" sz="1600">
                <a:solidFill>
                  <a:srgbClr val="6FA8DC"/>
                </a:solidFill>
              </a:rPr>
              <a:t>Java (JDK 8)</a:t>
            </a:r>
            <a:endParaRPr sz="1600">
              <a:solidFill>
                <a:srgbClr val="6FA8DC"/>
              </a:solidFill>
            </a:endParaRPr>
          </a:p>
          <a:p>
            <a:pPr indent="0" lvl="0" marL="0" rtl="0" algn="l">
              <a:spcBef>
                <a:spcPts val="1200"/>
              </a:spcBef>
              <a:spcAft>
                <a:spcPts val="0"/>
              </a:spcAft>
              <a:buNone/>
            </a:pPr>
            <a:r>
              <a:rPr b="1" lang="en" sz="1600">
                <a:solidFill>
                  <a:srgbClr val="6FA8DC"/>
                </a:solidFill>
              </a:rPr>
              <a:t>Type of App</a:t>
            </a:r>
            <a:r>
              <a:rPr b="1" lang="en" sz="1600">
                <a:solidFill>
                  <a:srgbClr val="6FA8DC"/>
                </a:solidFill>
              </a:rPr>
              <a:t>: </a:t>
            </a:r>
            <a:r>
              <a:rPr lang="en" sz="1600">
                <a:solidFill>
                  <a:srgbClr val="6FA8DC"/>
                </a:solidFill>
              </a:rPr>
              <a:t>Desktop application (executable JAR file)</a:t>
            </a:r>
            <a:endParaRPr sz="1600">
              <a:solidFill>
                <a:srgbClr val="6FA8DC"/>
              </a:solidFill>
            </a:endParaRPr>
          </a:p>
          <a:p>
            <a:pPr indent="0" lvl="0" marL="0" rtl="0" algn="l">
              <a:spcBef>
                <a:spcPts val="1200"/>
              </a:spcBef>
              <a:spcAft>
                <a:spcPts val="1200"/>
              </a:spcAft>
              <a:buNone/>
            </a:pPr>
            <a:r>
              <a:rPr b="1" lang="en" sz="1600">
                <a:solidFill>
                  <a:srgbClr val="6FA8DC"/>
                </a:solidFill>
              </a:rPr>
              <a:t>Users</a:t>
            </a:r>
            <a:r>
              <a:rPr b="1" lang="en" sz="1600">
                <a:solidFill>
                  <a:srgbClr val="6FA8DC"/>
                </a:solidFill>
              </a:rPr>
              <a:t>: </a:t>
            </a:r>
            <a:r>
              <a:rPr lang="en" sz="1600">
                <a:solidFill>
                  <a:srgbClr val="6FA8DC"/>
                </a:solidFill>
              </a:rPr>
              <a:t>Casual video game players, office workers, anyone with a bit of time to kill</a:t>
            </a:r>
            <a:endParaRPr sz="1600">
              <a:solidFill>
                <a:srgbClr val="6FA8DC"/>
              </a:solidFill>
            </a:endParaRPr>
          </a:p>
        </p:txBody>
      </p:sp>
      <p:pic>
        <p:nvPicPr>
          <p:cNvPr id="73" name="Google Shape;73;p15"/>
          <p:cNvPicPr preferRelativeResize="0"/>
          <p:nvPr/>
        </p:nvPicPr>
        <p:blipFill>
          <a:blip r:embed="rId3">
            <a:alphaModFix/>
          </a:blip>
          <a:stretch>
            <a:fillRect/>
          </a:stretch>
        </p:blipFill>
        <p:spPr>
          <a:xfrm>
            <a:off x="5467813" y="445025"/>
            <a:ext cx="1774700" cy="2430450"/>
          </a:xfrm>
          <a:prstGeom prst="rect">
            <a:avLst/>
          </a:prstGeom>
          <a:noFill/>
          <a:ln>
            <a:noFill/>
          </a:ln>
        </p:spPr>
      </p:pic>
      <p:pic>
        <p:nvPicPr>
          <p:cNvPr id="74" name="Google Shape;74;p15"/>
          <p:cNvPicPr preferRelativeResize="0"/>
          <p:nvPr/>
        </p:nvPicPr>
        <p:blipFill>
          <a:blip r:embed="rId4">
            <a:alphaModFix/>
          </a:blip>
          <a:stretch>
            <a:fillRect/>
          </a:stretch>
        </p:blipFill>
        <p:spPr>
          <a:xfrm>
            <a:off x="4794125" y="3081894"/>
            <a:ext cx="3122076" cy="1845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flipH="1">
            <a:off x="7203300" y="0"/>
            <a:ext cx="1940700" cy="5143500"/>
          </a:xfrm>
          <a:prstGeom prst="rtTriangl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Testing</a:t>
            </a:r>
            <a:endParaRPr/>
          </a:p>
        </p:txBody>
      </p:sp>
      <p:sp>
        <p:nvSpPr>
          <p:cNvPr id="81" name="Google Shape;81;p16"/>
          <p:cNvSpPr txBox="1"/>
          <p:nvPr>
            <p:ph idx="1" type="body"/>
          </p:nvPr>
        </p:nvSpPr>
        <p:spPr>
          <a:xfrm>
            <a:off x="311700" y="1180700"/>
            <a:ext cx="3780000" cy="34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6FA8DC"/>
                </a:solidFill>
              </a:rPr>
              <a:t>Using JAssert for testing</a:t>
            </a:r>
            <a:endParaRPr b="1" sz="1600">
              <a:solidFill>
                <a:srgbClr val="6FA8DC"/>
              </a:solidFill>
            </a:endParaRPr>
          </a:p>
          <a:p>
            <a:pPr indent="0" lvl="0" marL="0" rtl="0" algn="l">
              <a:spcBef>
                <a:spcPts val="1200"/>
              </a:spcBef>
              <a:spcAft>
                <a:spcPts val="0"/>
              </a:spcAft>
              <a:buNone/>
            </a:pPr>
            <a:r>
              <a:t/>
            </a:r>
            <a:endParaRPr b="1" sz="1600">
              <a:solidFill>
                <a:srgbClr val="6FA8DC"/>
              </a:solidFill>
            </a:endParaRPr>
          </a:p>
          <a:p>
            <a:pPr indent="0" lvl="0" marL="0" rtl="0" algn="l">
              <a:spcBef>
                <a:spcPts val="1200"/>
              </a:spcBef>
              <a:spcAft>
                <a:spcPts val="0"/>
              </a:spcAft>
              <a:buNone/>
            </a:pPr>
            <a:r>
              <a:t/>
            </a:r>
            <a:endParaRPr b="1" sz="1600">
              <a:solidFill>
                <a:srgbClr val="6FA8DC"/>
              </a:solidFill>
            </a:endParaRPr>
          </a:p>
          <a:p>
            <a:pPr indent="0" lvl="0" marL="0" rtl="0" algn="l">
              <a:spcBef>
                <a:spcPts val="1200"/>
              </a:spcBef>
              <a:spcAft>
                <a:spcPts val="1200"/>
              </a:spcAft>
              <a:buNone/>
            </a:pPr>
            <a:r>
              <a:t/>
            </a:r>
            <a:endParaRPr b="1" sz="1600">
              <a:solidFill>
                <a:srgbClr val="6FA8DC"/>
              </a:solidFill>
            </a:endParaRPr>
          </a:p>
        </p:txBody>
      </p:sp>
      <p:pic>
        <p:nvPicPr>
          <p:cNvPr id="82" name="Google Shape;82;p16"/>
          <p:cNvPicPr preferRelativeResize="0"/>
          <p:nvPr/>
        </p:nvPicPr>
        <p:blipFill>
          <a:blip r:embed="rId3">
            <a:alphaModFix/>
          </a:blip>
          <a:stretch>
            <a:fillRect/>
          </a:stretch>
        </p:blipFill>
        <p:spPr>
          <a:xfrm>
            <a:off x="311700" y="2114550"/>
            <a:ext cx="1657350" cy="914400"/>
          </a:xfrm>
          <a:prstGeom prst="rect">
            <a:avLst/>
          </a:prstGeom>
          <a:noFill/>
          <a:ln>
            <a:noFill/>
          </a:ln>
        </p:spPr>
      </p:pic>
      <p:pic>
        <p:nvPicPr>
          <p:cNvPr id="83" name="Google Shape;83;p16"/>
          <p:cNvPicPr preferRelativeResize="0"/>
          <p:nvPr/>
        </p:nvPicPr>
        <p:blipFill>
          <a:blip r:embed="rId4">
            <a:alphaModFix/>
          </a:blip>
          <a:stretch>
            <a:fillRect/>
          </a:stretch>
        </p:blipFill>
        <p:spPr>
          <a:xfrm>
            <a:off x="2907325" y="1749376"/>
            <a:ext cx="2500800" cy="2277825"/>
          </a:xfrm>
          <a:prstGeom prst="rect">
            <a:avLst/>
          </a:prstGeom>
          <a:noFill/>
          <a:ln>
            <a:noFill/>
          </a:ln>
        </p:spPr>
      </p:pic>
      <p:pic>
        <p:nvPicPr>
          <p:cNvPr id="84" name="Google Shape;84;p16"/>
          <p:cNvPicPr preferRelativeResize="0"/>
          <p:nvPr/>
        </p:nvPicPr>
        <p:blipFill>
          <a:blip r:embed="rId5">
            <a:alphaModFix/>
          </a:blip>
          <a:stretch>
            <a:fillRect/>
          </a:stretch>
        </p:blipFill>
        <p:spPr>
          <a:xfrm>
            <a:off x="6727675" y="1746900"/>
            <a:ext cx="923925" cy="590550"/>
          </a:xfrm>
          <a:prstGeom prst="rect">
            <a:avLst/>
          </a:prstGeom>
          <a:noFill/>
          <a:ln>
            <a:noFill/>
          </a:ln>
        </p:spPr>
      </p:pic>
      <p:pic>
        <p:nvPicPr>
          <p:cNvPr id="85" name="Google Shape;85;p16"/>
          <p:cNvPicPr preferRelativeResize="0"/>
          <p:nvPr/>
        </p:nvPicPr>
        <p:blipFill>
          <a:blip r:embed="rId6">
            <a:alphaModFix/>
          </a:blip>
          <a:stretch>
            <a:fillRect/>
          </a:stretch>
        </p:blipFill>
        <p:spPr>
          <a:xfrm>
            <a:off x="6678875" y="2907250"/>
            <a:ext cx="1021525" cy="5341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flipH="1">
            <a:off x="7203300" y="0"/>
            <a:ext cx="1940700" cy="5143500"/>
          </a:xfrm>
          <a:prstGeom prst="rtTriangl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Testing</a:t>
            </a:r>
            <a:endParaRPr/>
          </a:p>
        </p:txBody>
      </p:sp>
      <p:sp>
        <p:nvSpPr>
          <p:cNvPr id="92" name="Google Shape;92;p17"/>
          <p:cNvSpPr txBox="1"/>
          <p:nvPr>
            <p:ph idx="1" type="body"/>
          </p:nvPr>
        </p:nvSpPr>
        <p:spPr>
          <a:xfrm>
            <a:off x="311700" y="1180700"/>
            <a:ext cx="3780000" cy="34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6FA8DC"/>
                </a:solidFill>
              </a:rPr>
              <a:t>Using JUnit</a:t>
            </a:r>
            <a:endParaRPr b="1" sz="1600">
              <a:solidFill>
                <a:srgbClr val="6FA8DC"/>
              </a:solidFill>
            </a:endParaRPr>
          </a:p>
          <a:p>
            <a:pPr indent="0" lvl="0" marL="0" rtl="0" algn="l">
              <a:spcBef>
                <a:spcPts val="1200"/>
              </a:spcBef>
              <a:spcAft>
                <a:spcPts val="0"/>
              </a:spcAft>
              <a:buNone/>
            </a:pPr>
            <a:r>
              <a:t/>
            </a:r>
            <a:endParaRPr b="1" sz="1600">
              <a:solidFill>
                <a:srgbClr val="6FA8DC"/>
              </a:solidFill>
            </a:endParaRPr>
          </a:p>
          <a:p>
            <a:pPr indent="0" lvl="0" marL="0" rtl="0" algn="l">
              <a:spcBef>
                <a:spcPts val="1200"/>
              </a:spcBef>
              <a:spcAft>
                <a:spcPts val="1200"/>
              </a:spcAft>
              <a:buNone/>
            </a:pPr>
            <a:r>
              <a:t/>
            </a:r>
            <a:endParaRPr b="1" sz="1600">
              <a:solidFill>
                <a:srgbClr val="6FA8DC"/>
              </a:solidFill>
            </a:endParaRPr>
          </a:p>
        </p:txBody>
      </p:sp>
      <p:sp>
        <p:nvSpPr>
          <p:cNvPr id="93" name="Google Shape;93;p17"/>
          <p:cNvSpPr/>
          <p:nvPr/>
        </p:nvSpPr>
        <p:spPr>
          <a:xfrm>
            <a:off x="3601550" y="2144100"/>
            <a:ext cx="15195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Game</a:t>
            </a:r>
            <a:endParaRPr/>
          </a:p>
        </p:txBody>
      </p:sp>
      <p:sp>
        <p:nvSpPr>
          <p:cNvPr id="94" name="Google Shape;94;p17"/>
          <p:cNvSpPr/>
          <p:nvPr/>
        </p:nvSpPr>
        <p:spPr>
          <a:xfrm>
            <a:off x="3601550" y="3740600"/>
            <a:ext cx="15195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Board</a:t>
            </a:r>
            <a:endParaRPr/>
          </a:p>
        </p:txBody>
      </p:sp>
      <p:sp>
        <p:nvSpPr>
          <p:cNvPr id="95" name="Google Shape;95;p17"/>
          <p:cNvSpPr/>
          <p:nvPr/>
        </p:nvSpPr>
        <p:spPr>
          <a:xfrm>
            <a:off x="6140000" y="2144100"/>
            <a:ext cx="15195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UI</a:t>
            </a:r>
            <a:endParaRPr/>
          </a:p>
        </p:txBody>
      </p:sp>
      <p:sp>
        <p:nvSpPr>
          <p:cNvPr id="96" name="Google Shape;96;p17"/>
          <p:cNvSpPr/>
          <p:nvPr/>
        </p:nvSpPr>
        <p:spPr>
          <a:xfrm>
            <a:off x="1210350" y="2144100"/>
            <a:ext cx="15195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Score</a:t>
            </a:r>
            <a:endParaRPr/>
          </a:p>
        </p:txBody>
      </p:sp>
      <p:cxnSp>
        <p:nvCxnSpPr>
          <p:cNvPr id="97" name="Google Shape;97;p17"/>
          <p:cNvCxnSpPr>
            <a:stCxn id="96" idx="3"/>
            <a:endCxn id="93" idx="1"/>
          </p:cNvCxnSpPr>
          <p:nvPr/>
        </p:nvCxnSpPr>
        <p:spPr>
          <a:xfrm>
            <a:off x="2729850" y="2571750"/>
            <a:ext cx="871800" cy="0"/>
          </a:xfrm>
          <a:prstGeom prst="straightConnector1">
            <a:avLst/>
          </a:prstGeom>
          <a:noFill/>
          <a:ln cap="flat" cmpd="sng" w="38100">
            <a:solidFill>
              <a:schemeClr val="dk2"/>
            </a:solidFill>
            <a:prstDash val="solid"/>
            <a:round/>
            <a:headEnd len="med" w="med" type="none"/>
            <a:tailEnd len="med" w="med" type="diamond"/>
          </a:ln>
        </p:spPr>
      </p:cxnSp>
      <p:cxnSp>
        <p:nvCxnSpPr>
          <p:cNvPr id="98" name="Google Shape;98;p17"/>
          <p:cNvCxnSpPr>
            <a:stCxn id="94" idx="0"/>
            <a:endCxn id="93" idx="2"/>
          </p:cNvCxnSpPr>
          <p:nvPr/>
        </p:nvCxnSpPr>
        <p:spPr>
          <a:xfrm rot="10800000">
            <a:off x="4361300" y="2999300"/>
            <a:ext cx="0" cy="741300"/>
          </a:xfrm>
          <a:prstGeom prst="straightConnector1">
            <a:avLst/>
          </a:prstGeom>
          <a:noFill/>
          <a:ln cap="flat" cmpd="sng" w="38100">
            <a:solidFill>
              <a:schemeClr val="dk2"/>
            </a:solidFill>
            <a:prstDash val="solid"/>
            <a:round/>
            <a:headEnd len="med" w="med" type="none"/>
            <a:tailEnd len="med" w="med" type="diamond"/>
          </a:ln>
        </p:spPr>
      </p:cxnSp>
      <p:cxnSp>
        <p:nvCxnSpPr>
          <p:cNvPr id="99" name="Google Shape;99;p17"/>
          <p:cNvCxnSpPr>
            <a:stCxn id="95" idx="1"/>
            <a:endCxn id="93" idx="3"/>
          </p:cNvCxnSpPr>
          <p:nvPr/>
        </p:nvCxnSpPr>
        <p:spPr>
          <a:xfrm rot="10800000">
            <a:off x="5121200" y="2571750"/>
            <a:ext cx="1018800" cy="0"/>
          </a:xfrm>
          <a:prstGeom prst="straightConnector1">
            <a:avLst/>
          </a:prstGeom>
          <a:noFill/>
          <a:ln cap="flat" cmpd="sng" w="38100">
            <a:solidFill>
              <a:schemeClr val="dk2"/>
            </a:solidFill>
            <a:prstDash val="solid"/>
            <a:round/>
            <a:headEnd len="med" w="med" type="none"/>
            <a:tailEnd len="med" w="med" type="diamond"/>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nvSpPr>
        <p:spPr>
          <a:xfrm flipH="1">
            <a:off x="7203300" y="0"/>
            <a:ext cx="1940700" cy="5143500"/>
          </a:xfrm>
          <a:prstGeom prst="rtTriangl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a:t>
            </a:r>
            <a:r>
              <a:rPr lang="en"/>
              <a:t> Testing</a:t>
            </a:r>
            <a:endParaRPr/>
          </a:p>
        </p:txBody>
      </p:sp>
      <p:sp>
        <p:nvSpPr>
          <p:cNvPr id="106" name="Google Shape;106;p18"/>
          <p:cNvSpPr txBox="1"/>
          <p:nvPr>
            <p:ph idx="1" type="body"/>
          </p:nvPr>
        </p:nvSpPr>
        <p:spPr>
          <a:xfrm>
            <a:off x="311700" y="1180700"/>
            <a:ext cx="5442600" cy="34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6FA8DC"/>
                </a:solidFill>
              </a:rPr>
              <a:t>Currently Covered:</a:t>
            </a:r>
            <a:endParaRPr b="1" sz="1900">
              <a:solidFill>
                <a:srgbClr val="6FA8DC"/>
              </a:solidFill>
            </a:endParaRPr>
          </a:p>
          <a:p>
            <a:pPr indent="-298450" lvl="0" marL="457200" rtl="0" algn="l">
              <a:spcBef>
                <a:spcPts val="1200"/>
              </a:spcBef>
              <a:spcAft>
                <a:spcPts val="0"/>
              </a:spcAft>
              <a:buClr>
                <a:srgbClr val="6FA8DC"/>
              </a:buClr>
              <a:buSzPts val="1100"/>
              <a:buChar char="-"/>
            </a:pPr>
            <a:r>
              <a:rPr lang="en" sz="1600">
                <a:solidFill>
                  <a:srgbClr val="6FA8DC"/>
                </a:solidFill>
              </a:rPr>
              <a:t>Board.java : 17 methods</a:t>
            </a:r>
            <a:endParaRPr sz="1600">
              <a:solidFill>
                <a:srgbClr val="6FA8DC"/>
              </a:solidFill>
            </a:endParaRPr>
          </a:p>
          <a:p>
            <a:pPr indent="-298450" lvl="0" marL="457200" rtl="0" algn="l">
              <a:spcBef>
                <a:spcPts val="0"/>
              </a:spcBef>
              <a:spcAft>
                <a:spcPts val="0"/>
              </a:spcAft>
              <a:buClr>
                <a:srgbClr val="6FA8DC"/>
              </a:buClr>
              <a:buSzPts val="1100"/>
              <a:buChar char="-"/>
            </a:pPr>
            <a:r>
              <a:rPr lang="en" sz="1600">
                <a:solidFill>
                  <a:srgbClr val="6FA8DC"/>
                </a:solidFill>
              </a:rPr>
              <a:t>Cell.java: 7 methods </a:t>
            </a:r>
            <a:endParaRPr sz="1600">
              <a:solidFill>
                <a:srgbClr val="6FA8DC"/>
              </a:solidFill>
            </a:endParaRPr>
          </a:p>
          <a:p>
            <a:pPr indent="-298450" lvl="0" marL="457200" rtl="0" algn="l">
              <a:spcBef>
                <a:spcPts val="0"/>
              </a:spcBef>
              <a:spcAft>
                <a:spcPts val="0"/>
              </a:spcAft>
              <a:buClr>
                <a:srgbClr val="6FA8DC"/>
              </a:buClr>
              <a:buSzPts val="1100"/>
              <a:buChar char="-"/>
            </a:pPr>
            <a:r>
              <a:rPr lang="en" sz="1600">
                <a:solidFill>
                  <a:srgbClr val="6FA8DC"/>
                </a:solidFill>
              </a:rPr>
              <a:t>Game.java: 15 methods</a:t>
            </a:r>
            <a:endParaRPr sz="1600">
              <a:solidFill>
                <a:srgbClr val="6FA8DC"/>
              </a:solidFill>
            </a:endParaRPr>
          </a:p>
          <a:p>
            <a:pPr indent="-298450" lvl="0" marL="457200" rtl="0" algn="l">
              <a:spcBef>
                <a:spcPts val="0"/>
              </a:spcBef>
              <a:spcAft>
                <a:spcPts val="0"/>
              </a:spcAft>
              <a:buClr>
                <a:srgbClr val="6FA8DC"/>
              </a:buClr>
              <a:buSzPts val="1100"/>
              <a:buChar char="-"/>
            </a:pPr>
            <a:r>
              <a:rPr lang="en" sz="1600">
                <a:solidFill>
                  <a:srgbClr val="6FA8DC"/>
                </a:solidFill>
              </a:rPr>
              <a:t>UI.java - 23 methods</a:t>
            </a:r>
            <a:endParaRPr sz="1600">
              <a:solidFill>
                <a:srgbClr val="6FA8DC"/>
              </a:solidFill>
            </a:endParaRPr>
          </a:p>
          <a:p>
            <a:pPr indent="-330200" lvl="0" marL="457200" rtl="0" algn="l">
              <a:spcBef>
                <a:spcPts val="0"/>
              </a:spcBef>
              <a:spcAft>
                <a:spcPts val="0"/>
              </a:spcAft>
              <a:buClr>
                <a:srgbClr val="6FA8DC"/>
              </a:buClr>
              <a:buSzPts val="1600"/>
              <a:buChar char="-"/>
            </a:pPr>
            <a:r>
              <a:rPr lang="en" sz="1600">
                <a:solidFill>
                  <a:srgbClr val="6FA8DC"/>
                </a:solidFill>
              </a:rPr>
              <a:t>Score.java - none</a:t>
            </a:r>
            <a:endParaRPr sz="1600">
              <a:solidFill>
                <a:srgbClr val="6FA8DC"/>
              </a:solidFill>
            </a:endParaRPr>
          </a:p>
          <a:p>
            <a:pPr indent="0" lvl="0" marL="0" rtl="0" algn="l">
              <a:spcBef>
                <a:spcPts val="0"/>
              </a:spcBef>
              <a:spcAft>
                <a:spcPts val="0"/>
              </a:spcAft>
              <a:buNone/>
            </a:pPr>
            <a:r>
              <a:rPr b="1" lang="en" sz="1900">
                <a:solidFill>
                  <a:srgbClr val="6FA8DC"/>
                </a:solidFill>
              </a:rPr>
              <a:t>Goal: </a:t>
            </a:r>
            <a:r>
              <a:rPr lang="en" sz="1900">
                <a:solidFill>
                  <a:srgbClr val="6FA8DC"/>
                </a:solidFill>
              </a:rPr>
              <a:t>Branch Coverage &amp; Loop Boundary Adequacy (harder to achieve)</a:t>
            </a:r>
            <a:endParaRPr sz="1900">
              <a:solidFill>
                <a:srgbClr val="6FA8DC"/>
              </a:solidFill>
            </a:endParaRPr>
          </a:p>
          <a:p>
            <a:pPr indent="0" lvl="0" marL="0" rtl="0" algn="l">
              <a:spcBef>
                <a:spcPts val="0"/>
              </a:spcBef>
              <a:spcAft>
                <a:spcPts val="0"/>
              </a:spcAft>
              <a:buNone/>
            </a:pPr>
            <a:r>
              <a:t/>
            </a:r>
            <a:endParaRPr b="1" sz="1600">
              <a:solidFill>
                <a:srgbClr val="6FA8D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flipH="1">
            <a:off x="7203300" y="0"/>
            <a:ext cx="1940700" cy="5143500"/>
          </a:xfrm>
          <a:prstGeom prst="rtTriangl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3" name="Google Shape;113;p19"/>
          <p:cNvSpPr txBox="1"/>
          <p:nvPr/>
        </p:nvSpPr>
        <p:spPr>
          <a:xfrm>
            <a:off x="163450" y="1184150"/>
            <a:ext cx="3825000" cy="381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6FA8DC"/>
                </a:solidFill>
              </a:rPr>
              <a:t>Faults Found: </a:t>
            </a:r>
            <a:endParaRPr sz="1600">
              <a:solidFill>
                <a:srgbClr val="6FA8DC"/>
              </a:solidFill>
            </a:endParaRPr>
          </a:p>
          <a:p>
            <a:pPr indent="-311150" lvl="0" marL="457200" rtl="0" algn="l">
              <a:lnSpc>
                <a:spcPct val="115000"/>
              </a:lnSpc>
              <a:spcBef>
                <a:spcPts val="1200"/>
              </a:spcBef>
              <a:spcAft>
                <a:spcPts val="0"/>
              </a:spcAft>
              <a:buClr>
                <a:srgbClr val="6FA8DC"/>
              </a:buClr>
              <a:buSzPts val="1300"/>
              <a:buChar char="●"/>
            </a:pPr>
            <a:r>
              <a:rPr lang="en" sz="1300">
                <a:solidFill>
                  <a:srgbClr val="6FA8DC"/>
                </a:solidFill>
              </a:rPr>
              <a:t>GUI allows user to right click more than the number of mines allowed meaning all cells can be flagged and number of mines is negative</a:t>
            </a:r>
            <a:endParaRPr sz="1300">
              <a:solidFill>
                <a:srgbClr val="6FA8DC"/>
              </a:solidFill>
            </a:endParaRPr>
          </a:p>
          <a:p>
            <a:pPr indent="-311150" lvl="0" marL="457200" rtl="0" algn="l">
              <a:lnSpc>
                <a:spcPct val="115000"/>
              </a:lnSpc>
              <a:spcBef>
                <a:spcPts val="0"/>
              </a:spcBef>
              <a:spcAft>
                <a:spcPts val="0"/>
              </a:spcAft>
              <a:buClr>
                <a:srgbClr val="6FA8DC"/>
              </a:buClr>
              <a:buSzPts val="1300"/>
              <a:buChar char="●"/>
            </a:pPr>
            <a:r>
              <a:rPr lang="en" sz="1300">
                <a:solidFill>
                  <a:srgbClr val="6FA8DC"/>
                </a:solidFill>
              </a:rPr>
              <a:t>All double for loops that traverse the grid are reverse indexed, as a result, not allowing for anything but a square play grid</a:t>
            </a:r>
            <a:endParaRPr sz="1300">
              <a:solidFill>
                <a:srgbClr val="6FA8DC"/>
              </a:solidFill>
            </a:endParaRPr>
          </a:p>
          <a:p>
            <a:pPr indent="-311150" lvl="0" marL="457200" rtl="0" algn="l">
              <a:lnSpc>
                <a:spcPct val="115000"/>
              </a:lnSpc>
              <a:spcBef>
                <a:spcPts val="0"/>
              </a:spcBef>
              <a:spcAft>
                <a:spcPts val="0"/>
              </a:spcAft>
              <a:buClr>
                <a:srgbClr val="6FA8DC"/>
              </a:buClr>
              <a:buSzPts val="1300"/>
              <a:buChar char="●"/>
            </a:pPr>
            <a:r>
              <a:rPr lang="en" sz="1300">
                <a:solidFill>
                  <a:srgbClr val="6FA8DC"/>
                </a:solidFill>
              </a:rPr>
              <a:t>Intense coupling to hard-coded values in UI prevent anything smaller than a 2x2 board (reasonable)</a:t>
            </a:r>
            <a:endParaRPr sz="1300">
              <a:solidFill>
                <a:srgbClr val="6FA8DC"/>
              </a:solidFill>
            </a:endParaRPr>
          </a:p>
          <a:p>
            <a:pPr indent="-311150" lvl="0" marL="457200" rtl="0" algn="l">
              <a:lnSpc>
                <a:spcPct val="115000"/>
              </a:lnSpc>
              <a:spcBef>
                <a:spcPts val="0"/>
              </a:spcBef>
              <a:spcAft>
                <a:spcPts val="0"/>
              </a:spcAft>
              <a:buClr>
                <a:srgbClr val="6FA8DC"/>
              </a:buClr>
              <a:buSzPts val="1300"/>
              <a:buChar char="●"/>
            </a:pPr>
            <a:r>
              <a:rPr lang="en" sz="1300">
                <a:solidFill>
                  <a:srgbClr val="6FA8DC"/>
                </a:solidFill>
              </a:rPr>
              <a:t>Current Streak is decremented on loss</a:t>
            </a:r>
            <a:endParaRPr sz="1300">
              <a:solidFill>
                <a:srgbClr val="6FA8DC"/>
              </a:solidFill>
            </a:endParaRPr>
          </a:p>
          <a:p>
            <a:pPr indent="-311150" lvl="0" marL="457200" rtl="0" algn="l">
              <a:lnSpc>
                <a:spcPct val="115000"/>
              </a:lnSpc>
              <a:spcBef>
                <a:spcPts val="0"/>
              </a:spcBef>
              <a:spcAft>
                <a:spcPts val="0"/>
              </a:spcAft>
              <a:buClr>
                <a:srgbClr val="6FA8DC"/>
              </a:buClr>
              <a:buSzPts val="1300"/>
              <a:buChar char="●"/>
            </a:pPr>
            <a:r>
              <a:rPr lang="en" sz="1300">
                <a:solidFill>
                  <a:srgbClr val="6FA8DC"/>
                </a:solidFill>
              </a:rPr>
              <a:t>Win streak and Loss streak are not reset when the other event occurs</a:t>
            </a:r>
            <a:endParaRPr sz="1300">
              <a:solidFill>
                <a:srgbClr val="6FA8DC"/>
              </a:solidFill>
            </a:endParaRPr>
          </a:p>
          <a:p>
            <a:pPr indent="-311150" lvl="0" marL="457200" rtl="0" algn="l">
              <a:lnSpc>
                <a:spcPct val="115000"/>
              </a:lnSpc>
              <a:spcBef>
                <a:spcPts val="0"/>
              </a:spcBef>
              <a:spcAft>
                <a:spcPts val="0"/>
              </a:spcAft>
              <a:buClr>
                <a:srgbClr val="6FA8DC"/>
              </a:buClr>
              <a:buSzPts val="1300"/>
              <a:buChar char="●"/>
            </a:pPr>
            <a:r>
              <a:rPr lang="en" sz="1300">
                <a:solidFill>
                  <a:srgbClr val="6FA8DC"/>
                </a:solidFill>
              </a:rPr>
              <a:t>Few checks for malformed input</a:t>
            </a:r>
            <a:endParaRPr sz="1300">
              <a:solidFill>
                <a:srgbClr val="6FA8DC"/>
              </a:solidFill>
            </a:endParaRPr>
          </a:p>
        </p:txBody>
      </p:sp>
      <p:sp>
        <p:nvSpPr>
          <p:cNvPr id="114" name="Google Shape;114;p19"/>
          <p:cNvSpPr txBox="1"/>
          <p:nvPr/>
        </p:nvSpPr>
        <p:spPr>
          <a:xfrm>
            <a:off x="4315300" y="1184150"/>
            <a:ext cx="3661500" cy="34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6FA8DC"/>
                </a:solidFill>
              </a:rPr>
              <a:t>Lessons Learned:  </a:t>
            </a:r>
            <a:endParaRPr b="1" sz="1600">
              <a:solidFill>
                <a:srgbClr val="6FA8DC"/>
              </a:solidFill>
            </a:endParaRPr>
          </a:p>
          <a:p>
            <a:pPr indent="-330200" lvl="0" marL="457200" rtl="0" algn="l">
              <a:lnSpc>
                <a:spcPct val="115000"/>
              </a:lnSpc>
              <a:spcBef>
                <a:spcPts val="1200"/>
              </a:spcBef>
              <a:spcAft>
                <a:spcPts val="0"/>
              </a:spcAft>
              <a:buClr>
                <a:srgbClr val="6FA8DC"/>
              </a:buClr>
              <a:buSzPts val="1600"/>
              <a:buChar char="●"/>
            </a:pPr>
            <a:r>
              <a:rPr lang="en" sz="1600">
                <a:solidFill>
                  <a:srgbClr val="6FA8DC"/>
                </a:solidFill>
              </a:rPr>
              <a:t>Importance of documentation</a:t>
            </a:r>
            <a:endParaRPr sz="1600">
              <a:solidFill>
                <a:srgbClr val="6FA8DC"/>
              </a:solidFill>
            </a:endParaRPr>
          </a:p>
          <a:p>
            <a:pPr indent="-330200" lvl="0" marL="457200" rtl="0" algn="l">
              <a:lnSpc>
                <a:spcPct val="115000"/>
              </a:lnSpc>
              <a:spcBef>
                <a:spcPts val="0"/>
              </a:spcBef>
              <a:spcAft>
                <a:spcPts val="0"/>
              </a:spcAft>
              <a:buClr>
                <a:srgbClr val="6FA8DC"/>
              </a:buClr>
              <a:buSzPts val="1600"/>
              <a:buChar char="●"/>
            </a:pPr>
            <a:r>
              <a:rPr lang="en" sz="1600">
                <a:solidFill>
                  <a:srgbClr val="6FA8DC"/>
                </a:solidFill>
              </a:rPr>
              <a:t>Importance of coverage criteria</a:t>
            </a:r>
            <a:endParaRPr sz="1600">
              <a:solidFill>
                <a:srgbClr val="6FA8DC"/>
              </a:solidFill>
            </a:endParaRPr>
          </a:p>
          <a:p>
            <a:pPr indent="-330200" lvl="0" marL="457200" rtl="0" algn="l">
              <a:lnSpc>
                <a:spcPct val="115000"/>
              </a:lnSpc>
              <a:spcBef>
                <a:spcPts val="0"/>
              </a:spcBef>
              <a:spcAft>
                <a:spcPts val="0"/>
              </a:spcAft>
              <a:buClr>
                <a:srgbClr val="6FA8DC"/>
              </a:buClr>
              <a:buSzPts val="1600"/>
              <a:buChar char="●"/>
            </a:pPr>
            <a:r>
              <a:rPr lang="en" sz="1600">
                <a:solidFill>
                  <a:srgbClr val="6FA8DC"/>
                </a:solidFill>
              </a:rPr>
              <a:t>High coupling makes state-based testing more difficult</a:t>
            </a:r>
            <a:endParaRPr sz="1600">
              <a:solidFill>
                <a:srgbClr val="6FA8DC"/>
              </a:solidFill>
            </a:endParaRPr>
          </a:p>
          <a:p>
            <a:pPr indent="-330200" lvl="0" marL="457200" rtl="0" algn="l">
              <a:lnSpc>
                <a:spcPct val="115000"/>
              </a:lnSpc>
              <a:spcBef>
                <a:spcPts val="0"/>
              </a:spcBef>
              <a:spcAft>
                <a:spcPts val="0"/>
              </a:spcAft>
              <a:buClr>
                <a:srgbClr val="6FA8DC"/>
              </a:buClr>
              <a:buSzPts val="1600"/>
              <a:buChar char="●"/>
            </a:pPr>
            <a:r>
              <a:rPr lang="en" sz="1600">
                <a:solidFill>
                  <a:srgbClr val="6FA8DC"/>
                </a:solidFill>
              </a:rPr>
              <a:t>Shortcuts in code makes it harder to test, which can lead to more bugs</a:t>
            </a:r>
            <a:endParaRPr sz="1600">
              <a:solidFill>
                <a:srgbClr val="6FA8DC"/>
              </a:solidFill>
            </a:endParaRPr>
          </a:p>
          <a:p>
            <a:pPr indent="-330200" lvl="0" marL="457200" rtl="0" algn="l">
              <a:lnSpc>
                <a:spcPct val="115000"/>
              </a:lnSpc>
              <a:spcBef>
                <a:spcPts val="0"/>
              </a:spcBef>
              <a:spcAft>
                <a:spcPts val="0"/>
              </a:spcAft>
              <a:buClr>
                <a:srgbClr val="6FA8DC"/>
              </a:buClr>
              <a:buSzPts val="1600"/>
              <a:buChar char="●"/>
            </a:pPr>
            <a:r>
              <a:rPr lang="en" sz="1600">
                <a:solidFill>
                  <a:srgbClr val="6FA8DC"/>
                </a:solidFill>
              </a:rPr>
              <a:t>Importance of helper functions that take input and produce output</a:t>
            </a:r>
            <a:endParaRPr sz="1600">
              <a:solidFill>
                <a:srgbClr val="6FA8D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18" name="Shape 118"/>
        <p:cNvGrpSpPr/>
        <p:nvPr/>
      </p:nvGrpSpPr>
      <p:grpSpPr>
        <a:xfrm>
          <a:off x="0" y="0"/>
          <a:ext cx="0" cy="0"/>
          <a:chOff x="0" y="0"/>
          <a:chExt cx="0" cy="0"/>
        </a:xfrm>
      </p:grpSpPr>
      <p:sp>
        <p:nvSpPr>
          <p:cNvPr id="119" name="Google Shape;11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20" name="Google Shape;120;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solidFill>
                <a:srgbClr val="F3F3F3"/>
              </a:solidFill>
            </a:endParaRPr>
          </a:p>
          <a:p>
            <a:pPr indent="0" lvl="0" marL="0" rtl="0" algn="l">
              <a:spcBef>
                <a:spcPts val="0"/>
              </a:spcBef>
              <a:spcAft>
                <a:spcPts val="0"/>
              </a:spcAft>
              <a:buNone/>
            </a:pPr>
            <a:r>
              <a:rPr lang="en"/>
              <a:t> </a:t>
            </a:r>
            <a:endParaRPr/>
          </a:p>
        </p:txBody>
      </p:sp>
      <p:sp>
        <p:nvSpPr>
          <p:cNvPr id="121" name="Google Shape;121;p20"/>
          <p:cNvSpPr/>
          <p:nvPr/>
        </p:nvSpPr>
        <p:spPr>
          <a:xfrm>
            <a:off x="6775" y="27150"/>
            <a:ext cx="1940700" cy="5143500"/>
          </a:xfrm>
          <a:prstGeom prst="rtTriangl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