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torontopolice.on.ca/datasets/3a1a9c98146e470e94e814b0e3a3fbca_0/explore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cl.us/Geospatial_data" TargetMode="External"/><Relationship Id="rId4" Type="http://schemas.openxmlformats.org/officeDocument/2006/relationships/hyperlink" Target="https://github.com/jasonicarter/toronto-geojson/blob/master/toronto_crs84.geojs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Best neighbourhood with least crime in </a:t>
            </a:r>
            <a:r>
              <a:rPr lang="en-GB" dirty="0" err="1" smtClean="0"/>
              <a:t>scarborough</a:t>
            </a:r>
            <a:r>
              <a:rPr lang="en-GB" dirty="0" smtClean="0"/>
              <a:t>, </a:t>
            </a:r>
            <a:r>
              <a:rPr lang="en-GB" dirty="0" err="1" smtClean="0"/>
              <a:t>canada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 err="1" smtClean="0"/>
              <a:t>jon</a:t>
            </a:r>
            <a:r>
              <a:rPr lang="en-GB" dirty="0" smtClean="0"/>
              <a:t> </a:t>
            </a:r>
            <a:r>
              <a:rPr lang="en-GB" dirty="0" err="1" smtClean="0"/>
              <a:t>tinsley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03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 levels of crime are an attractive factor for families deciding to move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200" dirty="0" smtClean="0"/>
              <a:t>Generally, parents will perform due diligence when moving to a new area. They want to make sure they are moving to an area with as low crime as possible.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 smtClean="0"/>
              <a:t>However, it can be hard to find out which areas are the safe areas in a neighbourhood you do not know, and one that you do not know </a:t>
            </a:r>
            <a:r>
              <a:rPr lang="en-GB" sz="3200" dirty="0" err="1" smtClean="0"/>
              <a:t>nayone</a:t>
            </a:r>
            <a:r>
              <a:rPr lang="en-GB" sz="3200" dirty="0" smtClean="0"/>
              <a:t> to have ever lived 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 smtClean="0"/>
              <a:t>This is where data science can help</a:t>
            </a:r>
            <a:r>
              <a:rPr lang="en-GB" sz="4000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14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acquisition and cleaning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200" dirty="0" smtClean="0"/>
              <a:t>Neighbourhood data was obtained from </a:t>
            </a:r>
            <a:r>
              <a:rPr lang="en-GB" sz="3200" dirty="0" err="1" smtClean="0"/>
              <a:t>FourSquare</a:t>
            </a:r>
            <a:r>
              <a:rPr lang="en-GB" sz="3200" dirty="0" smtClean="0"/>
              <a:t> </a:t>
            </a:r>
            <a:r>
              <a:rPr lang="en-GB" sz="3200" dirty="0"/>
              <a:t>and Wikipedia (</a:t>
            </a:r>
            <a:r>
              <a:rPr lang="en-GB" sz="3200" dirty="0">
                <a:hlinkClick r:id="rId2"/>
              </a:rPr>
              <a:t>https://en.wikipedia.org/wiki/List_of_postal_codes_of_Canada:_</a:t>
            </a:r>
            <a:r>
              <a:rPr lang="en-GB" sz="3200" dirty="0" smtClean="0">
                <a:hlinkClick r:id="rId2"/>
              </a:rPr>
              <a:t>M</a:t>
            </a:r>
            <a:r>
              <a:rPr lang="en-GB" sz="3200" dirty="0" smtClean="0"/>
              <a:t>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Crime data will be sourced from </a:t>
            </a:r>
            <a:r>
              <a:rPr lang="en-US" sz="3200" dirty="0" err="1"/>
              <a:t>Neighbourhood</a:t>
            </a:r>
            <a:r>
              <a:rPr lang="en-US" sz="3200" dirty="0"/>
              <a:t> Crime Rates 2020 </a:t>
            </a:r>
            <a:r>
              <a:rPr lang="en-US" sz="3200" dirty="0" smtClean="0"/>
              <a:t>(</a:t>
            </a:r>
            <a:r>
              <a:rPr lang="en-US" sz="3200" dirty="0" err="1">
                <a:hlinkClick r:id="rId3"/>
              </a:rPr>
              <a:t>Neighbourhood</a:t>
            </a:r>
            <a:r>
              <a:rPr lang="en-US" sz="3200" dirty="0">
                <a:hlinkClick r:id="rId3"/>
              </a:rPr>
              <a:t> Crime Rates 2020 (torontopolice.on.ca</a:t>
            </a:r>
            <a:r>
              <a:rPr lang="en-US" sz="3200" dirty="0" smtClean="0">
                <a:hlinkClick r:id="rId3"/>
              </a:rPr>
              <a:t>)</a:t>
            </a:r>
            <a:r>
              <a:rPr lang="en-US" sz="3200" dirty="0" smtClean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 err="1" smtClean="0"/>
              <a:t>Geojson</a:t>
            </a:r>
            <a:r>
              <a:rPr lang="en-GB" sz="3200" dirty="0" smtClean="0"/>
              <a:t> </a:t>
            </a:r>
            <a:r>
              <a:rPr lang="en-GB" sz="3200" dirty="0"/>
              <a:t>data will be sourced from </a:t>
            </a:r>
            <a:r>
              <a:rPr lang="en-US" sz="3200" dirty="0" err="1">
                <a:hlinkClick r:id="rId4"/>
              </a:rPr>
              <a:t>toronto-geojson</a:t>
            </a:r>
            <a:r>
              <a:rPr lang="en-US" sz="3200" dirty="0">
                <a:hlinkClick r:id="rId4"/>
              </a:rPr>
              <a:t>/toronto_crs84.geojson at master · </a:t>
            </a:r>
            <a:r>
              <a:rPr lang="en-US" sz="3200" dirty="0" err="1">
                <a:hlinkClick r:id="rId4"/>
              </a:rPr>
              <a:t>jasonicarter</a:t>
            </a:r>
            <a:r>
              <a:rPr lang="en-US" sz="3200" dirty="0">
                <a:hlinkClick r:id="rId4"/>
              </a:rPr>
              <a:t>/</a:t>
            </a:r>
            <a:r>
              <a:rPr lang="en-US" sz="3200" dirty="0" err="1">
                <a:hlinkClick r:id="rId4"/>
              </a:rPr>
              <a:t>toronto-geojson</a:t>
            </a:r>
            <a:r>
              <a:rPr lang="en-US" sz="3200" dirty="0">
                <a:hlinkClick r:id="rId4"/>
              </a:rPr>
              <a:t> (github.com</a:t>
            </a:r>
            <a:r>
              <a:rPr lang="en-US" sz="3200" dirty="0" smtClean="0">
                <a:hlinkClick r:id="rId4"/>
              </a:rPr>
              <a:t>)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err="1"/>
              <a:t>atitude</a:t>
            </a:r>
            <a:r>
              <a:rPr lang="en-US" sz="3200" dirty="0"/>
              <a:t> and longitude data was gathered from </a:t>
            </a:r>
            <a:r>
              <a:rPr lang="en-US" sz="3200" dirty="0">
                <a:hlinkClick r:id="rId5"/>
              </a:rPr>
              <a:t>https://</a:t>
            </a:r>
            <a:r>
              <a:rPr lang="en-US" sz="3200" dirty="0" smtClean="0">
                <a:hlinkClick r:id="rId5"/>
              </a:rPr>
              <a:t>cocl.us/Geospatial_data</a:t>
            </a:r>
            <a:r>
              <a:rPr lang="en-US" sz="3200" dirty="0" smtClean="0"/>
              <a:t>  and </a:t>
            </a:r>
            <a:r>
              <a:rPr lang="en-US" sz="3200" dirty="0"/>
              <a:t>read using the </a:t>
            </a:r>
            <a:r>
              <a:rPr lang="en-US" sz="3200" dirty="0" err="1"/>
              <a:t>read_csv</a:t>
            </a:r>
            <a:r>
              <a:rPr lang="en-US" sz="3200" dirty="0"/>
              <a:t> function of pandas</a:t>
            </a:r>
            <a:r>
              <a:rPr lang="en-US" sz="3200" dirty="0" smtClean="0"/>
              <a:t>.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5392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Exploratory data analysis 1:</a:t>
            </a:r>
            <a:br>
              <a:rPr lang="en-GB" dirty="0" smtClean="0"/>
            </a:br>
            <a:r>
              <a:rPr lang="en-GB" dirty="0" smtClean="0"/>
              <a:t>pie chart of crime levels of Scarborough areas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89" y="2084832"/>
            <a:ext cx="5682841" cy="4735701"/>
          </a:xfrm>
        </p:spPr>
      </p:pic>
    </p:spTree>
    <p:extLst>
      <p:ext uri="{BB962C8B-B14F-4D97-AF65-F5344CB8AC3E}">
        <p14:creationId xmlns:p14="http://schemas.microsoft.com/office/powerpoint/2010/main" val="330617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Exploratory data analysis </a:t>
            </a:r>
            <a:r>
              <a:rPr lang="en-GB" dirty="0" smtClean="0"/>
              <a:t>2: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top 5 safest areas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90" y="1990284"/>
            <a:ext cx="7360515" cy="4623242"/>
          </a:xfrm>
        </p:spPr>
      </p:pic>
    </p:spTree>
    <p:extLst>
      <p:ext uri="{BB962C8B-B14F-4D97-AF65-F5344CB8AC3E}">
        <p14:creationId xmlns:p14="http://schemas.microsoft.com/office/powerpoint/2010/main" val="405809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Neighbourhoods in Scarborough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317" y="2301911"/>
            <a:ext cx="3958683" cy="3914203"/>
          </a:xfrm>
        </p:spPr>
      </p:pic>
    </p:spTree>
    <p:extLst>
      <p:ext uri="{BB962C8B-B14F-4D97-AF65-F5344CB8AC3E}">
        <p14:creationId xmlns:p14="http://schemas.microsoft.com/office/powerpoint/2010/main" val="52450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K-means clusters of neighbourhoods in </a:t>
            </a:r>
            <a:r>
              <a:rPr lang="en-GB" dirty="0" err="1" smtClean="0"/>
              <a:t>scarborough</a:t>
            </a:r>
            <a:r>
              <a:rPr lang="en-GB" dirty="0" smtClean="0"/>
              <a:t> showing those belonging to same area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94" y="2320179"/>
            <a:ext cx="4128739" cy="3979764"/>
          </a:xfrm>
        </p:spPr>
      </p:pic>
    </p:spTree>
    <p:extLst>
      <p:ext uri="{BB962C8B-B14F-4D97-AF65-F5344CB8AC3E}">
        <p14:creationId xmlns:p14="http://schemas.microsoft.com/office/powerpoint/2010/main" val="215291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Choropleth showing crime per neighbourhood and k-means cluster-defined area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0" y="2084832"/>
            <a:ext cx="6993694" cy="4483419"/>
          </a:xfrm>
        </p:spPr>
      </p:pic>
    </p:spTree>
    <p:extLst>
      <p:ext uri="{BB962C8B-B14F-4D97-AF65-F5344CB8AC3E}">
        <p14:creationId xmlns:p14="http://schemas.microsoft.com/office/powerpoint/2010/main" val="339596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and future direction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200" dirty="0" smtClean="0"/>
              <a:t>Areas of Scarborough, Toronto, Canada with relatively lower levels of crime were identified using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 smtClean="0"/>
              <a:t>This was visualised on to a choropleth map, which showed how neighbourhoods were clustered into an area via K-means machine learning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 smtClean="0"/>
              <a:t>More insights on the rate of crime per year, and how this changes over time would add to the informative power of the report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b="1" dirty="0" smtClean="0"/>
              <a:t>Future directions: </a:t>
            </a:r>
            <a:r>
              <a:rPr lang="en-GB" sz="3200" dirty="0" smtClean="0"/>
              <a:t>the direction of change of crime rate could be modelled to find which areas are trending upwards for crime and which are trending downwards.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50623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C01CBA5376434AB621F7EE3A1F61E0" ma:contentTypeVersion="12" ma:contentTypeDescription="Create a new document." ma:contentTypeScope="" ma:versionID="08ffac411165844d6040b3943c0844cf">
  <xsd:schema xmlns:xsd="http://www.w3.org/2001/XMLSchema" xmlns:xs="http://www.w3.org/2001/XMLSchema" xmlns:p="http://schemas.microsoft.com/office/2006/metadata/properties" xmlns:ns3="5e497474-cbbe-40aa-9bde-dfb394a36128" xmlns:ns4="196fca27-34de-4597-9e14-100c64c80f37" targetNamespace="http://schemas.microsoft.com/office/2006/metadata/properties" ma:root="true" ma:fieldsID="22df5506592073a1282da6c8cfcf97d0" ns3:_="" ns4:_="">
    <xsd:import namespace="5e497474-cbbe-40aa-9bde-dfb394a36128"/>
    <xsd:import namespace="196fca27-34de-4597-9e14-100c64c80f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97474-cbbe-40aa-9bde-dfb394a36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fca27-34de-4597-9e14-100c64c80f3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03898D-325E-45AA-AB04-FD176A9540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497474-cbbe-40aa-9bde-dfb394a36128"/>
    <ds:schemaRef ds:uri="196fca27-34de-4597-9e14-100c64c80f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5AFD4E-E928-4474-883B-7962D2F300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9312F7-CD56-4BF2-BF40-9E50B7F50BAC}">
  <ds:schemaRefs>
    <ds:schemaRef ds:uri="http://schemas.microsoft.com/office/2006/documentManagement/types"/>
    <ds:schemaRef ds:uri="5e497474-cbbe-40aa-9bde-dfb394a36128"/>
    <ds:schemaRef ds:uri="http://purl.org/dc/terms/"/>
    <ds:schemaRef ds:uri="http://schemas.microsoft.com/office/2006/metadata/properties"/>
    <ds:schemaRef ds:uri="http://www.w3.org/XML/1998/namespace"/>
    <ds:schemaRef ds:uri="196fca27-34de-4597-9e14-100c64c80f37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</TotalTime>
  <Words>316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Tw Cen MT</vt:lpstr>
      <vt:lpstr>Tw Cen MT Condensed</vt:lpstr>
      <vt:lpstr>Wingdings</vt:lpstr>
      <vt:lpstr>Wingdings 3</vt:lpstr>
      <vt:lpstr>Integral</vt:lpstr>
      <vt:lpstr>Best neighbourhood with least crime in scarborough, canada</vt:lpstr>
      <vt:lpstr>Low levels of crime are an attractive factor for families deciding to move</vt:lpstr>
      <vt:lpstr>Data acquisition and cleaning</vt:lpstr>
      <vt:lpstr>Exploratory data analysis 1: pie chart of crime levels of Scarborough areas</vt:lpstr>
      <vt:lpstr>Exploratory data analysis 2: top 5 safest areas</vt:lpstr>
      <vt:lpstr>Neighbourhoods in Scarborough</vt:lpstr>
      <vt:lpstr>K-means clusters of neighbourhoods in scarborough showing those belonging to same area</vt:lpstr>
      <vt:lpstr>Choropleth showing crime per neighbourhood and k-means cluster-defined area </vt:lpstr>
      <vt:lpstr>Conclusion and future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neighbourhood with least crime in scarborough, canada</dc:title>
  <dc:creator>Jonathan Tinsley</dc:creator>
  <cp:lastModifiedBy>Jonathan Tinsley</cp:lastModifiedBy>
  <cp:revision>2</cp:revision>
  <dcterms:created xsi:type="dcterms:W3CDTF">2021-06-24T19:48:31Z</dcterms:created>
  <dcterms:modified xsi:type="dcterms:W3CDTF">2021-06-24T20:03:23Z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0x010100EBC01CBA5376434AB621F7EE3A1F61E0</vt:lpwstr>
  </property>
</Properties>
</file>