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1"/>
  </p:notesMasterIdLst>
  <p:handoutMasterIdLst>
    <p:handoutMasterId r:id="rId12"/>
  </p:handoutMasterIdLst>
  <p:sldIdLst>
    <p:sldId id="727" r:id="rId3"/>
    <p:sldId id="728" r:id="rId4"/>
    <p:sldId id="729" r:id="rId5"/>
    <p:sldId id="722" r:id="rId6"/>
    <p:sldId id="730" r:id="rId7"/>
    <p:sldId id="731" r:id="rId8"/>
    <p:sldId id="732" r:id="rId9"/>
    <p:sldId id="733" r:id="rId10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CCFF99"/>
    <a:srgbClr val="CCFFCC"/>
    <a:srgbClr val="993300"/>
    <a:srgbClr val="99FF99"/>
    <a:srgbClr val="BBE0E3"/>
    <a:srgbClr val="FFFF99"/>
    <a:srgbClr val="66FF99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5" autoAdjust="0"/>
    <p:restoredTop sz="96405" autoAdjust="0"/>
  </p:normalViewPr>
  <p:slideViewPr>
    <p:cSldViewPr snapToGrid="0">
      <p:cViewPr varScale="1">
        <p:scale>
          <a:sx n="122" d="100"/>
          <a:sy n="122" d="100"/>
        </p:scale>
        <p:origin x="18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78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1" tIns="47539" rIns="93491" bIns="47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89644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E3BE6A-8B36-4D1D-A3E8-7C9E122EBF10}" type="slidenum">
              <a:rPr lang="en-US"/>
              <a:pPr/>
              <a:t>1</a:t>
            </a:fld>
            <a:endParaRPr 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437005-A5FF-4ECD-9D97-F995A86C1C32}" type="slidenum">
              <a:rPr lang="en-US"/>
              <a:pPr/>
              <a:t>2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42EF2D-62FB-4E35-AC4B-C1EC3E46A1CE}" type="slidenum">
              <a:rPr lang="en-US"/>
              <a:pPr/>
              <a:t>3</a:t>
            </a:fld>
            <a:endParaRPr lang="en-US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4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5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13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6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00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5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mst</a:t>
            </a:r>
            <a:endParaRPr lang="en-US" sz="36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1526631" y="2154981"/>
            <a:ext cx="1889394" cy="1700270"/>
            <a:chOff x="1287145" y="1795752"/>
            <a:chExt cx="1889394" cy="1700270"/>
          </a:xfrm>
        </p:grpSpPr>
        <p:sp>
          <p:nvSpPr>
            <p:cNvPr id="4" name="Oval 3"/>
            <p:cNvSpPr/>
            <p:nvPr/>
          </p:nvSpPr>
          <p:spPr bwMode="auto">
            <a:xfrm>
              <a:off x="1872876" y="1795752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287145" y="2510012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177676" y="2508176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726684" y="1933463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912134" y="3231617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43357" y="3229782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cxnSp>
          <p:nvCxnSpPr>
            <p:cNvPr id="11" name="Straight Connector 10"/>
            <p:cNvCxnSpPr>
              <a:cxnSpLocks/>
              <a:stCxn id="6" idx="5"/>
              <a:endCxn id="8" idx="1"/>
            </p:cNvCxnSpPr>
            <p:nvPr/>
          </p:nvCxnSpPr>
          <p:spPr bwMode="auto">
            <a:xfrm rot="16200000" flipH="1">
              <a:off x="2408868" y="2728351"/>
              <a:ext cx="536478" cy="54749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Straight Connector 12"/>
            <p:cNvCxnSpPr>
              <a:cxnSpLocks/>
              <a:stCxn id="7" idx="4"/>
              <a:endCxn id="8" idx="0"/>
            </p:cNvCxnSpPr>
            <p:nvPr/>
          </p:nvCxnSpPr>
          <p:spPr bwMode="auto">
            <a:xfrm rot="16200000" flipH="1">
              <a:off x="2434738" y="2622017"/>
              <a:ext cx="1033749" cy="18545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" name="Straight Connector 14"/>
            <p:cNvCxnSpPr>
              <a:cxnSpLocks/>
              <a:stCxn id="7" idx="2"/>
              <a:endCxn id="4" idx="6"/>
            </p:cNvCxnSpPr>
            <p:nvPr/>
          </p:nvCxnSpPr>
          <p:spPr bwMode="auto">
            <a:xfrm rot="10800000">
              <a:off x="2137282" y="1927956"/>
              <a:ext cx="589403" cy="1377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/>
            <p:cNvCxnSpPr>
              <a:cxnSpLocks/>
              <a:stCxn id="5" idx="7"/>
              <a:endCxn id="4" idx="3"/>
            </p:cNvCxnSpPr>
            <p:nvPr/>
          </p:nvCxnSpPr>
          <p:spPr bwMode="auto">
            <a:xfrm rot="5400000" flipH="1" flipV="1">
              <a:off x="1448565" y="2085701"/>
              <a:ext cx="527297" cy="39876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/>
            <p:cNvCxnSpPr>
              <a:cxnSpLocks/>
              <a:stCxn id="4" idx="5"/>
              <a:endCxn id="6" idx="0"/>
            </p:cNvCxnSpPr>
            <p:nvPr/>
          </p:nvCxnSpPr>
          <p:spPr bwMode="auto">
            <a:xfrm rot="16200000" flipH="1">
              <a:off x="1960849" y="2159146"/>
              <a:ext cx="486740" cy="21131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/>
            <p:cNvCxnSpPr>
              <a:cxnSpLocks/>
              <a:stCxn id="6" idx="3"/>
              <a:endCxn id="9" idx="7"/>
            </p:cNvCxnSpPr>
            <p:nvPr/>
          </p:nvCxnSpPr>
          <p:spPr bwMode="auto">
            <a:xfrm rot="5400000">
              <a:off x="1775398" y="2827503"/>
              <a:ext cx="534643" cy="34735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" name="Straight Connector 22"/>
            <p:cNvCxnSpPr>
              <a:cxnSpLocks/>
              <a:stCxn id="9" idx="6"/>
              <a:endCxn id="8" idx="2"/>
            </p:cNvCxnSpPr>
            <p:nvPr/>
          </p:nvCxnSpPr>
          <p:spPr bwMode="auto">
            <a:xfrm>
              <a:off x="1907762" y="3361985"/>
              <a:ext cx="1004372" cy="183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" name="Straight Connector 24"/>
            <p:cNvCxnSpPr>
              <a:cxnSpLocks/>
              <a:stCxn id="9" idx="1"/>
              <a:endCxn id="5" idx="4"/>
            </p:cNvCxnSpPr>
            <p:nvPr/>
          </p:nvCxnSpPr>
          <p:spPr bwMode="auto">
            <a:xfrm rot="16200000" flipV="1">
              <a:off x="1303670" y="2890095"/>
              <a:ext cx="494086" cy="26273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4378156" y="2109077"/>
            <a:ext cx="1922445" cy="1722304"/>
            <a:chOff x="4138670" y="1749848"/>
            <a:chExt cx="1922445" cy="1722304"/>
          </a:xfrm>
        </p:grpSpPr>
        <p:sp>
          <p:nvSpPr>
            <p:cNvPr id="37" name="Oval 36"/>
            <p:cNvSpPr/>
            <p:nvPr/>
          </p:nvSpPr>
          <p:spPr bwMode="auto">
            <a:xfrm>
              <a:off x="4724401" y="1749848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4138670" y="2464108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5029201" y="2462272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578209" y="1887559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5796710" y="3207747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4494883" y="3205913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cxnSp>
          <p:nvCxnSpPr>
            <p:cNvPr id="43" name="Straight Connector 42"/>
            <p:cNvCxnSpPr>
              <a:cxnSpLocks/>
              <a:stCxn id="39" idx="5"/>
              <a:endCxn id="41" idx="1"/>
            </p:cNvCxnSpPr>
            <p:nvPr/>
          </p:nvCxnSpPr>
          <p:spPr bwMode="auto">
            <a:xfrm rot="16200000" flipH="1">
              <a:off x="5265902" y="2676939"/>
              <a:ext cx="558512" cy="5805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>
              <a:cxnSpLocks/>
              <a:stCxn id="40" idx="4"/>
              <a:endCxn id="41" idx="0"/>
            </p:cNvCxnSpPr>
            <p:nvPr/>
          </p:nvCxnSpPr>
          <p:spPr bwMode="auto">
            <a:xfrm rot="16200000" flipH="1">
              <a:off x="5291771" y="2570604"/>
              <a:ext cx="1055783" cy="21850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5" name="Straight Connector 44"/>
            <p:cNvCxnSpPr>
              <a:cxnSpLocks/>
              <a:stCxn id="40" idx="2"/>
              <a:endCxn id="37" idx="6"/>
            </p:cNvCxnSpPr>
            <p:nvPr/>
          </p:nvCxnSpPr>
          <p:spPr bwMode="auto">
            <a:xfrm rot="10800000">
              <a:off x="4988807" y="1882052"/>
              <a:ext cx="589403" cy="1377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/>
            <p:cNvCxnSpPr>
              <a:cxnSpLocks/>
              <a:stCxn id="38" idx="7"/>
              <a:endCxn id="37" idx="3"/>
            </p:cNvCxnSpPr>
            <p:nvPr/>
          </p:nvCxnSpPr>
          <p:spPr bwMode="auto">
            <a:xfrm rot="5400000" flipH="1" flipV="1">
              <a:off x="4300090" y="2039797"/>
              <a:ext cx="527297" cy="39876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>
              <a:cxnSpLocks/>
              <a:stCxn id="37" idx="5"/>
              <a:endCxn id="39" idx="0"/>
            </p:cNvCxnSpPr>
            <p:nvPr/>
          </p:nvCxnSpPr>
          <p:spPr bwMode="auto">
            <a:xfrm rot="16200000" flipH="1">
              <a:off x="4812374" y="2113242"/>
              <a:ext cx="486740" cy="21131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8" name="Straight Connector 47"/>
            <p:cNvCxnSpPr>
              <a:cxnSpLocks/>
              <a:stCxn id="39" idx="3"/>
              <a:endCxn id="42" idx="7"/>
            </p:cNvCxnSpPr>
            <p:nvPr/>
          </p:nvCxnSpPr>
          <p:spPr bwMode="auto">
            <a:xfrm rot="5400000">
              <a:off x="4615906" y="2792618"/>
              <a:ext cx="556678" cy="34735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" name="Straight Connector 48"/>
            <p:cNvCxnSpPr>
              <a:cxnSpLocks/>
              <a:stCxn id="42" idx="6"/>
              <a:endCxn id="41" idx="2"/>
            </p:cNvCxnSpPr>
            <p:nvPr/>
          </p:nvCxnSpPr>
          <p:spPr bwMode="auto">
            <a:xfrm>
              <a:off x="4759288" y="3338116"/>
              <a:ext cx="1037422" cy="183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" name="Straight Connector 49"/>
            <p:cNvCxnSpPr>
              <a:cxnSpLocks/>
              <a:stCxn id="42" idx="1"/>
              <a:endCxn id="38" idx="4"/>
            </p:cNvCxnSpPr>
            <p:nvPr/>
          </p:nvCxnSpPr>
          <p:spPr bwMode="auto">
            <a:xfrm rot="16200000" flipV="1">
              <a:off x="4144179" y="2855208"/>
              <a:ext cx="516121" cy="26273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4483862" y="2137273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010836" y="2091369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7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29338" y="1803094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9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19875" y="2836847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457023" y="2846026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347989" y="2860713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172416" y="32004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732444" y="2449416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6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greedy1</a:t>
            </a:r>
            <a:endParaRPr lang="en-US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4EDD99-CE4D-7B42-87FE-9B13DE0D585D}"/>
              </a:ext>
            </a:extLst>
          </p:cNvPr>
          <p:cNvGrpSpPr/>
          <p:nvPr/>
        </p:nvGrpSpPr>
        <p:grpSpPr>
          <a:xfrm>
            <a:off x="880052" y="1660100"/>
            <a:ext cx="1873084" cy="1751911"/>
            <a:chOff x="869542" y="1660100"/>
            <a:chExt cx="1873084" cy="1751911"/>
          </a:xfrm>
        </p:grpSpPr>
        <p:sp>
          <p:nvSpPr>
            <p:cNvPr id="16" name="Oval 15"/>
            <p:cNvSpPr/>
            <p:nvPr/>
          </p:nvSpPr>
          <p:spPr bwMode="auto">
            <a:xfrm>
              <a:off x="1180610" y="2244070"/>
              <a:ext cx="306584" cy="306584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x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1866727" y="1660100"/>
              <a:ext cx="102188" cy="1751911"/>
            </a:xfrm>
            <a:custGeom>
              <a:avLst/>
              <a:gdLst>
                <a:gd name="connsiteX0" fmla="*/ 0 w 102188"/>
                <a:gd name="connsiteY0" fmla="*/ 0 h 1751911"/>
                <a:gd name="connsiteX1" fmla="*/ 72991 w 102188"/>
                <a:gd name="connsiteY1" fmla="*/ 554772 h 1751911"/>
                <a:gd name="connsiteX2" fmla="*/ 14598 w 102188"/>
                <a:gd name="connsiteY2" fmla="*/ 1109543 h 1751911"/>
                <a:gd name="connsiteX3" fmla="*/ 102188 w 102188"/>
                <a:gd name="connsiteY3" fmla="*/ 1751911 h 175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188" h="1751911">
                  <a:moveTo>
                    <a:pt x="0" y="0"/>
                  </a:moveTo>
                  <a:cubicBezTo>
                    <a:pt x="35279" y="184924"/>
                    <a:pt x="70558" y="369848"/>
                    <a:pt x="72991" y="554772"/>
                  </a:cubicBezTo>
                  <a:cubicBezTo>
                    <a:pt x="75424" y="739696"/>
                    <a:pt x="9732" y="910020"/>
                    <a:pt x="14598" y="1109543"/>
                  </a:cubicBezTo>
                  <a:cubicBezTo>
                    <a:pt x="19464" y="1309066"/>
                    <a:pt x="102188" y="1751911"/>
                    <a:pt x="102188" y="1751911"/>
                  </a:cubicBezTo>
                </a:path>
              </a:pathLst>
            </a:cu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1054091" y="2433862"/>
              <a:ext cx="1688535" cy="566937"/>
            </a:xfrm>
            <a:custGeom>
              <a:avLst/>
              <a:gdLst>
                <a:gd name="connsiteX0" fmla="*/ 155715 w 1688535"/>
                <a:gd name="connsiteY0" fmla="*/ 58397 h 566937"/>
                <a:gd name="connsiteX1" fmla="*/ 24330 w 1688535"/>
                <a:gd name="connsiteY1" fmla="*/ 394179 h 566937"/>
                <a:gd name="connsiteX2" fmla="*/ 301698 w 1688535"/>
                <a:gd name="connsiteY2" fmla="*/ 525573 h 566937"/>
                <a:gd name="connsiteX3" fmla="*/ 973219 w 1688535"/>
                <a:gd name="connsiteY3" fmla="*/ 452576 h 566937"/>
                <a:gd name="connsiteX4" fmla="*/ 1308979 w 1688535"/>
                <a:gd name="connsiteY4" fmla="*/ 554771 h 566937"/>
                <a:gd name="connsiteX5" fmla="*/ 1659338 w 1688535"/>
                <a:gd name="connsiteY5" fmla="*/ 379580 h 566937"/>
                <a:gd name="connsiteX6" fmla="*/ 1484159 w 1688535"/>
                <a:gd name="connsiteY6" fmla="*/ 0 h 56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535" h="566937">
                  <a:moveTo>
                    <a:pt x="155715" y="58397"/>
                  </a:moveTo>
                  <a:cubicBezTo>
                    <a:pt x="77857" y="187356"/>
                    <a:pt x="0" y="316316"/>
                    <a:pt x="24330" y="394179"/>
                  </a:cubicBezTo>
                  <a:cubicBezTo>
                    <a:pt x="48661" y="472042"/>
                    <a:pt x="143550" y="515840"/>
                    <a:pt x="301698" y="525573"/>
                  </a:cubicBezTo>
                  <a:cubicBezTo>
                    <a:pt x="459846" y="535306"/>
                    <a:pt x="805339" y="447710"/>
                    <a:pt x="973219" y="452576"/>
                  </a:cubicBezTo>
                  <a:cubicBezTo>
                    <a:pt x="1141099" y="457442"/>
                    <a:pt x="1194626" y="566937"/>
                    <a:pt x="1308979" y="554771"/>
                  </a:cubicBezTo>
                  <a:cubicBezTo>
                    <a:pt x="1423332" y="542605"/>
                    <a:pt x="1630141" y="472042"/>
                    <a:pt x="1659338" y="379580"/>
                  </a:cubicBezTo>
                  <a:cubicBezTo>
                    <a:pt x="1688535" y="287118"/>
                    <a:pt x="1484159" y="0"/>
                    <a:pt x="1484159" y="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9" name="Straight Connector 18"/>
            <p:cNvCxnSpPr>
              <a:stCxn id="16" idx="6"/>
              <a:endCxn id="20" idx="2"/>
            </p:cNvCxnSpPr>
            <p:nvPr/>
          </p:nvCxnSpPr>
          <p:spPr bwMode="auto">
            <a:xfrm flipV="1">
              <a:off x="1487194" y="2389170"/>
              <a:ext cx="794704" cy="81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0" name="Oval 19"/>
            <p:cNvSpPr/>
            <p:nvPr/>
          </p:nvSpPr>
          <p:spPr bwMode="auto">
            <a:xfrm>
              <a:off x="2281898" y="2235878"/>
              <a:ext cx="306584" cy="306584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y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89368" y="2083479"/>
              <a:ext cx="36312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i="1" dirty="0" err="1">
                  <a:latin typeface="+mn-lt"/>
                </a:rPr>
                <a:t>e</a:t>
              </a:r>
              <a:endParaRPr lang="en-US" i="1" dirty="0">
                <a:latin typeface="+mn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9542" y="2907447"/>
              <a:ext cx="910506" cy="338554"/>
            </a:xfrm>
            <a:prstGeom prst="rect">
              <a:avLst/>
            </a:prstGeom>
            <a:noFill/>
          </p:spPr>
          <p:txBody>
            <a:bodyPr wrap="none" lIns="0" rIns="0" rtlCol="0" anchor="ctr">
              <a:spAutoFit/>
            </a:bodyPr>
            <a:lstStyle/>
            <a:p>
              <a:pPr algn="ctr"/>
              <a:r>
                <a:rPr lang="en-US" i="1" dirty="0">
                  <a:latin typeface="+mn-lt"/>
                </a:rPr>
                <a:t>path in F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08946" y="2567775"/>
              <a:ext cx="37308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i="1" dirty="0">
                  <a:latin typeface="+mn-lt"/>
                </a:rPr>
                <a:t>e</a:t>
              </a:r>
              <a:r>
                <a:rPr lang="en-US" dirty="0">
                  <a:latin typeface="+mn-lt"/>
                </a:rPr>
                <a:t>’</a:t>
              </a: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22790" y="1709991"/>
            <a:ext cx="2131349" cy="2058495"/>
            <a:chOff x="9279857" y="761724"/>
            <a:chExt cx="2131349" cy="2058495"/>
          </a:xfrm>
        </p:grpSpPr>
        <p:grpSp>
          <p:nvGrpSpPr>
            <p:cNvPr id="14" name="Group 13"/>
            <p:cNvGrpSpPr/>
            <p:nvPr/>
          </p:nvGrpSpPr>
          <p:grpSpPr>
            <a:xfrm>
              <a:off x="9279857" y="761724"/>
              <a:ext cx="2131349" cy="2058495"/>
              <a:chOff x="6706087" y="817558"/>
              <a:chExt cx="2131349" cy="2058495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6706087" y="817558"/>
                <a:ext cx="2131349" cy="2058495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7085645" y="1518322"/>
                <a:ext cx="306584" cy="306584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x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>
                <a:off x="7757164" y="934352"/>
                <a:ext cx="102188" cy="1751911"/>
              </a:xfrm>
              <a:custGeom>
                <a:avLst/>
                <a:gdLst>
                  <a:gd name="connsiteX0" fmla="*/ 0 w 102188"/>
                  <a:gd name="connsiteY0" fmla="*/ 0 h 1751911"/>
                  <a:gd name="connsiteX1" fmla="*/ 72991 w 102188"/>
                  <a:gd name="connsiteY1" fmla="*/ 554772 h 1751911"/>
                  <a:gd name="connsiteX2" fmla="*/ 14598 w 102188"/>
                  <a:gd name="connsiteY2" fmla="*/ 1109543 h 1751911"/>
                  <a:gd name="connsiteX3" fmla="*/ 102188 w 102188"/>
                  <a:gd name="connsiteY3" fmla="*/ 1751911 h 175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188" h="1751911">
                    <a:moveTo>
                      <a:pt x="0" y="0"/>
                    </a:moveTo>
                    <a:cubicBezTo>
                      <a:pt x="35279" y="184924"/>
                      <a:pt x="70558" y="369848"/>
                      <a:pt x="72991" y="554772"/>
                    </a:cubicBezTo>
                    <a:cubicBezTo>
                      <a:pt x="75424" y="739696"/>
                      <a:pt x="9732" y="910020"/>
                      <a:pt x="14598" y="1109543"/>
                    </a:cubicBezTo>
                    <a:cubicBezTo>
                      <a:pt x="19464" y="1309066"/>
                      <a:pt x="102188" y="1751911"/>
                      <a:pt x="102188" y="1751911"/>
                    </a:cubicBezTo>
                  </a:path>
                </a:pathLst>
              </a:custGeom>
              <a:solidFill>
                <a:srgbClr val="FFFFFF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 bwMode="auto">
              <a:xfrm>
                <a:off x="6959126" y="1708114"/>
                <a:ext cx="1688535" cy="566937"/>
              </a:xfrm>
              <a:custGeom>
                <a:avLst/>
                <a:gdLst>
                  <a:gd name="connsiteX0" fmla="*/ 155715 w 1688535"/>
                  <a:gd name="connsiteY0" fmla="*/ 58397 h 566937"/>
                  <a:gd name="connsiteX1" fmla="*/ 24330 w 1688535"/>
                  <a:gd name="connsiteY1" fmla="*/ 394179 h 566937"/>
                  <a:gd name="connsiteX2" fmla="*/ 301698 w 1688535"/>
                  <a:gd name="connsiteY2" fmla="*/ 525573 h 566937"/>
                  <a:gd name="connsiteX3" fmla="*/ 973219 w 1688535"/>
                  <a:gd name="connsiteY3" fmla="*/ 452576 h 566937"/>
                  <a:gd name="connsiteX4" fmla="*/ 1308979 w 1688535"/>
                  <a:gd name="connsiteY4" fmla="*/ 554771 h 566937"/>
                  <a:gd name="connsiteX5" fmla="*/ 1659338 w 1688535"/>
                  <a:gd name="connsiteY5" fmla="*/ 379580 h 566937"/>
                  <a:gd name="connsiteX6" fmla="*/ 1484159 w 1688535"/>
                  <a:gd name="connsiteY6" fmla="*/ 0 h 566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8535" h="566937">
                    <a:moveTo>
                      <a:pt x="155715" y="58397"/>
                    </a:moveTo>
                    <a:cubicBezTo>
                      <a:pt x="77857" y="187356"/>
                      <a:pt x="0" y="316316"/>
                      <a:pt x="24330" y="394179"/>
                    </a:cubicBezTo>
                    <a:cubicBezTo>
                      <a:pt x="48661" y="472042"/>
                      <a:pt x="143550" y="515840"/>
                      <a:pt x="301698" y="525573"/>
                    </a:cubicBezTo>
                    <a:cubicBezTo>
                      <a:pt x="459846" y="535306"/>
                      <a:pt x="805339" y="447710"/>
                      <a:pt x="973219" y="452576"/>
                    </a:cubicBezTo>
                    <a:cubicBezTo>
                      <a:pt x="1141099" y="457442"/>
                      <a:pt x="1194626" y="566937"/>
                      <a:pt x="1308979" y="554771"/>
                    </a:cubicBezTo>
                    <a:cubicBezTo>
                      <a:pt x="1423332" y="542605"/>
                      <a:pt x="1630141" y="472042"/>
                      <a:pt x="1659338" y="379580"/>
                    </a:cubicBezTo>
                    <a:cubicBezTo>
                      <a:pt x="1688535" y="287118"/>
                      <a:pt x="1484159" y="0"/>
                      <a:pt x="1484159" y="0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cxnSp>
            <p:nvCxnSpPr>
              <p:cNvPr id="8" name="Straight Connector 7"/>
              <p:cNvCxnSpPr>
                <a:stCxn id="5" idx="6"/>
                <a:endCxn id="9" idx="2"/>
              </p:cNvCxnSpPr>
              <p:nvPr/>
            </p:nvCxnSpPr>
            <p:spPr bwMode="auto">
              <a:xfrm flipV="1">
                <a:off x="7392229" y="1663422"/>
                <a:ext cx="794704" cy="819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9" name="Oval 8"/>
              <p:cNvSpPr/>
              <p:nvPr/>
            </p:nvSpPr>
            <p:spPr bwMode="auto">
              <a:xfrm>
                <a:off x="8186933" y="1510130"/>
                <a:ext cx="306584" cy="306584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y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786363" y="1343132"/>
                <a:ext cx="363123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i="1" dirty="0" err="1">
                    <a:latin typeface="+mn-lt"/>
                  </a:rPr>
                  <a:t>e</a:t>
                </a:r>
                <a:endParaRPr lang="en-US" i="1" dirty="0">
                  <a:latin typeface="+mn-lt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778976" y="2206945"/>
                <a:ext cx="9017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i="1" dirty="0">
                    <a:latin typeface="+mn-lt"/>
                  </a:rPr>
                  <a:t>selected</a:t>
                </a:r>
                <a:br>
                  <a:rPr lang="en-US" i="1" dirty="0">
                    <a:latin typeface="+mn-lt"/>
                  </a:rPr>
                </a:br>
                <a:r>
                  <a:rPr lang="en-US" i="1" dirty="0">
                    <a:latin typeface="+mn-lt"/>
                  </a:rPr>
                  <a:t>cycle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401465" y="926161"/>
                <a:ext cx="41582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i="1" dirty="0">
                    <a:latin typeface="+mn-lt"/>
                  </a:rPr>
                  <a:t>T</a:t>
                </a:r>
                <a:r>
                  <a:rPr lang="en-US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787451" y="917969"/>
                <a:ext cx="41582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i="1" dirty="0">
                    <a:latin typeface="+mn-lt"/>
                  </a:rPr>
                  <a:t>T</a:t>
                </a:r>
                <a:r>
                  <a:rPr lang="en-US" baseline="-25000" dirty="0">
                    <a:latin typeface="+mn-lt"/>
                  </a:rPr>
                  <a:t>2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0282944" y="1800457"/>
              <a:ext cx="418227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i="1" dirty="0">
                  <a:latin typeface="+mn-lt"/>
                </a:rPr>
                <a:t>e’</a:t>
              </a:r>
            </a:p>
          </p:txBody>
        </p: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568325"/>
            <a:ext cx="8750300" cy="838200"/>
          </a:xfrm>
        </p:spPr>
        <p:txBody>
          <a:bodyPr/>
          <a:lstStyle/>
          <a:p>
            <a:r>
              <a:rPr lang="en-US"/>
              <a:t>greedy2</a:t>
            </a:r>
            <a:endParaRPr lang="en-US" sz="36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</a:t>
            </a:r>
            <a:r>
              <a:rPr lang="en-US" i="1"/>
              <a:t>d</a:t>
            </a:r>
            <a:r>
              <a:rPr lang="en-US"/>
              <a:t>-Heaps as Arrays</a:t>
            </a:r>
            <a:endParaRPr lang="en-US" i="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FD405F-9ADE-364E-BB35-D4954349CF51}"/>
              </a:ext>
            </a:extLst>
          </p:cNvPr>
          <p:cNvGrpSpPr/>
          <p:nvPr/>
        </p:nvGrpSpPr>
        <p:grpSpPr>
          <a:xfrm>
            <a:off x="1926869" y="4691665"/>
            <a:ext cx="496112" cy="1033463"/>
            <a:chOff x="1926869" y="4691665"/>
            <a:chExt cx="496112" cy="1033463"/>
          </a:xfrm>
        </p:grpSpPr>
        <p:sp>
          <p:nvSpPr>
            <p:cNvPr id="334961" name="Text Box 113"/>
            <p:cNvSpPr txBox="1">
              <a:spLocks noChangeArrowheads="1"/>
            </p:cNvSpPr>
            <p:nvPr/>
          </p:nvSpPr>
          <p:spPr bwMode="auto">
            <a:xfrm>
              <a:off x="1926869" y="4691665"/>
              <a:ext cx="45762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item</a:t>
              </a:r>
            </a:p>
          </p:txBody>
        </p:sp>
        <p:sp>
          <p:nvSpPr>
            <p:cNvPr id="334962" name="Text Box 114"/>
            <p:cNvSpPr txBox="1">
              <a:spLocks noChangeArrowheads="1"/>
            </p:cNvSpPr>
            <p:nvPr/>
          </p:nvSpPr>
          <p:spPr bwMode="auto">
            <a:xfrm>
              <a:off x="2059451" y="5479065"/>
              <a:ext cx="36353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key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0A8760-9616-F747-BBFF-9B806582BC3B}"/>
              </a:ext>
            </a:extLst>
          </p:cNvPr>
          <p:cNvGrpSpPr/>
          <p:nvPr/>
        </p:nvGrpSpPr>
        <p:grpSpPr>
          <a:xfrm>
            <a:off x="1964766" y="1991327"/>
            <a:ext cx="5645315" cy="2060575"/>
            <a:chOff x="1964766" y="1991327"/>
            <a:chExt cx="5645315" cy="2060575"/>
          </a:xfrm>
        </p:grpSpPr>
        <p:grpSp>
          <p:nvGrpSpPr>
            <p:cNvPr id="2" name="Group 118"/>
            <p:cNvGrpSpPr>
              <a:grpSpLocks/>
            </p:cNvGrpSpPr>
            <p:nvPr/>
          </p:nvGrpSpPr>
          <p:grpSpPr bwMode="auto">
            <a:xfrm>
              <a:off x="1964766" y="1991327"/>
              <a:ext cx="3651251" cy="2060575"/>
              <a:chOff x="2510" y="2330"/>
              <a:chExt cx="2300" cy="1298"/>
            </a:xfrm>
          </p:grpSpPr>
          <p:sp>
            <p:nvSpPr>
              <p:cNvPr id="334967" name="Line 119"/>
              <p:cNvSpPr>
                <a:spLocks noChangeShapeType="1"/>
              </p:cNvSpPr>
              <p:nvPr/>
            </p:nvSpPr>
            <p:spPr bwMode="auto">
              <a:xfrm flipH="1">
                <a:off x="2826" y="2421"/>
                <a:ext cx="717" cy="5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68" name="Line 120"/>
              <p:cNvSpPr>
                <a:spLocks noChangeShapeType="1"/>
              </p:cNvSpPr>
              <p:nvPr/>
            </p:nvSpPr>
            <p:spPr bwMode="auto">
              <a:xfrm flipH="1">
                <a:off x="2590" y="2949"/>
                <a:ext cx="245" cy="3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69" name="Line 121"/>
              <p:cNvSpPr>
                <a:spLocks noChangeShapeType="1"/>
              </p:cNvSpPr>
              <p:nvPr/>
            </p:nvSpPr>
            <p:spPr bwMode="auto">
              <a:xfrm flipH="1" flipV="1">
                <a:off x="2854" y="2978"/>
                <a:ext cx="0" cy="3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0" name="Line 122"/>
              <p:cNvSpPr>
                <a:spLocks noChangeShapeType="1"/>
              </p:cNvSpPr>
              <p:nvPr/>
            </p:nvSpPr>
            <p:spPr bwMode="auto">
              <a:xfrm flipH="1" flipV="1">
                <a:off x="2863" y="2940"/>
                <a:ext cx="236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1" name="Line 123"/>
              <p:cNvSpPr>
                <a:spLocks noChangeShapeType="1"/>
              </p:cNvSpPr>
              <p:nvPr/>
            </p:nvSpPr>
            <p:spPr bwMode="auto">
              <a:xfrm flipV="1">
                <a:off x="3345" y="2968"/>
                <a:ext cx="245" cy="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2" name="Line 124"/>
              <p:cNvSpPr>
                <a:spLocks noChangeShapeType="1"/>
              </p:cNvSpPr>
              <p:nvPr/>
            </p:nvSpPr>
            <p:spPr bwMode="auto">
              <a:xfrm flipV="1">
                <a:off x="3600" y="2921"/>
                <a:ext cx="0" cy="4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3" name="Line 125"/>
              <p:cNvSpPr>
                <a:spLocks noChangeShapeType="1"/>
              </p:cNvSpPr>
              <p:nvPr/>
            </p:nvSpPr>
            <p:spPr bwMode="auto">
              <a:xfrm flipH="1" flipV="1">
                <a:off x="3619" y="2959"/>
                <a:ext cx="245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4" name="Line 126"/>
              <p:cNvSpPr>
                <a:spLocks noChangeShapeType="1"/>
              </p:cNvSpPr>
              <p:nvPr/>
            </p:nvSpPr>
            <p:spPr bwMode="auto">
              <a:xfrm flipH="1" flipV="1">
                <a:off x="4104" y="3030"/>
                <a:ext cx="0" cy="2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5" name="Line 127"/>
              <p:cNvSpPr>
                <a:spLocks noChangeShapeType="1"/>
              </p:cNvSpPr>
              <p:nvPr/>
            </p:nvSpPr>
            <p:spPr bwMode="auto">
              <a:xfrm flipH="1" flipV="1">
                <a:off x="3607" y="2431"/>
                <a:ext cx="465" cy="4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6" name="Oval 128"/>
              <p:cNvSpPr>
                <a:spLocks noChangeArrowheads="1"/>
              </p:cNvSpPr>
              <p:nvPr/>
            </p:nvSpPr>
            <p:spPr bwMode="auto">
              <a:xfrm>
                <a:off x="2762" y="2848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h</a:t>
                </a:r>
              </a:p>
            </p:txBody>
          </p:sp>
          <p:sp>
            <p:nvSpPr>
              <p:cNvPr id="334977" name="Oval 129"/>
              <p:cNvSpPr>
                <a:spLocks noChangeArrowheads="1"/>
              </p:cNvSpPr>
              <p:nvPr/>
            </p:nvSpPr>
            <p:spPr bwMode="auto">
              <a:xfrm>
                <a:off x="2510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j</a:t>
                </a:r>
              </a:p>
            </p:txBody>
          </p:sp>
          <p:sp>
            <p:nvSpPr>
              <p:cNvPr id="334978" name="Oval 130"/>
              <p:cNvSpPr>
                <a:spLocks noChangeArrowheads="1"/>
              </p:cNvSpPr>
              <p:nvPr/>
            </p:nvSpPr>
            <p:spPr bwMode="auto">
              <a:xfrm>
                <a:off x="2759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a</a:t>
                </a:r>
              </a:p>
            </p:txBody>
          </p:sp>
          <p:sp>
            <p:nvSpPr>
              <p:cNvPr id="334979" name="Oval 131"/>
              <p:cNvSpPr>
                <a:spLocks noChangeArrowheads="1"/>
              </p:cNvSpPr>
              <p:nvPr/>
            </p:nvSpPr>
            <p:spPr bwMode="auto">
              <a:xfrm>
                <a:off x="3008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k</a:t>
                </a:r>
              </a:p>
            </p:txBody>
          </p:sp>
          <p:sp>
            <p:nvSpPr>
              <p:cNvPr id="334980" name="Oval 132"/>
              <p:cNvSpPr>
                <a:spLocks noChangeArrowheads="1"/>
              </p:cNvSpPr>
              <p:nvPr/>
            </p:nvSpPr>
            <p:spPr bwMode="auto">
              <a:xfrm>
                <a:off x="3257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g</a:t>
                </a:r>
              </a:p>
            </p:txBody>
          </p:sp>
          <p:sp>
            <p:nvSpPr>
              <p:cNvPr id="334981" name="Oval 133"/>
              <p:cNvSpPr>
                <a:spLocks noChangeArrowheads="1"/>
              </p:cNvSpPr>
              <p:nvPr/>
            </p:nvSpPr>
            <p:spPr bwMode="auto">
              <a:xfrm>
                <a:off x="3506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e</a:t>
                </a:r>
              </a:p>
            </p:txBody>
          </p:sp>
          <p:sp>
            <p:nvSpPr>
              <p:cNvPr id="334982" name="Oval 134"/>
              <p:cNvSpPr>
                <a:spLocks noChangeArrowheads="1"/>
              </p:cNvSpPr>
              <p:nvPr/>
            </p:nvSpPr>
            <p:spPr bwMode="auto">
              <a:xfrm>
                <a:off x="3755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f</a:t>
                </a:r>
              </a:p>
            </p:txBody>
          </p:sp>
          <p:sp>
            <p:nvSpPr>
              <p:cNvPr id="334983" name="Oval 135"/>
              <p:cNvSpPr>
                <a:spLocks noChangeArrowheads="1"/>
              </p:cNvSpPr>
              <p:nvPr/>
            </p:nvSpPr>
            <p:spPr bwMode="auto">
              <a:xfrm>
                <a:off x="4008" y="3253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c</a:t>
                </a:r>
              </a:p>
            </p:txBody>
          </p:sp>
          <p:sp>
            <p:nvSpPr>
              <p:cNvPr id="334984" name="Oval 136"/>
              <p:cNvSpPr>
                <a:spLocks noChangeArrowheads="1"/>
              </p:cNvSpPr>
              <p:nvPr/>
            </p:nvSpPr>
            <p:spPr bwMode="auto">
              <a:xfrm>
                <a:off x="4010" y="2841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i</a:t>
                </a:r>
              </a:p>
            </p:txBody>
          </p:sp>
          <p:sp>
            <p:nvSpPr>
              <p:cNvPr id="334985" name="Line 137"/>
              <p:cNvSpPr>
                <a:spLocks noChangeShapeType="1"/>
              </p:cNvSpPr>
              <p:nvPr/>
            </p:nvSpPr>
            <p:spPr bwMode="auto">
              <a:xfrm>
                <a:off x="3588" y="2478"/>
                <a:ext cx="0" cy="4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86" name="Oval 138"/>
              <p:cNvSpPr>
                <a:spLocks noChangeArrowheads="1"/>
              </p:cNvSpPr>
              <p:nvPr/>
            </p:nvSpPr>
            <p:spPr bwMode="auto">
              <a:xfrm>
                <a:off x="3486" y="233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d</a:t>
                </a:r>
              </a:p>
            </p:txBody>
          </p:sp>
          <p:sp>
            <p:nvSpPr>
              <p:cNvPr id="334987" name="Oval 139"/>
              <p:cNvSpPr>
                <a:spLocks noChangeArrowheads="1"/>
              </p:cNvSpPr>
              <p:nvPr/>
            </p:nvSpPr>
            <p:spPr bwMode="auto">
              <a:xfrm>
                <a:off x="3496" y="2847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b</a:t>
                </a:r>
              </a:p>
            </p:txBody>
          </p:sp>
          <p:sp>
            <p:nvSpPr>
              <p:cNvPr id="334988" name="Text Box 140"/>
              <p:cNvSpPr txBox="1">
                <a:spLocks noChangeArrowheads="1"/>
              </p:cNvSpPr>
              <p:nvPr/>
            </p:nvSpPr>
            <p:spPr bwMode="auto">
              <a:xfrm>
                <a:off x="2549" y="3473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5</a:t>
                </a:r>
              </a:p>
            </p:txBody>
          </p:sp>
          <p:sp>
            <p:nvSpPr>
              <p:cNvPr id="334989" name="Text Box 141"/>
              <p:cNvSpPr txBox="1">
                <a:spLocks noChangeArrowheads="1"/>
              </p:cNvSpPr>
              <p:nvPr/>
            </p:nvSpPr>
            <p:spPr bwMode="auto">
              <a:xfrm>
                <a:off x="2799" y="3473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6</a:t>
                </a:r>
              </a:p>
            </p:txBody>
          </p:sp>
          <p:sp>
            <p:nvSpPr>
              <p:cNvPr id="334990" name="Text Box 142"/>
              <p:cNvSpPr txBox="1">
                <a:spLocks noChangeArrowheads="1"/>
              </p:cNvSpPr>
              <p:nvPr/>
            </p:nvSpPr>
            <p:spPr bwMode="auto">
              <a:xfrm>
                <a:off x="3049" y="3473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8</a:t>
                </a:r>
              </a:p>
            </p:txBody>
          </p:sp>
          <p:sp>
            <p:nvSpPr>
              <p:cNvPr id="334991" name="Text Box 143"/>
              <p:cNvSpPr txBox="1">
                <a:spLocks noChangeArrowheads="1"/>
              </p:cNvSpPr>
              <p:nvPr/>
            </p:nvSpPr>
            <p:spPr bwMode="auto">
              <a:xfrm>
                <a:off x="3299" y="3473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15</a:t>
                </a:r>
              </a:p>
            </p:txBody>
          </p:sp>
          <p:sp>
            <p:nvSpPr>
              <p:cNvPr id="334992" name="Text Box 144"/>
              <p:cNvSpPr txBox="1">
                <a:spLocks noChangeArrowheads="1"/>
              </p:cNvSpPr>
              <p:nvPr/>
            </p:nvSpPr>
            <p:spPr bwMode="auto">
              <a:xfrm>
                <a:off x="3549" y="3473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11</a:t>
                </a:r>
              </a:p>
            </p:txBody>
          </p:sp>
          <p:sp>
            <p:nvSpPr>
              <p:cNvPr id="334993" name="Text Box 145"/>
              <p:cNvSpPr txBox="1">
                <a:spLocks noChangeArrowheads="1"/>
              </p:cNvSpPr>
              <p:nvPr/>
            </p:nvSpPr>
            <p:spPr bwMode="auto">
              <a:xfrm>
                <a:off x="3799" y="3473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12</a:t>
                </a:r>
              </a:p>
            </p:txBody>
          </p:sp>
          <p:sp>
            <p:nvSpPr>
              <p:cNvPr id="334994" name="Text Box 146"/>
              <p:cNvSpPr txBox="1">
                <a:spLocks noChangeArrowheads="1"/>
              </p:cNvSpPr>
              <p:nvPr/>
            </p:nvSpPr>
            <p:spPr bwMode="auto">
              <a:xfrm>
                <a:off x="4050" y="3473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13</a:t>
                </a:r>
              </a:p>
            </p:txBody>
          </p:sp>
          <p:sp>
            <p:nvSpPr>
              <p:cNvPr id="334995" name="Text Box 147"/>
              <p:cNvSpPr txBox="1">
                <a:spLocks noChangeArrowheads="1"/>
              </p:cNvSpPr>
              <p:nvPr/>
            </p:nvSpPr>
            <p:spPr bwMode="auto">
              <a:xfrm>
                <a:off x="4224" y="2836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10</a:t>
                </a:r>
              </a:p>
            </p:txBody>
          </p:sp>
          <p:sp>
            <p:nvSpPr>
              <p:cNvPr id="334996" name="Text Box 148"/>
              <p:cNvSpPr txBox="1">
                <a:spLocks noChangeArrowheads="1"/>
              </p:cNvSpPr>
              <p:nvPr/>
            </p:nvSpPr>
            <p:spPr bwMode="auto">
              <a:xfrm>
                <a:off x="3709" y="2836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7</a:t>
                </a:r>
              </a:p>
            </p:txBody>
          </p:sp>
          <p:sp>
            <p:nvSpPr>
              <p:cNvPr id="334997" name="Text Box 149"/>
              <p:cNvSpPr txBox="1">
                <a:spLocks noChangeArrowheads="1"/>
              </p:cNvSpPr>
              <p:nvPr/>
            </p:nvSpPr>
            <p:spPr bwMode="auto">
              <a:xfrm>
                <a:off x="2977" y="2835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4</a:t>
                </a:r>
              </a:p>
            </p:txBody>
          </p:sp>
          <p:sp>
            <p:nvSpPr>
              <p:cNvPr id="334998" name="Text Box 150"/>
              <p:cNvSpPr txBox="1">
                <a:spLocks noChangeArrowheads="1"/>
              </p:cNvSpPr>
              <p:nvPr/>
            </p:nvSpPr>
            <p:spPr bwMode="auto">
              <a:xfrm>
                <a:off x="3709" y="233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4</a:t>
                </a:r>
              </a:p>
            </p:txBody>
          </p:sp>
          <p:sp>
            <p:nvSpPr>
              <p:cNvPr id="334999" name="Line 151"/>
              <p:cNvSpPr>
                <a:spLocks noChangeShapeType="1"/>
              </p:cNvSpPr>
              <p:nvPr/>
            </p:nvSpPr>
            <p:spPr bwMode="auto">
              <a:xfrm flipH="1">
                <a:off x="4355" y="2752"/>
                <a:ext cx="15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5000" name="Text Box 152"/>
              <p:cNvSpPr txBox="1">
                <a:spLocks noChangeArrowheads="1"/>
              </p:cNvSpPr>
              <p:nvPr/>
            </p:nvSpPr>
            <p:spPr bwMode="auto">
              <a:xfrm>
                <a:off x="4530" y="2672"/>
                <a:ext cx="229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key</a:t>
                </a:r>
              </a:p>
            </p:txBody>
          </p:sp>
          <p:sp>
            <p:nvSpPr>
              <p:cNvPr id="335001" name="Line 153"/>
              <p:cNvSpPr>
                <a:spLocks noChangeShapeType="1"/>
              </p:cNvSpPr>
              <p:nvPr/>
            </p:nvSpPr>
            <p:spPr bwMode="auto">
              <a:xfrm flipH="1">
                <a:off x="4154" y="2591"/>
                <a:ext cx="359" cy="2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5002" name="Text Box 154"/>
              <p:cNvSpPr txBox="1">
                <a:spLocks noChangeArrowheads="1"/>
              </p:cNvSpPr>
              <p:nvPr/>
            </p:nvSpPr>
            <p:spPr bwMode="auto">
              <a:xfrm>
                <a:off x="4521" y="2495"/>
                <a:ext cx="289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item</a:t>
                </a:r>
              </a:p>
            </p:txBody>
          </p:sp>
        </p:grpSp>
        <p:grpSp>
          <p:nvGrpSpPr>
            <p:cNvPr id="88" name="Group 54">
              <a:extLst>
                <a:ext uri="{FF2B5EF4-FFF2-40B4-BE49-F238E27FC236}">
                  <a16:creationId xmlns:a16="http://schemas.microsoft.com/office/drawing/2014/main" id="{AFE19E9C-78C7-1441-91BE-662E16C6C9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193" y="2150871"/>
              <a:ext cx="1512888" cy="1425575"/>
              <a:chOff x="704" y="2452"/>
              <a:chExt cx="953" cy="898"/>
            </a:xfrm>
          </p:grpSpPr>
          <p:sp>
            <p:nvSpPr>
              <p:cNvPr id="89" name="Freeform 9">
                <a:extLst>
                  <a:ext uri="{FF2B5EF4-FFF2-40B4-BE49-F238E27FC236}">
                    <a16:creationId xmlns:a16="http://schemas.microsoft.com/office/drawing/2014/main" id="{B7B7E02F-E4D0-5C4B-9270-1DC1791E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" y="3209"/>
                <a:ext cx="491" cy="141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0" y="141"/>
                  </a:cxn>
                  <a:cxn ang="0">
                    <a:pos x="491" y="141"/>
                  </a:cxn>
                  <a:cxn ang="0">
                    <a:pos x="491" y="0"/>
                  </a:cxn>
                  <a:cxn ang="0">
                    <a:pos x="85" y="0"/>
                  </a:cxn>
                </a:cxnLst>
                <a:rect l="0" t="0" r="r" b="b"/>
                <a:pathLst>
                  <a:path w="491" h="141">
                    <a:moveTo>
                      <a:pt x="85" y="0"/>
                    </a:moveTo>
                    <a:lnTo>
                      <a:pt x="0" y="141"/>
                    </a:lnTo>
                    <a:lnTo>
                      <a:pt x="491" y="141"/>
                    </a:lnTo>
                    <a:lnTo>
                      <a:pt x="491" y="0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AutoShape 4">
                <a:extLst>
                  <a:ext uri="{FF2B5EF4-FFF2-40B4-BE49-F238E27FC236}">
                    <a16:creationId xmlns:a16="http://schemas.microsoft.com/office/drawing/2014/main" id="{DC6D4E6B-38F5-4A4D-9265-BDD478AA6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2452"/>
                <a:ext cx="869" cy="765"/>
              </a:xfrm>
              <a:prstGeom prst="triangle">
                <a:avLst>
                  <a:gd name="adj" fmla="val 50000"/>
                </a:avLst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5">
                <a:extLst>
                  <a:ext uri="{FF2B5EF4-FFF2-40B4-BE49-F238E27FC236}">
                    <a16:creationId xmlns:a16="http://schemas.microsoft.com/office/drawing/2014/main" id="{E78E123A-325E-284A-AE4A-216A9DB3B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3" y="3076"/>
                <a:ext cx="70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6">
                <a:extLst>
                  <a:ext uri="{FF2B5EF4-FFF2-40B4-BE49-F238E27FC236}">
                    <a16:creationId xmlns:a16="http://schemas.microsoft.com/office/drawing/2014/main" id="{A3BC62DF-D802-2C4F-B024-58D72A357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8" y="2921"/>
                <a:ext cx="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7">
                <a:extLst>
                  <a:ext uri="{FF2B5EF4-FFF2-40B4-BE49-F238E27FC236}">
                    <a16:creationId xmlns:a16="http://schemas.microsoft.com/office/drawing/2014/main" id="{B7D49346-7B42-FB47-A061-C43641EF41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3" y="2767"/>
                <a:ext cx="35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8">
                <a:extLst>
                  <a:ext uri="{FF2B5EF4-FFF2-40B4-BE49-F238E27FC236}">
                    <a16:creationId xmlns:a16="http://schemas.microsoft.com/office/drawing/2014/main" id="{481C8A43-A442-7E41-ADD0-752F579C3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1" y="2612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" name="Text Box 154">
              <a:extLst>
                <a:ext uri="{FF2B5EF4-FFF2-40B4-BE49-F238E27FC236}">
                  <a16:creationId xmlns:a16="http://schemas.microsoft.com/office/drawing/2014/main" id="{C8E7FCBB-698B-4849-84AA-73B1ED8AE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023" y="3664473"/>
              <a:ext cx="1207062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heap-shape</a:t>
              </a:r>
            </a:p>
          </p:txBody>
        </p:sp>
      </p:grp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E2A670C-A691-2040-9CC3-50D3D3B58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79734"/>
              </p:ext>
            </p:extLst>
          </p:nvPr>
        </p:nvGraphicFramePr>
        <p:xfrm>
          <a:off x="2488641" y="4257627"/>
          <a:ext cx="42126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71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endParaRPr lang="en-US" sz="16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  <p:graphicFrame>
        <p:nvGraphicFramePr>
          <p:cNvPr id="102" name="Table 8">
            <a:extLst>
              <a:ext uri="{FF2B5EF4-FFF2-40B4-BE49-F238E27FC236}">
                <a16:creationId xmlns:a16="http://schemas.microsoft.com/office/drawing/2014/main" id="{41146AD0-9153-A94C-9200-965D064A3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87858"/>
              </p:ext>
            </p:extLst>
          </p:nvPr>
        </p:nvGraphicFramePr>
        <p:xfrm>
          <a:off x="2488641" y="5052525"/>
          <a:ext cx="42126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71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</a:t>
            </a:r>
            <a:r>
              <a:rPr lang="en-US" i="1"/>
              <a:t>d</a:t>
            </a:r>
            <a:r>
              <a:rPr lang="en-US"/>
              <a:t>-Heaps as Arrays</a:t>
            </a:r>
            <a:endParaRPr lang="en-US" i="1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3CFA67-78F1-6642-993A-2CEB7F04775B}"/>
              </a:ext>
            </a:extLst>
          </p:cNvPr>
          <p:cNvGrpSpPr/>
          <p:nvPr/>
        </p:nvGrpSpPr>
        <p:grpSpPr>
          <a:xfrm>
            <a:off x="975172" y="1980441"/>
            <a:ext cx="4133334" cy="3717099"/>
            <a:chOff x="975172" y="1980441"/>
            <a:chExt cx="4133334" cy="3717099"/>
          </a:xfrm>
        </p:grpSpPr>
        <p:sp>
          <p:nvSpPr>
            <p:cNvPr id="334967" name="Line 119"/>
            <p:cNvSpPr>
              <a:spLocks noChangeShapeType="1"/>
            </p:cNvSpPr>
            <p:nvPr/>
          </p:nvSpPr>
          <p:spPr bwMode="auto">
            <a:xfrm flipH="1">
              <a:off x="2466416" y="2124904"/>
              <a:ext cx="1138238" cy="823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68" name="Line 120"/>
            <p:cNvSpPr>
              <a:spLocks noChangeShapeType="1"/>
            </p:cNvSpPr>
            <p:nvPr/>
          </p:nvSpPr>
          <p:spPr bwMode="auto">
            <a:xfrm flipH="1">
              <a:off x="2091766" y="2963104"/>
              <a:ext cx="388938" cy="614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69" name="Line 121"/>
            <p:cNvSpPr>
              <a:spLocks noChangeShapeType="1"/>
            </p:cNvSpPr>
            <p:nvPr/>
          </p:nvSpPr>
          <p:spPr bwMode="auto">
            <a:xfrm flipH="1" flipV="1">
              <a:off x="2510866" y="3009141"/>
              <a:ext cx="0" cy="584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0" name="Line 122"/>
            <p:cNvSpPr>
              <a:spLocks noChangeShapeType="1"/>
            </p:cNvSpPr>
            <p:nvPr/>
          </p:nvSpPr>
          <p:spPr bwMode="auto">
            <a:xfrm flipH="1" flipV="1">
              <a:off x="2525154" y="2948816"/>
              <a:ext cx="374650" cy="644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1" name="Line 123"/>
            <p:cNvSpPr>
              <a:spLocks noChangeShapeType="1"/>
            </p:cNvSpPr>
            <p:nvPr/>
          </p:nvSpPr>
          <p:spPr bwMode="auto">
            <a:xfrm flipV="1">
              <a:off x="3290329" y="2993266"/>
              <a:ext cx="388938" cy="569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2" name="Line 124"/>
            <p:cNvSpPr>
              <a:spLocks noChangeShapeType="1"/>
            </p:cNvSpPr>
            <p:nvPr/>
          </p:nvSpPr>
          <p:spPr bwMode="auto">
            <a:xfrm flipV="1">
              <a:off x="3695141" y="2918654"/>
              <a:ext cx="0" cy="704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3" name="Line 125"/>
            <p:cNvSpPr>
              <a:spLocks noChangeShapeType="1"/>
            </p:cNvSpPr>
            <p:nvPr/>
          </p:nvSpPr>
          <p:spPr bwMode="auto">
            <a:xfrm flipH="1" flipV="1">
              <a:off x="3725304" y="2978979"/>
              <a:ext cx="388938" cy="644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4" name="Line 126"/>
            <p:cNvSpPr>
              <a:spLocks noChangeShapeType="1"/>
            </p:cNvSpPr>
            <p:nvPr/>
          </p:nvSpPr>
          <p:spPr bwMode="auto">
            <a:xfrm flipV="1">
              <a:off x="4502475" y="2948815"/>
              <a:ext cx="0" cy="660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5" name="Line 127"/>
            <p:cNvSpPr>
              <a:spLocks noChangeShapeType="1"/>
            </p:cNvSpPr>
            <p:nvPr/>
          </p:nvSpPr>
          <p:spPr bwMode="auto">
            <a:xfrm flipH="1" flipV="1">
              <a:off x="3706254" y="2140779"/>
              <a:ext cx="738188" cy="703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6" name="Oval 128"/>
            <p:cNvSpPr>
              <a:spLocks noChangeArrowheads="1"/>
            </p:cNvSpPr>
            <p:nvPr/>
          </p:nvSpPr>
          <p:spPr bwMode="auto">
            <a:xfrm>
              <a:off x="2364816" y="28027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h</a:t>
              </a:r>
            </a:p>
          </p:txBody>
        </p:sp>
        <p:sp>
          <p:nvSpPr>
            <p:cNvPr id="334977" name="Oval 129"/>
            <p:cNvSpPr>
              <a:spLocks noChangeArrowheads="1"/>
            </p:cNvSpPr>
            <p:nvPr/>
          </p:nvSpPr>
          <p:spPr bwMode="auto">
            <a:xfrm>
              <a:off x="1964766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j</a:t>
              </a:r>
            </a:p>
          </p:txBody>
        </p:sp>
        <p:sp>
          <p:nvSpPr>
            <p:cNvPr id="334978" name="Oval 130"/>
            <p:cNvSpPr>
              <a:spLocks noChangeArrowheads="1"/>
            </p:cNvSpPr>
            <p:nvPr/>
          </p:nvSpPr>
          <p:spPr bwMode="auto">
            <a:xfrm>
              <a:off x="2360054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a</a:t>
              </a:r>
            </a:p>
          </p:txBody>
        </p:sp>
        <p:sp>
          <p:nvSpPr>
            <p:cNvPr id="334979" name="Oval 131"/>
            <p:cNvSpPr>
              <a:spLocks noChangeArrowheads="1"/>
            </p:cNvSpPr>
            <p:nvPr/>
          </p:nvSpPr>
          <p:spPr bwMode="auto">
            <a:xfrm>
              <a:off x="2755341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k</a:t>
              </a:r>
            </a:p>
          </p:txBody>
        </p:sp>
        <p:sp>
          <p:nvSpPr>
            <p:cNvPr id="334980" name="Oval 132"/>
            <p:cNvSpPr>
              <a:spLocks noChangeArrowheads="1"/>
            </p:cNvSpPr>
            <p:nvPr/>
          </p:nvSpPr>
          <p:spPr bwMode="auto">
            <a:xfrm>
              <a:off x="3150629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334981" name="Oval 133"/>
            <p:cNvSpPr>
              <a:spLocks noChangeArrowheads="1"/>
            </p:cNvSpPr>
            <p:nvPr/>
          </p:nvSpPr>
          <p:spPr bwMode="auto">
            <a:xfrm>
              <a:off x="3545916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334982" name="Oval 134"/>
            <p:cNvSpPr>
              <a:spLocks noChangeArrowheads="1"/>
            </p:cNvSpPr>
            <p:nvPr/>
          </p:nvSpPr>
          <p:spPr bwMode="auto">
            <a:xfrm>
              <a:off x="3941204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334983" name="Oval 135"/>
            <p:cNvSpPr>
              <a:spLocks noChangeArrowheads="1"/>
            </p:cNvSpPr>
            <p:nvPr/>
          </p:nvSpPr>
          <p:spPr bwMode="auto">
            <a:xfrm>
              <a:off x="4357129" y="3445704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334984" name="Oval 136"/>
            <p:cNvSpPr>
              <a:spLocks noChangeArrowheads="1"/>
            </p:cNvSpPr>
            <p:nvPr/>
          </p:nvSpPr>
          <p:spPr bwMode="auto">
            <a:xfrm>
              <a:off x="4346017" y="2791654"/>
              <a:ext cx="300038" cy="30003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l</a:t>
              </a:r>
            </a:p>
          </p:txBody>
        </p:sp>
        <p:sp>
          <p:nvSpPr>
            <p:cNvPr id="334985" name="Line 137"/>
            <p:cNvSpPr>
              <a:spLocks noChangeShapeType="1"/>
            </p:cNvSpPr>
            <p:nvPr/>
          </p:nvSpPr>
          <p:spPr bwMode="auto">
            <a:xfrm>
              <a:off x="3676091" y="2215391"/>
              <a:ext cx="0" cy="693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86" name="Oval 138"/>
            <p:cNvSpPr>
              <a:spLocks noChangeArrowheads="1"/>
            </p:cNvSpPr>
            <p:nvPr/>
          </p:nvSpPr>
          <p:spPr bwMode="auto">
            <a:xfrm>
              <a:off x="3514166" y="19899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d</a:t>
              </a:r>
            </a:p>
          </p:txBody>
        </p:sp>
        <p:sp>
          <p:nvSpPr>
            <p:cNvPr id="334987" name="Oval 139"/>
            <p:cNvSpPr>
              <a:spLocks noChangeArrowheads="1"/>
            </p:cNvSpPr>
            <p:nvPr/>
          </p:nvSpPr>
          <p:spPr bwMode="auto">
            <a:xfrm>
              <a:off x="3530041" y="280117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334988" name="Text Box 140"/>
            <p:cNvSpPr txBox="1">
              <a:spLocks noChangeArrowheads="1"/>
            </p:cNvSpPr>
            <p:nvPr/>
          </p:nvSpPr>
          <p:spPr bwMode="auto">
            <a:xfrm>
              <a:off x="2026679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334989" name="Text Box 141"/>
            <p:cNvSpPr txBox="1">
              <a:spLocks noChangeArrowheads="1"/>
            </p:cNvSpPr>
            <p:nvPr/>
          </p:nvSpPr>
          <p:spPr bwMode="auto">
            <a:xfrm>
              <a:off x="2423554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334990" name="Text Box 142"/>
            <p:cNvSpPr txBox="1">
              <a:spLocks noChangeArrowheads="1"/>
            </p:cNvSpPr>
            <p:nvPr/>
          </p:nvSpPr>
          <p:spPr bwMode="auto">
            <a:xfrm>
              <a:off x="2820429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334991" name="Text Box 143"/>
            <p:cNvSpPr txBox="1">
              <a:spLocks noChangeArrowheads="1"/>
            </p:cNvSpPr>
            <p:nvPr/>
          </p:nvSpPr>
          <p:spPr bwMode="auto">
            <a:xfrm>
              <a:off x="3217304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15</a:t>
              </a:r>
            </a:p>
          </p:txBody>
        </p:sp>
        <p:sp>
          <p:nvSpPr>
            <p:cNvPr id="334992" name="Text Box 144"/>
            <p:cNvSpPr txBox="1">
              <a:spLocks noChangeArrowheads="1"/>
            </p:cNvSpPr>
            <p:nvPr/>
          </p:nvSpPr>
          <p:spPr bwMode="auto">
            <a:xfrm>
              <a:off x="3614179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11</a:t>
              </a:r>
            </a:p>
          </p:txBody>
        </p:sp>
        <p:sp>
          <p:nvSpPr>
            <p:cNvPr id="334993" name="Text Box 145"/>
            <p:cNvSpPr txBox="1">
              <a:spLocks noChangeArrowheads="1"/>
            </p:cNvSpPr>
            <p:nvPr/>
          </p:nvSpPr>
          <p:spPr bwMode="auto">
            <a:xfrm>
              <a:off x="4011054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12</a:t>
              </a:r>
            </a:p>
          </p:txBody>
        </p:sp>
        <p:sp>
          <p:nvSpPr>
            <p:cNvPr id="334994" name="Text Box 146"/>
            <p:cNvSpPr txBox="1">
              <a:spLocks noChangeArrowheads="1"/>
            </p:cNvSpPr>
            <p:nvPr/>
          </p:nvSpPr>
          <p:spPr bwMode="auto">
            <a:xfrm>
              <a:off x="4409517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13</a:t>
              </a:r>
            </a:p>
          </p:txBody>
        </p:sp>
        <p:sp>
          <p:nvSpPr>
            <p:cNvPr id="334995" name="Text Box 147"/>
            <p:cNvSpPr txBox="1">
              <a:spLocks noChangeArrowheads="1"/>
            </p:cNvSpPr>
            <p:nvPr/>
          </p:nvSpPr>
          <p:spPr bwMode="auto">
            <a:xfrm>
              <a:off x="4685742" y="278371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334996" name="Text Box 148"/>
            <p:cNvSpPr txBox="1">
              <a:spLocks noChangeArrowheads="1"/>
            </p:cNvSpPr>
            <p:nvPr/>
          </p:nvSpPr>
          <p:spPr bwMode="auto">
            <a:xfrm>
              <a:off x="3868179" y="278371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334997" name="Text Box 149"/>
            <p:cNvSpPr txBox="1">
              <a:spLocks noChangeArrowheads="1"/>
            </p:cNvSpPr>
            <p:nvPr/>
          </p:nvSpPr>
          <p:spPr bwMode="auto">
            <a:xfrm>
              <a:off x="2706129" y="278212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334998" name="Text Box 150"/>
            <p:cNvSpPr txBox="1">
              <a:spLocks noChangeArrowheads="1"/>
            </p:cNvSpPr>
            <p:nvPr/>
          </p:nvSpPr>
          <p:spPr bwMode="auto">
            <a:xfrm>
              <a:off x="3868179" y="198044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334961" name="Text Box 113"/>
            <p:cNvSpPr txBox="1">
              <a:spLocks noChangeArrowheads="1"/>
            </p:cNvSpPr>
            <p:nvPr/>
          </p:nvSpPr>
          <p:spPr bwMode="auto">
            <a:xfrm>
              <a:off x="975172" y="4689320"/>
              <a:ext cx="45845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item</a:t>
              </a:r>
            </a:p>
          </p:txBody>
        </p:sp>
        <p:sp>
          <p:nvSpPr>
            <p:cNvPr id="334962" name="Text Box 114"/>
            <p:cNvSpPr txBox="1">
              <a:spLocks noChangeArrowheads="1"/>
            </p:cNvSpPr>
            <p:nvPr/>
          </p:nvSpPr>
          <p:spPr bwMode="auto">
            <a:xfrm>
              <a:off x="1070349" y="5451319"/>
              <a:ext cx="36388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key</a:t>
              </a:r>
            </a:p>
          </p:txBody>
        </p:sp>
        <p:sp>
          <p:nvSpPr>
            <p:cNvPr id="96" name="Line 126">
              <a:extLst>
                <a:ext uri="{FF2B5EF4-FFF2-40B4-BE49-F238E27FC236}">
                  <a16:creationId xmlns:a16="http://schemas.microsoft.com/office/drawing/2014/main" id="{6DAA9787-4D28-8548-8300-2A874B38C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88904" y="3051402"/>
              <a:ext cx="329480" cy="572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7" name="Oval 135">
              <a:extLst>
                <a:ext uri="{FF2B5EF4-FFF2-40B4-BE49-F238E27FC236}">
                  <a16:creationId xmlns:a16="http://schemas.microsoft.com/office/drawing/2014/main" id="{170019F7-3F59-E140-8F29-F567C67F5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6432" y="3458781"/>
              <a:ext cx="300038" cy="30003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 dirty="0" err="1">
                  <a:latin typeface="+mn-lt"/>
                </a:rPr>
                <a:t>i</a:t>
              </a:r>
              <a:endParaRPr lang="en-US" i="1" dirty="0">
                <a:latin typeface="+mn-lt"/>
              </a:endParaRPr>
            </a:p>
          </p:txBody>
        </p:sp>
        <p:sp>
          <p:nvSpPr>
            <p:cNvPr id="98" name="Text Box 146">
              <a:extLst>
                <a:ext uri="{FF2B5EF4-FFF2-40B4-BE49-F238E27FC236}">
                  <a16:creationId xmlns:a16="http://schemas.microsoft.com/office/drawing/2014/main" id="{2D0DDA2D-0D20-3C49-8E0E-00B254F6E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820" y="3793163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10</a:t>
              </a:r>
            </a:p>
          </p:txBody>
        </p:sp>
      </p:grpSp>
      <p:graphicFrame>
        <p:nvGraphicFramePr>
          <p:cNvPr id="104" name="Table 8">
            <a:extLst>
              <a:ext uri="{FF2B5EF4-FFF2-40B4-BE49-F238E27FC236}">
                <a16:creationId xmlns:a16="http://schemas.microsoft.com/office/drawing/2014/main" id="{155822A1-0263-2749-8938-BE3E26C3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70546"/>
              </p:ext>
            </p:extLst>
          </p:nvPr>
        </p:nvGraphicFramePr>
        <p:xfrm>
          <a:off x="1569749" y="4260352"/>
          <a:ext cx="42126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57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27636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endParaRPr lang="en-US" sz="16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  <p:graphicFrame>
        <p:nvGraphicFramePr>
          <p:cNvPr id="105" name="Table 8">
            <a:extLst>
              <a:ext uri="{FF2B5EF4-FFF2-40B4-BE49-F238E27FC236}">
                <a16:creationId xmlns:a16="http://schemas.microsoft.com/office/drawing/2014/main" id="{4EADA8F7-A11F-3A42-92C6-690251945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79706"/>
              </p:ext>
            </p:extLst>
          </p:nvPr>
        </p:nvGraphicFramePr>
        <p:xfrm>
          <a:off x="1550699" y="5022870"/>
          <a:ext cx="42126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57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293016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86180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</a:t>
            </a:r>
            <a:r>
              <a:rPr lang="en-US" i="1"/>
              <a:t>d</a:t>
            </a:r>
            <a:r>
              <a:rPr lang="en-US"/>
              <a:t>-Heaps as Arrays</a:t>
            </a:r>
            <a:endParaRPr lang="en-US" i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6791DF-9F56-E74E-BB9A-E2DC87A88BAE}"/>
              </a:ext>
            </a:extLst>
          </p:cNvPr>
          <p:cNvGrpSpPr/>
          <p:nvPr/>
        </p:nvGrpSpPr>
        <p:grpSpPr>
          <a:xfrm>
            <a:off x="1964766" y="1980441"/>
            <a:ext cx="2850820" cy="2060734"/>
            <a:chOff x="1964766" y="1980441"/>
            <a:chExt cx="2850820" cy="2060734"/>
          </a:xfrm>
        </p:grpSpPr>
        <p:sp>
          <p:nvSpPr>
            <p:cNvPr id="334967" name="Line 119"/>
            <p:cNvSpPr>
              <a:spLocks noChangeShapeType="1"/>
            </p:cNvSpPr>
            <p:nvPr/>
          </p:nvSpPr>
          <p:spPr bwMode="auto">
            <a:xfrm flipH="1">
              <a:off x="2466416" y="2124904"/>
              <a:ext cx="1138238" cy="823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68" name="Line 120"/>
            <p:cNvSpPr>
              <a:spLocks noChangeShapeType="1"/>
            </p:cNvSpPr>
            <p:nvPr/>
          </p:nvSpPr>
          <p:spPr bwMode="auto">
            <a:xfrm flipH="1">
              <a:off x="2091766" y="2963104"/>
              <a:ext cx="388938" cy="614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69" name="Line 121"/>
            <p:cNvSpPr>
              <a:spLocks noChangeShapeType="1"/>
            </p:cNvSpPr>
            <p:nvPr/>
          </p:nvSpPr>
          <p:spPr bwMode="auto">
            <a:xfrm flipH="1" flipV="1">
              <a:off x="2510866" y="3009141"/>
              <a:ext cx="0" cy="584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0" name="Line 122"/>
            <p:cNvSpPr>
              <a:spLocks noChangeShapeType="1"/>
            </p:cNvSpPr>
            <p:nvPr/>
          </p:nvSpPr>
          <p:spPr bwMode="auto">
            <a:xfrm flipH="1" flipV="1">
              <a:off x="2525154" y="2948816"/>
              <a:ext cx="374650" cy="644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1" name="Line 123"/>
            <p:cNvSpPr>
              <a:spLocks noChangeShapeType="1"/>
            </p:cNvSpPr>
            <p:nvPr/>
          </p:nvSpPr>
          <p:spPr bwMode="auto">
            <a:xfrm flipV="1">
              <a:off x="3290329" y="2993266"/>
              <a:ext cx="388938" cy="569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2" name="Line 124"/>
            <p:cNvSpPr>
              <a:spLocks noChangeShapeType="1"/>
            </p:cNvSpPr>
            <p:nvPr/>
          </p:nvSpPr>
          <p:spPr bwMode="auto">
            <a:xfrm flipV="1">
              <a:off x="3695141" y="2918654"/>
              <a:ext cx="0" cy="704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3" name="Line 125"/>
            <p:cNvSpPr>
              <a:spLocks noChangeShapeType="1"/>
            </p:cNvSpPr>
            <p:nvPr/>
          </p:nvSpPr>
          <p:spPr bwMode="auto">
            <a:xfrm flipH="1" flipV="1">
              <a:off x="3725304" y="2978979"/>
              <a:ext cx="388938" cy="644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4" name="Line 126"/>
            <p:cNvSpPr>
              <a:spLocks noChangeShapeType="1"/>
            </p:cNvSpPr>
            <p:nvPr/>
          </p:nvSpPr>
          <p:spPr bwMode="auto">
            <a:xfrm flipV="1">
              <a:off x="4502475" y="2948815"/>
              <a:ext cx="0" cy="660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5" name="Line 127"/>
            <p:cNvSpPr>
              <a:spLocks noChangeShapeType="1"/>
            </p:cNvSpPr>
            <p:nvPr/>
          </p:nvSpPr>
          <p:spPr bwMode="auto">
            <a:xfrm flipH="1" flipV="1">
              <a:off x="3706254" y="2140779"/>
              <a:ext cx="738188" cy="703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6" name="Oval 128"/>
            <p:cNvSpPr>
              <a:spLocks noChangeArrowheads="1"/>
            </p:cNvSpPr>
            <p:nvPr/>
          </p:nvSpPr>
          <p:spPr bwMode="auto">
            <a:xfrm>
              <a:off x="2364816" y="2802766"/>
              <a:ext cx="300038" cy="30003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j</a:t>
              </a:r>
            </a:p>
          </p:txBody>
        </p:sp>
        <p:sp>
          <p:nvSpPr>
            <p:cNvPr id="334977" name="Oval 129"/>
            <p:cNvSpPr>
              <a:spLocks noChangeArrowheads="1"/>
            </p:cNvSpPr>
            <p:nvPr/>
          </p:nvSpPr>
          <p:spPr bwMode="auto">
            <a:xfrm>
              <a:off x="1964766" y="3450466"/>
              <a:ext cx="300038" cy="30003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 dirty="0" err="1">
                  <a:latin typeface="+mn-lt"/>
                </a:rPr>
                <a:t>i</a:t>
              </a:r>
              <a:endParaRPr lang="en-US" i="1" dirty="0">
                <a:latin typeface="+mn-lt"/>
              </a:endParaRPr>
            </a:p>
          </p:txBody>
        </p:sp>
        <p:sp>
          <p:nvSpPr>
            <p:cNvPr id="334978" name="Oval 130"/>
            <p:cNvSpPr>
              <a:spLocks noChangeArrowheads="1"/>
            </p:cNvSpPr>
            <p:nvPr/>
          </p:nvSpPr>
          <p:spPr bwMode="auto">
            <a:xfrm>
              <a:off x="2360054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a</a:t>
              </a:r>
            </a:p>
          </p:txBody>
        </p:sp>
        <p:sp>
          <p:nvSpPr>
            <p:cNvPr id="334979" name="Oval 131"/>
            <p:cNvSpPr>
              <a:spLocks noChangeArrowheads="1"/>
            </p:cNvSpPr>
            <p:nvPr/>
          </p:nvSpPr>
          <p:spPr bwMode="auto">
            <a:xfrm>
              <a:off x="2755341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k</a:t>
              </a:r>
            </a:p>
          </p:txBody>
        </p:sp>
        <p:sp>
          <p:nvSpPr>
            <p:cNvPr id="334980" name="Oval 132"/>
            <p:cNvSpPr>
              <a:spLocks noChangeArrowheads="1"/>
            </p:cNvSpPr>
            <p:nvPr/>
          </p:nvSpPr>
          <p:spPr bwMode="auto">
            <a:xfrm>
              <a:off x="3150629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334981" name="Oval 133"/>
            <p:cNvSpPr>
              <a:spLocks noChangeArrowheads="1"/>
            </p:cNvSpPr>
            <p:nvPr/>
          </p:nvSpPr>
          <p:spPr bwMode="auto">
            <a:xfrm>
              <a:off x="3545916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334982" name="Oval 134"/>
            <p:cNvSpPr>
              <a:spLocks noChangeArrowheads="1"/>
            </p:cNvSpPr>
            <p:nvPr/>
          </p:nvSpPr>
          <p:spPr bwMode="auto">
            <a:xfrm>
              <a:off x="3941204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334983" name="Oval 135"/>
            <p:cNvSpPr>
              <a:spLocks noChangeArrowheads="1"/>
            </p:cNvSpPr>
            <p:nvPr/>
          </p:nvSpPr>
          <p:spPr bwMode="auto">
            <a:xfrm>
              <a:off x="4357129" y="3445704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334984" name="Oval 136"/>
            <p:cNvSpPr>
              <a:spLocks noChangeArrowheads="1"/>
            </p:cNvSpPr>
            <p:nvPr/>
          </p:nvSpPr>
          <p:spPr bwMode="auto">
            <a:xfrm>
              <a:off x="4346017" y="2791654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l</a:t>
              </a:r>
            </a:p>
          </p:txBody>
        </p:sp>
        <p:sp>
          <p:nvSpPr>
            <p:cNvPr id="334985" name="Line 137"/>
            <p:cNvSpPr>
              <a:spLocks noChangeShapeType="1"/>
            </p:cNvSpPr>
            <p:nvPr/>
          </p:nvSpPr>
          <p:spPr bwMode="auto">
            <a:xfrm>
              <a:off x="3676091" y="2215391"/>
              <a:ext cx="0" cy="693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86" name="Oval 138"/>
            <p:cNvSpPr>
              <a:spLocks noChangeArrowheads="1"/>
            </p:cNvSpPr>
            <p:nvPr/>
          </p:nvSpPr>
          <p:spPr bwMode="auto">
            <a:xfrm>
              <a:off x="3514166" y="1989966"/>
              <a:ext cx="300038" cy="30003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h</a:t>
              </a:r>
            </a:p>
          </p:txBody>
        </p:sp>
        <p:sp>
          <p:nvSpPr>
            <p:cNvPr id="334987" name="Oval 139"/>
            <p:cNvSpPr>
              <a:spLocks noChangeArrowheads="1"/>
            </p:cNvSpPr>
            <p:nvPr/>
          </p:nvSpPr>
          <p:spPr bwMode="auto">
            <a:xfrm>
              <a:off x="3530041" y="280117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334988" name="Text Box 140"/>
            <p:cNvSpPr txBox="1">
              <a:spLocks noChangeArrowheads="1"/>
            </p:cNvSpPr>
            <p:nvPr/>
          </p:nvSpPr>
          <p:spPr bwMode="auto">
            <a:xfrm>
              <a:off x="2026679" y="3794954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10</a:t>
              </a:r>
            </a:p>
          </p:txBody>
        </p:sp>
        <p:sp>
          <p:nvSpPr>
            <p:cNvPr id="334989" name="Text Box 141"/>
            <p:cNvSpPr txBox="1">
              <a:spLocks noChangeArrowheads="1"/>
            </p:cNvSpPr>
            <p:nvPr/>
          </p:nvSpPr>
          <p:spPr bwMode="auto">
            <a:xfrm>
              <a:off x="2423554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334990" name="Text Box 142"/>
            <p:cNvSpPr txBox="1">
              <a:spLocks noChangeArrowheads="1"/>
            </p:cNvSpPr>
            <p:nvPr/>
          </p:nvSpPr>
          <p:spPr bwMode="auto">
            <a:xfrm>
              <a:off x="2820429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334991" name="Text Box 143"/>
            <p:cNvSpPr txBox="1">
              <a:spLocks noChangeArrowheads="1"/>
            </p:cNvSpPr>
            <p:nvPr/>
          </p:nvSpPr>
          <p:spPr bwMode="auto">
            <a:xfrm>
              <a:off x="3217304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15</a:t>
              </a:r>
            </a:p>
          </p:txBody>
        </p:sp>
        <p:sp>
          <p:nvSpPr>
            <p:cNvPr id="334992" name="Text Box 144"/>
            <p:cNvSpPr txBox="1">
              <a:spLocks noChangeArrowheads="1"/>
            </p:cNvSpPr>
            <p:nvPr/>
          </p:nvSpPr>
          <p:spPr bwMode="auto">
            <a:xfrm>
              <a:off x="3614179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11</a:t>
              </a:r>
            </a:p>
          </p:txBody>
        </p:sp>
        <p:sp>
          <p:nvSpPr>
            <p:cNvPr id="334993" name="Text Box 145"/>
            <p:cNvSpPr txBox="1">
              <a:spLocks noChangeArrowheads="1"/>
            </p:cNvSpPr>
            <p:nvPr/>
          </p:nvSpPr>
          <p:spPr bwMode="auto">
            <a:xfrm>
              <a:off x="4011054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12</a:t>
              </a:r>
            </a:p>
          </p:txBody>
        </p:sp>
        <p:sp>
          <p:nvSpPr>
            <p:cNvPr id="334994" name="Text Box 146"/>
            <p:cNvSpPr txBox="1">
              <a:spLocks noChangeArrowheads="1"/>
            </p:cNvSpPr>
            <p:nvPr/>
          </p:nvSpPr>
          <p:spPr bwMode="auto">
            <a:xfrm>
              <a:off x="4409517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13</a:t>
              </a:r>
            </a:p>
          </p:txBody>
        </p:sp>
        <p:sp>
          <p:nvSpPr>
            <p:cNvPr id="334995" name="Text Box 147"/>
            <p:cNvSpPr txBox="1">
              <a:spLocks noChangeArrowheads="1"/>
            </p:cNvSpPr>
            <p:nvPr/>
          </p:nvSpPr>
          <p:spPr bwMode="auto">
            <a:xfrm>
              <a:off x="4685742" y="278371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334996" name="Text Box 148"/>
            <p:cNvSpPr txBox="1">
              <a:spLocks noChangeArrowheads="1"/>
            </p:cNvSpPr>
            <p:nvPr/>
          </p:nvSpPr>
          <p:spPr bwMode="auto">
            <a:xfrm>
              <a:off x="3868179" y="278371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334997" name="Text Box 149"/>
            <p:cNvSpPr txBox="1">
              <a:spLocks noChangeArrowheads="1"/>
            </p:cNvSpPr>
            <p:nvPr/>
          </p:nvSpPr>
          <p:spPr bwMode="auto">
            <a:xfrm>
              <a:off x="2706129" y="278212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334998" name="Text Box 150"/>
            <p:cNvSpPr txBox="1">
              <a:spLocks noChangeArrowheads="1"/>
            </p:cNvSpPr>
            <p:nvPr/>
          </p:nvSpPr>
          <p:spPr bwMode="auto">
            <a:xfrm>
              <a:off x="3868179" y="198044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</a:t>
              </a:r>
            </a:p>
          </p:txBody>
        </p:sp>
      </p:grpSp>
      <p:sp>
        <p:nvSpPr>
          <p:cNvPr id="334961" name="Text Box 113"/>
          <p:cNvSpPr txBox="1">
            <a:spLocks noChangeArrowheads="1"/>
          </p:cNvSpPr>
          <p:nvPr/>
        </p:nvSpPr>
        <p:spPr bwMode="auto">
          <a:xfrm>
            <a:off x="1085243" y="4689320"/>
            <a:ext cx="45845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i="1" dirty="0">
                <a:latin typeface="+mn-lt"/>
              </a:rPr>
              <a:t>item</a:t>
            </a:r>
          </a:p>
        </p:txBody>
      </p:sp>
      <p:sp>
        <p:nvSpPr>
          <p:cNvPr id="334962" name="Text Box 114"/>
          <p:cNvSpPr txBox="1">
            <a:spLocks noChangeArrowheads="1"/>
          </p:cNvSpPr>
          <p:nvPr/>
        </p:nvSpPr>
        <p:spPr bwMode="auto">
          <a:xfrm>
            <a:off x="1155019" y="5451319"/>
            <a:ext cx="363881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i="1" dirty="0">
                <a:latin typeface="+mn-lt"/>
              </a:rPr>
              <a:t>key</a:t>
            </a:r>
          </a:p>
        </p:txBody>
      </p:sp>
      <p:graphicFrame>
        <p:nvGraphicFramePr>
          <p:cNvPr id="90" name="Table 8">
            <a:extLst>
              <a:ext uri="{FF2B5EF4-FFF2-40B4-BE49-F238E27FC236}">
                <a16:creationId xmlns:a16="http://schemas.microsoft.com/office/drawing/2014/main" id="{07312D45-8BE4-0240-B4A6-B52DA4168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08666"/>
              </p:ext>
            </p:extLst>
          </p:nvPr>
        </p:nvGraphicFramePr>
        <p:xfrm>
          <a:off x="1571219" y="4261185"/>
          <a:ext cx="38616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57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endParaRPr lang="en-US" sz="16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  <p:graphicFrame>
        <p:nvGraphicFramePr>
          <p:cNvPr id="91" name="Table 8">
            <a:extLst>
              <a:ext uri="{FF2B5EF4-FFF2-40B4-BE49-F238E27FC236}">
                <a16:creationId xmlns:a16="http://schemas.microsoft.com/office/drawing/2014/main" id="{1703CD1B-DCBB-C54A-8D53-520FF5CA0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034885"/>
              </p:ext>
            </p:extLst>
          </p:nvPr>
        </p:nvGraphicFramePr>
        <p:xfrm>
          <a:off x="1552169" y="5023703"/>
          <a:ext cx="42126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57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293016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2284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51766168-4BCF-8245-A28D-43B28B78C863}"/>
              </a:ext>
            </a:extLst>
          </p:cNvPr>
          <p:cNvGrpSpPr/>
          <p:nvPr/>
        </p:nvGrpSpPr>
        <p:grpSpPr>
          <a:xfrm>
            <a:off x="1011290" y="1994117"/>
            <a:ext cx="4898121" cy="3631566"/>
            <a:chOff x="1011290" y="1994117"/>
            <a:chExt cx="4898121" cy="3631566"/>
          </a:xfrm>
        </p:grpSpPr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C30947A0-41DE-E146-A6A0-6171A69B5D69}"/>
                </a:ext>
              </a:extLst>
            </p:cNvPr>
            <p:cNvSpPr/>
            <p:nvPr/>
          </p:nvSpPr>
          <p:spPr bwMode="auto">
            <a:xfrm>
              <a:off x="1011290" y="3076263"/>
              <a:ext cx="4034238" cy="2549420"/>
            </a:xfrm>
            <a:prstGeom prst="arc">
              <a:avLst>
                <a:gd name="adj1" fmla="val 12053687"/>
                <a:gd name="adj2" fmla="val 20282394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2D16DFF4-95C0-2D40-8DFA-BBEA682AC47A}"/>
                </a:ext>
              </a:extLst>
            </p:cNvPr>
            <p:cNvSpPr/>
            <p:nvPr/>
          </p:nvSpPr>
          <p:spPr bwMode="auto">
            <a:xfrm>
              <a:off x="1089455" y="2864315"/>
              <a:ext cx="4712641" cy="2629519"/>
            </a:xfrm>
            <a:prstGeom prst="arc">
              <a:avLst>
                <a:gd name="adj1" fmla="val 11592490"/>
                <a:gd name="adj2" fmla="val 20818053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A382799-A4BB-594C-9423-051464ABC33F}"/>
                </a:ext>
              </a:extLst>
            </p:cNvPr>
            <p:cNvGrpSpPr/>
            <p:nvPr/>
          </p:nvGrpSpPr>
          <p:grpSpPr>
            <a:xfrm flipV="1">
              <a:off x="1875173" y="1994117"/>
              <a:ext cx="4034238" cy="2549420"/>
              <a:chOff x="1163690" y="3228663"/>
              <a:chExt cx="4034238" cy="2549420"/>
            </a:xfrm>
          </p:grpSpPr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86A19749-4FE3-3A49-BAFD-8C14B6C370F1}"/>
                  </a:ext>
                </a:extLst>
              </p:cNvPr>
              <p:cNvSpPr/>
              <p:nvPr/>
            </p:nvSpPr>
            <p:spPr bwMode="auto">
              <a:xfrm>
                <a:off x="1393806" y="3604109"/>
                <a:ext cx="1865926" cy="1087417"/>
              </a:xfrm>
              <a:prstGeom prst="arc">
                <a:avLst>
                  <a:gd name="adj1" fmla="val 11963881"/>
                  <a:gd name="adj2" fmla="val 20379440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9392FEB7-CD2D-2A48-A98B-5DF11D4D62CA}"/>
                  </a:ext>
                </a:extLst>
              </p:cNvPr>
              <p:cNvSpPr/>
              <p:nvPr/>
            </p:nvSpPr>
            <p:spPr bwMode="auto">
              <a:xfrm>
                <a:off x="1284248" y="3428498"/>
                <a:ext cx="2926279" cy="1786410"/>
              </a:xfrm>
              <a:prstGeom prst="arc">
                <a:avLst>
                  <a:gd name="adj1" fmla="val 12053687"/>
                  <a:gd name="adj2" fmla="val 20334665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980569AE-764B-2344-9CB7-DA708E50D8D4}"/>
                  </a:ext>
                </a:extLst>
              </p:cNvPr>
              <p:cNvSpPr/>
              <p:nvPr/>
            </p:nvSpPr>
            <p:spPr bwMode="auto">
              <a:xfrm>
                <a:off x="1163690" y="3228663"/>
                <a:ext cx="4034238" cy="2549420"/>
              </a:xfrm>
              <a:prstGeom prst="arc">
                <a:avLst>
                  <a:gd name="adj1" fmla="val 12053687"/>
                  <a:gd name="adj2" fmla="val 2032237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FCE6E28-9DD4-8549-A690-6F74BDFE1D97}"/>
                </a:ext>
              </a:extLst>
            </p:cNvPr>
            <p:cNvGrpSpPr/>
            <p:nvPr/>
          </p:nvGrpSpPr>
          <p:grpSpPr>
            <a:xfrm>
              <a:off x="1131848" y="2747854"/>
              <a:ext cx="4670248" cy="2314654"/>
              <a:chOff x="1131848" y="2747854"/>
              <a:chExt cx="4670248" cy="2314654"/>
            </a:xfrm>
          </p:grpSpPr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B2B2EBBB-6991-264F-A954-9F6A72CB2790}"/>
                  </a:ext>
                </a:extLst>
              </p:cNvPr>
              <p:cNvSpPr/>
              <p:nvPr/>
            </p:nvSpPr>
            <p:spPr bwMode="auto">
              <a:xfrm>
                <a:off x="1241406" y="3451709"/>
                <a:ext cx="1865926" cy="1087417"/>
              </a:xfrm>
              <a:prstGeom prst="arc">
                <a:avLst>
                  <a:gd name="adj1" fmla="val 11963881"/>
                  <a:gd name="adj2" fmla="val 20282394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5C0455F1-5C0B-5842-B7C5-767CD571DA66}"/>
                  </a:ext>
                </a:extLst>
              </p:cNvPr>
              <p:cNvSpPr/>
              <p:nvPr/>
            </p:nvSpPr>
            <p:spPr bwMode="auto">
              <a:xfrm>
                <a:off x="2989675" y="3453224"/>
                <a:ext cx="1819101" cy="1087417"/>
              </a:xfrm>
              <a:prstGeom prst="arc">
                <a:avLst>
                  <a:gd name="adj1" fmla="val 11963881"/>
                  <a:gd name="adj2" fmla="val 20324819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37FC057C-A8DB-2B41-ADD9-9D8E20CD1681}"/>
                  </a:ext>
                </a:extLst>
              </p:cNvPr>
              <p:cNvSpPr/>
              <p:nvPr/>
            </p:nvSpPr>
            <p:spPr bwMode="auto">
              <a:xfrm>
                <a:off x="1131848" y="3276098"/>
                <a:ext cx="2926279" cy="1786410"/>
              </a:xfrm>
              <a:prstGeom prst="arc">
                <a:avLst>
                  <a:gd name="adj1" fmla="val 12053687"/>
                  <a:gd name="adj2" fmla="val 20282394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B70D0422-8097-5844-B465-77CA626E0B3D}"/>
                  </a:ext>
                </a:extLst>
              </p:cNvPr>
              <p:cNvSpPr/>
              <p:nvPr/>
            </p:nvSpPr>
            <p:spPr bwMode="auto">
              <a:xfrm>
                <a:off x="2857901" y="3258007"/>
                <a:ext cx="2944195" cy="1786410"/>
              </a:xfrm>
              <a:prstGeom prst="arc">
                <a:avLst>
                  <a:gd name="adj1" fmla="val 12053687"/>
                  <a:gd name="adj2" fmla="val 20363532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69A1B5F4-0169-804A-ACB0-C5354EC61728}"/>
                  </a:ext>
                </a:extLst>
              </p:cNvPr>
              <p:cNvSpPr/>
              <p:nvPr/>
            </p:nvSpPr>
            <p:spPr bwMode="auto">
              <a:xfrm flipV="1">
                <a:off x="3769823" y="3115444"/>
                <a:ext cx="1865926" cy="1087417"/>
              </a:xfrm>
              <a:prstGeom prst="arc">
                <a:avLst>
                  <a:gd name="adj1" fmla="val 11963881"/>
                  <a:gd name="adj2" fmla="val 20609948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D18ECA7-22AF-0E43-9297-C86C83B14200}"/>
                  </a:ext>
                </a:extLst>
              </p:cNvPr>
              <p:cNvSpPr/>
              <p:nvPr/>
            </p:nvSpPr>
            <p:spPr bwMode="auto">
              <a:xfrm>
                <a:off x="1151025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A09E705-005C-8944-930E-580CBA930014}"/>
                  </a:ext>
                </a:extLst>
              </p:cNvPr>
              <p:cNvSpPr/>
              <p:nvPr/>
            </p:nvSpPr>
            <p:spPr bwMode="auto">
              <a:xfrm>
                <a:off x="4626173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0060806-EAA9-1C45-B7E3-D1F10C7CA437}"/>
                  </a:ext>
                </a:extLst>
              </p:cNvPr>
              <p:cNvSpPr/>
              <p:nvPr/>
            </p:nvSpPr>
            <p:spPr bwMode="auto">
              <a:xfrm>
                <a:off x="2019812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91779D1-4984-7E44-A6BC-A10FFE212154}"/>
                  </a:ext>
                </a:extLst>
              </p:cNvPr>
              <p:cNvSpPr/>
              <p:nvPr/>
            </p:nvSpPr>
            <p:spPr bwMode="auto">
              <a:xfrm>
                <a:off x="2888599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6D93CE9-4FAE-8241-BA13-129B51EB58F6}"/>
                  </a:ext>
                </a:extLst>
              </p:cNvPr>
              <p:cNvSpPr/>
              <p:nvPr/>
            </p:nvSpPr>
            <p:spPr bwMode="auto">
              <a:xfrm>
                <a:off x="5494960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f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FACEE1B-80E0-9D4D-B5AF-248BCD3DE17F}"/>
                  </a:ext>
                </a:extLst>
              </p:cNvPr>
              <p:cNvSpPr/>
              <p:nvPr/>
            </p:nvSpPr>
            <p:spPr bwMode="auto">
              <a:xfrm>
                <a:off x="3757386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A83DE17-7614-344E-90B4-23A9DB6C971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15430" y="3795397"/>
                <a:ext cx="60438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D54C4ED-DA62-004E-89B3-7E2260BF270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90578" y="3795397"/>
                <a:ext cx="60438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AB9344F-F67B-3C4A-96B2-7FAD8FC8508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21791" y="3795397"/>
                <a:ext cx="60438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BFB689F-7E2A-E14D-91BD-59246083F62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53004" y="3795397"/>
                <a:ext cx="60438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0ED5AB3-E34F-8C4F-8A02-A302997F04C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84217" y="3795397"/>
                <a:ext cx="60438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86FB6E-6E0F-A64F-82FD-BC0DBF832284}"/>
                  </a:ext>
                </a:extLst>
              </p:cNvPr>
              <p:cNvSpPr txBox="1"/>
              <p:nvPr/>
            </p:nvSpPr>
            <p:spPr>
              <a:xfrm>
                <a:off x="3455213" y="2747854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15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6F4798-6CB9-AC4F-907A-6869A9081BBF}"/>
                  </a:ext>
                </a:extLst>
              </p:cNvPr>
              <p:cNvSpPr txBox="1"/>
              <p:nvPr/>
            </p:nvSpPr>
            <p:spPr>
              <a:xfrm>
                <a:off x="3071036" y="2961148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14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F5B15E3-72DA-B047-A544-9EAD90714CD3}"/>
                  </a:ext>
                </a:extLst>
              </p:cNvPr>
              <p:cNvSpPr txBox="1"/>
              <p:nvPr/>
            </p:nvSpPr>
            <p:spPr>
              <a:xfrm>
                <a:off x="2693656" y="3173483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13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49626-F735-0F4D-A1D6-D19DCE4447C3}"/>
                  </a:ext>
                </a:extLst>
              </p:cNvPr>
              <p:cNvSpPr txBox="1"/>
              <p:nvPr/>
            </p:nvSpPr>
            <p:spPr>
              <a:xfrm>
                <a:off x="2174369" y="3344138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12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1AEB3D4-9AA9-4B46-BE48-F2AC17CBA5E1}"/>
                  </a:ext>
                </a:extLst>
              </p:cNvPr>
              <p:cNvSpPr txBox="1"/>
              <p:nvPr/>
            </p:nvSpPr>
            <p:spPr>
              <a:xfrm>
                <a:off x="1600630" y="3687675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11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59B447-27B6-3F40-BBBF-747DC38A52FF}"/>
                  </a:ext>
                </a:extLst>
              </p:cNvPr>
              <p:cNvSpPr txBox="1"/>
              <p:nvPr/>
            </p:nvSpPr>
            <p:spPr>
              <a:xfrm>
                <a:off x="3963629" y="3312276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5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F56CA41-0275-D640-BCA1-77FA3CC2F5D8}"/>
                  </a:ext>
                </a:extLst>
              </p:cNvPr>
              <p:cNvSpPr txBox="1"/>
              <p:nvPr/>
            </p:nvSpPr>
            <p:spPr>
              <a:xfrm>
                <a:off x="4532681" y="3150983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6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94D16EC-99B8-A848-95F4-ABC4CD015210}"/>
                  </a:ext>
                </a:extLst>
              </p:cNvPr>
              <p:cNvSpPr txBox="1"/>
              <p:nvPr/>
            </p:nvSpPr>
            <p:spPr>
              <a:xfrm>
                <a:off x="2523902" y="3687675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7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9919F70-3D02-514D-9E06-5B667B425A60}"/>
                  </a:ext>
                </a:extLst>
              </p:cNvPr>
              <p:cNvSpPr txBox="1"/>
              <p:nvPr/>
            </p:nvSpPr>
            <p:spPr>
              <a:xfrm>
                <a:off x="2985541" y="4029582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8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AAA4B83-4FCA-034E-B863-EDF1974ADA64}"/>
                  </a:ext>
                </a:extLst>
              </p:cNvPr>
              <p:cNvSpPr txBox="1"/>
              <p:nvPr/>
            </p:nvSpPr>
            <p:spPr>
              <a:xfrm>
                <a:off x="3417291" y="4212132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9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7D27BE8-3A8E-CE4B-A825-E35600AA2E39}"/>
                  </a:ext>
                </a:extLst>
              </p:cNvPr>
              <p:cNvSpPr txBox="1"/>
              <p:nvPr/>
            </p:nvSpPr>
            <p:spPr>
              <a:xfrm>
                <a:off x="3871402" y="4414809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10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7EDF7BF-26D5-6144-BE11-7873C216BADD}"/>
                  </a:ext>
                </a:extLst>
              </p:cNvPr>
              <p:cNvSpPr txBox="1"/>
              <p:nvPr/>
            </p:nvSpPr>
            <p:spPr>
              <a:xfrm>
                <a:off x="3359760" y="3687675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4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4218F43-BBCA-CD44-AF4C-2EC1F1B49124}"/>
                  </a:ext>
                </a:extLst>
              </p:cNvPr>
              <p:cNvSpPr txBox="1"/>
              <p:nvPr/>
            </p:nvSpPr>
            <p:spPr>
              <a:xfrm>
                <a:off x="4268429" y="3687675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81FFE58-B6F7-0849-ACCB-44BDCD5333CE}"/>
                  </a:ext>
                </a:extLst>
              </p:cNvPr>
              <p:cNvSpPr txBox="1"/>
              <p:nvPr/>
            </p:nvSpPr>
            <p:spPr>
              <a:xfrm>
                <a:off x="4689767" y="4088966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CF2C99C-C4C7-A141-963A-59BDA4519C1A}"/>
                  </a:ext>
                </a:extLst>
              </p:cNvPr>
              <p:cNvSpPr txBox="1"/>
              <p:nvPr/>
            </p:nvSpPr>
            <p:spPr>
              <a:xfrm>
                <a:off x="5117531" y="3687675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082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DD5D-874C-0741-8474-4956439E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0F2A79-5F65-824C-B660-40951913FF25}"/>
              </a:ext>
            </a:extLst>
          </p:cNvPr>
          <p:cNvGrpSpPr/>
          <p:nvPr/>
        </p:nvGrpSpPr>
        <p:grpSpPr>
          <a:xfrm>
            <a:off x="2419872" y="1952967"/>
            <a:ext cx="4685122" cy="3726413"/>
            <a:chOff x="4458878" y="3098595"/>
            <a:chExt cx="4685122" cy="3726413"/>
          </a:xfrm>
        </p:grpSpPr>
        <p:pic>
          <p:nvPicPr>
            <p:cNvPr id="5" name="Picture 7">
              <a:extLst>
                <a:ext uri="{FF2B5EF4-FFF2-40B4-BE49-F238E27FC236}">
                  <a16:creationId xmlns:a16="http://schemas.microsoft.com/office/drawing/2014/main" id="{0B5F2EC7-D47D-BE40-B4D3-6355FA529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b="3040"/>
            <a:stretch>
              <a:fillRect/>
            </a:stretch>
          </p:blipFill>
          <p:spPr bwMode="auto">
            <a:xfrm>
              <a:off x="4458878" y="3098595"/>
              <a:ext cx="4685122" cy="37264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73DF0B-688D-EC43-A210-040B70C48BB2}"/>
                </a:ext>
              </a:extLst>
            </p:cNvPr>
            <p:cNvSpPr txBox="1"/>
            <p:nvPr/>
          </p:nvSpPr>
          <p:spPr>
            <a:xfrm>
              <a:off x="6508749" y="4248150"/>
              <a:ext cx="1082728" cy="246221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 err="1">
                  <a:latin typeface="+mn-lt"/>
                </a:rPr>
                <a:t>m</a:t>
              </a:r>
              <a:r>
                <a:rPr lang="en-US" dirty="0">
                  <a:latin typeface="+mn-lt"/>
                </a:rPr>
                <a:t>=</a:t>
              </a:r>
              <a:r>
                <a:rPr lang="en-US" i="1" dirty="0" err="1">
                  <a:latin typeface="+mn-lt"/>
                </a:rPr>
                <a:t>n</a:t>
              </a:r>
              <a:r>
                <a:rPr lang="en-US" dirty="0">
                  <a:latin typeface="+mn-lt"/>
                </a:rPr>
                <a:t> </a:t>
              </a:r>
              <a:r>
                <a:rPr lang="en-US" dirty="0" err="1">
                  <a:latin typeface="+mn-lt"/>
                </a:rPr>
                <a:t>lg(</a:t>
              </a:r>
              <a:r>
                <a:rPr lang="en-US" i="1" dirty="0" err="1">
                  <a:latin typeface="+mn-lt"/>
                </a:rPr>
                <a:t>n</a:t>
              </a:r>
              <a:r>
                <a:rPr lang="en-US" dirty="0">
                  <a:latin typeface="+mn-lt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249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80202976</TotalTime>
  <Pages>9</Pages>
  <Words>304</Words>
  <Application>Microsoft Macintosh PowerPoint</Application>
  <PresentationFormat>Letter Paper (8.5x11 in)</PresentationFormat>
  <Paragraphs>283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mst</vt:lpstr>
      <vt:lpstr>greedy1</vt:lpstr>
      <vt:lpstr>greedy2</vt:lpstr>
      <vt:lpstr>Implementing d-Heaps as Arrays</vt:lpstr>
      <vt:lpstr>Implementing d-Heaps as Arrays</vt:lpstr>
      <vt:lpstr>Implementing d-Heaps as Arrays</vt:lpstr>
      <vt:lpstr>PowerPoint Presentation</vt:lpstr>
      <vt:lpstr>compare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964</cp:revision>
  <cp:lastPrinted>2000-01-28T00:49:19Z</cp:lastPrinted>
  <dcterms:created xsi:type="dcterms:W3CDTF">2012-01-23T18:11:58Z</dcterms:created>
  <dcterms:modified xsi:type="dcterms:W3CDTF">2022-02-06T19:12:27Z</dcterms:modified>
</cp:coreProperties>
</file>