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41" r:id="rId3"/>
    <p:sldId id="768" r:id="rId4"/>
    <p:sldId id="766" r:id="rId5"/>
    <p:sldId id="767" r:id="rId6"/>
    <p:sldId id="769" r:id="rId7"/>
    <p:sldId id="747" r:id="rId8"/>
    <p:sldId id="761" r:id="rId9"/>
    <p:sldId id="757" r:id="rId10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96" autoAdjust="0"/>
    <p:restoredTop sz="85220" autoAdjust="0"/>
  </p:normalViewPr>
  <p:slideViewPr>
    <p:cSldViewPr snapToGrid="0">
      <p:cViewPr>
        <p:scale>
          <a:sx n="246" d="100"/>
          <a:sy n="246" d="100"/>
        </p:scale>
        <p:origin x="-1032" y="-4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8A433-6B20-412F-AC05-9AB1B550012B}" type="slidenum">
              <a:rPr lang="en-US"/>
              <a:pPr/>
              <a:t>3</a:t>
            </a:fld>
            <a:endParaRPr lang="en-US"/>
          </a:p>
        </p:txBody>
      </p:sp>
      <p:sp>
        <p:nvSpPr>
          <p:cNvPr id="562178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BCB20-4FA2-44D4-BA7F-3D0FD341C31B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4EFD7-94AC-4FA4-BD4B-AAB9BCDC6425}" type="slidenum">
              <a:rPr lang="en-US"/>
              <a:pPr/>
              <a:t>8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33375" y="1609725"/>
            <a:ext cx="2800350" cy="2314575"/>
            <a:chOff x="333375" y="1609725"/>
            <a:chExt cx="2800350" cy="2314575"/>
          </a:xfrm>
        </p:grpSpPr>
        <p:sp>
          <p:nvSpPr>
            <p:cNvPr id="4" name="Oval 3"/>
            <p:cNvSpPr/>
            <p:nvPr/>
          </p:nvSpPr>
          <p:spPr bwMode="auto">
            <a:xfrm>
              <a:off x="895350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95500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3375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81125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95375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8450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09825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" name="Straight Arrow Connector 11"/>
            <p:cNvCxnSpPr>
              <a:stCxn id="5" idx="5"/>
              <a:endCxn id="9" idx="1"/>
            </p:cNvCxnSpPr>
            <p:nvPr/>
          </p:nvCxnSpPr>
          <p:spPr bwMode="auto">
            <a:xfrm rot="16200000" flipH="1">
              <a:off x="2180845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 bwMode="auto">
            <a:xfrm>
              <a:off x="1190625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" idx="3"/>
            </p:cNvCxnSpPr>
            <p:nvPr/>
          </p:nvCxnSpPr>
          <p:spPr bwMode="auto">
            <a:xfrm rot="5400000" flipH="1" flipV="1">
              <a:off x="297656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6" idx="6"/>
            </p:cNvCxnSpPr>
            <p:nvPr/>
          </p:nvCxnSpPr>
          <p:spPr bwMode="auto">
            <a:xfrm rot="10800000" flipV="1">
              <a:off x="628651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933071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0"/>
            </p:cNvCxnSpPr>
            <p:nvPr/>
          </p:nvCxnSpPr>
          <p:spPr bwMode="auto">
            <a:xfrm rot="5400000">
              <a:off x="907257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94920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8" idx="6"/>
              <a:endCxn id="10" idx="2"/>
            </p:cNvCxnSpPr>
            <p:nvPr/>
          </p:nvCxnSpPr>
          <p:spPr bwMode="auto">
            <a:xfrm flipV="1">
              <a:off x="1390650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2559465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7" idx="6"/>
              <a:endCxn id="9" idx="2"/>
            </p:cNvCxnSpPr>
            <p:nvPr/>
          </p:nvCxnSpPr>
          <p:spPr bwMode="auto">
            <a:xfrm>
              <a:off x="1676400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7" idx="7"/>
            </p:cNvCxnSpPr>
            <p:nvPr/>
          </p:nvCxnSpPr>
          <p:spPr bwMode="auto">
            <a:xfrm rot="5400000">
              <a:off x="1537908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0" idx="1"/>
              <a:endCxn id="7" idx="5"/>
            </p:cNvCxnSpPr>
            <p:nvPr/>
          </p:nvCxnSpPr>
          <p:spPr bwMode="auto">
            <a:xfrm rot="16200000" flipV="1">
              <a:off x="1671259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790825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0275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6025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9775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6825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47850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76375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09750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050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550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00150" y="2019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sptree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362200" y="2244725"/>
            <a:ext cx="2800350" cy="2314575"/>
            <a:chOff x="4419600" y="1609725"/>
            <a:chExt cx="2800350" cy="2314575"/>
          </a:xfrm>
        </p:grpSpPr>
        <p:sp>
          <p:nvSpPr>
            <p:cNvPr id="82" name="Oval 81"/>
            <p:cNvSpPr/>
            <p:nvPr/>
          </p:nvSpPr>
          <p:spPr bwMode="auto">
            <a:xfrm>
              <a:off x="4981575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181725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19600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467350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181600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924675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496050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9" name="Straight Arrow Connector 88"/>
            <p:cNvCxnSpPr>
              <a:stCxn id="83" idx="5"/>
              <a:endCxn id="87" idx="1"/>
            </p:cNvCxnSpPr>
            <p:nvPr/>
          </p:nvCxnSpPr>
          <p:spPr bwMode="auto">
            <a:xfrm rot="16200000" flipH="1">
              <a:off x="6267070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82" idx="6"/>
              <a:endCxn id="83" idx="2"/>
            </p:cNvCxnSpPr>
            <p:nvPr/>
          </p:nvCxnSpPr>
          <p:spPr bwMode="auto">
            <a:xfrm>
              <a:off x="5276850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84" idx="0"/>
              <a:endCxn id="82" idx="3"/>
            </p:cNvCxnSpPr>
            <p:nvPr/>
          </p:nvCxnSpPr>
          <p:spPr bwMode="auto">
            <a:xfrm rot="5400000" flipH="1" flipV="1">
              <a:off x="4383881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85" idx="2"/>
              <a:endCxn id="84" idx="6"/>
            </p:cNvCxnSpPr>
            <p:nvPr/>
          </p:nvCxnSpPr>
          <p:spPr bwMode="auto">
            <a:xfrm rot="10800000" flipV="1">
              <a:off x="4714876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82" idx="5"/>
              <a:endCxn id="85" idx="1"/>
            </p:cNvCxnSpPr>
            <p:nvPr/>
          </p:nvCxnSpPr>
          <p:spPr bwMode="auto">
            <a:xfrm rot="16200000" flipH="1">
              <a:off x="5019296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85" idx="3"/>
              <a:endCxn id="86" idx="0"/>
            </p:cNvCxnSpPr>
            <p:nvPr/>
          </p:nvCxnSpPr>
          <p:spPr bwMode="auto">
            <a:xfrm rot="5400000">
              <a:off x="4993482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4581145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/>
            <p:cNvCxnSpPr>
              <a:stCxn id="86" idx="6"/>
              <a:endCxn id="88" idx="2"/>
            </p:cNvCxnSpPr>
            <p:nvPr/>
          </p:nvCxnSpPr>
          <p:spPr bwMode="auto">
            <a:xfrm flipV="1">
              <a:off x="5476875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87" idx="4"/>
              <a:endCxn id="88" idx="7"/>
            </p:cNvCxnSpPr>
            <p:nvPr/>
          </p:nvCxnSpPr>
          <p:spPr bwMode="auto">
            <a:xfrm rot="5400000">
              <a:off x="6645690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5" idx="6"/>
              <a:endCxn id="87" idx="2"/>
            </p:cNvCxnSpPr>
            <p:nvPr/>
          </p:nvCxnSpPr>
          <p:spPr bwMode="auto">
            <a:xfrm>
              <a:off x="5762625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83" idx="3"/>
              <a:endCxn id="85" idx="7"/>
            </p:cNvCxnSpPr>
            <p:nvPr/>
          </p:nvCxnSpPr>
          <p:spPr bwMode="auto">
            <a:xfrm rot="5400000">
              <a:off x="5624133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88" idx="1"/>
              <a:endCxn id="85" idx="5"/>
            </p:cNvCxnSpPr>
            <p:nvPr/>
          </p:nvCxnSpPr>
          <p:spPr bwMode="auto">
            <a:xfrm rot="16200000" flipV="1">
              <a:off x="5757484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877050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650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50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050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33925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4075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2600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5975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67275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57775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39719" y="2019300"/>
              <a:ext cx="2280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8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simplePath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82039" y="3127182"/>
            <a:ext cx="1914033" cy="1317039"/>
            <a:chOff x="4779193" y="4924234"/>
            <a:chExt cx="1914033" cy="1317039"/>
          </a:xfrm>
        </p:grpSpPr>
        <p:grpSp>
          <p:nvGrpSpPr>
            <p:cNvPr id="2" name="Group 63"/>
            <p:cNvGrpSpPr/>
            <p:nvPr/>
          </p:nvGrpSpPr>
          <p:grpSpPr>
            <a:xfrm>
              <a:off x="4779193" y="4928254"/>
              <a:ext cx="1914033" cy="1313019"/>
              <a:chOff x="2017140" y="4230671"/>
              <a:chExt cx="1914033" cy="1313019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017140" y="5107070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821364" y="511659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87659" y="432631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59022" y="5264477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3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286295" y="437501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635898" y="514016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</a:p>
            </p:txBody>
          </p:sp>
          <p:cxnSp>
            <p:nvCxnSpPr>
              <p:cNvPr id="43" name="Straight Arrow Connector 42"/>
              <p:cNvCxnSpPr>
                <a:stCxn id="6" idx="6"/>
                <a:endCxn id="7" idx="2"/>
              </p:cNvCxnSpPr>
              <p:nvPr/>
            </p:nvCxnSpPr>
            <p:spPr bwMode="auto">
              <a:xfrm>
                <a:off x="2312415" y="5254708"/>
                <a:ext cx="508949" cy="95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stCxn id="7" idx="6"/>
                <a:endCxn id="41" idx="2"/>
              </p:cNvCxnSpPr>
              <p:nvPr/>
            </p:nvCxnSpPr>
            <p:spPr bwMode="auto">
              <a:xfrm>
                <a:off x="3116639" y="5264232"/>
                <a:ext cx="519259" cy="235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>
                <a:stCxn id="7" idx="7"/>
                <a:endCxn id="8" idx="3"/>
              </p:cNvCxnSpPr>
              <p:nvPr/>
            </p:nvCxnSpPr>
            <p:spPr bwMode="auto">
              <a:xfrm rot="5400000" flipH="1" flipV="1">
                <a:off x="2961405" y="4690340"/>
                <a:ext cx="581489" cy="35750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8" idx="2"/>
                <a:endCxn id="40" idx="6"/>
              </p:cNvCxnSpPr>
              <p:nvPr/>
            </p:nvCxnSpPr>
            <p:spPr bwMode="auto">
              <a:xfrm rot="10800000" flipV="1">
                <a:off x="2581571" y="4473951"/>
                <a:ext cx="806089" cy="487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40" idx="5"/>
                <a:endCxn id="7" idx="1"/>
              </p:cNvCxnSpPr>
              <p:nvPr/>
            </p:nvCxnSpPr>
            <p:spPr bwMode="auto">
              <a:xfrm rot="16200000" flipH="1">
                <a:off x="2435075" y="4730305"/>
                <a:ext cx="532784" cy="3262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2820382" y="4230671"/>
                <a:ext cx="259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7880" y="5297469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21577" y="4816704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03016" y="4837128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497245" y="4924234"/>
              <a:ext cx="4051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  –3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369315" y="2228586"/>
            <a:ext cx="2356799" cy="1122280"/>
            <a:chOff x="4258493" y="-827005"/>
            <a:chExt cx="2356799" cy="1122280"/>
          </a:xfrm>
        </p:grpSpPr>
        <p:sp>
          <p:nvSpPr>
            <p:cNvPr id="5" name="Oval 4"/>
            <p:cNvSpPr/>
            <p:nvPr/>
          </p:nvSpPr>
          <p:spPr bwMode="auto">
            <a:xfrm>
              <a:off x="4258493" y="-2952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20017" y="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165948" y="-82700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70851" y="-7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stCxn id="9" idx="4"/>
              <a:endCxn id="6" idx="0"/>
            </p:cNvCxnSpPr>
            <p:nvPr/>
          </p:nvCxnSpPr>
          <p:spPr bwMode="auto">
            <a:xfrm rot="16200000" flipH="1">
              <a:off x="6124755" y="-342900"/>
              <a:ext cx="531730" cy="154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0" idx="6"/>
              <a:endCxn id="6" idx="2"/>
            </p:cNvCxnSpPr>
            <p:nvPr/>
          </p:nvCxnSpPr>
          <p:spPr bwMode="auto">
            <a:xfrm>
              <a:off x="5766126" y="76200"/>
              <a:ext cx="553891" cy="714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Freeform 44"/>
            <p:cNvSpPr/>
            <p:nvPr/>
          </p:nvSpPr>
          <p:spPr bwMode="auto">
            <a:xfrm>
              <a:off x="4533900" y="-660400"/>
              <a:ext cx="1651000" cy="419100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9100">
                  <a:moveTo>
                    <a:pt x="0" y="419100"/>
                  </a:moveTo>
                  <a:cubicBezTo>
                    <a:pt x="28575" y="329141"/>
                    <a:pt x="57150" y="239183"/>
                    <a:pt x="114300" y="203200"/>
                  </a:cubicBezTo>
                  <a:cubicBezTo>
                    <a:pt x="171450" y="167217"/>
                    <a:pt x="273050" y="224367"/>
                    <a:pt x="342900" y="203200"/>
                  </a:cubicBezTo>
                  <a:cubicBezTo>
                    <a:pt x="412750" y="182033"/>
                    <a:pt x="469900" y="110067"/>
                    <a:pt x="533400" y="76200"/>
                  </a:cubicBezTo>
                  <a:cubicBezTo>
                    <a:pt x="596900" y="42333"/>
                    <a:pt x="660400" y="21166"/>
                    <a:pt x="723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546600" y="-103717"/>
              <a:ext cx="914400" cy="234950"/>
            </a:xfrm>
            <a:custGeom>
              <a:avLst/>
              <a:gdLst>
                <a:gd name="connsiteX0" fmla="*/ 0 w 914400"/>
                <a:gd name="connsiteY0" fmla="*/ 40217 h 234950"/>
                <a:gd name="connsiteX1" fmla="*/ 215900 w 914400"/>
                <a:gd name="connsiteY1" fmla="*/ 27517 h 234950"/>
                <a:gd name="connsiteX2" fmla="*/ 495300 w 914400"/>
                <a:gd name="connsiteY2" fmla="*/ 205317 h 234950"/>
                <a:gd name="connsiteX3" fmla="*/ 914400 w 914400"/>
                <a:gd name="connsiteY3" fmla="*/ 20531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34950">
                  <a:moveTo>
                    <a:pt x="0" y="40217"/>
                  </a:moveTo>
                  <a:cubicBezTo>
                    <a:pt x="66675" y="20108"/>
                    <a:pt x="133350" y="0"/>
                    <a:pt x="215900" y="27517"/>
                  </a:cubicBezTo>
                  <a:cubicBezTo>
                    <a:pt x="298450" y="55034"/>
                    <a:pt x="378883" y="175684"/>
                    <a:pt x="495300" y="205317"/>
                  </a:cubicBezTo>
                  <a:cubicBezTo>
                    <a:pt x="611717" y="234950"/>
                    <a:pt x="763058" y="220133"/>
                    <a:pt x="914400" y="20531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2585330" y="3617158"/>
            <a:ext cx="3191170" cy="1189203"/>
            <a:chOff x="2397370" y="-1693982"/>
            <a:chExt cx="3191170" cy="1189203"/>
          </a:xfrm>
        </p:grpSpPr>
        <p:sp>
          <p:nvSpPr>
            <p:cNvPr id="50" name="Oval 49"/>
            <p:cNvSpPr/>
            <p:nvPr/>
          </p:nvSpPr>
          <p:spPr bwMode="auto">
            <a:xfrm>
              <a:off x="2416993" y="-12350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93265" y="-125632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70627" y="-12509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</a:p>
          </p:txBody>
        </p:sp>
        <p:cxnSp>
          <p:nvCxnSpPr>
            <p:cNvPr id="54" name="Straight Arrow Connector 53"/>
            <p:cNvCxnSpPr>
              <a:stCxn id="52" idx="6"/>
              <a:endCxn id="51" idx="2"/>
            </p:cNvCxnSpPr>
            <p:nvPr/>
          </p:nvCxnSpPr>
          <p:spPr bwMode="auto">
            <a:xfrm flipV="1">
              <a:off x="4865902" y="-1108691"/>
              <a:ext cx="427363" cy="53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V="1">
              <a:off x="2716824" y="-1125289"/>
              <a:ext cx="1841498" cy="129053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  <a:gd name="connsiteX0" fmla="*/ 0 w 712763"/>
                <a:gd name="connsiteY0" fmla="*/ 149679 h 224367"/>
                <a:gd name="connsiteX1" fmla="*/ 103163 w 712763"/>
                <a:gd name="connsiteY1" fmla="*/ 203200 h 224367"/>
                <a:gd name="connsiteX2" fmla="*/ 331763 w 712763"/>
                <a:gd name="connsiteY2" fmla="*/ 203200 h 224367"/>
                <a:gd name="connsiteX3" fmla="*/ 522263 w 712763"/>
                <a:gd name="connsiteY3" fmla="*/ 76200 h 224367"/>
                <a:gd name="connsiteX4" fmla="*/ 712763 w 712763"/>
                <a:gd name="connsiteY4" fmla="*/ 0 h 224367"/>
                <a:gd name="connsiteX0" fmla="*/ 0 w 729468"/>
                <a:gd name="connsiteY0" fmla="*/ 89958 h 164646"/>
                <a:gd name="connsiteX1" fmla="*/ 103163 w 729468"/>
                <a:gd name="connsiteY1" fmla="*/ 143479 h 164646"/>
                <a:gd name="connsiteX2" fmla="*/ 331763 w 729468"/>
                <a:gd name="connsiteY2" fmla="*/ 143479 h 164646"/>
                <a:gd name="connsiteX3" fmla="*/ 522263 w 729468"/>
                <a:gd name="connsiteY3" fmla="*/ 16479 h 164646"/>
                <a:gd name="connsiteX4" fmla="*/ 729468 w 729468"/>
                <a:gd name="connsiteY4" fmla="*/ 119893 h 164646"/>
                <a:gd name="connsiteX0" fmla="*/ 0 w 807426"/>
                <a:gd name="connsiteY0" fmla="*/ 92378 h 152098"/>
                <a:gd name="connsiteX1" fmla="*/ 181121 w 807426"/>
                <a:gd name="connsiteY1" fmla="*/ 130931 h 152098"/>
                <a:gd name="connsiteX2" fmla="*/ 409721 w 807426"/>
                <a:gd name="connsiteY2" fmla="*/ 130931 h 152098"/>
                <a:gd name="connsiteX3" fmla="*/ 600221 w 807426"/>
                <a:gd name="connsiteY3" fmla="*/ 3931 h 152098"/>
                <a:gd name="connsiteX4" fmla="*/ 807426 w 807426"/>
                <a:gd name="connsiteY4" fmla="*/ 107345 h 152098"/>
                <a:gd name="connsiteX0" fmla="*/ 0 w 807426"/>
                <a:gd name="connsiteY0" fmla="*/ 92378 h 152098"/>
                <a:gd name="connsiteX1" fmla="*/ 57826 w 807426"/>
                <a:gd name="connsiteY1" fmla="*/ 117706 h 152098"/>
                <a:gd name="connsiteX2" fmla="*/ 181121 w 807426"/>
                <a:gd name="connsiteY2" fmla="*/ 130931 h 152098"/>
                <a:gd name="connsiteX3" fmla="*/ 409721 w 807426"/>
                <a:gd name="connsiteY3" fmla="*/ 130931 h 152098"/>
                <a:gd name="connsiteX4" fmla="*/ 600221 w 807426"/>
                <a:gd name="connsiteY4" fmla="*/ 3931 h 152098"/>
                <a:gd name="connsiteX5" fmla="*/ 807426 w 807426"/>
                <a:gd name="connsiteY5" fmla="*/ 107345 h 15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426" h="152098">
                  <a:moveTo>
                    <a:pt x="0" y="92378"/>
                  </a:moveTo>
                  <a:cubicBezTo>
                    <a:pt x="7068" y="86237"/>
                    <a:pt x="27639" y="111281"/>
                    <a:pt x="57826" y="117706"/>
                  </a:cubicBezTo>
                  <a:cubicBezTo>
                    <a:pt x="88013" y="124131"/>
                    <a:pt x="122472" y="128727"/>
                    <a:pt x="181121" y="130931"/>
                  </a:cubicBezTo>
                  <a:cubicBezTo>
                    <a:pt x="239770" y="133135"/>
                    <a:pt x="339871" y="152098"/>
                    <a:pt x="409721" y="130931"/>
                  </a:cubicBezTo>
                  <a:cubicBezTo>
                    <a:pt x="479571" y="109764"/>
                    <a:pt x="533937" y="7862"/>
                    <a:pt x="600221" y="3931"/>
                  </a:cubicBezTo>
                  <a:cubicBezTo>
                    <a:pt x="666505" y="0"/>
                    <a:pt x="743926" y="128511"/>
                    <a:pt x="807426" y="10734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Right Brace 61"/>
            <p:cNvSpPr/>
            <p:nvPr/>
          </p:nvSpPr>
          <p:spPr bwMode="auto">
            <a:xfrm rot="16200000">
              <a:off x="3581400" y="-2602524"/>
              <a:ext cx="117231" cy="248529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Right Brace 62"/>
            <p:cNvSpPr/>
            <p:nvPr/>
          </p:nvSpPr>
          <p:spPr bwMode="auto">
            <a:xfrm rot="5400000" flipV="1">
              <a:off x="3944816" y="-2379787"/>
              <a:ext cx="128953" cy="313006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3122" y="-1693982"/>
              <a:ext cx="128240" cy="338554"/>
            </a:xfrm>
            <a:prstGeom prst="rect">
              <a:avLst/>
            </a:prstGeom>
            <a:noFill/>
          </p:spPr>
          <p:txBody>
            <a:bodyPr wrap="none" lIns="0" tIns="0" rIns="0" bIns="9144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q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8260" y="-751000"/>
              <a:ext cx="12824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sptProof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16706"/>
      </p:ext>
    </p:ext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63725" y="4172028"/>
            <a:ext cx="1012825" cy="1384300"/>
            <a:chOff x="1126" y="2190"/>
            <a:chExt cx="569" cy="780"/>
          </a:xfrm>
        </p:grpSpPr>
        <p:sp>
          <p:nvSpPr>
            <p:cNvPr id="340998" name="Oval 6"/>
            <p:cNvSpPr>
              <a:spLocks noChangeArrowheads="1"/>
            </p:cNvSpPr>
            <p:nvPr/>
          </p:nvSpPr>
          <p:spPr bwMode="auto">
            <a:xfrm>
              <a:off x="1290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1338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0" name="Oval 8"/>
            <p:cNvSpPr>
              <a:spLocks noChangeArrowheads="1"/>
            </p:cNvSpPr>
            <p:nvPr/>
          </p:nvSpPr>
          <p:spPr bwMode="auto">
            <a:xfrm>
              <a:off x="1599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Oval 9"/>
            <p:cNvSpPr>
              <a:spLocks noChangeArrowheads="1"/>
            </p:cNvSpPr>
            <p:nvPr/>
          </p:nvSpPr>
          <p:spPr bwMode="auto">
            <a:xfrm>
              <a:off x="1290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1377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1374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253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481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496" y="2735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1126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745166" y="4172028"/>
            <a:ext cx="1014413" cy="2519363"/>
            <a:chOff x="3619" y="2214"/>
            <a:chExt cx="639" cy="1587"/>
          </a:xfrm>
        </p:grpSpPr>
        <p:sp>
          <p:nvSpPr>
            <p:cNvPr id="341043" name="Freeform 51"/>
            <p:cNvSpPr>
              <a:spLocks/>
            </p:cNvSpPr>
            <p:nvPr/>
          </p:nvSpPr>
          <p:spPr bwMode="auto">
            <a:xfrm>
              <a:off x="3657" y="3030"/>
              <a:ext cx="414" cy="771"/>
            </a:xfrm>
            <a:custGeom>
              <a:avLst/>
              <a:gdLst/>
              <a:ahLst/>
              <a:cxnLst>
                <a:cxn ang="0">
                  <a:pos x="184" y="10"/>
                </a:cxn>
                <a:cxn ang="0">
                  <a:pos x="128" y="62"/>
                </a:cxn>
                <a:cxn ang="0">
                  <a:pos x="44" y="190"/>
                </a:cxn>
                <a:cxn ang="0">
                  <a:pos x="5" y="442"/>
                </a:cxn>
                <a:cxn ang="0">
                  <a:pos x="71" y="622"/>
                </a:cxn>
                <a:cxn ang="0">
                  <a:pos x="191" y="682"/>
                </a:cxn>
                <a:cxn ang="0">
                  <a:pos x="281" y="664"/>
                </a:cxn>
                <a:cxn ang="0">
                  <a:pos x="336" y="610"/>
                </a:cxn>
                <a:cxn ang="0">
                  <a:pos x="364" y="498"/>
                </a:cxn>
                <a:cxn ang="0">
                  <a:pos x="364" y="350"/>
                </a:cxn>
                <a:cxn ang="0">
                  <a:pos x="344" y="250"/>
                </a:cxn>
                <a:cxn ang="0">
                  <a:pos x="328" y="214"/>
                </a:cxn>
                <a:cxn ang="0">
                  <a:pos x="287" y="124"/>
                </a:cxn>
                <a:cxn ang="0">
                  <a:pos x="184" y="10"/>
                </a:cxn>
              </a:cxnLst>
              <a:rect l="0" t="0" r="r" b="b"/>
              <a:pathLst>
                <a:path w="369" h="689">
                  <a:moveTo>
                    <a:pt x="184" y="10"/>
                  </a:moveTo>
                  <a:cubicBezTo>
                    <a:pt x="158" y="0"/>
                    <a:pt x="151" y="32"/>
                    <a:pt x="128" y="62"/>
                  </a:cubicBezTo>
                  <a:cubicBezTo>
                    <a:pt x="105" y="92"/>
                    <a:pt x="64" y="127"/>
                    <a:pt x="44" y="190"/>
                  </a:cubicBezTo>
                  <a:cubicBezTo>
                    <a:pt x="24" y="253"/>
                    <a:pt x="0" y="370"/>
                    <a:pt x="5" y="442"/>
                  </a:cubicBezTo>
                  <a:cubicBezTo>
                    <a:pt x="10" y="514"/>
                    <a:pt x="40" y="582"/>
                    <a:pt x="71" y="622"/>
                  </a:cubicBezTo>
                  <a:cubicBezTo>
                    <a:pt x="102" y="662"/>
                    <a:pt x="156" y="675"/>
                    <a:pt x="191" y="682"/>
                  </a:cubicBezTo>
                  <a:cubicBezTo>
                    <a:pt x="226" y="689"/>
                    <a:pt x="257" y="676"/>
                    <a:pt x="281" y="664"/>
                  </a:cubicBezTo>
                  <a:cubicBezTo>
                    <a:pt x="305" y="652"/>
                    <a:pt x="322" y="637"/>
                    <a:pt x="336" y="610"/>
                  </a:cubicBezTo>
                  <a:cubicBezTo>
                    <a:pt x="350" y="583"/>
                    <a:pt x="359" y="541"/>
                    <a:pt x="364" y="498"/>
                  </a:cubicBezTo>
                  <a:cubicBezTo>
                    <a:pt x="369" y="455"/>
                    <a:pt x="367" y="391"/>
                    <a:pt x="364" y="350"/>
                  </a:cubicBezTo>
                  <a:cubicBezTo>
                    <a:pt x="361" y="309"/>
                    <a:pt x="350" y="273"/>
                    <a:pt x="344" y="250"/>
                  </a:cubicBezTo>
                  <a:cubicBezTo>
                    <a:pt x="338" y="227"/>
                    <a:pt x="337" y="235"/>
                    <a:pt x="328" y="214"/>
                  </a:cubicBezTo>
                  <a:cubicBezTo>
                    <a:pt x="319" y="193"/>
                    <a:pt x="311" y="158"/>
                    <a:pt x="287" y="124"/>
                  </a:cubicBezTo>
                  <a:cubicBezTo>
                    <a:pt x="263" y="90"/>
                    <a:pt x="212" y="21"/>
                    <a:pt x="184" y="10"/>
                  </a:cubicBez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3801" y="2283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>
              <a:off x="3854" y="2391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6" name="Oval 44"/>
            <p:cNvSpPr>
              <a:spLocks noChangeArrowheads="1"/>
            </p:cNvSpPr>
            <p:nvPr/>
          </p:nvSpPr>
          <p:spPr bwMode="auto">
            <a:xfrm>
              <a:off x="4147" y="2632"/>
              <a:ext cx="108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7" name="Oval 45"/>
            <p:cNvSpPr>
              <a:spLocks noChangeArrowheads="1"/>
            </p:cNvSpPr>
            <p:nvPr/>
          </p:nvSpPr>
          <p:spPr bwMode="auto">
            <a:xfrm>
              <a:off x="3801" y="2981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8" name="Line 46"/>
            <p:cNvSpPr>
              <a:spLocks noChangeShapeType="1"/>
            </p:cNvSpPr>
            <p:nvPr/>
          </p:nvSpPr>
          <p:spPr bwMode="auto">
            <a:xfrm>
              <a:off x="3898" y="2374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9" name="Line 47"/>
            <p:cNvSpPr>
              <a:spLocks noChangeShapeType="1"/>
            </p:cNvSpPr>
            <p:nvPr/>
          </p:nvSpPr>
          <p:spPr bwMode="auto">
            <a:xfrm flipH="1">
              <a:off x="3895" y="2733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621" y="2214"/>
              <a:ext cx="150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4015" y="23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4032" y="28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3738" y="3431"/>
              <a:ext cx="24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r>
                <a:rPr lang="en-US" baseline="-25000">
                  <a:latin typeface="+mn-lt"/>
                </a:rPr>
                <a:t>-1</a:t>
              </a:r>
              <a:endParaRPr lang="en-US">
                <a:latin typeface="+mn-lt"/>
              </a:endParaRPr>
            </a:p>
          </p:txBody>
        </p:sp>
        <p:sp>
          <p:nvSpPr>
            <p:cNvPr id="341052" name="Text Box 60"/>
            <p:cNvSpPr txBox="1">
              <a:spLocks noChangeArrowheads="1"/>
            </p:cNvSpPr>
            <p:nvPr/>
          </p:nvSpPr>
          <p:spPr bwMode="auto">
            <a:xfrm>
              <a:off x="3619" y="2555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31CD7-0D54-8F48-BF2A-2C004C8D918C}"/>
              </a:ext>
            </a:extLst>
          </p:cNvPr>
          <p:cNvGrpSpPr/>
          <p:nvPr/>
        </p:nvGrpSpPr>
        <p:grpSpPr>
          <a:xfrm>
            <a:off x="1057479" y="1628517"/>
            <a:ext cx="3489050" cy="906265"/>
            <a:chOff x="1057479" y="1628517"/>
            <a:chExt cx="3489050" cy="906265"/>
          </a:xfrm>
        </p:grpSpPr>
        <p:sp>
          <p:nvSpPr>
            <p:cNvPr id="341017" name="Oval 25"/>
            <p:cNvSpPr>
              <a:spLocks noChangeArrowheads="1"/>
            </p:cNvSpPr>
            <p:nvPr/>
          </p:nvSpPr>
          <p:spPr bwMode="auto">
            <a:xfrm rot="16200000">
              <a:off x="216527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8" name="Line 26"/>
            <p:cNvSpPr>
              <a:spLocks noChangeShapeType="1"/>
            </p:cNvSpPr>
            <p:nvPr/>
          </p:nvSpPr>
          <p:spPr bwMode="auto">
            <a:xfrm rot="16200000">
              <a:off x="2804668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 rot="16200000">
              <a:off x="2719260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 rot="16200000">
              <a:off x="3273246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 rot="16200000">
              <a:off x="2308827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rot="16200000" flipH="1">
              <a:off x="2878794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2660708" y="228797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2293159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122947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 rot="16200000">
              <a:off x="3907314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 rot="16200000">
              <a:off x="3821906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 rot="16200000">
              <a:off x="437589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rot="16200000">
              <a:off x="3411474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rot="16200000" flipH="1">
              <a:off x="3981441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763354" y="228797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1.5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44393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41033" name="Text Box 41"/>
            <p:cNvSpPr txBox="1">
              <a:spLocks noChangeArrowheads="1"/>
            </p:cNvSpPr>
            <p:nvPr/>
          </p:nvSpPr>
          <p:spPr bwMode="auto">
            <a:xfrm>
              <a:off x="422559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A3CC3EEE-F18B-584E-BF05-55DF336ED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7300" y="2178510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4267D31D-A34E-1940-B3EE-6AB760B2C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696695" y="1794981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26EA7EA8-D1B7-B941-87D5-BAE6DC3657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11287" y="1628696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9855E969-E488-664A-9796-3F4AE086F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200854" y="1767753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D029640-5C2C-D846-BFBA-0ABF38984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770821" y="1773091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EE422825-A310-B646-9010-26D81CFD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35" y="2284853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FED971B0-DB99-D444-967C-F685D79D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186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52" name="Text Box 33">
              <a:extLst>
                <a:ext uri="{FF2B5EF4-FFF2-40B4-BE49-F238E27FC236}">
                  <a16:creationId xmlns:a16="http://schemas.microsoft.com/office/drawing/2014/main" id="{050507EC-55E1-0D43-A923-59489E3C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974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for </a:t>
            </a:r>
            <a:r>
              <a:rPr lang="en-US"/>
              <a:t>Dijkstra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480705" y="1147309"/>
            <a:ext cx="4302125" cy="1795621"/>
            <a:chOff x="1584325" y="1917700"/>
            <a:chExt cx="4302125" cy="1795621"/>
          </a:xfrm>
        </p:grpSpPr>
        <p:sp>
          <p:nvSpPr>
            <p:cNvPr id="5" name="Oval 4"/>
            <p:cNvSpPr/>
            <p:nvPr/>
          </p:nvSpPr>
          <p:spPr bwMode="auto">
            <a:xfrm>
              <a:off x="158432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8569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18706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78980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98843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591175" y="261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38" name="Straight Arrow Connector 37"/>
            <p:cNvCxnSpPr>
              <a:stCxn id="5" idx="6"/>
              <a:endCxn id="6" idx="2"/>
            </p:cNvCxnSpPr>
            <p:nvPr/>
          </p:nvCxnSpPr>
          <p:spPr bwMode="auto">
            <a:xfrm>
              <a:off x="187960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>
              <a:stCxn id="6" idx="6"/>
              <a:endCxn id="7" idx="2"/>
            </p:cNvCxnSpPr>
            <p:nvPr/>
          </p:nvCxnSpPr>
          <p:spPr bwMode="auto">
            <a:xfrm>
              <a:off x="268097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>
              <a:stCxn id="7" idx="6"/>
              <a:endCxn id="9" idx="2"/>
            </p:cNvCxnSpPr>
            <p:nvPr/>
          </p:nvCxnSpPr>
          <p:spPr bwMode="auto">
            <a:xfrm>
              <a:off x="348234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stCxn id="8" idx="6"/>
              <a:endCxn id="11" idx="2"/>
            </p:cNvCxnSpPr>
            <p:nvPr/>
          </p:nvCxnSpPr>
          <p:spPr bwMode="auto">
            <a:xfrm>
              <a:off x="508508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2032000" y="2632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613150" y="26257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2575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238750" y="2632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113" name="Straight Arrow Connector 112"/>
            <p:cNvCxnSpPr>
              <a:stCxn id="9" idx="6"/>
              <a:endCxn id="8" idx="2"/>
            </p:cNvCxnSpPr>
            <p:nvPr/>
          </p:nvCxnSpPr>
          <p:spPr bwMode="auto">
            <a:xfrm>
              <a:off x="4283710" y="2759076"/>
              <a:ext cx="50609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5" name="Curved Connector 114"/>
            <p:cNvCxnSpPr>
              <a:stCxn id="6" idx="7"/>
              <a:endCxn id="9" idx="1"/>
            </p:cNvCxnSpPr>
            <p:nvPr/>
          </p:nvCxnSpPr>
          <p:spPr bwMode="auto">
            <a:xfrm rot="5400000" flipH="1" flipV="1">
              <a:off x="333470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7" name="Curved Connector 116"/>
            <p:cNvCxnSpPr>
              <a:stCxn id="5" idx="7"/>
              <a:endCxn id="7" idx="1"/>
            </p:cNvCxnSpPr>
            <p:nvPr/>
          </p:nvCxnSpPr>
          <p:spPr bwMode="auto">
            <a:xfrm rot="5400000" flipH="1" flipV="1">
              <a:off x="253333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Curved Connector 124"/>
            <p:cNvCxnSpPr>
              <a:stCxn id="7" idx="7"/>
              <a:endCxn id="8" idx="1"/>
            </p:cNvCxnSpPr>
            <p:nvPr/>
          </p:nvCxnSpPr>
          <p:spPr bwMode="auto">
            <a:xfrm rot="5400000" flipH="1" flipV="1">
              <a:off x="413607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Curved Connector 127"/>
            <p:cNvCxnSpPr>
              <a:stCxn id="9" idx="7"/>
              <a:endCxn id="11" idx="1"/>
            </p:cNvCxnSpPr>
            <p:nvPr/>
          </p:nvCxnSpPr>
          <p:spPr bwMode="auto">
            <a:xfrm rot="5400000" flipH="1" flipV="1">
              <a:off x="4937442" y="1957706"/>
              <a:ext cx="1588" cy="1393949"/>
            </a:xfrm>
            <a:prstGeom prst="curvedConnector3">
              <a:avLst>
                <a:gd name="adj1" fmla="val 17118514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Curved Connector 130"/>
            <p:cNvCxnSpPr>
              <a:stCxn id="6" idx="0"/>
              <a:endCxn id="8" idx="0"/>
            </p:cNvCxnSpPr>
            <p:nvPr/>
          </p:nvCxnSpPr>
          <p:spPr bwMode="auto">
            <a:xfrm rot="5400000" flipH="1" flipV="1">
              <a:off x="3735388" y="1409383"/>
              <a:ext cx="1588" cy="2404110"/>
            </a:xfrm>
            <a:prstGeom prst="curvedConnector3">
              <a:avLst>
                <a:gd name="adj1" fmla="val 343891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Curved Connector 134"/>
            <p:cNvCxnSpPr>
              <a:stCxn id="5" idx="0"/>
              <a:endCxn id="9" idx="0"/>
            </p:cNvCxnSpPr>
            <p:nvPr/>
          </p:nvCxnSpPr>
          <p:spPr bwMode="auto">
            <a:xfrm rot="5400000" flipH="1" flipV="1">
              <a:off x="2934018" y="1409383"/>
              <a:ext cx="1588" cy="2404110"/>
            </a:xfrm>
            <a:prstGeom prst="curvedConnector3">
              <a:avLst>
                <a:gd name="adj1" fmla="val 33189557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Curved Connector 138"/>
            <p:cNvCxnSpPr>
              <a:stCxn id="7" idx="0"/>
              <a:endCxn id="11" idx="0"/>
            </p:cNvCxnSpPr>
            <p:nvPr/>
          </p:nvCxnSpPr>
          <p:spPr bwMode="auto">
            <a:xfrm rot="5400000" flipH="1" flipV="1">
              <a:off x="4536758" y="1409383"/>
              <a:ext cx="1588" cy="2404110"/>
            </a:xfrm>
            <a:prstGeom prst="curvedConnector3">
              <a:avLst>
                <a:gd name="adj1" fmla="val 34389180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3" name="Curved Connector 142"/>
            <p:cNvCxnSpPr>
              <a:stCxn id="5" idx="5"/>
              <a:endCxn id="8" idx="3"/>
            </p:cNvCxnSpPr>
            <p:nvPr/>
          </p:nvCxnSpPr>
          <p:spPr bwMode="auto">
            <a:xfrm rot="16200000" flipH="1">
              <a:off x="3334702" y="1365126"/>
              <a:ext cx="1588" cy="2996689"/>
            </a:xfrm>
            <a:prstGeom prst="curvedConnector3">
              <a:avLst>
                <a:gd name="adj1" fmla="val 251160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7" name="Curved Connector 146"/>
            <p:cNvCxnSpPr>
              <a:stCxn id="6" idx="5"/>
              <a:endCxn id="11" idx="3"/>
            </p:cNvCxnSpPr>
            <p:nvPr/>
          </p:nvCxnSpPr>
          <p:spPr bwMode="auto">
            <a:xfrm rot="16200000" flipH="1">
              <a:off x="4136072" y="1365126"/>
              <a:ext cx="1588" cy="2996689"/>
            </a:xfrm>
            <a:prstGeom prst="curvedConnector3">
              <a:avLst>
                <a:gd name="adj1" fmla="val 25116003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1" name="Curved Connector 150"/>
            <p:cNvCxnSpPr>
              <a:stCxn id="5" idx="4"/>
              <a:endCxn id="11" idx="4"/>
            </p:cNvCxnSpPr>
            <p:nvPr/>
          </p:nvCxnSpPr>
          <p:spPr bwMode="auto">
            <a:xfrm rot="16200000" flipH="1">
              <a:off x="3735388" y="903288"/>
              <a:ext cx="1588" cy="4006850"/>
            </a:xfrm>
            <a:prstGeom prst="curvedConnector3">
              <a:avLst>
                <a:gd name="adj1" fmla="val 43186411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457700" y="26257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260600" y="22606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099050" y="2273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65600" y="22479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2300" y="2273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463800" y="19685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622800" y="19240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683000" y="19177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708400" y="3467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508250" y="30607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756150" y="30797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41FF9-E390-0A46-8645-635F43E036BB}"/>
              </a:ext>
            </a:extLst>
          </p:cNvPr>
          <p:cNvGrpSpPr/>
          <p:nvPr/>
        </p:nvGrpSpPr>
        <p:grpSpPr>
          <a:xfrm>
            <a:off x="1333312" y="2658109"/>
            <a:ext cx="4920228" cy="3631566"/>
            <a:chOff x="1011289" y="1994117"/>
            <a:chExt cx="4920228" cy="363156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CBE22AB9-9E14-EB44-8537-AB80FDB107C3}"/>
                </a:ext>
              </a:extLst>
            </p:cNvPr>
            <p:cNvSpPr/>
            <p:nvPr/>
          </p:nvSpPr>
          <p:spPr bwMode="auto">
            <a:xfrm>
              <a:off x="1011289" y="3076263"/>
              <a:ext cx="4065263" cy="2549420"/>
            </a:xfrm>
            <a:prstGeom prst="arc">
              <a:avLst>
                <a:gd name="adj1" fmla="val 12053687"/>
                <a:gd name="adj2" fmla="val 20282394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043A4B5-2F68-E742-A668-DD502AC81703}"/>
                </a:ext>
              </a:extLst>
            </p:cNvPr>
            <p:cNvSpPr/>
            <p:nvPr/>
          </p:nvSpPr>
          <p:spPr bwMode="auto">
            <a:xfrm>
              <a:off x="1089455" y="2864315"/>
              <a:ext cx="4751681" cy="2629519"/>
            </a:xfrm>
            <a:prstGeom prst="arc">
              <a:avLst>
                <a:gd name="adj1" fmla="val 11592490"/>
                <a:gd name="adj2" fmla="val 20818053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2BBD21-A010-8740-8BDB-857617367477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56344" cy="2549420"/>
              <a:chOff x="1163690" y="3228663"/>
              <a:chExt cx="4056344" cy="254942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08809883-0971-5148-9703-5EC7D2808672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EFE6D776-74BA-3F4A-B843-E9379239FDF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8B4DC455-A4EB-DB45-A1E1-7E8D5F822079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56344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3770AD-6935-FC4E-8FD9-F3FBDE1DA73D}"/>
                </a:ext>
              </a:extLst>
            </p:cNvPr>
            <p:cNvGrpSpPr/>
            <p:nvPr/>
          </p:nvGrpSpPr>
          <p:grpSpPr>
            <a:xfrm>
              <a:off x="1131848" y="2747854"/>
              <a:ext cx="4627518" cy="2314654"/>
              <a:chOff x="1131848" y="2747854"/>
              <a:chExt cx="4627518" cy="2314654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97374CA-6DD5-BF40-A383-8A38EF1152C9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8BE8C126-70DF-844C-B8AF-4DFBC4288C82}"/>
                  </a:ext>
                </a:extLst>
              </p:cNvPr>
              <p:cNvSpPr/>
              <p:nvPr/>
            </p:nvSpPr>
            <p:spPr bwMode="auto">
              <a:xfrm>
                <a:off x="2984509" y="3468722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34BA04F-CA29-F741-8D88-52AEED340CAA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217B556-D920-0D43-9E25-8777B9D25910}"/>
                  </a:ext>
                </a:extLst>
              </p:cNvPr>
              <p:cNvSpPr/>
              <p:nvPr/>
            </p:nvSpPr>
            <p:spPr bwMode="auto">
              <a:xfrm>
                <a:off x="2857902" y="3258007"/>
                <a:ext cx="2901464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CB9EA09-AAC8-814F-BA4C-A792EC213D51}"/>
                  </a:ext>
                </a:extLst>
              </p:cNvPr>
              <p:cNvSpPr/>
              <p:nvPr/>
            </p:nvSpPr>
            <p:spPr bwMode="auto">
              <a:xfrm flipV="1">
                <a:off x="3780155" y="3105111"/>
                <a:ext cx="1849390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DD6777C-5286-B54B-88E6-6DA0901155AE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C8E8B6B-2BF7-D143-A1FA-7E1DE7D7A00A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C80B8C-97F2-314F-AA1E-4825CF49D191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9A5457-61B3-5644-92E2-BE038454E3EF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B87E5C0-928A-AE41-BEBE-6B5EF9E6E74E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5A783E6-F8CA-8342-90DA-3F1EF9FF8B90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43B9776-8FFD-294B-AFA2-C4AA52AF52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BAA0E4-0123-2945-9332-3BB04C88B6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A1AA09-782D-E546-91AC-1F9EFC9450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04A61A-974E-DE4B-BE78-FC36B31E03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778BA22-77D4-3141-B796-39852B78FD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39708D-19C0-8C41-977E-1601EF8F2FE9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9F399F-B68D-574A-B68D-7187874BEF22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20F6FA-1A5D-DF48-B9EE-08730F3D051C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C59C79-1EC4-5740-B000-15123DFB5ED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850116-55F8-A240-99BA-CEF83BF9020D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FBCCF1-58A0-674A-A822-9D2450B31771}"/>
                  </a:ext>
                </a:extLst>
              </p:cNvPr>
              <p:cNvSpPr txBox="1"/>
              <p:nvPr/>
            </p:nvSpPr>
            <p:spPr>
              <a:xfrm>
                <a:off x="3963629" y="331227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63E873-F473-D244-AAB1-FD857D0BFF96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11201B-EDE7-934D-86CF-32B23134F952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7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425C9AE-BAE0-FB40-B2DA-C69CBF6A96A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5A1C17-1A68-5743-B9DD-1B8BCBBF2D79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F41CEFF-5D56-9741-B2AF-EA11824D24DB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C26661-AB37-404C-BFDA-D5E70E7C19AC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9BCB97-109D-AF47-869F-9F4586C557CA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25EDC0-22D5-9749-ABBA-ABCF729E1591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C31166-C426-EB46-85BC-8F34A29109A9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edgeTransform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2960" y="3536926"/>
            <a:ext cx="5412922" cy="1436688"/>
            <a:chOff x="742960" y="3536926"/>
            <a:chExt cx="5412922" cy="1436688"/>
          </a:xfrm>
        </p:grpSpPr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742960" y="3536926"/>
              <a:ext cx="2851150" cy="1436688"/>
              <a:chOff x="552" y="1780"/>
              <a:chExt cx="1796" cy="905"/>
            </a:xfrm>
          </p:grpSpPr>
          <p:sp>
            <p:nvSpPr>
              <p:cNvPr id="348196" name="Oval 36"/>
              <p:cNvSpPr>
                <a:spLocks noChangeArrowheads="1"/>
              </p:cNvSpPr>
              <p:nvPr/>
            </p:nvSpPr>
            <p:spPr bwMode="auto">
              <a:xfrm>
                <a:off x="864" y="212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97" name="Oval 37"/>
              <p:cNvSpPr>
                <a:spLocks noChangeArrowheads="1"/>
              </p:cNvSpPr>
              <p:nvPr/>
            </p:nvSpPr>
            <p:spPr bwMode="auto">
              <a:xfrm>
                <a:off x="1444" y="18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+mn-lt"/>
                  </a:rPr>
                  <a:t>b</a:t>
                </a:r>
              </a:p>
            </p:txBody>
          </p:sp>
          <p:sp>
            <p:nvSpPr>
              <p:cNvPr id="348198" name="Oval 38"/>
              <p:cNvSpPr>
                <a:spLocks noChangeArrowheads="1"/>
              </p:cNvSpPr>
              <p:nvPr/>
            </p:nvSpPr>
            <p:spPr bwMode="auto">
              <a:xfrm>
                <a:off x="1444" y="2424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99" name="Oval 39"/>
              <p:cNvSpPr>
                <a:spLocks noChangeArrowheads="1"/>
              </p:cNvSpPr>
              <p:nvPr/>
            </p:nvSpPr>
            <p:spPr bwMode="auto">
              <a:xfrm>
                <a:off x="2024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200" name="Line 40"/>
              <p:cNvSpPr>
                <a:spLocks noChangeShapeType="1"/>
              </p:cNvSpPr>
              <p:nvPr/>
            </p:nvSpPr>
            <p:spPr bwMode="auto">
              <a:xfrm flipV="1">
                <a:off x="1004" y="194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1" name="Line 41"/>
              <p:cNvSpPr>
                <a:spLocks noChangeShapeType="1"/>
              </p:cNvSpPr>
              <p:nvPr/>
            </p:nvSpPr>
            <p:spPr bwMode="auto">
              <a:xfrm>
                <a:off x="1604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2" name="Line 42"/>
              <p:cNvSpPr>
                <a:spLocks noChangeShapeType="1"/>
              </p:cNvSpPr>
              <p:nvPr/>
            </p:nvSpPr>
            <p:spPr bwMode="auto">
              <a:xfrm>
                <a:off x="1012" y="2248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3" name="Line 43"/>
              <p:cNvSpPr>
                <a:spLocks noChangeShapeType="1"/>
              </p:cNvSpPr>
              <p:nvPr/>
            </p:nvSpPr>
            <p:spPr bwMode="auto">
              <a:xfrm flipV="1">
                <a:off x="1596" y="226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4" name="Line 44"/>
              <p:cNvSpPr>
                <a:spLocks noChangeShapeType="1"/>
              </p:cNvSpPr>
              <p:nvPr/>
            </p:nvSpPr>
            <p:spPr bwMode="auto">
              <a:xfrm flipV="1">
                <a:off x="1524" y="200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5" name="Line 45"/>
              <p:cNvSpPr>
                <a:spLocks noChangeShapeType="1"/>
              </p:cNvSpPr>
              <p:nvPr/>
            </p:nvSpPr>
            <p:spPr bwMode="auto">
              <a:xfrm flipV="1">
                <a:off x="684" y="2272"/>
                <a:ext cx="216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6" name="Line 46"/>
              <p:cNvSpPr>
                <a:spLocks noChangeShapeType="1"/>
              </p:cNvSpPr>
              <p:nvPr/>
            </p:nvSpPr>
            <p:spPr bwMode="auto">
              <a:xfrm flipV="1">
                <a:off x="692" y="2528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7" name="Oval 47"/>
              <p:cNvSpPr>
                <a:spLocks noChangeArrowheads="1"/>
              </p:cNvSpPr>
              <p:nvPr/>
            </p:nvSpPr>
            <p:spPr bwMode="auto">
              <a:xfrm>
                <a:off x="552" y="240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s</a:t>
                </a:r>
              </a:p>
            </p:txBody>
          </p:sp>
          <p:sp>
            <p:nvSpPr>
              <p:cNvPr id="348208" name="Freeform 48"/>
              <p:cNvSpPr>
                <a:spLocks/>
              </p:cNvSpPr>
              <p:nvPr/>
            </p:nvSpPr>
            <p:spPr bwMode="auto">
              <a:xfrm>
                <a:off x="632" y="1824"/>
                <a:ext cx="816" cy="588"/>
              </a:xfrm>
              <a:custGeom>
                <a:avLst/>
                <a:gdLst/>
                <a:ahLst/>
                <a:cxnLst>
                  <a:cxn ang="0">
                    <a:pos x="0" y="588"/>
                  </a:cxn>
                  <a:cxn ang="0">
                    <a:pos x="144" y="260"/>
                  </a:cxn>
                  <a:cxn ang="0">
                    <a:pos x="424" y="36"/>
                  </a:cxn>
                  <a:cxn ang="0">
                    <a:pos x="816" y="44"/>
                  </a:cxn>
                </a:cxnLst>
                <a:rect l="0" t="0" r="r" b="b"/>
                <a:pathLst>
                  <a:path w="816" h="588">
                    <a:moveTo>
                      <a:pt x="0" y="588"/>
                    </a:moveTo>
                    <a:cubicBezTo>
                      <a:pt x="36" y="470"/>
                      <a:pt x="73" y="352"/>
                      <a:pt x="144" y="260"/>
                    </a:cubicBezTo>
                    <a:cubicBezTo>
                      <a:pt x="215" y="168"/>
                      <a:pt x="312" y="72"/>
                      <a:pt x="424" y="36"/>
                    </a:cubicBezTo>
                    <a:cubicBezTo>
                      <a:pt x="536" y="0"/>
                      <a:pt x="676" y="22"/>
                      <a:pt x="816" y="4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9" name="Freeform 49"/>
              <p:cNvSpPr>
                <a:spLocks/>
              </p:cNvSpPr>
              <p:nvPr/>
            </p:nvSpPr>
            <p:spPr bwMode="auto">
              <a:xfrm>
                <a:off x="664" y="2308"/>
                <a:ext cx="1424" cy="377"/>
              </a:xfrm>
              <a:custGeom>
                <a:avLst/>
                <a:gdLst/>
                <a:ahLst/>
                <a:cxnLst>
                  <a:cxn ang="0">
                    <a:pos x="0" y="280"/>
                  </a:cxn>
                  <a:cxn ang="0">
                    <a:pos x="720" y="376"/>
                  </a:cxn>
                  <a:cxn ang="0">
                    <a:pos x="1192" y="288"/>
                  </a:cxn>
                  <a:cxn ang="0">
                    <a:pos x="1424" y="0"/>
                  </a:cxn>
                </a:cxnLst>
                <a:rect l="0" t="0" r="r" b="b"/>
                <a:pathLst>
                  <a:path w="1424" h="377">
                    <a:moveTo>
                      <a:pt x="0" y="280"/>
                    </a:moveTo>
                    <a:cubicBezTo>
                      <a:pt x="260" y="327"/>
                      <a:pt x="521" y="375"/>
                      <a:pt x="720" y="376"/>
                    </a:cubicBezTo>
                    <a:cubicBezTo>
                      <a:pt x="919" y="377"/>
                      <a:pt x="1075" y="351"/>
                      <a:pt x="1192" y="288"/>
                    </a:cubicBezTo>
                    <a:cubicBezTo>
                      <a:pt x="1309" y="225"/>
                      <a:pt x="1366" y="112"/>
                      <a:pt x="142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10" name="Text Box 50"/>
              <p:cNvSpPr txBox="1">
                <a:spLocks noChangeArrowheads="1"/>
              </p:cNvSpPr>
              <p:nvPr/>
            </p:nvSpPr>
            <p:spPr bwMode="auto">
              <a:xfrm>
                <a:off x="1104" y="18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1" name="Text Box 51"/>
              <p:cNvSpPr txBox="1">
                <a:spLocks noChangeArrowheads="1"/>
              </p:cNvSpPr>
              <p:nvPr/>
            </p:nvSpPr>
            <p:spPr bwMode="auto">
              <a:xfrm>
                <a:off x="779" y="21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0</a:t>
                </a:r>
              </a:p>
            </p:txBody>
          </p:sp>
          <p:sp>
            <p:nvSpPr>
              <p:cNvPr id="348212" name="Text Box 52"/>
              <p:cNvSpPr txBox="1">
                <a:spLocks noChangeArrowheads="1"/>
              </p:cNvSpPr>
              <p:nvPr/>
            </p:nvSpPr>
            <p:spPr bwMode="auto">
              <a:xfrm>
                <a:off x="968" y="236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3" name="Text Box 53"/>
              <p:cNvSpPr txBox="1">
                <a:spLocks noChangeArrowheads="1"/>
              </p:cNvSpPr>
              <p:nvPr/>
            </p:nvSpPr>
            <p:spPr bwMode="auto">
              <a:xfrm>
                <a:off x="1216" y="22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4" name="Text Box 54"/>
              <p:cNvSpPr txBox="1">
                <a:spLocks noChangeArrowheads="1"/>
              </p:cNvSpPr>
              <p:nvPr/>
            </p:nvSpPr>
            <p:spPr bwMode="auto">
              <a:xfrm>
                <a:off x="2208" y="2092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-3</a:t>
                </a:r>
              </a:p>
            </p:txBody>
          </p:sp>
          <p:sp>
            <p:nvSpPr>
              <p:cNvPr id="348215" name="Text Box 55"/>
              <p:cNvSpPr txBox="1">
                <a:spLocks noChangeArrowheads="1"/>
              </p:cNvSpPr>
              <p:nvPr/>
            </p:nvSpPr>
            <p:spPr bwMode="auto">
              <a:xfrm>
                <a:off x="1608" y="24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6" name="Text Box 56"/>
              <p:cNvSpPr txBox="1">
                <a:spLocks noChangeArrowheads="1"/>
              </p:cNvSpPr>
              <p:nvPr/>
            </p:nvSpPr>
            <p:spPr bwMode="auto">
              <a:xfrm>
                <a:off x="1752" y="222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348217" name="Text Box 57"/>
              <p:cNvSpPr txBox="1">
                <a:spLocks noChangeArrowheads="1"/>
              </p:cNvSpPr>
              <p:nvPr/>
            </p:nvSpPr>
            <p:spPr bwMode="auto">
              <a:xfrm>
                <a:off x="1952" y="24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8" name="Text Box 58"/>
              <p:cNvSpPr txBox="1">
                <a:spLocks noChangeArrowheads="1"/>
              </p:cNvSpPr>
              <p:nvPr/>
            </p:nvSpPr>
            <p:spPr bwMode="auto">
              <a:xfrm>
                <a:off x="1800" y="1904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-1</a:t>
                </a:r>
              </a:p>
            </p:txBody>
          </p:sp>
          <p:sp>
            <p:nvSpPr>
              <p:cNvPr id="348219" name="Text Box 59"/>
              <p:cNvSpPr txBox="1">
                <a:spLocks noChangeArrowheads="1"/>
              </p:cNvSpPr>
              <p:nvPr/>
            </p:nvSpPr>
            <p:spPr bwMode="auto">
              <a:xfrm>
                <a:off x="768" y="233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0" name="Text Box 60"/>
              <p:cNvSpPr txBox="1">
                <a:spLocks noChangeArrowheads="1"/>
              </p:cNvSpPr>
              <p:nvPr/>
            </p:nvSpPr>
            <p:spPr bwMode="auto">
              <a:xfrm>
                <a:off x="1616" y="1780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-2</a:t>
                </a:r>
              </a:p>
            </p:txBody>
          </p:sp>
          <p:sp>
            <p:nvSpPr>
              <p:cNvPr id="348221" name="Text Box 61"/>
              <p:cNvSpPr txBox="1">
                <a:spLocks noChangeArrowheads="1"/>
              </p:cNvSpPr>
              <p:nvPr/>
            </p:nvSpPr>
            <p:spPr bwMode="auto">
              <a:xfrm>
                <a:off x="720" y="18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2" name="Text Box 62"/>
              <p:cNvSpPr txBox="1">
                <a:spLocks noChangeArrowheads="1"/>
              </p:cNvSpPr>
              <p:nvPr/>
            </p:nvSpPr>
            <p:spPr bwMode="auto">
              <a:xfrm>
                <a:off x="1360" y="2120"/>
                <a:ext cx="140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-2</a:t>
                </a:r>
              </a:p>
            </p:txBody>
          </p:sp>
        </p:grp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4060381" y="3626732"/>
              <a:ext cx="2095501" cy="1219200"/>
              <a:chOff x="2712" y="1840"/>
              <a:chExt cx="1320" cy="768"/>
            </a:xfrm>
          </p:grpSpPr>
          <p:sp>
            <p:nvSpPr>
              <p:cNvPr id="348166" name="Oval 6"/>
              <p:cNvSpPr>
                <a:spLocks noChangeArrowheads="1"/>
              </p:cNvSpPr>
              <p:nvPr/>
            </p:nvSpPr>
            <p:spPr bwMode="auto">
              <a:xfrm>
                <a:off x="2712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67" name="Oval 7"/>
              <p:cNvSpPr>
                <a:spLocks noChangeArrowheads="1"/>
              </p:cNvSpPr>
              <p:nvPr/>
            </p:nvSpPr>
            <p:spPr bwMode="auto">
              <a:xfrm>
                <a:off x="3292" y="184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48168" name="Oval 8"/>
              <p:cNvSpPr>
                <a:spLocks noChangeArrowheads="1"/>
              </p:cNvSpPr>
              <p:nvPr/>
            </p:nvSpPr>
            <p:spPr bwMode="auto">
              <a:xfrm>
                <a:off x="3292" y="24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69" name="Oval 9"/>
              <p:cNvSpPr>
                <a:spLocks noChangeArrowheads="1"/>
              </p:cNvSpPr>
              <p:nvPr/>
            </p:nvSpPr>
            <p:spPr bwMode="auto">
              <a:xfrm>
                <a:off x="3872" y="2136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171" name="Line 11"/>
              <p:cNvSpPr>
                <a:spLocks noChangeShapeType="1"/>
              </p:cNvSpPr>
              <p:nvPr/>
            </p:nvSpPr>
            <p:spPr bwMode="auto">
              <a:xfrm flipV="1">
                <a:off x="2852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2" name="Line 12"/>
              <p:cNvSpPr>
                <a:spLocks noChangeShapeType="1"/>
              </p:cNvSpPr>
              <p:nvPr/>
            </p:nvSpPr>
            <p:spPr bwMode="auto">
              <a:xfrm>
                <a:off x="3452" y="1960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3" name="Line 13"/>
              <p:cNvSpPr>
                <a:spLocks noChangeShapeType="1"/>
              </p:cNvSpPr>
              <p:nvPr/>
            </p:nvSpPr>
            <p:spPr bwMode="auto">
              <a:xfrm>
                <a:off x="2860" y="2256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4" name="Line 14"/>
              <p:cNvSpPr>
                <a:spLocks noChangeShapeType="1"/>
              </p:cNvSpPr>
              <p:nvPr/>
            </p:nvSpPr>
            <p:spPr bwMode="auto">
              <a:xfrm flipV="1">
                <a:off x="3444" y="227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5" name="Line 15"/>
              <p:cNvSpPr>
                <a:spLocks noChangeShapeType="1"/>
              </p:cNvSpPr>
              <p:nvPr/>
            </p:nvSpPr>
            <p:spPr bwMode="auto">
              <a:xfrm flipV="1">
                <a:off x="3372" y="2016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81" name="Text Box 21"/>
              <p:cNvSpPr txBox="1">
                <a:spLocks noChangeArrowheads="1"/>
              </p:cNvSpPr>
              <p:nvPr/>
            </p:nvSpPr>
            <p:spPr bwMode="auto">
              <a:xfrm>
                <a:off x="2952" y="19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348184" name="Text Box 24"/>
              <p:cNvSpPr txBox="1">
                <a:spLocks noChangeArrowheads="1"/>
              </p:cNvSpPr>
              <p:nvPr/>
            </p:nvSpPr>
            <p:spPr bwMode="auto">
              <a:xfrm>
                <a:off x="3064" y="222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187" name="Text Box 27"/>
              <p:cNvSpPr txBox="1">
                <a:spLocks noChangeArrowheads="1"/>
              </p:cNvSpPr>
              <p:nvPr/>
            </p:nvSpPr>
            <p:spPr bwMode="auto">
              <a:xfrm>
                <a:off x="3600" y="22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348189" name="Text Box 29"/>
              <p:cNvSpPr txBox="1">
                <a:spLocks noChangeArrowheads="1"/>
              </p:cNvSpPr>
              <p:nvPr/>
            </p:nvSpPr>
            <p:spPr bwMode="auto">
              <a:xfrm>
                <a:off x="3648" y="19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193" name="Text Box 33"/>
              <p:cNvSpPr txBox="1">
                <a:spLocks noChangeArrowheads="1"/>
              </p:cNvSpPr>
              <p:nvPr/>
            </p:nvSpPr>
            <p:spPr bwMode="auto">
              <a:xfrm>
                <a:off x="3276" y="21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</p:grp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65.1|51.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80206422</TotalTime>
  <Pages>9</Pages>
  <Words>170</Words>
  <Application>Microsoft Macintosh PowerPoint</Application>
  <PresentationFormat>Letter Paper (8.5x11 in)</PresentationFormat>
  <Paragraphs>159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  <vt:lpstr>sptree</vt:lpstr>
      <vt:lpstr>simplePath</vt:lpstr>
      <vt:lpstr>sptProp</vt:lpstr>
      <vt:lpstr>sptProof</vt:lpstr>
      <vt:lpstr>PowerPoint Presentation</vt:lpstr>
      <vt:lpstr>Worst-Case for Dijkstra</vt:lpstr>
      <vt:lpstr>edgeTransform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990</cp:revision>
  <cp:lastPrinted>2022-01-19T23:25:44Z</cp:lastPrinted>
  <dcterms:created xsi:type="dcterms:W3CDTF">2012-02-20T17:19:08Z</dcterms:created>
  <dcterms:modified xsi:type="dcterms:W3CDTF">2022-02-06T19:12:21Z</dcterms:modified>
</cp:coreProperties>
</file>