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9"/>
  </p:notesMasterIdLst>
  <p:handoutMasterIdLst>
    <p:handoutMasterId r:id="rId10"/>
  </p:handoutMasterIdLst>
  <p:sldIdLst>
    <p:sldId id="722" r:id="rId3"/>
    <p:sldId id="730" r:id="rId4"/>
    <p:sldId id="731" r:id="rId5"/>
    <p:sldId id="784" r:id="rId6"/>
    <p:sldId id="774" r:id="rId7"/>
    <p:sldId id="785" r:id="rId8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 autoAdjust="0"/>
    <p:restoredTop sz="96405" autoAdjust="0"/>
  </p:normalViewPr>
  <p:slideViewPr>
    <p:cSldViewPr snapToGrid="0">
      <p:cViewPr>
        <p:scale>
          <a:sx n="183" d="100"/>
          <a:sy n="183" d="100"/>
        </p:scale>
        <p:origin x="72" y="-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6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1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3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00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C28970-D724-4DB9-AAC0-2BF6D143B42E}" type="slidenum">
              <a:rPr lang="en-US"/>
              <a:pPr/>
              <a:t>4</a:t>
            </a:fld>
            <a:endParaRPr lang="en-US"/>
          </a:p>
        </p:txBody>
      </p:sp>
      <p:sp>
        <p:nvSpPr>
          <p:cNvPr id="418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BE6D2-573F-4776-AA0D-FAF9B95EF864}" type="slidenum">
              <a:rPr lang="en-US"/>
              <a:pPr/>
              <a:t>5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7BE6D2-573F-4776-AA0D-FAF9B95EF864}" type="slidenum">
              <a:rPr lang="en-US"/>
              <a:pPr/>
              <a:t>6</a:t>
            </a:fld>
            <a:endParaRPr lang="en-US"/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</a:t>
            </a:r>
            <a:r>
              <a:rPr lang="en-US" i="1"/>
              <a:t>d</a:t>
            </a:r>
            <a:r>
              <a:rPr lang="en-US"/>
              <a:t>-Heaps as Arrays</a:t>
            </a:r>
            <a:endParaRPr lang="en-US" i="1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FD405F-9ADE-364E-BB35-D4954349CF51}"/>
              </a:ext>
            </a:extLst>
          </p:cNvPr>
          <p:cNvGrpSpPr/>
          <p:nvPr/>
        </p:nvGrpSpPr>
        <p:grpSpPr>
          <a:xfrm>
            <a:off x="1926869" y="4691665"/>
            <a:ext cx="496112" cy="1033463"/>
            <a:chOff x="1926869" y="4691665"/>
            <a:chExt cx="496112" cy="1033463"/>
          </a:xfrm>
        </p:grpSpPr>
        <p:sp>
          <p:nvSpPr>
            <p:cNvPr id="334961" name="Text Box 113"/>
            <p:cNvSpPr txBox="1">
              <a:spLocks noChangeArrowheads="1"/>
            </p:cNvSpPr>
            <p:nvPr/>
          </p:nvSpPr>
          <p:spPr bwMode="auto">
            <a:xfrm>
              <a:off x="1926869" y="4691665"/>
              <a:ext cx="45762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item</a:t>
              </a:r>
            </a:p>
          </p:txBody>
        </p:sp>
        <p:sp>
          <p:nvSpPr>
            <p:cNvPr id="334962" name="Text Box 114"/>
            <p:cNvSpPr txBox="1">
              <a:spLocks noChangeArrowheads="1"/>
            </p:cNvSpPr>
            <p:nvPr/>
          </p:nvSpPr>
          <p:spPr bwMode="auto">
            <a:xfrm>
              <a:off x="2059451" y="5479065"/>
              <a:ext cx="36353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key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0A8760-9616-F747-BBFF-9B806582BC3B}"/>
              </a:ext>
            </a:extLst>
          </p:cNvPr>
          <p:cNvGrpSpPr/>
          <p:nvPr/>
        </p:nvGrpSpPr>
        <p:grpSpPr>
          <a:xfrm>
            <a:off x="1964766" y="1991327"/>
            <a:ext cx="5645315" cy="2060575"/>
            <a:chOff x="1964766" y="1991327"/>
            <a:chExt cx="5645315" cy="2060575"/>
          </a:xfrm>
        </p:grpSpPr>
        <p:grpSp>
          <p:nvGrpSpPr>
            <p:cNvPr id="2" name="Group 118"/>
            <p:cNvGrpSpPr>
              <a:grpSpLocks/>
            </p:cNvGrpSpPr>
            <p:nvPr/>
          </p:nvGrpSpPr>
          <p:grpSpPr bwMode="auto">
            <a:xfrm>
              <a:off x="1964766" y="1991327"/>
              <a:ext cx="3651251" cy="2060575"/>
              <a:chOff x="2510" y="2330"/>
              <a:chExt cx="2300" cy="1298"/>
            </a:xfrm>
          </p:grpSpPr>
          <p:sp>
            <p:nvSpPr>
              <p:cNvPr id="334967" name="Line 119"/>
              <p:cNvSpPr>
                <a:spLocks noChangeShapeType="1"/>
              </p:cNvSpPr>
              <p:nvPr/>
            </p:nvSpPr>
            <p:spPr bwMode="auto">
              <a:xfrm flipH="1">
                <a:off x="2826" y="2421"/>
                <a:ext cx="717" cy="51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68" name="Line 120"/>
              <p:cNvSpPr>
                <a:spLocks noChangeShapeType="1"/>
              </p:cNvSpPr>
              <p:nvPr/>
            </p:nvSpPr>
            <p:spPr bwMode="auto">
              <a:xfrm flipH="1">
                <a:off x="2590" y="2949"/>
                <a:ext cx="245" cy="3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69" name="Line 121"/>
              <p:cNvSpPr>
                <a:spLocks noChangeShapeType="1"/>
              </p:cNvSpPr>
              <p:nvPr/>
            </p:nvSpPr>
            <p:spPr bwMode="auto">
              <a:xfrm flipH="1" flipV="1">
                <a:off x="2854" y="2978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0" name="Line 122"/>
              <p:cNvSpPr>
                <a:spLocks noChangeShapeType="1"/>
              </p:cNvSpPr>
              <p:nvPr/>
            </p:nvSpPr>
            <p:spPr bwMode="auto">
              <a:xfrm flipH="1" flipV="1">
                <a:off x="2863" y="2940"/>
                <a:ext cx="236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1" name="Line 123"/>
              <p:cNvSpPr>
                <a:spLocks noChangeShapeType="1"/>
              </p:cNvSpPr>
              <p:nvPr/>
            </p:nvSpPr>
            <p:spPr bwMode="auto">
              <a:xfrm flipV="1">
                <a:off x="3345" y="2968"/>
                <a:ext cx="245" cy="3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2" name="Line 124"/>
              <p:cNvSpPr>
                <a:spLocks noChangeShapeType="1"/>
              </p:cNvSpPr>
              <p:nvPr/>
            </p:nvSpPr>
            <p:spPr bwMode="auto">
              <a:xfrm flipV="1">
                <a:off x="3600" y="2921"/>
                <a:ext cx="0" cy="4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3" name="Line 125"/>
              <p:cNvSpPr>
                <a:spLocks noChangeShapeType="1"/>
              </p:cNvSpPr>
              <p:nvPr/>
            </p:nvSpPr>
            <p:spPr bwMode="auto">
              <a:xfrm flipH="1" flipV="1">
                <a:off x="3619" y="2959"/>
                <a:ext cx="245" cy="40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4" name="Line 126"/>
              <p:cNvSpPr>
                <a:spLocks noChangeShapeType="1"/>
              </p:cNvSpPr>
              <p:nvPr/>
            </p:nvSpPr>
            <p:spPr bwMode="auto">
              <a:xfrm flipH="1" flipV="1">
                <a:off x="4104" y="3030"/>
                <a:ext cx="0" cy="22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5" name="Line 127"/>
              <p:cNvSpPr>
                <a:spLocks noChangeShapeType="1"/>
              </p:cNvSpPr>
              <p:nvPr/>
            </p:nvSpPr>
            <p:spPr bwMode="auto">
              <a:xfrm flipH="1" flipV="1">
                <a:off x="3607" y="2431"/>
                <a:ext cx="465" cy="44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76" name="Oval 128"/>
              <p:cNvSpPr>
                <a:spLocks noChangeArrowheads="1"/>
              </p:cNvSpPr>
              <p:nvPr/>
            </p:nvSpPr>
            <p:spPr bwMode="auto">
              <a:xfrm>
                <a:off x="2762" y="2848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h</a:t>
                </a:r>
              </a:p>
            </p:txBody>
          </p:sp>
          <p:sp>
            <p:nvSpPr>
              <p:cNvPr id="334977" name="Oval 129"/>
              <p:cNvSpPr>
                <a:spLocks noChangeArrowheads="1"/>
              </p:cNvSpPr>
              <p:nvPr/>
            </p:nvSpPr>
            <p:spPr bwMode="auto">
              <a:xfrm>
                <a:off x="2510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j</a:t>
                </a:r>
              </a:p>
            </p:txBody>
          </p:sp>
          <p:sp>
            <p:nvSpPr>
              <p:cNvPr id="334978" name="Oval 130"/>
              <p:cNvSpPr>
                <a:spLocks noChangeArrowheads="1"/>
              </p:cNvSpPr>
              <p:nvPr/>
            </p:nvSpPr>
            <p:spPr bwMode="auto">
              <a:xfrm>
                <a:off x="2759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334979" name="Oval 131"/>
              <p:cNvSpPr>
                <a:spLocks noChangeArrowheads="1"/>
              </p:cNvSpPr>
              <p:nvPr/>
            </p:nvSpPr>
            <p:spPr bwMode="auto">
              <a:xfrm>
                <a:off x="3008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k</a:t>
                </a:r>
              </a:p>
            </p:txBody>
          </p:sp>
          <p:sp>
            <p:nvSpPr>
              <p:cNvPr id="334980" name="Oval 132"/>
              <p:cNvSpPr>
                <a:spLocks noChangeArrowheads="1"/>
              </p:cNvSpPr>
              <p:nvPr/>
            </p:nvSpPr>
            <p:spPr bwMode="auto">
              <a:xfrm>
                <a:off x="3257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g</a:t>
                </a:r>
              </a:p>
            </p:txBody>
          </p:sp>
          <p:sp>
            <p:nvSpPr>
              <p:cNvPr id="334981" name="Oval 133"/>
              <p:cNvSpPr>
                <a:spLocks noChangeArrowheads="1"/>
              </p:cNvSpPr>
              <p:nvPr/>
            </p:nvSpPr>
            <p:spPr bwMode="auto">
              <a:xfrm>
                <a:off x="3506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e</a:t>
                </a:r>
              </a:p>
            </p:txBody>
          </p:sp>
          <p:sp>
            <p:nvSpPr>
              <p:cNvPr id="334982" name="Oval 134"/>
              <p:cNvSpPr>
                <a:spLocks noChangeArrowheads="1"/>
              </p:cNvSpPr>
              <p:nvPr/>
            </p:nvSpPr>
            <p:spPr bwMode="auto">
              <a:xfrm>
                <a:off x="3755" y="325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f</a:t>
                </a:r>
              </a:p>
            </p:txBody>
          </p:sp>
          <p:sp>
            <p:nvSpPr>
              <p:cNvPr id="334983" name="Oval 135"/>
              <p:cNvSpPr>
                <a:spLocks noChangeArrowheads="1"/>
              </p:cNvSpPr>
              <p:nvPr/>
            </p:nvSpPr>
            <p:spPr bwMode="auto">
              <a:xfrm>
                <a:off x="4008" y="3253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bIns="64008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334984" name="Oval 136"/>
              <p:cNvSpPr>
                <a:spLocks noChangeArrowheads="1"/>
              </p:cNvSpPr>
              <p:nvPr/>
            </p:nvSpPr>
            <p:spPr bwMode="auto">
              <a:xfrm>
                <a:off x="4010" y="2841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i</a:t>
                </a:r>
              </a:p>
            </p:txBody>
          </p:sp>
          <p:sp>
            <p:nvSpPr>
              <p:cNvPr id="334985" name="Line 137"/>
              <p:cNvSpPr>
                <a:spLocks noChangeShapeType="1"/>
              </p:cNvSpPr>
              <p:nvPr/>
            </p:nvSpPr>
            <p:spPr bwMode="auto">
              <a:xfrm>
                <a:off x="3588" y="2478"/>
                <a:ext cx="0" cy="43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4986" name="Oval 138"/>
              <p:cNvSpPr>
                <a:spLocks noChangeArrowheads="1"/>
              </p:cNvSpPr>
              <p:nvPr/>
            </p:nvSpPr>
            <p:spPr bwMode="auto">
              <a:xfrm>
                <a:off x="3486" y="233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  <p:sp>
            <p:nvSpPr>
              <p:cNvPr id="334987" name="Oval 139"/>
              <p:cNvSpPr>
                <a:spLocks noChangeArrowheads="1"/>
              </p:cNvSpPr>
              <p:nvPr/>
            </p:nvSpPr>
            <p:spPr bwMode="auto">
              <a:xfrm>
                <a:off x="3496" y="2847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b</a:t>
                </a:r>
              </a:p>
            </p:txBody>
          </p:sp>
          <p:sp>
            <p:nvSpPr>
              <p:cNvPr id="334988" name="Text Box 140"/>
              <p:cNvSpPr txBox="1">
                <a:spLocks noChangeArrowheads="1"/>
              </p:cNvSpPr>
              <p:nvPr/>
            </p:nvSpPr>
            <p:spPr bwMode="auto">
              <a:xfrm>
                <a:off x="2549" y="3473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5</a:t>
                </a:r>
              </a:p>
            </p:txBody>
          </p:sp>
          <p:sp>
            <p:nvSpPr>
              <p:cNvPr id="334989" name="Text Box 141"/>
              <p:cNvSpPr txBox="1">
                <a:spLocks noChangeArrowheads="1"/>
              </p:cNvSpPr>
              <p:nvPr/>
            </p:nvSpPr>
            <p:spPr bwMode="auto">
              <a:xfrm>
                <a:off x="2799" y="3473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6</a:t>
                </a:r>
              </a:p>
            </p:txBody>
          </p:sp>
          <p:sp>
            <p:nvSpPr>
              <p:cNvPr id="334990" name="Text Box 142"/>
              <p:cNvSpPr txBox="1">
                <a:spLocks noChangeArrowheads="1"/>
              </p:cNvSpPr>
              <p:nvPr/>
            </p:nvSpPr>
            <p:spPr bwMode="auto">
              <a:xfrm>
                <a:off x="3049" y="3473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8</a:t>
                </a:r>
              </a:p>
            </p:txBody>
          </p:sp>
          <p:sp>
            <p:nvSpPr>
              <p:cNvPr id="334991" name="Text Box 143"/>
              <p:cNvSpPr txBox="1">
                <a:spLocks noChangeArrowheads="1"/>
              </p:cNvSpPr>
              <p:nvPr/>
            </p:nvSpPr>
            <p:spPr bwMode="auto">
              <a:xfrm>
                <a:off x="3299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15</a:t>
                </a:r>
              </a:p>
            </p:txBody>
          </p:sp>
          <p:sp>
            <p:nvSpPr>
              <p:cNvPr id="334992" name="Text Box 144"/>
              <p:cNvSpPr txBox="1">
                <a:spLocks noChangeArrowheads="1"/>
              </p:cNvSpPr>
              <p:nvPr/>
            </p:nvSpPr>
            <p:spPr bwMode="auto">
              <a:xfrm>
                <a:off x="3549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11</a:t>
                </a:r>
              </a:p>
            </p:txBody>
          </p:sp>
          <p:sp>
            <p:nvSpPr>
              <p:cNvPr id="334993" name="Text Box 145"/>
              <p:cNvSpPr txBox="1">
                <a:spLocks noChangeArrowheads="1"/>
              </p:cNvSpPr>
              <p:nvPr/>
            </p:nvSpPr>
            <p:spPr bwMode="auto">
              <a:xfrm>
                <a:off x="3799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12</a:t>
                </a:r>
              </a:p>
            </p:txBody>
          </p:sp>
          <p:sp>
            <p:nvSpPr>
              <p:cNvPr id="334994" name="Text Box 146"/>
              <p:cNvSpPr txBox="1">
                <a:spLocks noChangeArrowheads="1"/>
              </p:cNvSpPr>
              <p:nvPr/>
            </p:nvSpPr>
            <p:spPr bwMode="auto">
              <a:xfrm>
                <a:off x="4050" y="3473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13</a:t>
                </a:r>
              </a:p>
            </p:txBody>
          </p:sp>
          <p:sp>
            <p:nvSpPr>
              <p:cNvPr id="334995" name="Text Box 147"/>
              <p:cNvSpPr txBox="1">
                <a:spLocks noChangeArrowheads="1"/>
              </p:cNvSpPr>
              <p:nvPr/>
            </p:nvSpPr>
            <p:spPr bwMode="auto">
              <a:xfrm>
                <a:off x="4224" y="2836"/>
                <a:ext cx="16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10</a:t>
                </a:r>
              </a:p>
            </p:txBody>
          </p:sp>
          <p:sp>
            <p:nvSpPr>
              <p:cNvPr id="334996" name="Text Box 148"/>
              <p:cNvSpPr txBox="1">
                <a:spLocks noChangeArrowheads="1"/>
              </p:cNvSpPr>
              <p:nvPr/>
            </p:nvSpPr>
            <p:spPr bwMode="auto">
              <a:xfrm>
                <a:off x="3709" y="2836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7</a:t>
                </a:r>
              </a:p>
            </p:txBody>
          </p:sp>
          <p:sp>
            <p:nvSpPr>
              <p:cNvPr id="334997" name="Text Box 149"/>
              <p:cNvSpPr txBox="1">
                <a:spLocks noChangeArrowheads="1"/>
              </p:cNvSpPr>
              <p:nvPr/>
            </p:nvSpPr>
            <p:spPr bwMode="auto">
              <a:xfrm>
                <a:off x="2977" y="2835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</a:t>
                </a:r>
              </a:p>
            </p:txBody>
          </p:sp>
          <p:sp>
            <p:nvSpPr>
              <p:cNvPr id="334998" name="Text Box 150"/>
              <p:cNvSpPr txBox="1">
                <a:spLocks noChangeArrowheads="1"/>
              </p:cNvSpPr>
              <p:nvPr/>
            </p:nvSpPr>
            <p:spPr bwMode="auto">
              <a:xfrm>
                <a:off x="3709" y="2330"/>
                <a:ext cx="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>
                    <a:latin typeface="+mn-lt"/>
                  </a:rPr>
                  <a:t>4</a:t>
                </a:r>
              </a:p>
            </p:txBody>
          </p:sp>
          <p:sp>
            <p:nvSpPr>
              <p:cNvPr id="334999" name="Line 151"/>
              <p:cNvSpPr>
                <a:spLocks noChangeShapeType="1"/>
              </p:cNvSpPr>
              <p:nvPr/>
            </p:nvSpPr>
            <p:spPr bwMode="auto">
              <a:xfrm flipH="1">
                <a:off x="4355" y="2752"/>
                <a:ext cx="15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5000" name="Text Box 152"/>
              <p:cNvSpPr txBox="1">
                <a:spLocks noChangeArrowheads="1"/>
              </p:cNvSpPr>
              <p:nvPr/>
            </p:nvSpPr>
            <p:spPr bwMode="auto">
              <a:xfrm>
                <a:off x="4530" y="2672"/>
                <a:ext cx="229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key</a:t>
                </a:r>
              </a:p>
            </p:txBody>
          </p:sp>
          <p:sp>
            <p:nvSpPr>
              <p:cNvPr id="335001" name="Line 153"/>
              <p:cNvSpPr>
                <a:spLocks noChangeShapeType="1"/>
              </p:cNvSpPr>
              <p:nvPr/>
            </p:nvSpPr>
            <p:spPr bwMode="auto">
              <a:xfrm flipH="1">
                <a:off x="4154" y="2591"/>
                <a:ext cx="359" cy="21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5002" name="Text Box 154"/>
              <p:cNvSpPr txBox="1">
                <a:spLocks noChangeArrowheads="1"/>
              </p:cNvSpPr>
              <p:nvPr/>
            </p:nvSpPr>
            <p:spPr bwMode="auto">
              <a:xfrm>
                <a:off x="4521" y="2495"/>
                <a:ext cx="289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dirty="0">
                    <a:latin typeface="+mn-lt"/>
                  </a:rPr>
                  <a:t>item</a:t>
                </a:r>
              </a:p>
            </p:txBody>
          </p:sp>
        </p:grpSp>
        <p:grpSp>
          <p:nvGrpSpPr>
            <p:cNvPr id="88" name="Group 54">
              <a:extLst>
                <a:ext uri="{FF2B5EF4-FFF2-40B4-BE49-F238E27FC236}">
                  <a16:creationId xmlns:a16="http://schemas.microsoft.com/office/drawing/2014/main" id="{AFE19E9C-78C7-1441-91BE-662E16C6C9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7193" y="2150871"/>
              <a:ext cx="1512888" cy="1425575"/>
              <a:chOff x="704" y="2452"/>
              <a:chExt cx="953" cy="898"/>
            </a:xfrm>
          </p:grpSpPr>
          <p:sp>
            <p:nvSpPr>
              <p:cNvPr id="89" name="Freeform 9">
                <a:extLst>
                  <a:ext uri="{FF2B5EF4-FFF2-40B4-BE49-F238E27FC236}">
                    <a16:creationId xmlns:a16="http://schemas.microsoft.com/office/drawing/2014/main" id="{B7B7E02F-E4D0-5C4B-9270-1DC1791EB5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" y="3209"/>
                <a:ext cx="491" cy="141"/>
              </a:xfrm>
              <a:custGeom>
                <a:avLst/>
                <a:gdLst/>
                <a:ahLst/>
                <a:cxnLst>
                  <a:cxn ang="0">
                    <a:pos x="85" y="0"/>
                  </a:cxn>
                  <a:cxn ang="0">
                    <a:pos x="0" y="141"/>
                  </a:cxn>
                  <a:cxn ang="0">
                    <a:pos x="491" y="141"/>
                  </a:cxn>
                  <a:cxn ang="0">
                    <a:pos x="491" y="0"/>
                  </a:cxn>
                  <a:cxn ang="0">
                    <a:pos x="85" y="0"/>
                  </a:cxn>
                </a:cxnLst>
                <a:rect l="0" t="0" r="r" b="b"/>
                <a:pathLst>
                  <a:path w="491" h="141">
                    <a:moveTo>
                      <a:pt x="85" y="0"/>
                    </a:moveTo>
                    <a:lnTo>
                      <a:pt x="0" y="141"/>
                    </a:lnTo>
                    <a:lnTo>
                      <a:pt x="491" y="141"/>
                    </a:lnTo>
                    <a:lnTo>
                      <a:pt x="491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CCFFFF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AutoShape 4">
                <a:extLst>
                  <a:ext uri="{FF2B5EF4-FFF2-40B4-BE49-F238E27FC236}">
                    <a16:creationId xmlns:a16="http://schemas.microsoft.com/office/drawing/2014/main" id="{DC6D4E6B-38F5-4A4D-9265-BDD478AA6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" y="2452"/>
                <a:ext cx="869" cy="765"/>
              </a:xfrm>
              <a:prstGeom prst="triangle">
                <a:avLst>
                  <a:gd name="adj" fmla="val 50000"/>
                </a:avLst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5">
                <a:extLst>
                  <a:ext uri="{FF2B5EF4-FFF2-40B4-BE49-F238E27FC236}">
                    <a16:creationId xmlns:a16="http://schemas.microsoft.com/office/drawing/2014/main" id="{E78E123A-325E-284A-AE4A-216A9DB3B9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3" y="3076"/>
                <a:ext cx="70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6">
                <a:extLst>
                  <a:ext uri="{FF2B5EF4-FFF2-40B4-BE49-F238E27FC236}">
                    <a16:creationId xmlns:a16="http://schemas.microsoft.com/office/drawing/2014/main" id="{A3BC62DF-D802-2C4F-B024-58D72A357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8" y="2921"/>
                <a:ext cx="52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7">
                <a:extLst>
                  <a:ext uri="{FF2B5EF4-FFF2-40B4-BE49-F238E27FC236}">
                    <a16:creationId xmlns:a16="http://schemas.microsoft.com/office/drawing/2014/main" id="{B7D49346-7B42-FB47-A061-C43641EF4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3" y="2767"/>
                <a:ext cx="35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8">
                <a:extLst>
                  <a:ext uri="{FF2B5EF4-FFF2-40B4-BE49-F238E27FC236}">
                    <a16:creationId xmlns:a16="http://schemas.microsoft.com/office/drawing/2014/main" id="{481C8A43-A442-7E41-ADD0-752F579C3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31" y="2612"/>
                <a:ext cx="18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" name="Text Box 154">
              <a:extLst>
                <a:ext uri="{FF2B5EF4-FFF2-40B4-BE49-F238E27FC236}">
                  <a16:creationId xmlns:a16="http://schemas.microsoft.com/office/drawing/2014/main" id="{C8E7FCBB-698B-4849-84AA-73B1ED8AE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023" y="3664473"/>
              <a:ext cx="1207062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heap-shape</a:t>
              </a:r>
            </a:p>
          </p:txBody>
        </p:sp>
      </p:grp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E2A670C-A691-2040-9CC3-50D3D3B58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379734"/>
              </p:ext>
            </p:extLst>
          </p:nvPr>
        </p:nvGraphicFramePr>
        <p:xfrm>
          <a:off x="2488641" y="4257627"/>
          <a:ext cx="42126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71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endParaRPr lang="en-US" sz="16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  <p:graphicFrame>
        <p:nvGraphicFramePr>
          <p:cNvPr id="102" name="Table 8">
            <a:extLst>
              <a:ext uri="{FF2B5EF4-FFF2-40B4-BE49-F238E27FC236}">
                <a16:creationId xmlns:a16="http://schemas.microsoft.com/office/drawing/2014/main" id="{41146AD0-9153-A94C-9200-965D064A3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87858"/>
              </p:ext>
            </p:extLst>
          </p:nvPr>
        </p:nvGraphicFramePr>
        <p:xfrm>
          <a:off x="2488641" y="5052525"/>
          <a:ext cx="421268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971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82971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</a:t>
            </a:r>
            <a:r>
              <a:rPr lang="en-US" i="1"/>
              <a:t>d</a:t>
            </a:r>
            <a:r>
              <a:rPr lang="en-US"/>
              <a:t>-Heaps as Arrays</a:t>
            </a:r>
            <a:endParaRPr lang="en-US" i="1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3CFA67-78F1-6642-993A-2CEB7F04775B}"/>
              </a:ext>
            </a:extLst>
          </p:cNvPr>
          <p:cNvGrpSpPr/>
          <p:nvPr/>
        </p:nvGrpSpPr>
        <p:grpSpPr>
          <a:xfrm>
            <a:off x="975172" y="1980441"/>
            <a:ext cx="4133334" cy="3717099"/>
            <a:chOff x="975172" y="1980441"/>
            <a:chExt cx="4133334" cy="3717099"/>
          </a:xfrm>
        </p:grpSpPr>
        <p:sp>
          <p:nvSpPr>
            <p:cNvPr id="334967" name="Line 119"/>
            <p:cNvSpPr>
              <a:spLocks noChangeShapeType="1"/>
            </p:cNvSpPr>
            <p:nvPr/>
          </p:nvSpPr>
          <p:spPr bwMode="auto">
            <a:xfrm flipH="1">
              <a:off x="2466416" y="2124904"/>
              <a:ext cx="1138238" cy="823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8" name="Line 120"/>
            <p:cNvSpPr>
              <a:spLocks noChangeShapeType="1"/>
            </p:cNvSpPr>
            <p:nvPr/>
          </p:nvSpPr>
          <p:spPr bwMode="auto">
            <a:xfrm flipH="1">
              <a:off x="2091766" y="2963104"/>
              <a:ext cx="388938" cy="614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9" name="Line 121"/>
            <p:cNvSpPr>
              <a:spLocks noChangeShapeType="1"/>
            </p:cNvSpPr>
            <p:nvPr/>
          </p:nvSpPr>
          <p:spPr bwMode="auto">
            <a:xfrm flipH="1" flipV="1">
              <a:off x="2510866" y="3009141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0" name="Line 122"/>
            <p:cNvSpPr>
              <a:spLocks noChangeShapeType="1"/>
            </p:cNvSpPr>
            <p:nvPr/>
          </p:nvSpPr>
          <p:spPr bwMode="auto">
            <a:xfrm flipH="1" flipV="1">
              <a:off x="2525154" y="2948816"/>
              <a:ext cx="374650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1" name="Line 123"/>
            <p:cNvSpPr>
              <a:spLocks noChangeShapeType="1"/>
            </p:cNvSpPr>
            <p:nvPr/>
          </p:nvSpPr>
          <p:spPr bwMode="auto">
            <a:xfrm flipV="1">
              <a:off x="3290329" y="2993266"/>
              <a:ext cx="388938" cy="569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2" name="Line 124"/>
            <p:cNvSpPr>
              <a:spLocks noChangeShapeType="1"/>
            </p:cNvSpPr>
            <p:nvPr/>
          </p:nvSpPr>
          <p:spPr bwMode="auto">
            <a:xfrm flipV="1">
              <a:off x="3695141" y="2918654"/>
              <a:ext cx="0" cy="704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3" name="Line 125"/>
            <p:cNvSpPr>
              <a:spLocks noChangeShapeType="1"/>
            </p:cNvSpPr>
            <p:nvPr/>
          </p:nvSpPr>
          <p:spPr bwMode="auto">
            <a:xfrm flipH="1" flipV="1">
              <a:off x="3725304" y="2978979"/>
              <a:ext cx="388938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4" name="Line 126"/>
            <p:cNvSpPr>
              <a:spLocks noChangeShapeType="1"/>
            </p:cNvSpPr>
            <p:nvPr/>
          </p:nvSpPr>
          <p:spPr bwMode="auto">
            <a:xfrm flipV="1">
              <a:off x="4502475" y="2948815"/>
              <a:ext cx="0" cy="660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5" name="Line 127"/>
            <p:cNvSpPr>
              <a:spLocks noChangeShapeType="1"/>
            </p:cNvSpPr>
            <p:nvPr/>
          </p:nvSpPr>
          <p:spPr bwMode="auto">
            <a:xfrm flipH="1" flipV="1">
              <a:off x="3706254" y="2140779"/>
              <a:ext cx="738188" cy="703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6" name="Oval 128"/>
            <p:cNvSpPr>
              <a:spLocks noChangeArrowheads="1"/>
            </p:cNvSpPr>
            <p:nvPr/>
          </p:nvSpPr>
          <p:spPr bwMode="auto">
            <a:xfrm>
              <a:off x="2364816" y="28027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h</a:t>
              </a:r>
            </a:p>
          </p:txBody>
        </p:sp>
        <p:sp>
          <p:nvSpPr>
            <p:cNvPr id="334977" name="Oval 129"/>
            <p:cNvSpPr>
              <a:spLocks noChangeArrowheads="1"/>
            </p:cNvSpPr>
            <p:nvPr/>
          </p:nvSpPr>
          <p:spPr bwMode="auto">
            <a:xfrm>
              <a:off x="1964766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j</a:t>
              </a:r>
            </a:p>
          </p:txBody>
        </p:sp>
        <p:sp>
          <p:nvSpPr>
            <p:cNvPr id="334978" name="Oval 130"/>
            <p:cNvSpPr>
              <a:spLocks noChangeArrowheads="1"/>
            </p:cNvSpPr>
            <p:nvPr/>
          </p:nvSpPr>
          <p:spPr bwMode="auto">
            <a:xfrm>
              <a:off x="236005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334979" name="Oval 131"/>
            <p:cNvSpPr>
              <a:spLocks noChangeArrowheads="1"/>
            </p:cNvSpPr>
            <p:nvPr/>
          </p:nvSpPr>
          <p:spPr bwMode="auto">
            <a:xfrm>
              <a:off x="2755341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k</a:t>
              </a:r>
            </a:p>
          </p:txBody>
        </p:sp>
        <p:sp>
          <p:nvSpPr>
            <p:cNvPr id="334980" name="Oval 132"/>
            <p:cNvSpPr>
              <a:spLocks noChangeArrowheads="1"/>
            </p:cNvSpPr>
            <p:nvPr/>
          </p:nvSpPr>
          <p:spPr bwMode="auto">
            <a:xfrm>
              <a:off x="3150629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334981" name="Oval 133"/>
            <p:cNvSpPr>
              <a:spLocks noChangeArrowheads="1"/>
            </p:cNvSpPr>
            <p:nvPr/>
          </p:nvSpPr>
          <p:spPr bwMode="auto">
            <a:xfrm>
              <a:off x="3545916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334982" name="Oval 134"/>
            <p:cNvSpPr>
              <a:spLocks noChangeArrowheads="1"/>
            </p:cNvSpPr>
            <p:nvPr/>
          </p:nvSpPr>
          <p:spPr bwMode="auto">
            <a:xfrm>
              <a:off x="394120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334983" name="Oval 135"/>
            <p:cNvSpPr>
              <a:spLocks noChangeArrowheads="1"/>
            </p:cNvSpPr>
            <p:nvPr/>
          </p:nvSpPr>
          <p:spPr bwMode="auto">
            <a:xfrm>
              <a:off x="4357129" y="3445704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334984" name="Oval 136"/>
            <p:cNvSpPr>
              <a:spLocks noChangeArrowheads="1"/>
            </p:cNvSpPr>
            <p:nvPr/>
          </p:nvSpPr>
          <p:spPr bwMode="auto">
            <a:xfrm>
              <a:off x="4346017" y="2791654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l</a:t>
              </a:r>
            </a:p>
          </p:txBody>
        </p:sp>
        <p:sp>
          <p:nvSpPr>
            <p:cNvPr id="334985" name="Line 137"/>
            <p:cNvSpPr>
              <a:spLocks noChangeShapeType="1"/>
            </p:cNvSpPr>
            <p:nvPr/>
          </p:nvSpPr>
          <p:spPr bwMode="auto">
            <a:xfrm>
              <a:off x="3676091" y="2215391"/>
              <a:ext cx="0" cy="693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86" name="Oval 138"/>
            <p:cNvSpPr>
              <a:spLocks noChangeArrowheads="1"/>
            </p:cNvSpPr>
            <p:nvPr/>
          </p:nvSpPr>
          <p:spPr bwMode="auto">
            <a:xfrm>
              <a:off x="3514166" y="19899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d</a:t>
              </a:r>
            </a:p>
          </p:txBody>
        </p:sp>
        <p:sp>
          <p:nvSpPr>
            <p:cNvPr id="334987" name="Oval 139"/>
            <p:cNvSpPr>
              <a:spLocks noChangeArrowheads="1"/>
            </p:cNvSpPr>
            <p:nvPr/>
          </p:nvSpPr>
          <p:spPr bwMode="auto">
            <a:xfrm>
              <a:off x="3530041" y="280117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334988" name="Text Box 140"/>
            <p:cNvSpPr txBox="1">
              <a:spLocks noChangeArrowheads="1"/>
            </p:cNvSpPr>
            <p:nvPr/>
          </p:nvSpPr>
          <p:spPr bwMode="auto">
            <a:xfrm>
              <a:off x="2026679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89" name="Text Box 141"/>
            <p:cNvSpPr txBox="1">
              <a:spLocks noChangeArrowheads="1"/>
            </p:cNvSpPr>
            <p:nvPr/>
          </p:nvSpPr>
          <p:spPr bwMode="auto">
            <a:xfrm>
              <a:off x="2423554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334990" name="Text Box 142"/>
            <p:cNvSpPr txBox="1">
              <a:spLocks noChangeArrowheads="1"/>
            </p:cNvSpPr>
            <p:nvPr/>
          </p:nvSpPr>
          <p:spPr bwMode="auto">
            <a:xfrm>
              <a:off x="2820429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334991" name="Text Box 143"/>
            <p:cNvSpPr txBox="1">
              <a:spLocks noChangeArrowheads="1"/>
            </p:cNvSpPr>
            <p:nvPr/>
          </p:nvSpPr>
          <p:spPr bwMode="auto">
            <a:xfrm>
              <a:off x="321730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15</a:t>
              </a:r>
            </a:p>
          </p:txBody>
        </p:sp>
        <p:sp>
          <p:nvSpPr>
            <p:cNvPr id="334992" name="Text Box 144"/>
            <p:cNvSpPr txBox="1">
              <a:spLocks noChangeArrowheads="1"/>
            </p:cNvSpPr>
            <p:nvPr/>
          </p:nvSpPr>
          <p:spPr bwMode="auto">
            <a:xfrm>
              <a:off x="3614179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</a:t>
              </a:r>
            </a:p>
          </p:txBody>
        </p:sp>
        <p:sp>
          <p:nvSpPr>
            <p:cNvPr id="334993" name="Text Box 145"/>
            <p:cNvSpPr txBox="1">
              <a:spLocks noChangeArrowheads="1"/>
            </p:cNvSpPr>
            <p:nvPr/>
          </p:nvSpPr>
          <p:spPr bwMode="auto">
            <a:xfrm>
              <a:off x="401105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12</a:t>
              </a:r>
            </a:p>
          </p:txBody>
        </p:sp>
        <p:sp>
          <p:nvSpPr>
            <p:cNvPr id="334994" name="Text Box 146"/>
            <p:cNvSpPr txBox="1">
              <a:spLocks noChangeArrowheads="1"/>
            </p:cNvSpPr>
            <p:nvPr/>
          </p:nvSpPr>
          <p:spPr bwMode="auto">
            <a:xfrm>
              <a:off x="4409517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</a:t>
              </a:r>
            </a:p>
          </p:txBody>
        </p:sp>
        <p:sp>
          <p:nvSpPr>
            <p:cNvPr id="334995" name="Text Box 147"/>
            <p:cNvSpPr txBox="1">
              <a:spLocks noChangeArrowheads="1"/>
            </p:cNvSpPr>
            <p:nvPr/>
          </p:nvSpPr>
          <p:spPr bwMode="auto">
            <a:xfrm>
              <a:off x="4685742" y="27837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96" name="Text Box 148"/>
            <p:cNvSpPr txBox="1">
              <a:spLocks noChangeArrowheads="1"/>
            </p:cNvSpPr>
            <p:nvPr/>
          </p:nvSpPr>
          <p:spPr bwMode="auto">
            <a:xfrm>
              <a:off x="3868179" y="278371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334997" name="Text Box 149"/>
            <p:cNvSpPr txBox="1">
              <a:spLocks noChangeArrowheads="1"/>
            </p:cNvSpPr>
            <p:nvPr/>
          </p:nvSpPr>
          <p:spPr bwMode="auto">
            <a:xfrm>
              <a:off x="2706129" y="278212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334998" name="Text Box 150"/>
            <p:cNvSpPr txBox="1">
              <a:spLocks noChangeArrowheads="1"/>
            </p:cNvSpPr>
            <p:nvPr/>
          </p:nvSpPr>
          <p:spPr bwMode="auto">
            <a:xfrm>
              <a:off x="3868179" y="198044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334961" name="Text Box 113"/>
            <p:cNvSpPr txBox="1">
              <a:spLocks noChangeArrowheads="1"/>
            </p:cNvSpPr>
            <p:nvPr/>
          </p:nvSpPr>
          <p:spPr bwMode="auto">
            <a:xfrm>
              <a:off x="975172" y="4689320"/>
              <a:ext cx="45845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item</a:t>
              </a:r>
            </a:p>
          </p:txBody>
        </p:sp>
        <p:sp>
          <p:nvSpPr>
            <p:cNvPr id="334962" name="Text Box 114"/>
            <p:cNvSpPr txBox="1">
              <a:spLocks noChangeArrowheads="1"/>
            </p:cNvSpPr>
            <p:nvPr/>
          </p:nvSpPr>
          <p:spPr bwMode="auto">
            <a:xfrm>
              <a:off x="1070349" y="5451319"/>
              <a:ext cx="363881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key</a:t>
              </a:r>
            </a:p>
          </p:txBody>
        </p:sp>
        <p:sp>
          <p:nvSpPr>
            <p:cNvPr id="96" name="Line 126">
              <a:extLst>
                <a:ext uri="{FF2B5EF4-FFF2-40B4-BE49-F238E27FC236}">
                  <a16:creationId xmlns:a16="http://schemas.microsoft.com/office/drawing/2014/main" id="{6DAA9787-4D28-8548-8300-2A874B38C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88904" y="3051402"/>
              <a:ext cx="329480" cy="572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7" name="Oval 135">
              <a:extLst>
                <a:ext uri="{FF2B5EF4-FFF2-40B4-BE49-F238E27FC236}">
                  <a16:creationId xmlns:a16="http://schemas.microsoft.com/office/drawing/2014/main" id="{170019F7-3F59-E140-8F29-F567C67F5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432" y="3458781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 dirty="0" err="1">
                  <a:latin typeface="+mn-lt"/>
                </a:rPr>
                <a:t>i</a:t>
              </a:r>
              <a:endParaRPr lang="en-US" i="1" dirty="0">
                <a:latin typeface="+mn-lt"/>
              </a:endParaRPr>
            </a:p>
          </p:txBody>
        </p:sp>
        <p:sp>
          <p:nvSpPr>
            <p:cNvPr id="98" name="Text Box 146">
              <a:extLst>
                <a:ext uri="{FF2B5EF4-FFF2-40B4-BE49-F238E27FC236}">
                  <a16:creationId xmlns:a16="http://schemas.microsoft.com/office/drawing/2014/main" id="{2D0DDA2D-0D20-3C49-8E0E-00B254F6E7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820" y="3793163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10</a:t>
              </a:r>
            </a:p>
          </p:txBody>
        </p:sp>
      </p:grpSp>
      <p:graphicFrame>
        <p:nvGraphicFramePr>
          <p:cNvPr id="104" name="Table 8">
            <a:extLst>
              <a:ext uri="{FF2B5EF4-FFF2-40B4-BE49-F238E27FC236}">
                <a16:creationId xmlns:a16="http://schemas.microsoft.com/office/drawing/2014/main" id="{155822A1-0263-2749-8938-BE3E26C3B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70546"/>
              </p:ext>
            </p:extLst>
          </p:nvPr>
        </p:nvGraphicFramePr>
        <p:xfrm>
          <a:off x="1569749" y="4260352"/>
          <a:ext cx="4212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276364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endParaRPr lang="en-US" sz="16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  <p:graphicFrame>
        <p:nvGraphicFramePr>
          <p:cNvPr id="105" name="Table 8">
            <a:extLst>
              <a:ext uri="{FF2B5EF4-FFF2-40B4-BE49-F238E27FC236}">
                <a16:creationId xmlns:a16="http://schemas.microsoft.com/office/drawing/2014/main" id="{4EADA8F7-A11F-3A42-92C6-690251945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79706"/>
              </p:ext>
            </p:extLst>
          </p:nvPr>
        </p:nvGraphicFramePr>
        <p:xfrm>
          <a:off x="1550699" y="5022870"/>
          <a:ext cx="4212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293016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8618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</a:t>
            </a:r>
            <a:r>
              <a:rPr lang="en-US" i="1"/>
              <a:t>d</a:t>
            </a:r>
            <a:r>
              <a:rPr lang="en-US"/>
              <a:t>-Heaps as Arrays</a:t>
            </a:r>
            <a:endParaRPr lang="en-US" i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6791DF-9F56-E74E-BB9A-E2DC87A88BAE}"/>
              </a:ext>
            </a:extLst>
          </p:cNvPr>
          <p:cNvGrpSpPr/>
          <p:nvPr/>
        </p:nvGrpSpPr>
        <p:grpSpPr>
          <a:xfrm>
            <a:off x="1964766" y="1980441"/>
            <a:ext cx="2850820" cy="2060734"/>
            <a:chOff x="1964766" y="1980441"/>
            <a:chExt cx="2850820" cy="2060734"/>
          </a:xfrm>
        </p:grpSpPr>
        <p:sp>
          <p:nvSpPr>
            <p:cNvPr id="334967" name="Line 119"/>
            <p:cNvSpPr>
              <a:spLocks noChangeShapeType="1"/>
            </p:cNvSpPr>
            <p:nvPr/>
          </p:nvSpPr>
          <p:spPr bwMode="auto">
            <a:xfrm flipH="1">
              <a:off x="2466416" y="2124904"/>
              <a:ext cx="1138238" cy="823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8" name="Line 120"/>
            <p:cNvSpPr>
              <a:spLocks noChangeShapeType="1"/>
            </p:cNvSpPr>
            <p:nvPr/>
          </p:nvSpPr>
          <p:spPr bwMode="auto">
            <a:xfrm flipH="1">
              <a:off x="2091766" y="2963104"/>
              <a:ext cx="388938" cy="614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69" name="Line 121"/>
            <p:cNvSpPr>
              <a:spLocks noChangeShapeType="1"/>
            </p:cNvSpPr>
            <p:nvPr/>
          </p:nvSpPr>
          <p:spPr bwMode="auto">
            <a:xfrm flipH="1" flipV="1">
              <a:off x="2510866" y="3009141"/>
              <a:ext cx="0" cy="584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0" name="Line 122"/>
            <p:cNvSpPr>
              <a:spLocks noChangeShapeType="1"/>
            </p:cNvSpPr>
            <p:nvPr/>
          </p:nvSpPr>
          <p:spPr bwMode="auto">
            <a:xfrm flipH="1" flipV="1">
              <a:off x="2525154" y="2948816"/>
              <a:ext cx="374650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1" name="Line 123"/>
            <p:cNvSpPr>
              <a:spLocks noChangeShapeType="1"/>
            </p:cNvSpPr>
            <p:nvPr/>
          </p:nvSpPr>
          <p:spPr bwMode="auto">
            <a:xfrm flipV="1">
              <a:off x="3290329" y="2993266"/>
              <a:ext cx="388938" cy="5699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2" name="Line 124"/>
            <p:cNvSpPr>
              <a:spLocks noChangeShapeType="1"/>
            </p:cNvSpPr>
            <p:nvPr/>
          </p:nvSpPr>
          <p:spPr bwMode="auto">
            <a:xfrm flipV="1">
              <a:off x="3695141" y="2918654"/>
              <a:ext cx="0" cy="7048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3" name="Line 125"/>
            <p:cNvSpPr>
              <a:spLocks noChangeShapeType="1"/>
            </p:cNvSpPr>
            <p:nvPr/>
          </p:nvSpPr>
          <p:spPr bwMode="auto">
            <a:xfrm flipH="1" flipV="1">
              <a:off x="3725304" y="2978979"/>
              <a:ext cx="388938" cy="644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4" name="Line 126"/>
            <p:cNvSpPr>
              <a:spLocks noChangeShapeType="1"/>
            </p:cNvSpPr>
            <p:nvPr/>
          </p:nvSpPr>
          <p:spPr bwMode="auto">
            <a:xfrm flipV="1">
              <a:off x="4502475" y="2948815"/>
              <a:ext cx="0" cy="660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5" name="Line 127"/>
            <p:cNvSpPr>
              <a:spLocks noChangeShapeType="1"/>
            </p:cNvSpPr>
            <p:nvPr/>
          </p:nvSpPr>
          <p:spPr bwMode="auto">
            <a:xfrm flipH="1" flipV="1">
              <a:off x="3706254" y="2140779"/>
              <a:ext cx="738188" cy="703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76" name="Oval 128"/>
            <p:cNvSpPr>
              <a:spLocks noChangeArrowheads="1"/>
            </p:cNvSpPr>
            <p:nvPr/>
          </p:nvSpPr>
          <p:spPr bwMode="auto">
            <a:xfrm>
              <a:off x="2364816" y="2802766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j</a:t>
              </a:r>
            </a:p>
          </p:txBody>
        </p:sp>
        <p:sp>
          <p:nvSpPr>
            <p:cNvPr id="334977" name="Oval 129"/>
            <p:cNvSpPr>
              <a:spLocks noChangeArrowheads="1"/>
            </p:cNvSpPr>
            <p:nvPr/>
          </p:nvSpPr>
          <p:spPr bwMode="auto">
            <a:xfrm>
              <a:off x="1964766" y="3450466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 dirty="0" err="1">
                  <a:latin typeface="+mn-lt"/>
                </a:rPr>
                <a:t>i</a:t>
              </a:r>
              <a:endParaRPr lang="en-US" i="1" dirty="0">
                <a:latin typeface="+mn-lt"/>
              </a:endParaRPr>
            </a:p>
          </p:txBody>
        </p:sp>
        <p:sp>
          <p:nvSpPr>
            <p:cNvPr id="334978" name="Oval 130"/>
            <p:cNvSpPr>
              <a:spLocks noChangeArrowheads="1"/>
            </p:cNvSpPr>
            <p:nvPr/>
          </p:nvSpPr>
          <p:spPr bwMode="auto">
            <a:xfrm>
              <a:off x="236005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a</a:t>
              </a:r>
            </a:p>
          </p:txBody>
        </p:sp>
        <p:sp>
          <p:nvSpPr>
            <p:cNvPr id="334979" name="Oval 131"/>
            <p:cNvSpPr>
              <a:spLocks noChangeArrowheads="1"/>
            </p:cNvSpPr>
            <p:nvPr/>
          </p:nvSpPr>
          <p:spPr bwMode="auto">
            <a:xfrm>
              <a:off x="2755341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k</a:t>
              </a:r>
            </a:p>
          </p:txBody>
        </p:sp>
        <p:sp>
          <p:nvSpPr>
            <p:cNvPr id="334980" name="Oval 132"/>
            <p:cNvSpPr>
              <a:spLocks noChangeArrowheads="1"/>
            </p:cNvSpPr>
            <p:nvPr/>
          </p:nvSpPr>
          <p:spPr bwMode="auto">
            <a:xfrm>
              <a:off x="3150629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g</a:t>
              </a:r>
            </a:p>
          </p:txBody>
        </p:sp>
        <p:sp>
          <p:nvSpPr>
            <p:cNvPr id="334981" name="Oval 133"/>
            <p:cNvSpPr>
              <a:spLocks noChangeArrowheads="1"/>
            </p:cNvSpPr>
            <p:nvPr/>
          </p:nvSpPr>
          <p:spPr bwMode="auto">
            <a:xfrm>
              <a:off x="3545916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e</a:t>
              </a:r>
            </a:p>
          </p:txBody>
        </p:sp>
        <p:sp>
          <p:nvSpPr>
            <p:cNvPr id="334982" name="Oval 134"/>
            <p:cNvSpPr>
              <a:spLocks noChangeArrowheads="1"/>
            </p:cNvSpPr>
            <p:nvPr/>
          </p:nvSpPr>
          <p:spPr bwMode="auto">
            <a:xfrm>
              <a:off x="3941204" y="3450466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f</a:t>
              </a:r>
            </a:p>
          </p:txBody>
        </p:sp>
        <p:sp>
          <p:nvSpPr>
            <p:cNvPr id="334983" name="Oval 135"/>
            <p:cNvSpPr>
              <a:spLocks noChangeArrowheads="1"/>
            </p:cNvSpPr>
            <p:nvPr/>
          </p:nvSpPr>
          <p:spPr bwMode="auto">
            <a:xfrm>
              <a:off x="4357129" y="3445704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bIns="64008" anchor="ctr"/>
            <a:lstStyle/>
            <a:p>
              <a:pPr algn="ctr"/>
              <a:r>
                <a:rPr lang="en-US" i="1">
                  <a:latin typeface="+mn-lt"/>
                </a:rPr>
                <a:t>c</a:t>
              </a:r>
            </a:p>
          </p:txBody>
        </p:sp>
        <p:sp>
          <p:nvSpPr>
            <p:cNvPr id="334984" name="Oval 136"/>
            <p:cNvSpPr>
              <a:spLocks noChangeArrowheads="1"/>
            </p:cNvSpPr>
            <p:nvPr/>
          </p:nvSpPr>
          <p:spPr bwMode="auto">
            <a:xfrm>
              <a:off x="4346017" y="2791654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l</a:t>
              </a:r>
            </a:p>
          </p:txBody>
        </p:sp>
        <p:sp>
          <p:nvSpPr>
            <p:cNvPr id="334985" name="Line 137"/>
            <p:cNvSpPr>
              <a:spLocks noChangeShapeType="1"/>
            </p:cNvSpPr>
            <p:nvPr/>
          </p:nvSpPr>
          <p:spPr bwMode="auto">
            <a:xfrm>
              <a:off x="3676091" y="2215391"/>
              <a:ext cx="0" cy="6937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4986" name="Oval 138"/>
            <p:cNvSpPr>
              <a:spLocks noChangeArrowheads="1"/>
            </p:cNvSpPr>
            <p:nvPr/>
          </p:nvSpPr>
          <p:spPr bwMode="auto">
            <a:xfrm>
              <a:off x="3514166" y="1989966"/>
              <a:ext cx="300038" cy="300038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latin typeface="+mn-lt"/>
                </a:rPr>
                <a:t>h</a:t>
              </a:r>
            </a:p>
          </p:txBody>
        </p:sp>
        <p:sp>
          <p:nvSpPr>
            <p:cNvPr id="334987" name="Oval 139"/>
            <p:cNvSpPr>
              <a:spLocks noChangeArrowheads="1"/>
            </p:cNvSpPr>
            <p:nvPr/>
          </p:nvSpPr>
          <p:spPr bwMode="auto">
            <a:xfrm>
              <a:off x="3530041" y="2801179"/>
              <a:ext cx="300038" cy="300038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i="1">
                  <a:latin typeface="+mn-lt"/>
                </a:rPr>
                <a:t>b</a:t>
              </a:r>
            </a:p>
          </p:txBody>
        </p:sp>
        <p:sp>
          <p:nvSpPr>
            <p:cNvPr id="334988" name="Text Box 140"/>
            <p:cNvSpPr txBox="1">
              <a:spLocks noChangeArrowheads="1"/>
            </p:cNvSpPr>
            <p:nvPr/>
          </p:nvSpPr>
          <p:spPr bwMode="auto">
            <a:xfrm>
              <a:off x="2026679" y="3794954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10</a:t>
              </a:r>
            </a:p>
          </p:txBody>
        </p:sp>
        <p:sp>
          <p:nvSpPr>
            <p:cNvPr id="334989" name="Text Box 141"/>
            <p:cNvSpPr txBox="1">
              <a:spLocks noChangeArrowheads="1"/>
            </p:cNvSpPr>
            <p:nvPr/>
          </p:nvSpPr>
          <p:spPr bwMode="auto">
            <a:xfrm>
              <a:off x="2423554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334990" name="Text Box 142"/>
            <p:cNvSpPr txBox="1">
              <a:spLocks noChangeArrowheads="1"/>
            </p:cNvSpPr>
            <p:nvPr/>
          </p:nvSpPr>
          <p:spPr bwMode="auto">
            <a:xfrm>
              <a:off x="2820429" y="3794954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334991" name="Text Box 143"/>
            <p:cNvSpPr txBox="1">
              <a:spLocks noChangeArrowheads="1"/>
            </p:cNvSpPr>
            <p:nvPr/>
          </p:nvSpPr>
          <p:spPr bwMode="auto">
            <a:xfrm>
              <a:off x="321730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15</a:t>
              </a:r>
            </a:p>
          </p:txBody>
        </p:sp>
        <p:sp>
          <p:nvSpPr>
            <p:cNvPr id="334992" name="Text Box 144"/>
            <p:cNvSpPr txBox="1">
              <a:spLocks noChangeArrowheads="1"/>
            </p:cNvSpPr>
            <p:nvPr/>
          </p:nvSpPr>
          <p:spPr bwMode="auto">
            <a:xfrm>
              <a:off x="3614179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</a:t>
              </a:r>
            </a:p>
          </p:txBody>
        </p:sp>
        <p:sp>
          <p:nvSpPr>
            <p:cNvPr id="334993" name="Text Box 145"/>
            <p:cNvSpPr txBox="1">
              <a:spLocks noChangeArrowheads="1"/>
            </p:cNvSpPr>
            <p:nvPr/>
          </p:nvSpPr>
          <p:spPr bwMode="auto">
            <a:xfrm>
              <a:off x="4011054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12</a:t>
              </a:r>
            </a:p>
          </p:txBody>
        </p:sp>
        <p:sp>
          <p:nvSpPr>
            <p:cNvPr id="334994" name="Text Box 146"/>
            <p:cNvSpPr txBox="1">
              <a:spLocks noChangeArrowheads="1"/>
            </p:cNvSpPr>
            <p:nvPr/>
          </p:nvSpPr>
          <p:spPr bwMode="auto">
            <a:xfrm>
              <a:off x="4409517" y="3794954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</a:t>
              </a:r>
            </a:p>
          </p:txBody>
        </p:sp>
        <p:sp>
          <p:nvSpPr>
            <p:cNvPr id="334995" name="Text Box 147"/>
            <p:cNvSpPr txBox="1">
              <a:spLocks noChangeArrowheads="1"/>
            </p:cNvSpPr>
            <p:nvPr/>
          </p:nvSpPr>
          <p:spPr bwMode="auto">
            <a:xfrm>
              <a:off x="4685742" y="2783716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96" name="Text Box 148"/>
            <p:cNvSpPr txBox="1">
              <a:spLocks noChangeArrowheads="1"/>
            </p:cNvSpPr>
            <p:nvPr/>
          </p:nvSpPr>
          <p:spPr bwMode="auto">
            <a:xfrm>
              <a:off x="3868179" y="2783716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334997" name="Text Box 149"/>
            <p:cNvSpPr txBox="1">
              <a:spLocks noChangeArrowheads="1"/>
            </p:cNvSpPr>
            <p:nvPr/>
          </p:nvSpPr>
          <p:spPr bwMode="auto">
            <a:xfrm>
              <a:off x="2706129" y="278212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334998" name="Text Box 150"/>
            <p:cNvSpPr txBox="1">
              <a:spLocks noChangeArrowheads="1"/>
            </p:cNvSpPr>
            <p:nvPr/>
          </p:nvSpPr>
          <p:spPr bwMode="auto">
            <a:xfrm>
              <a:off x="3868179" y="198044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</p:grpSp>
      <p:sp>
        <p:nvSpPr>
          <p:cNvPr id="334961" name="Text Box 113"/>
          <p:cNvSpPr txBox="1">
            <a:spLocks noChangeArrowheads="1"/>
          </p:cNvSpPr>
          <p:nvPr/>
        </p:nvSpPr>
        <p:spPr bwMode="auto">
          <a:xfrm>
            <a:off x="1085243" y="4689320"/>
            <a:ext cx="458459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 dirty="0">
                <a:latin typeface="+mn-lt"/>
              </a:rPr>
              <a:t>item</a:t>
            </a:r>
          </a:p>
        </p:txBody>
      </p:sp>
      <p:sp>
        <p:nvSpPr>
          <p:cNvPr id="334962" name="Text Box 114"/>
          <p:cNvSpPr txBox="1">
            <a:spLocks noChangeArrowheads="1"/>
          </p:cNvSpPr>
          <p:nvPr/>
        </p:nvSpPr>
        <p:spPr bwMode="auto">
          <a:xfrm>
            <a:off x="1155019" y="5451319"/>
            <a:ext cx="363881" cy="24622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i="1" dirty="0">
                <a:latin typeface="+mn-lt"/>
              </a:rPr>
              <a:t>key</a:t>
            </a:r>
          </a:p>
        </p:txBody>
      </p:sp>
      <p:graphicFrame>
        <p:nvGraphicFramePr>
          <p:cNvPr id="90" name="Table 8">
            <a:extLst>
              <a:ext uri="{FF2B5EF4-FFF2-40B4-BE49-F238E27FC236}">
                <a16:creationId xmlns:a16="http://schemas.microsoft.com/office/drawing/2014/main" id="{07312D45-8BE4-0240-B4A6-B52DA4168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08666"/>
              </p:ext>
            </p:extLst>
          </p:nvPr>
        </p:nvGraphicFramePr>
        <p:xfrm>
          <a:off x="1571219" y="4261185"/>
          <a:ext cx="386162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 err="1"/>
                        <a:t>i</a:t>
                      </a:r>
                      <a:endParaRPr lang="en-US" sz="16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  <p:graphicFrame>
        <p:nvGraphicFramePr>
          <p:cNvPr id="91" name="Table 8">
            <a:extLst>
              <a:ext uri="{FF2B5EF4-FFF2-40B4-BE49-F238E27FC236}">
                <a16:creationId xmlns:a16="http://schemas.microsoft.com/office/drawing/2014/main" id="{1703CD1B-DCBB-C54A-8D53-520FF5CA0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34885"/>
              </p:ext>
            </p:extLst>
          </p:nvPr>
        </p:nvGraphicFramePr>
        <p:xfrm>
          <a:off x="1552169" y="5023703"/>
          <a:ext cx="42126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057">
                  <a:extLst>
                    <a:ext uri="{9D8B030D-6E8A-4147-A177-3AD203B41FA5}">
                      <a16:colId xmlns:a16="http://schemas.microsoft.com/office/drawing/2014/main" val="640118428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90392552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2270383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4192684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1124189406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550805750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60001050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76972324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3202532797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581875702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572256064"/>
                    </a:ext>
                  </a:extLst>
                </a:gridCol>
                <a:gridCol w="351057">
                  <a:extLst>
                    <a:ext uri="{9D8B030D-6E8A-4147-A177-3AD203B41FA5}">
                      <a16:colId xmlns:a16="http://schemas.microsoft.com/office/drawing/2014/main" val="2293016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34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45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2284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98469"/>
            <a:ext cx="8750300" cy="838200"/>
          </a:xfrm>
        </p:spPr>
        <p:txBody>
          <a:bodyPr/>
          <a:lstStyle/>
          <a:p>
            <a:r>
              <a:rPr lang="en-US" dirty="0"/>
              <a:t>fheaps1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43026" y="1839128"/>
            <a:ext cx="8701087" cy="2266952"/>
            <a:chOff x="56759" y="4531528"/>
            <a:chExt cx="8701087" cy="226695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4527158" y="4841092"/>
              <a:ext cx="4230688" cy="1957388"/>
              <a:chOff x="2828" y="2782"/>
              <a:chExt cx="2665" cy="1233"/>
            </a:xfrm>
          </p:grpSpPr>
          <p:sp>
            <p:nvSpPr>
              <p:cNvPr id="417798" name="Line 6"/>
              <p:cNvSpPr>
                <a:spLocks noChangeShapeType="1"/>
              </p:cNvSpPr>
              <p:nvPr/>
            </p:nvSpPr>
            <p:spPr bwMode="auto">
              <a:xfrm flipV="1">
                <a:off x="3039" y="3429"/>
                <a:ext cx="3" cy="3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799" name="Line 7"/>
              <p:cNvSpPr>
                <a:spLocks noChangeShapeType="1"/>
              </p:cNvSpPr>
              <p:nvPr/>
            </p:nvSpPr>
            <p:spPr bwMode="auto">
              <a:xfrm rot="10800000" flipH="1">
                <a:off x="3038" y="2942"/>
                <a:ext cx="225" cy="3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00" name="Line 8"/>
              <p:cNvSpPr>
                <a:spLocks noChangeShapeType="1"/>
              </p:cNvSpPr>
              <p:nvPr/>
            </p:nvSpPr>
            <p:spPr bwMode="auto">
              <a:xfrm flipV="1">
                <a:off x="3332" y="2973"/>
                <a:ext cx="1" cy="27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01" name="Line 9"/>
              <p:cNvSpPr>
                <a:spLocks noChangeShapeType="1"/>
              </p:cNvSpPr>
              <p:nvPr/>
            </p:nvSpPr>
            <p:spPr bwMode="auto">
              <a:xfrm flipH="1" flipV="1">
                <a:off x="3392" y="2944"/>
                <a:ext cx="277" cy="29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03" name="Oval 11"/>
              <p:cNvSpPr>
                <a:spLocks noChangeArrowheads="1"/>
              </p:cNvSpPr>
              <p:nvPr/>
            </p:nvSpPr>
            <p:spPr bwMode="auto">
              <a:xfrm>
                <a:off x="3241" y="3233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e</a:t>
                </a:r>
              </a:p>
            </p:txBody>
          </p:sp>
          <p:sp>
            <p:nvSpPr>
              <p:cNvPr id="417805" name="Freeform 13"/>
              <p:cNvSpPr>
                <a:spLocks/>
              </p:cNvSpPr>
              <p:nvPr/>
            </p:nvSpPr>
            <p:spPr bwMode="auto">
              <a:xfrm>
                <a:off x="3552" y="3402"/>
                <a:ext cx="97" cy="362"/>
              </a:xfrm>
              <a:custGeom>
                <a:avLst/>
                <a:gdLst/>
                <a:ahLst/>
                <a:cxnLst>
                  <a:cxn ang="0">
                    <a:pos x="97" y="0"/>
                  </a:cxn>
                  <a:cxn ang="0">
                    <a:pos x="0" y="362"/>
                  </a:cxn>
                </a:cxnLst>
                <a:rect l="0" t="0" r="r" b="b"/>
                <a:pathLst>
                  <a:path w="97" h="362">
                    <a:moveTo>
                      <a:pt x="97" y="0"/>
                    </a:moveTo>
                    <a:lnTo>
                      <a:pt x="0" y="362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06" name="Freeform 14"/>
              <p:cNvSpPr>
                <a:spLocks/>
              </p:cNvSpPr>
              <p:nvPr/>
            </p:nvSpPr>
            <p:spPr bwMode="auto">
              <a:xfrm>
                <a:off x="3764" y="3405"/>
                <a:ext cx="124" cy="371"/>
              </a:xfrm>
              <a:custGeom>
                <a:avLst/>
                <a:gdLst/>
                <a:ahLst/>
                <a:cxnLst>
                  <a:cxn ang="0">
                    <a:pos x="124" y="371"/>
                  </a:cxn>
                  <a:cxn ang="0">
                    <a:pos x="0" y="0"/>
                  </a:cxn>
                </a:cxnLst>
                <a:rect l="0" t="0" r="r" b="b"/>
                <a:pathLst>
                  <a:path w="124" h="371">
                    <a:moveTo>
                      <a:pt x="124" y="371"/>
                    </a:moveTo>
                    <a:lnTo>
                      <a:pt x="0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07" name="Oval 15"/>
              <p:cNvSpPr>
                <a:spLocks noChangeArrowheads="1"/>
              </p:cNvSpPr>
              <p:nvPr/>
            </p:nvSpPr>
            <p:spPr bwMode="auto">
              <a:xfrm>
                <a:off x="3619" y="3233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c</a:t>
                </a:r>
              </a:p>
            </p:txBody>
          </p:sp>
          <p:sp>
            <p:nvSpPr>
              <p:cNvPr id="417808" name="Oval 16"/>
              <p:cNvSpPr>
                <a:spLocks noChangeArrowheads="1"/>
              </p:cNvSpPr>
              <p:nvPr/>
            </p:nvSpPr>
            <p:spPr bwMode="auto">
              <a:xfrm>
                <a:off x="3463" y="3769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g</a:t>
                </a:r>
              </a:p>
            </p:txBody>
          </p:sp>
          <p:sp>
            <p:nvSpPr>
              <p:cNvPr id="417809" name="Oval 17"/>
              <p:cNvSpPr>
                <a:spLocks noChangeArrowheads="1"/>
              </p:cNvSpPr>
              <p:nvPr/>
            </p:nvSpPr>
            <p:spPr bwMode="auto">
              <a:xfrm>
                <a:off x="3817" y="3769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h</a:t>
                </a:r>
              </a:p>
            </p:txBody>
          </p:sp>
          <p:sp>
            <p:nvSpPr>
              <p:cNvPr id="417810" name="Oval 18"/>
              <p:cNvSpPr>
                <a:spLocks noChangeArrowheads="1"/>
              </p:cNvSpPr>
              <p:nvPr/>
            </p:nvSpPr>
            <p:spPr bwMode="auto">
              <a:xfrm>
                <a:off x="2931" y="3787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i</a:t>
                </a:r>
              </a:p>
            </p:txBody>
          </p:sp>
          <p:sp>
            <p:nvSpPr>
              <p:cNvPr id="417811" name="Oval 19"/>
              <p:cNvSpPr>
                <a:spLocks noChangeArrowheads="1"/>
              </p:cNvSpPr>
              <p:nvPr/>
            </p:nvSpPr>
            <p:spPr bwMode="auto">
              <a:xfrm>
                <a:off x="5115" y="2786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k</a:t>
                </a:r>
              </a:p>
            </p:txBody>
          </p:sp>
          <p:sp>
            <p:nvSpPr>
              <p:cNvPr id="417812" name="Line 20"/>
              <p:cNvSpPr>
                <a:spLocks noChangeShapeType="1"/>
              </p:cNvSpPr>
              <p:nvPr/>
            </p:nvSpPr>
            <p:spPr bwMode="auto">
              <a:xfrm flipH="1">
                <a:off x="4444" y="2963"/>
                <a:ext cx="126" cy="28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13" name="Line 21"/>
              <p:cNvSpPr>
                <a:spLocks noChangeShapeType="1"/>
              </p:cNvSpPr>
              <p:nvPr/>
            </p:nvSpPr>
            <p:spPr bwMode="auto">
              <a:xfrm flipH="1" flipV="1">
                <a:off x="4644" y="2961"/>
                <a:ext cx="126" cy="26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14" name="Oval 22"/>
              <p:cNvSpPr>
                <a:spLocks noChangeArrowheads="1"/>
              </p:cNvSpPr>
              <p:nvPr/>
            </p:nvSpPr>
            <p:spPr bwMode="auto">
              <a:xfrm>
                <a:off x="4309" y="3238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j</a:t>
                </a:r>
              </a:p>
            </p:txBody>
          </p:sp>
          <p:sp>
            <p:nvSpPr>
              <p:cNvPr id="417815" name="Oval 23"/>
              <p:cNvSpPr>
                <a:spLocks noChangeArrowheads="1"/>
              </p:cNvSpPr>
              <p:nvPr/>
            </p:nvSpPr>
            <p:spPr bwMode="auto">
              <a:xfrm>
                <a:off x="4495" y="2782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b</a:t>
                </a:r>
              </a:p>
            </p:txBody>
          </p:sp>
          <p:sp>
            <p:nvSpPr>
              <p:cNvPr id="417816" name="Oval 24"/>
              <p:cNvSpPr>
                <a:spLocks noChangeArrowheads="1"/>
              </p:cNvSpPr>
              <p:nvPr/>
            </p:nvSpPr>
            <p:spPr bwMode="auto">
              <a:xfrm>
                <a:off x="4705" y="3230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a</a:t>
                </a:r>
              </a:p>
            </p:txBody>
          </p:sp>
          <p:sp>
            <p:nvSpPr>
              <p:cNvPr id="417817" name="Freeform 25"/>
              <p:cNvSpPr>
                <a:spLocks/>
              </p:cNvSpPr>
              <p:nvPr/>
            </p:nvSpPr>
            <p:spPr bwMode="auto">
              <a:xfrm>
                <a:off x="3600" y="3418"/>
                <a:ext cx="104" cy="362"/>
              </a:xfrm>
              <a:custGeom>
                <a:avLst/>
                <a:gdLst/>
                <a:ahLst/>
                <a:cxnLst>
                  <a:cxn ang="0">
                    <a:pos x="0" y="362"/>
                  </a:cxn>
                  <a:cxn ang="0">
                    <a:pos x="104" y="0"/>
                  </a:cxn>
                </a:cxnLst>
                <a:rect l="0" t="0" r="r" b="b"/>
                <a:pathLst>
                  <a:path w="104" h="362">
                    <a:moveTo>
                      <a:pt x="0" y="362"/>
                    </a:moveTo>
                    <a:lnTo>
                      <a:pt x="104" y="0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18" name="Line 26"/>
              <p:cNvSpPr>
                <a:spLocks noChangeShapeType="1"/>
              </p:cNvSpPr>
              <p:nvPr/>
            </p:nvSpPr>
            <p:spPr bwMode="auto">
              <a:xfrm rot="10800000" flipV="1">
                <a:off x="3083" y="2948"/>
                <a:ext cx="234" cy="31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19" name="Line 27"/>
              <p:cNvSpPr>
                <a:spLocks noChangeShapeType="1"/>
              </p:cNvSpPr>
              <p:nvPr/>
            </p:nvSpPr>
            <p:spPr bwMode="auto">
              <a:xfrm rot="10800000" flipH="1">
                <a:off x="4397" y="2942"/>
                <a:ext cx="134" cy="29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20" name="Line 28"/>
              <p:cNvSpPr>
                <a:spLocks noChangeShapeType="1"/>
              </p:cNvSpPr>
              <p:nvPr/>
            </p:nvSpPr>
            <p:spPr bwMode="auto">
              <a:xfrm>
                <a:off x="3416" y="2836"/>
                <a:ext cx="10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21" name="Line 29"/>
              <p:cNvSpPr>
                <a:spLocks noChangeShapeType="1"/>
              </p:cNvSpPr>
              <p:nvPr/>
            </p:nvSpPr>
            <p:spPr bwMode="auto">
              <a:xfrm rot="10800000">
                <a:off x="3431" y="2912"/>
                <a:ext cx="10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22" name="Line 30"/>
              <p:cNvSpPr>
                <a:spLocks noChangeShapeType="1"/>
              </p:cNvSpPr>
              <p:nvPr/>
            </p:nvSpPr>
            <p:spPr bwMode="auto">
              <a:xfrm rot="10800000" flipV="1">
                <a:off x="4680" y="2904"/>
                <a:ext cx="440" cy="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23" name="Line 31"/>
              <p:cNvSpPr>
                <a:spLocks noChangeShapeType="1"/>
              </p:cNvSpPr>
              <p:nvPr/>
            </p:nvSpPr>
            <p:spPr bwMode="auto">
              <a:xfrm flipV="1">
                <a:off x="4684" y="2836"/>
                <a:ext cx="440" cy="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25" name="Freeform 33"/>
              <p:cNvSpPr>
                <a:spLocks/>
              </p:cNvSpPr>
              <p:nvPr/>
            </p:nvSpPr>
            <p:spPr bwMode="auto">
              <a:xfrm>
                <a:off x="3046" y="2901"/>
                <a:ext cx="2447" cy="165"/>
              </a:xfrm>
              <a:custGeom>
                <a:avLst/>
                <a:gdLst/>
                <a:ahLst/>
                <a:cxnLst>
                  <a:cxn ang="0">
                    <a:pos x="2258" y="11"/>
                  </a:cxn>
                  <a:cxn ang="0">
                    <a:pos x="2328" y="10"/>
                  </a:cxn>
                  <a:cxn ang="0">
                    <a:pos x="2410" y="30"/>
                  </a:cxn>
                  <a:cxn ang="0">
                    <a:pos x="2420" y="100"/>
                  </a:cxn>
                  <a:cxn ang="0">
                    <a:pos x="2246" y="155"/>
                  </a:cxn>
                  <a:cxn ang="0">
                    <a:pos x="1286" y="159"/>
                  </a:cxn>
                  <a:cxn ang="0">
                    <a:pos x="254" y="155"/>
                  </a:cxn>
                  <a:cxn ang="0">
                    <a:pos x="37" y="112"/>
                  </a:cxn>
                  <a:cxn ang="0">
                    <a:pos x="32" y="19"/>
                  </a:cxn>
                  <a:cxn ang="0">
                    <a:pos x="115" y="2"/>
                  </a:cxn>
                  <a:cxn ang="0">
                    <a:pos x="202" y="2"/>
                  </a:cxn>
                </a:cxnLst>
                <a:rect l="0" t="0" r="r" b="b"/>
                <a:pathLst>
                  <a:path w="2447" h="165">
                    <a:moveTo>
                      <a:pt x="2258" y="11"/>
                    </a:moveTo>
                    <a:cubicBezTo>
                      <a:pt x="2270" y="11"/>
                      <a:pt x="2303" y="7"/>
                      <a:pt x="2328" y="10"/>
                    </a:cubicBezTo>
                    <a:cubicBezTo>
                      <a:pt x="2353" y="13"/>
                      <a:pt x="2396" y="15"/>
                      <a:pt x="2410" y="30"/>
                    </a:cubicBezTo>
                    <a:cubicBezTo>
                      <a:pt x="2425" y="46"/>
                      <a:pt x="2447" y="79"/>
                      <a:pt x="2420" y="100"/>
                    </a:cubicBezTo>
                    <a:cubicBezTo>
                      <a:pt x="2392" y="119"/>
                      <a:pt x="2435" y="145"/>
                      <a:pt x="2246" y="155"/>
                    </a:cubicBezTo>
                    <a:cubicBezTo>
                      <a:pt x="2057" y="165"/>
                      <a:pt x="1618" y="159"/>
                      <a:pt x="1286" y="159"/>
                    </a:cubicBezTo>
                    <a:cubicBezTo>
                      <a:pt x="954" y="159"/>
                      <a:pt x="462" y="163"/>
                      <a:pt x="254" y="155"/>
                    </a:cubicBezTo>
                    <a:cubicBezTo>
                      <a:pt x="46" y="147"/>
                      <a:pt x="74" y="135"/>
                      <a:pt x="37" y="112"/>
                    </a:cubicBezTo>
                    <a:cubicBezTo>
                      <a:pt x="0" y="89"/>
                      <a:pt x="20" y="36"/>
                      <a:pt x="32" y="19"/>
                    </a:cubicBezTo>
                    <a:cubicBezTo>
                      <a:pt x="45" y="1"/>
                      <a:pt x="86" y="6"/>
                      <a:pt x="115" y="2"/>
                    </a:cubicBezTo>
                    <a:cubicBezTo>
                      <a:pt x="143" y="0"/>
                      <a:pt x="183" y="2"/>
                      <a:pt x="202" y="2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26" name="Freeform 34"/>
              <p:cNvSpPr>
                <a:spLocks/>
              </p:cNvSpPr>
              <p:nvPr/>
            </p:nvSpPr>
            <p:spPr bwMode="auto">
              <a:xfrm>
                <a:off x="2828" y="3361"/>
                <a:ext cx="1139" cy="169"/>
              </a:xfrm>
              <a:custGeom>
                <a:avLst/>
                <a:gdLst/>
                <a:ahLst/>
                <a:cxnLst>
                  <a:cxn ang="0">
                    <a:pos x="972" y="10"/>
                  </a:cxn>
                  <a:cxn ang="0">
                    <a:pos x="1032" y="11"/>
                  </a:cxn>
                  <a:cxn ang="0">
                    <a:pos x="1104" y="35"/>
                  </a:cxn>
                  <a:cxn ang="0">
                    <a:pos x="1120" y="107"/>
                  </a:cxn>
                  <a:cxn ang="0">
                    <a:pos x="992" y="159"/>
                  </a:cxn>
                  <a:cxn ang="0">
                    <a:pos x="605" y="167"/>
                  </a:cxn>
                  <a:cxn ang="0">
                    <a:pos x="140" y="159"/>
                  </a:cxn>
                  <a:cxn ang="0">
                    <a:pos x="20" y="112"/>
                  </a:cxn>
                  <a:cxn ang="0">
                    <a:pos x="18" y="19"/>
                  </a:cxn>
                  <a:cxn ang="0">
                    <a:pos x="54" y="2"/>
                  </a:cxn>
                  <a:cxn ang="0">
                    <a:pos x="92" y="2"/>
                  </a:cxn>
                </a:cxnLst>
                <a:rect l="0" t="0" r="r" b="b"/>
                <a:pathLst>
                  <a:path w="1139" h="169">
                    <a:moveTo>
                      <a:pt x="972" y="10"/>
                    </a:moveTo>
                    <a:cubicBezTo>
                      <a:pt x="982" y="10"/>
                      <a:pt x="1010" y="7"/>
                      <a:pt x="1032" y="11"/>
                    </a:cubicBezTo>
                    <a:cubicBezTo>
                      <a:pt x="1054" y="15"/>
                      <a:pt x="1089" y="19"/>
                      <a:pt x="1104" y="35"/>
                    </a:cubicBezTo>
                    <a:cubicBezTo>
                      <a:pt x="1119" y="51"/>
                      <a:pt x="1139" y="86"/>
                      <a:pt x="1120" y="107"/>
                    </a:cubicBezTo>
                    <a:cubicBezTo>
                      <a:pt x="1101" y="128"/>
                      <a:pt x="1078" y="149"/>
                      <a:pt x="992" y="159"/>
                    </a:cubicBezTo>
                    <a:cubicBezTo>
                      <a:pt x="906" y="169"/>
                      <a:pt x="747" y="167"/>
                      <a:pt x="605" y="167"/>
                    </a:cubicBezTo>
                    <a:cubicBezTo>
                      <a:pt x="463" y="167"/>
                      <a:pt x="237" y="168"/>
                      <a:pt x="140" y="159"/>
                    </a:cubicBezTo>
                    <a:cubicBezTo>
                      <a:pt x="43" y="150"/>
                      <a:pt x="40" y="135"/>
                      <a:pt x="20" y="112"/>
                    </a:cubicBezTo>
                    <a:cubicBezTo>
                      <a:pt x="0" y="89"/>
                      <a:pt x="13" y="36"/>
                      <a:pt x="18" y="19"/>
                    </a:cubicBezTo>
                    <a:cubicBezTo>
                      <a:pt x="24" y="1"/>
                      <a:pt x="42" y="6"/>
                      <a:pt x="54" y="2"/>
                    </a:cubicBezTo>
                    <a:cubicBezTo>
                      <a:pt x="66" y="0"/>
                      <a:pt x="84" y="2"/>
                      <a:pt x="92" y="2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28" name="Freeform 36"/>
              <p:cNvSpPr>
                <a:spLocks/>
              </p:cNvSpPr>
              <p:nvPr/>
            </p:nvSpPr>
            <p:spPr bwMode="auto">
              <a:xfrm>
                <a:off x="3391" y="3902"/>
                <a:ext cx="741" cy="113"/>
              </a:xfrm>
              <a:custGeom>
                <a:avLst/>
                <a:gdLst/>
                <a:ahLst/>
                <a:cxnLst>
                  <a:cxn ang="0">
                    <a:pos x="618" y="2"/>
                  </a:cxn>
                  <a:cxn ang="0">
                    <a:pos x="655" y="3"/>
                  </a:cxn>
                  <a:cxn ang="0">
                    <a:pos x="713" y="18"/>
                  </a:cxn>
                  <a:cxn ang="0">
                    <a:pos x="725" y="78"/>
                  </a:cxn>
                  <a:cxn ang="0">
                    <a:pos x="617" y="106"/>
                  </a:cxn>
                  <a:cxn ang="0">
                    <a:pos x="388" y="113"/>
                  </a:cxn>
                  <a:cxn ang="0">
                    <a:pos x="97" y="107"/>
                  </a:cxn>
                  <a:cxn ang="0">
                    <a:pos x="13" y="74"/>
                  </a:cxn>
                  <a:cxn ang="0">
                    <a:pos x="17" y="34"/>
                  </a:cxn>
                  <a:cxn ang="0">
                    <a:pos x="49" y="10"/>
                  </a:cxn>
                  <a:cxn ang="0">
                    <a:pos x="81" y="6"/>
                  </a:cxn>
                </a:cxnLst>
                <a:rect l="0" t="0" r="r" b="b"/>
                <a:pathLst>
                  <a:path w="741" h="113">
                    <a:moveTo>
                      <a:pt x="618" y="2"/>
                    </a:moveTo>
                    <a:cubicBezTo>
                      <a:pt x="624" y="2"/>
                      <a:pt x="639" y="0"/>
                      <a:pt x="655" y="3"/>
                    </a:cubicBezTo>
                    <a:cubicBezTo>
                      <a:pt x="671" y="6"/>
                      <a:pt x="701" y="6"/>
                      <a:pt x="713" y="18"/>
                    </a:cubicBezTo>
                    <a:cubicBezTo>
                      <a:pt x="725" y="30"/>
                      <a:pt x="741" y="63"/>
                      <a:pt x="725" y="78"/>
                    </a:cubicBezTo>
                    <a:cubicBezTo>
                      <a:pt x="709" y="93"/>
                      <a:pt x="673" y="100"/>
                      <a:pt x="617" y="106"/>
                    </a:cubicBezTo>
                    <a:cubicBezTo>
                      <a:pt x="561" y="112"/>
                      <a:pt x="475" y="113"/>
                      <a:pt x="388" y="113"/>
                    </a:cubicBezTo>
                    <a:cubicBezTo>
                      <a:pt x="301" y="113"/>
                      <a:pt x="159" y="113"/>
                      <a:pt x="97" y="107"/>
                    </a:cubicBezTo>
                    <a:cubicBezTo>
                      <a:pt x="35" y="101"/>
                      <a:pt x="26" y="86"/>
                      <a:pt x="13" y="74"/>
                    </a:cubicBezTo>
                    <a:cubicBezTo>
                      <a:pt x="0" y="62"/>
                      <a:pt x="11" y="45"/>
                      <a:pt x="17" y="34"/>
                    </a:cubicBezTo>
                    <a:cubicBezTo>
                      <a:pt x="23" y="23"/>
                      <a:pt x="38" y="15"/>
                      <a:pt x="49" y="10"/>
                    </a:cubicBezTo>
                    <a:cubicBezTo>
                      <a:pt x="60" y="5"/>
                      <a:pt x="74" y="7"/>
                      <a:pt x="81" y="6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30" name="Line 38"/>
              <p:cNvSpPr>
                <a:spLocks noChangeShapeType="1"/>
              </p:cNvSpPr>
              <p:nvPr/>
            </p:nvSpPr>
            <p:spPr bwMode="auto">
              <a:xfrm>
                <a:off x="3092" y="3288"/>
                <a:ext cx="160" cy="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31" name="Line 39"/>
              <p:cNvSpPr>
                <a:spLocks noChangeShapeType="1"/>
              </p:cNvSpPr>
              <p:nvPr/>
            </p:nvSpPr>
            <p:spPr bwMode="auto">
              <a:xfrm rot="10800000">
                <a:off x="3092" y="3380"/>
                <a:ext cx="160" cy="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32" name="Line 40"/>
              <p:cNvSpPr>
                <a:spLocks noChangeShapeType="1"/>
              </p:cNvSpPr>
              <p:nvPr/>
            </p:nvSpPr>
            <p:spPr bwMode="auto">
              <a:xfrm>
                <a:off x="3436" y="3288"/>
                <a:ext cx="1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33" name="Line 41"/>
              <p:cNvSpPr>
                <a:spLocks noChangeShapeType="1"/>
              </p:cNvSpPr>
              <p:nvPr/>
            </p:nvSpPr>
            <p:spPr bwMode="auto">
              <a:xfrm rot="10800000">
                <a:off x="3424" y="3372"/>
                <a:ext cx="208" cy="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grpSp>
            <p:nvGrpSpPr>
              <p:cNvPr id="4" name="Group 42"/>
              <p:cNvGrpSpPr>
                <a:grpSpLocks/>
              </p:cNvGrpSpPr>
              <p:nvPr/>
            </p:nvGrpSpPr>
            <p:grpSpPr bwMode="auto">
              <a:xfrm>
                <a:off x="4484" y="3292"/>
                <a:ext cx="232" cy="84"/>
                <a:chOff x="4480" y="3292"/>
                <a:chExt cx="208" cy="88"/>
              </a:xfrm>
            </p:grpSpPr>
            <p:sp>
              <p:nvSpPr>
                <p:cNvPr id="417835" name="Line 43"/>
                <p:cNvSpPr>
                  <a:spLocks noChangeShapeType="1"/>
                </p:cNvSpPr>
                <p:nvPr/>
              </p:nvSpPr>
              <p:spPr bwMode="auto">
                <a:xfrm>
                  <a:off x="4492" y="3292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36" name="Line 44"/>
                <p:cNvSpPr>
                  <a:spLocks noChangeShapeType="1"/>
                </p:cNvSpPr>
                <p:nvPr/>
              </p:nvSpPr>
              <p:spPr bwMode="auto">
                <a:xfrm rot="10800000">
                  <a:off x="4480" y="3376"/>
                  <a:ext cx="208" cy="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grpSp>
            <p:nvGrpSpPr>
              <p:cNvPr id="5" name="Group 45"/>
              <p:cNvGrpSpPr>
                <a:grpSpLocks/>
              </p:cNvGrpSpPr>
              <p:nvPr/>
            </p:nvGrpSpPr>
            <p:grpSpPr bwMode="auto">
              <a:xfrm>
                <a:off x="3640" y="3828"/>
                <a:ext cx="184" cy="88"/>
                <a:chOff x="4480" y="3292"/>
                <a:chExt cx="208" cy="88"/>
              </a:xfrm>
            </p:grpSpPr>
            <p:sp>
              <p:nvSpPr>
                <p:cNvPr id="417838" name="Line 46"/>
                <p:cNvSpPr>
                  <a:spLocks noChangeShapeType="1"/>
                </p:cNvSpPr>
                <p:nvPr/>
              </p:nvSpPr>
              <p:spPr bwMode="auto">
                <a:xfrm>
                  <a:off x="4492" y="3292"/>
                  <a:ext cx="19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  <p:sp>
              <p:nvSpPr>
                <p:cNvPr id="417839" name="Line 47"/>
                <p:cNvSpPr>
                  <a:spLocks noChangeShapeType="1"/>
                </p:cNvSpPr>
                <p:nvPr/>
              </p:nvSpPr>
              <p:spPr bwMode="auto">
                <a:xfrm rot="10800000">
                  <a:off x="4480" y="3376"/>
                  <a:ext cx="208" cy="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>
                    <a:latin typeface="+mn-lt"/>
                  </a:endParaRPr>
                </a:p>
              </p:txBody>
            </p:sp>
          </p:grpSp>
          <p:sp>
            <p:nvSpPr>
              <p:cNvPr id="417841" name="Freeform 49"/>
              <p:cNvSpPr>
                <a:spLocks/>
              </p:cNvSpPr>
              <p:nvPr/>
            </p:nvSpPr>
            <p:spPr bwMode="auto">
              <a:xfrm rot="10800000">
                <a:off x="4247" y="3367"/>
                <a:ext cx="744" cy="159"/>
              </a:xfrm>
              <a:custGeom>
                <a:avLst/>
                <a:gdLst/>
                <a:ahLst/>
                <a:cxnLst>
                  <a:cxn ang="0">
                    <a:pos x="101" y="150"/>
                  </a:cxn>
                  <a:cxn ang="0">
                    <a:pos x="64" y="149"/>
                  </a:cxn>
                  <a:cxn ang="0">
                    <a:pos x="19" y="129"/>
                  </a:cxn>
                  <a:cxn ang="0">
                    <a:pos x="9" y="67"/>
                  </a:cxn>
                  <a:cxn ang="0">
                    <a:pos x="71" y="15"/>
                  </a:cxn>
                  <a:cxn ang="0">
                    <a:pos x="345" y="9"/>
                  </a:cxn>
                  <a:cxn ang="0">
                    <a:pos x="609" y="9"/>
                  </a:cxn>
                  <a:cxn ang="0">
                    <a:pos x="697" y="62"/>
                  </a:cxn>
                  <a:cxn ang="0">
                    <a:pos x="699" y="143"/>
                  </a:cxn>
                  <a:cxn ang="0">
                    <a:pos x="676" y="157"/>
                  </a:cxn>
                  <a:cxn ang="0">
                    <a:pos x="652" y="157"/>
                  </a:cxn>
                </a:cxnLst>
                <a:rect l="0" t="0" r="r" b="b"/>
                <a:pathLst>
                  <a:path w="712" h="159">
                    <a:moveTo>
                      <a:pt x="101" y="150"/>
                    </a:moveTo>
                    <a:cubicBezTo>
                      <a:pt x="95" y="150"/>
                      <a:pt x="78" y="153"/>
                      <a:pt x="64" y="149"/>
                    </a:cubicBezTo>
                    <a:cubicBezTo>
                      <a:pt x="50" y="146"/>
                      <a:pt x="28" y="143"/>
                      <a:pt x="19" y="129"/>
                    </a:cubicBezTo>
                    <a:cubicBezTo>
                      <a:pt x="9" y="115"/>
                      <a:pt x="0" y="86"/>
                      <a:pt x="9" y="67"/>
                    </a:cubicBezTo>
                    <a:cubicBezTo>
                      <a:pt x="18" y="47"/>
                      <a:pt x="15" y="25"/>
                      <a:pt x="71" y="15"/>
                    </a:cubicBezTo>
                    <a:cubicBezTo>
                      <a:pt x="127" y="5"/>
                      <a:pt x="255" y="10"/>
                      <a:pt x="345" y="9"/>
                    </a:cubicBezTo>
                    <a:cubicBezTo>
                      <a:pt x="435" y="8"/>
                      <a:pt x="550" y="0"/>
                      <a:pt x="609" y="9"/>
                    </a:cubicBezTo>
                    <a:cubicBezTo>
                      <a:pt x="668" y="18"/>
                      <a:pt x="682" y="40"/>
                      <a:pt x="697" y="62"/>
                    </a:cubicBezTo>
                    <a:cubicBezTo>
                      <a:pt x="712" y="84"/>
                      <a:pt x="702" y="128"/>
                      <a:pt x="699" y="143"/>
                    </a:cubicBezTo>
                    <a:cubicBezTo>
                      <a:pt x="695" y="158"/>
                      <a:pt x="684" y="154"/>
                      <a:pt x="676" y="157"/>
                    </a:cubicBezTo>
                    <a:cubicBezTo>
                      <a:pt x="669" y="159"/>
                      <a:pt x="657" y="157"/>
                      <a:pt x="652" y="157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42" name="Line 50"/>
              <p:cNvSpPr>
                <a:spLocks noChangeShapeType="1"/>
              </p:cNvSpPr>
              <p:nvPr/>
            </p:nvSpPr>
            <p:spPr bwMode="auto">
              <a:xfrm rot="10800000" flipV="1">
                <a:off x="2983" y="3429"/>
                <a:ext cx="3" cy="3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17802" name="Oval 10"/>
              <p:cNvSpPr>
                <a:spLocks noChangeArrowheads="1"/>
              </p:cNvSpPr>
              <p:nvPr/>
            </p:nvSpPr>
            <p:spPr bwMode="auto">
              <a:xfrm>
                <a:off x="2923" y="3241"/>
                <a:ext cx="189" cy="18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 dirty="0">
                    <a:latin typeface="+mn-lt"/>
                  </a:rPr>
                  <a:t>f</a:t>
                </a:r>
              </a:p>
            </p:txBody>
          </p:sp>
          <p:sp>
            <p:nvSpPr>
              <p:cNvPr id="417804" name="Oval 12"/>
              <p:cNvSpPr>
                <a:spLocks noChangeArrowheads="1"/>
              </p:cNvSpPr>
              <p:nvPr/>
            </p:nvSpPr>
            <p:spPr bwMode="auto">
              <a:xfrm>
                <a:off x="3239" y="2785"/>
                <a:ext cx="189" cy="189"/>
              </a:xfrm>
              <a:prstGeom prst="ellipse">
                <a:avLst/>
              </a:prstGeom>
              <a:solidFill>
                <a:srgbClr val="FFFF99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i="1">
                    <a:latin typeface="+mn-lt"/>
                  </a:rPr>
                  <a:t>d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56759" y="4531528"/>
              <a:ext cx="4013202" cy="2128838"/>
              <a:chOff x="56759" y="4544228"/>
              <a:chExt cx="4013202" cy="2128838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56759" y="4544228"/>
                <a:ext cx="4013202" cy="2128838"/>
                <a:chOff x="56759" y="4544228"/>
                <a:chExt cx="4013202" cy="2128838"/>
              </a:xfrm>
            </p:grpSpPr>
            <p:grpSp>
              <p:nvGrpSpPr>
                <p:cNvPr id="6" name="Group 52"/>
                <p:cNvGrpSpPr>
                  <a:grpSpLocks/>
                </p:cNvGrpSpPr>
                <p:nvPr/>
              </p:nvGrpSpPr>
              <p:grpSpPr bwMode="auto">
                <a:xfrm>
                  <a:off x="56759" y="4544228"/>
                  <a:ext cx="4013202" cy="2128838"/>
                  <a:chOff x="12" y="2334"/>
                  <a:chExt cx="2528" cy="1341"/>
                </a:xfrm>
              </p:grpSpPr>
              <p:sp>
                <p:nvSpPr>
                  <p:cNvPr id="417845" name="Line 5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36" y="3058"/>
                    <a:ext cx="7" cy="27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417846" name="Line 5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47" y="2651"/>
                    <a:ext cx="269" cy="29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417847" name="Line 5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48" y="2690"/>
                    <a:ext cx="3" cy="22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417848" name="Line 5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64" y="2613"/>
                    <a:ext cx="305" cy="31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417849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43" y="2902"/>
                    <a:ext cx="189" cy="189"/>
                  </a:xfrm>
                  <a:prstGeom prst="ellipse">
                    <a:avLst/>
                  </a:prstGeom>
                  <a:solidFill>
                    <a:srgbClr val="CCFFF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i="1">
                        <a:latin typeface="+mn-lt"/>
                      </a:rPr>
                      <a:t>f</a:t>
                    </a:r>
                  </a:p>
                </p:txBody>
              </p:sp>
              <p:sp>
                <p:nvSpPr>
                  <p:cNvPr id="417850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561" y="2894"/>
                    <a:ext cx="189" cy="189"/>
                  </a:xfrm>
                  <a:prstGeom prst="ellipse">
                    <a:avLst/>
                  </a:prstGeom>
                  <a:solidFill>
                    <a:srgbClr val="CCFFF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i="1">
                        <a:latin typeface="+mn-lt"/>
                      </a:rPr>
                      <a:t>e</a:t>
                    </a:r>
                  </a:p>
                </p:txBody>
              </p:sp>
              <p:sp>
                <p:nvSpPr>
                  <p:cNvPr id="417851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559" y="2502"/>
                    <a:ext cx="189" cy="189"/>
                  </a:xfrm>
                  <a:prstGeom prst="ellipse">
                    <a:avLst/>
                  </a:prstGeom>
                  <a:solidFill>
                    <a:srgbClr val="FFFF99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i="1">
                        <a:latin typeface="+mn-lt"/>
                      </a:rPr>
                      <a:t>d</a:t>
                    </a:r>
                  </a:p>
                </p:txBody>
              </p:sp>
              <p:sp>
                <p:nvSpPr>
                  <p:cNvPr id="417852" name="Line 6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911" y="2995"/>
                    <a:ext cx="101" cy="35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417853" name="Line 6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40" y="2986"/>
                    <a:ext cx="172" cy="34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417854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939" y="2894"/>
                    <a:ext cx="189" cy="189"/>
                  </a:xfrm>
                  <a:prstGeom prst="ellipse">
                    <a:avLst/>
                  </a:prstGeom>
                  <a:solidFill>
                    <a:srgbClr val="CCFFF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i="1">
                        <a:latin typeface="+mn-lt"/>
                      </a:rPr>
                      <a:t>c</a:t>
                    </a:r>
                  </a:p>
                </p:txBody>
              </p:sp>
              <p:sp>
                <p:nvSpPr>
                  <p:cNvPr id="417855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783" y="3302"/>
                    <a:ext cx="189" cy="189"/>
                  </a:xfrm>
                  <a:prstGeom prst="ellipse">
                    <a:avLst/>
                  </a:prstGeom>
                  <a:solidFill>
                    <a:srgbClr val="CCFFF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i="1">
                        <a:latin typeface="+mn-lt"/>
                      </a:rPr>
                      <a:t>g</a:t>
                    </a:r>
                  </a:p>
                </p:txBody>
              </p:sp>
              <p:sp>
                <p:nvSpPr>
                  <p:cNvPr id="417856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1137" y="3302"/>
                    <a:ext cx="189" cy="189"/>
                  </a:xfrm>
                  <a:prstGeom prst="ellipse">
                    <a:avLst/>
                  </a:prstGeom>
                  <a:solidFill>
                    <a:srgbClr val="CCFFF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i="1">
                        <a:latin typeface="+mn-lt"/>
                      </a:rPr>
                      <a:t>h</a:t>
                    </a:r>
                  </a:p>
                </p:txBody>
              </p:sp>
              <p:sp>
                <p:nvSpPr>
                  <p:cNvPr id="417857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251" y="3310"/>
                    <a:ext cx="189" cy="189"/>
                  </a:xfrm>
                  <a:prstGeom prst="ellipse">
                    <a:avLst/>
                  </a:prstGeom>
                  <a:solidFill>
                    <a:srgbClr val="CCFFF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i="1">
                        <a:latin typeface="+mn-lt"/>
                      </a:rPr>
                      <a:t>i</a:t>
                    </a:r>
                  </a:p>
                </p:txBody>
              </p:sp>
              <p:sp>
                <p:nvSpPr>
                  <p:cNvPr id="417858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2315" y="2497"/>
                    <a:ext cx="189" cy="189"/>
                  </a:xfrm>
                  <a:prstGeom prst="ellipse">
                    <a:avLst/>
                  </a:prstGeom>
                  <a:solidFill>
                    <a:srgbClr val="CCFFF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i="1" dirty="0">
                        <a:latin typeface="+mn-lt"/>
                      </a:rPr>
                      <a:t>k</a:t>
                    </a:r>
                  </a:p>
                </p:txBody>
              </p:sp>
              <p:sp>
                <p:nvSpPr>
                  <p:cNvPr id="417859" name="Line 6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08" y="2648"/>
                    <a:ext cx="130" cy="285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417860" name="Line 6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776" y="2610"/>
                    <a:ext cx="206" cy="33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  <p:sp>
                <p:nvSpPr>
                  <p:cNvPr id="417861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1485" y="2899"/>
                    <a:ext cx="189" cy="189"/>
                  </a:xfrm>
                  <a:prstGeom prst="ellipse">
                    <a:avLst/>
                  </a:prstGeom>
                  <a:solidFill>
                    <a:srgbClr val="CCFFF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i="1">
                        <a:latin typeface="+mn-lt"/>
                      </a:rPr>
                      <a:t>j</a:t>
                    </a:r>
                  </a:p>
                </p:txBody>
              </p:sp>
              <p:sp>
                <p:nvSpPr>
                  <p:cNvPr id="417862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1671" y="2499"/>
                    <a:ext cx="189" cy="189"/>
                  </a:xfrm>
                  <a:prstGeom prst="ellipse">
                    <a:avLst/>
                  </a:prstGeom>
                  <a:solidFill>
                    <a:srgbClr val="CCFFF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i="1" dirty="0">
                        <a:latin typeface="+mn-lt"/>
                      </a:rPr>
                      <a:t>b</a:t>
                    </a:r>
                  </a:p>
                </p:txBody>
              </p:sp>
              <p:sp>
                <p:nvSpPr>
                  <p:cNvPr id="417863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1881" y="2891"/>
                    <a:ext cx="189" cy="189"/>
                  </a:xfrm>
                  <a:prstGeom prst="ellipse">
                    <a:avLst/>
                  </a:prstGeom>
                  <a:solidFill>
                    <a:srgbClr val="CCFFFF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pPr algn="ctr"/>
                    <a:r>
                      <a:rPr lang="en-US" i="1">
                        <a:latin typeface="+mn-lt"/>
                      </a:rPr>
                      <a:t>a</a:t>
                    </a:r>
                  </a:p>
                </p:txBody>
              </p:sp>
              <p:sp>
                <p:nvSpPr>
                  <p:cNvPr id="417864" name="Text Box 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79" y="3520"/>
                    <a:ext cx="211" cy="15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>
                        <a:latin typeface="+mn-lt"/>
                      </a:rPr>
                      <a:t>8,0</a:t>
                    </a:r>
                  </a:p>
                </p:txBody>
              </p:sp>
              <p:sp>
                <p:nvSpPr>
                  <p:cNvPr id="417865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29" y="2699"/>
                    <a:ext cx="211" cy="15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>
                        <a:latin typeface="+mn-lt"/>
                      </a:rPr>
                      <a:t>2,0</a:t>
                    </a:r>
                  </a:p>
                </p:txBody>
              </p:sp>
              <p:sp>
                <p:nvSpPr>
                  <p:cNvPr id="417866" name="Text Box 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65" y="3115"/>
                    <a:ext cx="211" cy="15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>
                        <a:latin typeface="+mn-lt"/>
                      </a:rPr>
                      <a:t>6,0</a:t>
                    </a:r>
                  </a:p>
                </p:txBody>
              </p:sp>
              <p:sp>
                <p:nvSpPr>
                  <p:cNvPr id="417867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51" y="2912"/>
                    <a:ext cx="211" cy="15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>
                        <a:latin typeface="+mn-lt"/>
                      </a:rPr>
                      <a:t>7,2</a:t>
                    </a:r>
                  </a:p>
                </p:txBody>
              </p:sp>
              <p:sp>
                <p:nvSpPr>
                  <p:cNvPr id="417868" name="Text Box 7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" y="3516"/>
                    <a:ext cx="293" cy="15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dirty="0">
                        <a:latin typeface="+mn-lt"/>
                      </a:rPr>
                      <a:t>10,0</a:t>
                    </a:r>
                  </a:p>
                </p:txBody>
              </p:sp>
              <p:sp>
                <p:nvSpPr>
                  <p:cNvPr id="417869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4" y="3519"/>
                    <a:ext cx="211" cy="15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>
                        <a:latin typeface="+mn-lt"/>
                      </a:rPr>
                      <a:t>6,0</a:t>
                    </a:r>
                  </a:p>
                </p:txBody>
              </p:sp>
              <p:sp>
                <p:nvSpPr>
                  <p:cNvPr id="417870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5" y="3104"/>
                    <a:ext cx="211" cy="15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dirty="0">
                        <a:latin typeface="+mn-lt"/>
                      </a:rPr>
                      <a:t>5,0</a:t>
                    </a:r>
                  </a:p>
                </p:txBody>
              </p:sp>
              <p:sp>
                <p:nvSpPr>
                  <p:cNvPr id="417871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" y="2935"/>
                    <a:ext cx="211" cy="15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dirty="0">
                        <a:latin typeface="+mn-lt"/>
                      </a:rPr>
                      <a:t>4,1</a:t>
                    </a:r>
                  </a:p>
                </p:txBody>
              </p:sp>
              <p:sp>
                <p:nvSpPr>
                  <p:cNvPr id="417872" name="Text Box 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05" y="2617"/>
                    <a:ext cx="211" cy="15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dirty="0">
                        <a:latin typeface="+mn-lt"/>
                      </a:rPr>
                      <a:t>1,3</a:t>
                    </a:r>
                  </a:p>
                </p:txBody>
              </p:sp>
              <p:sp>
                <p:nvSpPr>
                  <p:cNvPr id="417873" name="Text Box 8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80" y="2615"/>
                    <a:ext cx="211" cy="15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dirty="0">
                        <a:latin typeface="+mn-lt"/>
                      </a:rPr>
                      <a:t>4,2</a:t>
                    </a:r>
                  </a:p>
                </p:txBody>
              </p:sp>
              <p:sp>
                <p:nvSpPr>
                  <p:cNvPr id="417874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34" y="3115"/>
                    <a:ext cx="211" cy="15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>
                        <a:latin typeface="+mn-lt"/>
                      </a:rPr>
                      <a:t>5,0</a:t>
                    </a:r>
                  </a:p>
                </p:txBody>
              </p:sp>
              <p:sp>
                <p:nvSpPr>
                  <p:cNvPr id="417875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75" y="2334"/>
                    <a:ext cx="567" cy="155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 wrap="none" lIns="0" tIns="0" rIns="0" bIns="0"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i="1">
                        <a:latin typeface="+mn-lt"/>
                      </a:rPr>
                      <a:t>key</a:t>
                    </a:r>
                    <a:r>
                      <a:rPr lang="en-US">
                        <a:latin typeface="+mn-lt"/>
                      </a:rPr>
                      <a:t>,</a:t>
                    </a:r>
                    <a:r>
                      <a:rPr lang="en-US" i="1">
                        <a:latin typeface="+mn-lt"/>
                      </a:rPr>
                      <a:t>rank</a:t>
                    </a:r>
                  </a:p>
                </p:txBody>
              </p:sp>
              <p:sp>
                <p:nvSpPr>
                  <p:cNvPr id="417876" name="Line 8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95" y="2426"/>
                    <a:ext cx="166" cy="22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latin typeface="+mn-lt"/>
                    </a:endParaRPr>
                  </a:p>
                </p:txBody>
              </p:sp>
            </p:grpSp>
            <p:cxnSp>
              <p:nvCxnSpPr>
                <p:cNvPr id="86" name="Straight Connector 85"/>
                <p:cNvCxnSpPr>
                  <a:cxnSpLocks/>
                  <a:stCxn id="417851" idx="6"/>
                  <a:endCxn id="417862" idx="2"/>
                </p:cNvCxnSpPr>
                <p:nvPr/>
              </p:nvCxnSpPr>
              <p:spPr bwMode="auto">
                <a:xfrm flipV="1">
                  <a:off x="1225159" y="4956185"/>
                  <a:ext cx="1465262" cy="476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8" name="Straight Connector 87"/>
                <p:cNvCxnSpPr>
                  <a:cxnSpLocks/>
                  <a:stCxn id="417862" idx="6"/>
                  <a:endCxn id="417858" idx="2"/>
                </p:cNvCxnSpPr>
                <p:nvPr/>
              </p:nvCxnSpPr>
              <p:spPr bwMode="auto">
                <a:xfrm flipV="1">
                  <a:off x="2990459" y="4952807"/>
                  <a:ext cx="722312" cy="3378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90" name="TextBox 89"/>
              <p:cNvSpPr txBox="1"/>
              <p:nvPr/>
            </p:nvSpPr>
            <p:spPr>
              <a:xfrm>
                <a:off x="390008" y="5280025"/>
                <a:ext cx="1619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ym typeface="Wingdings"/>
                  </a:rPr>
                  <a:t></a:t>
                </a:r>
                <a:endParaRPr lang="en-US" dirty="0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2896135" y="5362520"/>
                <a:ext cx="1619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ym typeface="Wingdings"/>
                  </a:rPr>
                  <a:t></a:t>
                </a:r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370630" y="5433363"/>
                <a:ext cx="1619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ym typeface="Wingdings"/>
                  </a:rPr>
                  <a:t></a:t>
                </a:r>
                <a:endParaRPr lang="en-US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77341219"/>
      </p:ext>
    </p:extLst>
  </p:cSld>
  <p:clrMapOvr>
    <a:masterClrMapping/>
  </p:clrMapOvr>
  <p:transition advTm="147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0BCD50-F524-7046-B84C-97669D18633A}"/>
              </a:ext>
            </a:extLst>
          </p:cNvPr>
          <p:cNvGrpSpPr/>
          <p:nvPr/>
        </p:nvGrpSpPr>
        <p:grpSpPr>
          <a:xfrm>
            <a:off x="1908345" y="2879048"/>
            <a:ext cx="4926478" cy="1369523"/>
            <a:chOff x="1908345" y="2879048"/>
            <a:chExt cx="4926478" cy="1369523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0D2B7C3-89D2-BC47-9A7E-4208658C7680}"/>
                </a:ext>
              </a:extLst>
            </p:cNvPr>
            <p:cNvCxnSpPr/>
            <p:nvPr/>
          </p:nvCxnSpPr>
          <p:spPr bwMode="auto">
            <a:xfrm rot="16200000" flipH="1">
              <a:off x="4554713" y="3068674"/>
              <a:ext cx="280662" cy="195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7" name="Oval 46"/>
            <p:cNvSpPr/>
            <p:nvPr/>
          </p:nvSpPr>
          <p:spPr bwMode="auto">
            <a:xfrm>
              <a:off x="2224144" y="2893108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2225715" y="3301474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49" name="Straight Connector 48"/>
            <p:cNvCxnSpPr>
              <a:stCxn id="47" idx="4"/>
              <a:endCxn id="48" idx="0"/>
            </p:cNvCxnSpPr>
            <p:nvPr/>
          </p:nvCxnSpPr>
          <p:spPr bwMode="auto">
            <a:xfrm>
              <a:off x="2308985" y="3062790"/>
              <a:ext cx="1571" cy="2386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0" name="Oval 49"/>
            <p:cNvSpPr/>
            <p:nvPr/>
          </p:nvSpPr>
          <p:spPr bwMode="auto">
            <a:xfrm>
              <a:off x="2536799" y="2894680"/>
              <a:ext cx="169682" cy="169682"/>
            </a:xfrm>
            <a:prstGeom prst="ellipse">
              <a:avLst/>
            </a:prstGeom>
            <a:solidFill>
              <a:srgbClr val="3C8C9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1" name="Oval 50"/>
            <p:cNvSpPr/>
            <p:nvPr/>
          </p:nvSpPr>
          <p:spPr bwMode="auto">
            <a:xfrm>
              <a:off x="2538370" y="3303046"/>
              <a:ext cx="169682" cy="169682"/>
            </a:xfrm>
            <a:prstGeom prst="ellipse">
              <a:avLst/>
            </a:prstGeom>
            <a:solidFill>
              <a:srgbClr val="3C8C9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2" name="Straight Connector 51"/>
            <p:cNvCxnSpPr>
              <a:stCxn id="50" idx="4"/>
              <a:endCxn id="51" idx="0"/>
            </p:cNvCxnSpPr>
            <p:nvPr/>
          </p:nvCxnSpPr>
          <p:spPr bwMode="auto">
            <a:xfrm>
              <a:off x="2621640" y="3064362"/>
              <a:ext cx="1571" cy="2386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Oval 52"/>
            <p:cNvSpPr/>
            <p:nvPr/>
          </p:nvSpPr>
          <p:spPr bwMode="auto">
            <a:xfrm>
              <a:off x="2858880" y="2896251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860451" y="3304617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5" name="Straight Connector 54"/>
            <p:cNvCxnSpPr>
              <a:stCxn id="53" idx="4"/>
              <a:endCxn id="54" idx="0"/>
            </p:cNvCxnSpPr>
            <p:nvPr/>
          </p:nvCxnSpPr>
          <p:spPr bwMode="auto">
            <a:xfrm>
              <a:off x="2943721" y="3065933"/>
              <a:ext cx="1571" cy="2386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6" name="Oval 55"/>
            <p:cNvSpPr/>
            <p:nvPr/>
          </p:nvSpPr>
          <p:spPr bwMode="auto">
            <a:xfrm>
              <a:off x="1908345" y="2897823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1909916" y="3306189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8" name="Straight Connector 57"/>
            <p:cNvCxnSpPr>
              <a:stCxn id="56" idx="4"/>
              <a:endCxn id="57" idx="0"/>
            </p:cNvCxnSpPr>
            <p:nvPr/>
          </p:nvCxnSpPr>
          <p:spPr bwMode="auto">
            <a:xfrm>
              <a:off x="1993186" y="3067505"/>
              <a:ext cx="1571" cy="2386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0" name="Oval 59"/>
            <p:cNvSpPr/>
            <p:nvPr/>
          </p:nvSpPr>
          <p:spPr bwMode="auto">
            <a:xfrm>
              <a:off x="5964419" y="3293329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5965990" y="3681399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2" name="Straight Connector 61"/>
            <p:cNvCxnSpPr>
              <a:stCxn id="60" idx="4"/>
              <a:endCxn id="61" idx="0"/>
            </p:cNvCxnSpPr>
            <p:nvPr/>
          </p:nvCxnSpPr>
          <p:spPr bwMode="auto">
            <a:xfrm rot="16200000" flipH="1">
              <a:off x="5940851" y="3571419"/>
              <a:ext cx="218388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3" name="Oval 62"/>
            <p:cNvSpPr/>
            <p:nvPr/>
          </p:nvSpPr>
          <p:spPr bwMode="auto">
            <a:xfrm>
              <a:off x="5648620" y="2892683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5650191" y="3299607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5" name="Straight Connector 64"/>
            <p:cNvCxnSpPr>
              <a:stCxn id="63" idx="4"/>
              <a:endCxn id="64" idx="0"/>
            </p:cNvCxnSpPr>
            <p:nvPr/>
          </p:nvCxnSpPr>
          <p:spPr bwMode="auto">
            <a:xfrm rot="16200000" flipH="1">
              <a:off x="5615625" y="3180200"/>
              <a:ext cx="237242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>
              <a:stCxn id="63" idx="5"/>
              <a:endCxn id="60" idx="1"/>
            </p:cNvCxnSpPr>
            <p:nvPr/>
          </p:nvCxnSpPr>
          <p:spPr bwMode="auto">
            <a:xfrm rot="16200000" flipH="1">
              <a:off x="5751029" y="3079939"/>
              <a:ext cx="280662" cy="195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7" name="Oval 66"/>
            <p:cNvSpPr/>
            <p:nvPr/>
          </p:nvSpPr>
          <p:spPr bwMode="auto">
            <a:xfrm>
              <a:off x="6663570" y="3690819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6665141" y="4078889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9" name="Straight Connector 68"/>
            <p:cNvCxnSpPr>
              <a:stCxn id="67" idx="4"/>
              <a:endCxn id="68" idx="0"/>
            </p:cNvCxnSpPr>
            <p:nvPr/>
          </p:nvCxnSpPr>
          <p:spPr bwMode="auto">
            <a:xfrm rot="16200000" flipH="1">
              <a:off x="6640002" y="3968909"/>
              <a:ext cx="218388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0" name="Oval 69"/>
            <p:cNvSpPr/>
            <p:nvPr/>
          </p:nvSpPr>
          <p:spPr bwMode="auto">
            <a:xfrm>
              <a:off x="6347771" y="3290173"/>
              <a:ext cx="169682" cy="169682"/>
            </a:xfrm>
            <a:prstGeom prst="ellipse">
              <a:avLst/>
            </a:prstGeom>
            <a:solidFill>
              <a:srgbClr val="3C8C9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1" name="Oval 70"/>
            <p:cNvSpPr/>
            <p:nvPr/>
          </p:nvSpPr>
          <p:spPr bwMode="auto">
            <a:xfrm>
              <a:off x="6349342" y="3697097"/>
              <a:ext cx="169682" cy="169682"/>
            </a:xfrm>
            <a:prstGeom prst="ellipse">
              <a:avLst/>
            </a:prstGeom>
            <a:solidFill>
              <a:srgbClr val="3C8C93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72" name="Straight Connector 71"/>
            <p:cNvCxnSpPr>
              <a:stCxn id="70" idx="4"/>
              <a:endCxn id="71" idx="0"/>
            </p:cNvCxnSpPr>
            <p:nvPr/>
          </p:nvCxnSpPr>
          <p:spPr bwMode="auto">
            <a:xfrm rot="16200000" flipH="1">
              <a:off x="6314776" y="3577690"/>
              <a:ext cx="237242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/>
            <p:cNvCxnSpPr>
              <a:stCxn id="70" idx="5"/>
              <a:endCxn id="67" idx="1"/>
            </p:cNvCxnSpPr>
            <p:nvPr/>
          </p:nvCxnSpPr>
          <p:spPr bwMode="auto">
            <a:xfrm rot="16200000" flipH="1">
              <a:off x="6450180" y="3477429"/>
              <a:ext cx="280662" cy="195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/>
            <p:cNvCxnSpPr>
              <a:stCxn id="63" idx="6"/>
              <a:endCxn id="70" idx="1"/>
            </p:cNvCxnSpPr>
            <p:nvPr/>
          </p:nvCxnSpPr>
          <p:spPr bwMode="auto">
            <a:xfrm>
              <a:off x="5818302" y="2977524"/>
              <a:ext cx="554318" cy="3374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5" name="Right Arrow 74"/>
            <p:cNvSpPr/>
            <p:nvPr/>
          </p:nvSpPr>
          <p:spPr bwMode="auto">
            <a:xfrm>
              <a:off x="3317980" y="3104010"/>
              <a:ext cx="282804" cy="254524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4148219" y="3300508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4149790" y="3688578"/>
              <a:ext cx="169682" cy="169682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79" name="Straight Connector 78"/>
            <p:cNvCxnSpPr>
              <a:stCxn id="77" idx="4"/>
              <a:endCxn id="78" idx="0"/>
            </p:cNvCxnSpPr>
            <p:nvPr/>
          </p:nvCxnSpPr>
          <p:spPr bwMode="auto">
            <a:xfrm rot="16200000" flipH="1">
              <a:off x="4124651" y="3578598"/>
              <a:ext cx="218388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0" name="Oval 79"/>
            <p:cNvSpPr/>
            <p:nvPr/>
          </p:nvSpPr>
          <p:spPr bwMode="auto">
            <a:xfrm>
              <a:off x="3832420" y="2899862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3833991" y="3306786"/>
              <a:ext cx="169682" cy="169682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82" name="Straight Connector 81"/>
            <p:cNvCxnSpPr>
              <a:stCxn id="80" idx="4"/>
              <a:endCxn id="81" idx="0"/>
            </p:cNvCxnSpPr>
            <p:nvPr/>
          </p:nvCxnSpPr>
          <p:spPr bwMode="auto">
            <a:xfrm rot="16200000" flipH="1">
              <a:off x="3799425" y="3187379"/>
              <a:ext cx="237242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/>
            <p:cNvCxnSpPr>
              <a:stCxn id="80" idx="5"/>
              <a:endCxn id="77" idx="1"/>
            </p:cNvCxnSpPr>
            <p:nvPr/>
          </p:nvCxnSpPr>
          <p:spPr bwMode="auto">
            <a:xfrm rot="16200000" flipH="1">
              <a:off x="3934829" y="3087118"/>
              <a:ext cx="280662" cy="1958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4" name="Oval 83"/>
            <p:cNvSpPr/>
            <p:nvPr/>
          </p:nvSpPr>
          <p:spPr bwMode="auto">
            <a:xfrm>
              <a:off x="4759818" y="3299655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761389" y="3708745"/>
              <a:ext cx="169682" cy="169682"/>
            </a:xfrm>
            <a:prstGeom prst="ellipse">
              <a:avLst/>
            </a:prstGeom>
            <a:solidFill>
              <a:srgbClr val="FF66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86" name="Straight Connector 85"/>
            <p:cNvCxnSpPr>
              <a:stCxn id="84" idx="4"/>
              <a:endCxn id="85" idx="0"/>
            </p:cNvCxnSpPr>
            <p:nvPr/>
          </p:nvCxnSpPr>
          <p:spPr bwMode="auto">
            <a:xfrm>
              <a:off x="4844659" y="3469337"/>
              <a:ext cx="1571" cy="2394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7" name="Oval 86"/>
            <p:cNvSpPr/>
            <p:nvPr/>
          </p:nvSpPr>
          <p:spPr bwMode="auto">
            <a:xfrm>
              <a:off x="4444019" y="2879048"/>
              <a:ext cx="169682" cy="1696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4445590" y="3285972"/>
              <a:ext cx="169682" cy="169682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89" name="Straight Connector 88"/>
            <p:cNvCxnSpPr>
              <a:stCxn id="87" idx="4"/>
              <a:endCxn id="88" idx="0"/>
            </p:cNvCxnSpPr>
            <p:nvPr/>
          </p:nvCxnSpPr>
          <p:spPr bwMode="auto">
            <a:xfrm rot="16200000" flipH="1">
              <a:off x="4411024" y="3166565"/>
              <a:ext cx="237242" cy="15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6" name="Right Arrow 75"/>
            <p:cNvSpPr/>
            <p:nvPr/>
          </p:nvSpPr>
          <p:spPr bwMode="auto">
            <a:xfrm>
              <a:off x="5197580" y="3104010"/>
              <a:ext cx="282804" cy="254524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sp>
        <p:nvSpPr>
          <p:cNvPr id="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98469"/>
            <a:ext cx="8750300" cy="838200"/>
          </a:xfrm>
        </p:spPr>
        <p:txBody>
          <a:bodyPr/>
          <a:lstStyle/>
          <a:p>
            <a:r>
              <a:rPr lang="en-US" dirty="0" err="1"/>
              <a:t>deletemin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446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598469"/>
            <a:ext cx="8750300" cy="838200"/>
          </a:xfrm>
        </p:spPr>
        <p:txBody>
          <a:bodyPr/>
          <a:lstStyle/>
          <a:p>
            <a:r>
              <a:rPr lang="en-US" dirty="0" err="1"/>
              <a:t>decreasekey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A42CE41-C89A-8F45-A689-BD07DB343C80}"/>
              </a:ext>
            </a:extLst>
          </p:cNvPr>
          <p:cNvGrpSpPr/>
          <p:nvPr/>
        </p:nvGrpSpPr>
        <p:grpSpPr>
          <a:xfrm>
            <a:off x="1084505" y="2366181"/>
            <a:ext cx="4831179" cy="1773965"/>
            <a:chOff x="1084505" y="2366181"/>
            <a:chExt cx="4831179" cy="1773965"/>
          </a:xfrm>
        </p:grpSpPr>
        <p:sp>
          <p:nvSpPr>
            <p:cNvPr id="2" name="Right Arrow 1"/>
            <p:cNvSpPr/>
            <p:nvPr/>
          </p:nvSpPr>
          <p:spPr bwMode="auto">
            <a:xfrm>
              <a:off x="3374390" y="2705714"/>
              <a:ext cx="270933" cy="220133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AF2FCD-CDC5-0545-B733-41AC41F54528}"/>
                </a:ext>
              </a:extLst>
            </p:cNvPr>
            <p:cNvGrpSpPr/>
            <p:nvPr/>
          </p:nvGrpSpPr>
          <p:grpSpPr>
            <a:xfrm>
              <a:off x="1084505" y="2389957"/>
              <a:ext cx="1898535" cy="1729818"/>
              <a:chOff x="763419" y="2389957"/>
              <a:chExt cx="1898535" cy="1729818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BF7C322A-9F72-0749-849A-1F7ED530A02B}"/>
                  </a:ext>
                </a:extLst>
              </p:cNvPr>
              <p:cNvCxnSpPr/>
              <p:nvPr/>
            </p:nvCxnSpPr>
            <p:spPr bwMode="auto">
              <a:xfrm rot="5400000" flipH="1" flipV="1">
                <a:off x="2190118" y="2499866"/>
                <a:ext cx="201243" cy="23266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6" name="Isosceles Triangle 5"/>
              <p:cNvSpPr/>
              <p:nvPr/>
            </p:nvSpPr>
            <p:spPr bwMode="auto">
              <a:xfrm>
                <a:off x="763419" y="3723849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782274" y="360130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7" name="Isosceles Triangle 6"/>
              <p:cNvSpPr/>
              <p:nvPr/>
            </p:nvSpPr>
            <p:spPr bwMode="auto">
              <a:xfrm>
                <a:off x="1132636" y="3423763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1151491" y="3301215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9" name="Isosceles Triangle 8"/>
              <p:cNvSpPr/>
              <p:nvPr/>
            </p:nvSpPr>
            <p:spPr bwMode="auto">
              <a:xfrm>
                <a:off x="1530133" y="3085969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1548988" y="296342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11" name="Isosceles Triangle 10"/>
              <p:cNvSpPr/>
              <p:nvPr/>
            </p:nvSpPr>
            <p:spPr bwMode="auto">
              <a:xfrm>
                <a:off x="1955910" y="2804736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1974765" y="2682188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14" name="Straight Connector 13"/>
              <p:cNvCxnSpPr>
                <a:stCxn id="5" idx="7"/>
                <a:endCxn id="8" idx="2"/>
              </p:cNvCxnSpPr>
              <p:nvPr/>
            </p:nvCxnSpPr>
            <p:spPr bwMode="auto">
              <a:xfrm rot="5400000" flipH="1" flipV="1">
                <a:off x="953389" y="3436332"/>
                <a:ext cx="220096" cy="1761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" name="Straight Connector 15"/>
              <p:cNvCxnSpPr>
                <a:stCxn id="8" idx="7"/>
                <a:endCxn id="10" idx="2"/>
              </p:cNvCxnSpPr>
              <p:nvPr/>
            </p:nvCxnSpPr>
            <p:spPr bwMode="auto">
              <a:xfrm rot="5400000" flipH="1" flipV="1">
                <a:off x="1317892" y="3103252"/>
                <a:ext cx="257804" cy="20438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/>
              <p:cNvCxnSpPr>
                <a:stCxn id="10" idx="7"/>
                <a:endCxn id="12" idx="2"/>
              </p:cNvCxnSpPr>
              <p:nvPr/>
            </p:nvCxnSpPr>
            <p:spPr bwMode="auto">
              <a:xfrm rot="5400000" flipH="1" flipV="1">
                <a:off x="1757810" y="2779599"/>
                <a:ext cx="201243" cy="23266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0" name="TextBox 29"/>
              <p:cNvSpPr txBox="1"/>
              <p:nvPr/>
            </p:nvSpPr>
            <p:spPr>
              <a:xfrm>
                <a:off x="1046234" y="3233652"/>
                <a:ext cx="1619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ym typeface="Wingdings"/>
                  </a:rPr>
                  <a:t></a:t>
                </a:r>
                <a:endParaRPr lang="en-US" dirty="0"/>
              </a:p>
            </p:txBody>
          </p:sp>
          <p:sp>
            <p:nvSpPr>
              <p:cNvPr id="29" name="Isosceles Triangle 10">
                <a:extLst>
                  <a:ext uri="{FF2B5EF4-FFF2-40B4-BE49-F238E27FC236}">
                    <a16:creationId xmlns:a16="http://schemas.microsoft.com/office/drawing/2014/main" id="{90A22505-7D26-474D-B349-098C095FC864}"/>
                  </a:ext>
                </a:extLst>
              </p:cNvPr>
              <p:cNvSpPr/>
              <p:nvPr/>
            </p:nvSpPr>
            <p:spPr bwMode="auto">
              <a:xfrm>
                <a:off x="2388577" y="2512505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8D906603-15A4-CB4D-882A-20CC1990D3CA}"/>
                  </a:ext>
                </a:extLst>
              </p:cNvPr>
              <p:cNvSpPr/>
              <p:nvPr/>
            </p:nvSpPr>
            <p:spPr bwMode="auto">
              <a:xfrm>
                <a:off x="2407432" y="2389957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9DD5E0-23BE-1746-9460-C03A40CF0CD8}"/>
                  </a:ext>
                </a:extLst>
              </p:cNvPr>
              <p:cNvSpPr txBox="1"/>
              <p:nvPr/>
            </p:nvSpPr>
            <p:spPr>
              <a:xfrm>
                <a:off x="1428978" y="2890463"/>
                <a:ext cx="1619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ym typeface="Wingdings"/>
                  </a:rPr>
                  <a:t></a:t>
                </a:r>
                <a:endParaRPr lang="en-US" dirty="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8BB4660-9B8A-8943-BB3B-821270FE8DF0}"/>
                </a:ext>
              </a:extLst>
            </p:cNvPr>
            <p:cNvGrpSpPr/>
            <p:nvPr/>
          </p:nvGrpSpPr>
          <p:grpSpPr>
            <a:xfrm>
              <a:off x="4023088" y="2366181"/>
              <a:ext cx="1892596" cy="799707"/>
              <a:chOff x="4595460" y="2271178"/>
              <a:chExt cx="1892596" cy="799707"/>
            </a:xfrm>
          </p:grpSpPr>
          <p:sp>
            <p:nvSpPr>
              <p:cNvPr id="31" name="Isosceles Triangle 30"/>
              <p:cNvSpPr/>
              <p:nvPr/>
            </p:nvSpPr>
            <p:spPr bwMode="auto">
              <a:xfrm>
                <a:off x="5488551" y="2398439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2" name="Oval 31"/>
              <p:cNvSpPr/>
              <p:nvPr/>
            </p:nvSpPr>
            <p:spPr bwMode="auto">
              <a:xfrm>
                <a:off x="5507406" y="227589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33" name="Isosceles Triangle 32"/>
              <p:cNvSpPr/>
              <p:nvPr/>
            </p:nvSpPr>
            <p:spPr bwMode="auto">
              <a:xfrm>
                <a:off x="5838914" y="2400011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 bwMode="auto">
              <a:xfrm>
                <a:off x="5857769" y="2277463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35" name="Isosceles Triangle 34"/>
              <p:cNvSpPr/>
              <p:nvPr/>
            </p:nvSpPr>
            <p:spPr bwMode="auto">
              <a:xfrm>
                <a:off x="4699839" y="2674959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 bwMode="auto">
              <a:xfrm>
                <a:off x="4718694" y="255241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37" name="Isosceles Triangle 36"/>
              <p:cNvSpPr/>
              <p:nvPr/>
            </p:nvSpPr>
            <p:spPr bwMode="auto">
              <a:xfrm>
                <a:off x="5125616" y="2393726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5144471" y="2271178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i="1" dirty="0">
                    <a:latin typeface="+mn-lt"/>
                  </a:rPr>
                  <a:t>e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41" name="Straight Connector 40"/>
              <p:cNvCxnSpPr>
                <a:stCxn id="36" idx="7"/>
                <a:endCxn id="38" idx="2"/>
              </p:cNvCxnSpPr>
              <p:nvPr/>
            </p:nvCxnSpPr>
            <p:spPr bwMode="auto">
              <a:xfrm rot="5400000" flipH="1" flipV="1">
                <a:off x="4927516" y="2368589"/>
                <a:ext cx="201243" cy="23266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" name="TextBox 41"/>
              <p:cNvSpPr txBox="1"/>
              <p:nvPr/>
            </p:nvSpPr>
            <p:spPr>
              <a:xfrm>
                <a:off x="4595460" y="2490618"/>
                <a:ext cx="16190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sym typeface="Wingdings"/>
                  </a:rPr>
                  <a:t></a:t>
                </a:r>
                <a:endParaRPr lang="en-US" dirty="0"/>
              </a:p>
            </p:txBody>
          </p:sp>
          <p:sp>
            <p:nvSpPr>
              <p:cNvPr id="47" name="Isosceles Triangle 32">
                <a:extLst>
                  <a:ext uri="{FF2B5EF4-FFF2-40B4-BE49-F238E27FC236}">
                    <a16:creationId xmlns:a16="http://schemas.microsoft.com/office/drawing/2014/main" id="{565DC84E-310C-BE4A-939C-0BAF2751257B}"/>
                  </a:ext>
                </a:extLst>
              </p:cNvPr>
              <p:cNvSpPr/>
              <p:nvPr/>
            </p:nvSpPr>
            <p:spPr bwMode="auto">
              <a:xfrm>
                <a:off x="6214679" y="2398849"/>
                <a:ext cx="273377" cy="395926"/>
              </a:xfrm>
              <a:prstGeom prst="triangl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10C8158-0E14-D240-9A3C-9D8124510F8D}"/>
                  </a:ext>
                </a:extLst>
              </p:cNvPr>
              <p:cNvSpPr/>
              <p:nvPr/>
            </p:nvSpPr>
            <p:spPr bwMode="auto">
              <a:xfrm>
                <a:off x="6233534" y="2276301"/>
                <a:ext cx="226243" cy="226243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B55F7FF-D92C-FC4D-B645-ECCAA046C5DA}"/>
                </a:ext>
              </a:extLst>
            </p:cNvPr>
            <p:cNvSpPr txBox="1"/>
            <p:nvPr/>
          </p:nvSpPr>
          <p:spPr>
            <a:xfrm>
              <a:off x="1448272" y="3893925"/>
              <a:ext cx="159300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/>
                </a:rPr>
                <a:t>decreasekey</a:t>
              </a:r>
              <a:r>
                <a: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/>
                </a:rPr>
                <a:t>(</a:t>
              </a:r>
              <a:r>
                <a:rPr lang="en-US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/>
                </a:rPr>
                <a:t>a</a:t>
              </a:r>
              <a:r>
                <a:rPr lang="en-US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sym typeface="Wingdings"/>
                </a:rPr>
                <a:t>)</a:t>
              </a:r>
              <a:endPara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44242867"/>
      </p:ext>
    </p:extLst>
  </p:cSld>
  <p:clrMapOvr>
    <a:masterClrMapping/>
  </p:clrMapOvr>
  <p:transition advTm="4460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8|1.3|49.6|50|26|34.9|32.1|74.5|31.8|56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3.8|1.3|49.6|50|26|34.9|32.1|74.5|31.8|56.8"/>
</p:tagLst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80193931</TotalTime>
  <Pages>9</Pages>
  <Words>292</Words>
  <Application>Microsoft Macintosh PowerPoint</Application>
  <PresentationFormat>Letter Paper (8.5x11 in)</PresentationFormat>
  <Paragraphs>278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Implementing d-Heaps as Arrays</vt:lpstr>
      <vt:lpstr>Implementing d-Heaps as Arrays</vt:lpstr>
      <vt:lpstr>Implementing d-Heaps as Arrays</vt:lpstr>
      <vt:lpstr>fheaps1</vt:lpstr>
      <vt:lpstr>deletemin</vt:lpstr>
      <vt:lpstr>decreasekey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964</cp:revision>
  <cp:lastPrinted>2000-01-28T00:49:19Z</cp:lastPrinted>
  <dcterms:created xsi:type="dcterms:W3CDTF">2012-01-23T18:11:58Z</dcterms:created>
  <dcterms:modified xsi:type="dcterms:W3CDTF">2021-10-25T18:42:37Z</dcterms:modified>
</cp:coreProperties>
</file>