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Lst>
  <p:notesMasterIdLst>
    <p:notesMasterId r:id="rId18"/>
  </p:notesMasterIdLst>
  <p:handoutMasterIdLst>
    <p:handoutMasterId r:id="rId19"/>
  </p:handoutMasterIdLst>
  <p:sldIdLst>
    <p:sldId id="754" r:id="rId3"/>
    <p:sldId id="772" r:id="rId4"/>
    <p:sldId id="773" r:id="rId5"/>
    <p:sldId id="774" r:id="rId6"/>
    <p:sldId id="775" r:id="rId7"/>
    <p:sldId id="776" r:id="rId8"/>
    <p:sldId id="777" r:id="rId9"/>
    <p:sldId id="778" r:id="rId10"/>
    <p:sldId id="755" r:id="rId11"/>
    <p:sldId id="756" r:id="rId12"/>
    <p:sldId id="757" r:id="rId13"/>
    <p:sldId id="759" r:id="rId14"/>
    <p:sldId id="770" r:id="rId15"/>
    <p:sldId id="771" r:id="rId16"/>
    <p:sldId id="779" r:id="rId17"/>
  </p:sldIdLst>
  <p:sldSz cx="9144000" cy="6858000" type="letter"/>
  <p:notesSz cx="6985000" cy="9283700"/>
  <p:defaultTextStyle>
    <a:defPPr>
      <a:defRPr lang="en-US"/>
    </a:defPPr>
    <a:lvl1pPr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1pPr>
    <a:lvl2pPr marL="4572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2pPr>
    <a:lvl3pPr marL="9144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3pPr>
    <a:lvl4pPr marL="13716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4pPr>
    <a:lvl5pPr marL="18288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5pPr>
    <a:lvl6pPr marL="2286000" algn="l" defTabSz="914400" rtl="0" eaLnBrk="1" latinLnBrk="0" hangingPunct="1">
      <a:defRPr sz="1600" kern="1200">
        <a:solidFill>
          <a:schemeClr val="tx2"/>
        </a:solidFill>
        <a:latin typeface="Book Antiqua" pitchFamily="18" charset="0"/>
        <a:ea typeface="ＭＳ Ｐゴシック" pitchFamily="1" charset="-128"/>
        <a:cs typeface="+mn-cs"/>
      </a:defRPr>
    </a:lvl6pPr>
    <a:lvl7pPr marL="2743200" algn="l" defTabSz="914400" rtl="0" eaLnBrk="1" latinLnBrk="0" hangingPunct="1">
      <a:defRPr sz="1600" kern="1200">
        <a:solidFill>
          <a:schemeClr val="tx2"/>
        </a:solidFill>
        <a:latin typeface="Book Antiqua" pitchFamily="18" charset="0"/>
        <a:ea typeface="ＭＳ Ｐゴシック" pitchFamily="1" charset="-128"/>
        <a:cs typeface="+mn-cs"/>
      </a:defRPr>
    </a:lvl7pPr>
    <a:lvl8pPr marL="3200400" algn="l" defTabSz="914400" rtl="0" eaLnBrk="1" latinLnBrk="0" hangingPunct="1">
      <a:defRPr sz="1600" kern="1200">
        <a:solidFill>
          <a:schemeClr val="tx2"/>
        </a:solidFill>
        <a:latin typeface="Book Antiqua" pitchFamily="18" charset="0"/>
        <a:ea typeface="ＭＳ Ｐゴシック" pitchFamily="1" charset="-128"/>
        <a:cs typeface="+mn-cs"/>
      </a:defRPr>
    </a:lvl8pPr>
    <a:lvl9pPr marL="3657600" algn="l" defTabSz="914400" rtl="0" eaLnBrk="1" latinLnBrk="0" hangingPunct="1">
      <a:defRPr sz="1600" kern="1200">
        <a:solidFill>
          <a:schemeClr val="tx2"/>
        </a:solidFill>
        <a:latin typeface="Book Antiqua" pitchFamily="18" charset="0"/>
        <a:ea typeface="ＭＳ Ｐゴシック"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CCFF99"/>
    <a:srgbClr val="CCFFCC"/>
    <a:srgbClr val="993300"/>
    <a:srgbClr val="99FF99"/>
    <a:srgbClr val="BBE0E3"/>
    <a:srgbClr val="FFFF99"/>
    <a:srgbClr val="66FF99"/>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7" autoAdjust="0"/>
    <p:restoredTop sz="90768" autoAdjust="0"/>
  </p:normalViewPr>
  <p:slideViewPr>
    <p:cSldViewPr snapToGrid="0">
      <p:cViewPr varScale="1">
        <p:scale>
          <a:sx n="118" d="100"/>
          <a:sy n="118" d="100"/>
        </p:scale>
        <p:origin x="-576" y="-11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snapToGrid="0">
      <p:cViewPr varScale="1">
        <p:scale>
          <a:sx n="58" d="100"/>
          <a:sy n="58" d="100"/>
        </p:scale>
        <p:origin x="-1815" y="-87"/>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4" Type="http://schemas.openxmlformats.org/officeDocument/2006/relationships/slide" Target="slides/slide10.xml"/><Relationship Id="rId5" Type="http://schemas.openxmlformats.org/officeDocument/2006/relationships/slide" Target="slides/slide11.xml"/><Relationship Id="rId1" Type="http://schemas.openxmlformats.org/officeDocument/2006/relationships/slide" Target="slides/slide1.xml"/><Relationship Id="rId2"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617" y="-1697"/>
            <a:ext cx="3026834"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50274">
              <a:defRPr sz="1000" i="1">
                <a:ea typeface="+mn-ea"/>
              </a:defRPr>
            </a:lvl1pPr>
          </a:lstStyle>
          <a:p>
            <a:pPr>
              <a:defRPr/>
            </a:pPr>
            <a:endParaRPr lang="en-US"/>
          </a:p>
        </p:txBody>
      </p:sp>
      <p:sp>
        <p:nvSpPr>
          <p:cNvPr id="3075" name="Rectangle 3"/>
          <p:cNvSpPr>
            <a:spLocks noGrp="1" noChangeArrowheads="1"/>
          </p:cNvSpPr>
          <p:nvPr>
            <p:ph type="dt" sz="quarter" idx="1"/>
          </p:nvPr>
        </p:nvSpPr>
        <p:spPr bwMode="auto">
          <a:xfrm>
            <a:off x="3958167" y="-1697"/>
            <a:ext cx="3026833"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50274">
              <a:defRPr sz="1000" i="1">
                <a:ea typeface="+mn-ea"/>
              </a:defRPr>
            </a:lvl1pPr>
          </a:lstStyle>
          <a:p>
            <a:pPr>
              <a:defRPr/>
            </a:pPr>
            <a:endParaRPr lang="en-US"/>
          </a:p>
        </p:txBody>
      </p:sp>
      <p:sp>
        <p:nvSpPr>
          <p:cNvPr id="3076" name="Rectangle 4"/>
          <p:cNvSpPr>
            <a:spLocks noGrp="1" noChangeArrowheads="1"/>
          </p:cNvSpPr>
          <p:nvPr>
            <p:ph type="ftr" sz="quarter" idx="2"/>
          </p:nvPr>
        </p:nvSpPr>
        <p:spPr bwMode="auto">
          <a:xfrm>
            <a:off x="-1617" y="8820534"/>
            <a:ext cx="3026834"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50274">
              <a:defRPr sz="1000" i="1">
                <a:ea typeface="+mn-ea"/>
              </a:defRPr>
            </a:lvl1pPr>
          </a:lstStyle>
          <a:p>
            <a:pPr>
              <a:defRPr/>
            </a:pPr>
            <a:endParaRPr lang="en-US"/>
          </a:p>
        </p:txBody>
      </p:sp>
      <p:sp>
        <p:nvSpPr>
          <p:cNvPr id="3077" name="Rectangle 5"/>
          <p:cNvSpPr>
            <a:spLocks noGrp="1" noChangeArrowheads="1"/>
          </p:cNvSpPr>
          <p:nvPr>
            <p:ph type="sldNum" sz="quarter" idx="3"/>
          </p:nvPr>
        </p:nvSpPr>
        <p:spPr bwMode="auto">
          <a:xfrm>
            <a:off x="3958167" y="8820534"/>
            <a:ext cx="3026833"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50274">
              <a:defRPr sz="1000" i="1">
                <a:ea typeface="+mn-ea"/>
              </a:defRPr>
            </a:lvl1pPr>
          </a:lstStyle>
          <a:p>
            <a:pPr>
              <a:defRPr/>
            </a:pPr>
            <a:fld id="{FAEE4B5F-E73A-4284-9AA9-DD72BA922ABE}" type="slidenum">
              <a:rPr lang="en-US"/>
              <a:pPr>
                <a:defRPr/>
              </a:pPr>
              <a:t>‹#›</a:t>
            </a:fld>
            <a:endParaRPr lang="en-US"/>
          </a:p>
        </p:txBody>
      </p:sp>
    </p:spTree>
    <p:extLst>
      <p:ext uri="{BB962C8B-B14F-4D97-AF65-F5344CB8AC3E}">
        <p14:creationId xmlns:p14="http://schemas.microsoft.com/office/powerpoint/2010/main" val="1864658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617" y="-1697"/>
            <a:ext cx="3026834"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50274">
              <a:defRPr sz="1000" i="1">
                <a:solidFill>
                  <a:schemeClr val="tx1"/>
                </a:solidFill>
                <a:latin typeface="Times New Roman" pitchFamily="18" charset="0"/>
                <a:ea typeface="+mn-ea"/>
              </a:defRPr>
            </a:lvl1pPr>
          </a:lstStyle>
          <a:p>
            <a:pPr>
              <a:defRPr/>
            </a:pPr>
            <a:endParaRPr lang="en-US"/>
          </a:p>
        </p:txBody>
      </p:sp>
      <p:sp>
        <p:nvSpPr>
          <p:cNvPr id="2051" name="Rectangle 3"/>
          <p:cNvSpPr>
            <a:spLocks noGrp="1" noChangeArrowheads="1"/>
          </p:cNvSpPr>
          <p:nvPr>
            <p:ph type="dt" idx="1"/>
          </p:nvPr>
        </p:nvSpPr>
        <p:spPr bwMode="auto">
          <a:xfrm>
            <a:off x="3958167" y="-1697"/>
            <a:ext cx="3026833"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50274">
              <a:defRPr sz="1000" i="1">
                <a:solidFill>
                  <a:schemeClr val="tx1"/>
                </a:solidFill>
                <a:latin typeface="Times New Roman" pitchFamily="18" charset="0"/>
                <a:ea typeface="+mn-ea"/>
              </a:defRPr>
            </a:lvl1pPr>
          </a:lstStyle>
          <a:p>
            <a:pPr>
              <a:defRPr/>
            </a:pPr>
            <a:endParaRPr lang="en-US"/>
          </a:p>
        </p:txBody>
      </p:sp>
      <p:sp>
        <p:nvSpPr>
          <p:cNvPr id="2052" name="Rectangle 4"/>
          <p:cNvSpPr>
            <a:spLocks noGrp="1" noChangeArrowheads="1"/>
          </p:cNvSpPr>
          <p:nvPr>
            <p:ph type="ftr" sz="quarter" idx="4"/>
          </p:nvPr>
        </p:nvSpPr>
        <p:spPr bwMode="auto">
          <a:xfrm>
            <a:off x="-1617" y="8820534"/>
            <a:ext cx="3026834"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50274">
              <a:defRPr sz="1000" i="1">
                <a:solidFill>
                  <a:schemeClr val="tx1"/>
                </a:solidFill>
                <a:latin typeface="Times New Roman" pitchFamily="18" charset="0"/>
                <a:ea typeface="+mn-ea"/>
              </a:defRPr>
            </a:lvl1pPr>
          </a:lstStyle>
          <a:p>
            <a:pPr>
              <a:defRPr/>
            </a:pPr>
            <a:endParaRPr lang="en-US"/>
          </a:p>
        </p:txBody>
      </p:sp>
      <p:sp>
        <p:nvSpPr>
          <p:cNvPr id="2053" name="Rectangle 5"/>
          <p:cNvSpPr>
            <a:spLocks noGrp="1" noChangeArrowheads="1"/>
          </p:cNvSpPr>
          <p:nvPr>
            <p:ph type="sldNum" sz="quarter" idx="5"/>
          </p:nvPr>
        </p:nvSpPr>
        <p:spPr bwMode="auto">
          <a:xfrm>
            <a:off x="3958167" y="8820534"/>
            <a:ext cx="3026833"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50274">
              <a:defRPr sz="1000" i="1">
                <a:solidFill>
                  <a:schemeClr val="tx1"/>
                </a:solidFill>
                <a:latin typeface="Times New Roman" pitchFamily="18" charset="0"/>
                <a:ea typeface="+mn-ea"/>
              </a:defRPr>
            </a:lvl1pPr>
          </a:lstStyle>
          <a:p>
            <a:pPr>
              <a:defRPr/>
            </a:pPr>
            <a:fld id="{53FC361A-BD9F-4A25-BAFF-443257819830}" type="slidenum">
              <a:rPr lang="en-US"/>
              <a:pPr>
                <a:defRPr/>
              </a:pPr>
              <a:t>‹#›</a:t>
            </a:fld>
            <a:endParaRPr lang="en-US"/>
          </a:p>
        </p:txBody>
      </p:sp>
      <p:sp>
        <p:nvSpPr>
          <p:cNvPr id="2054" name="Rectangle 6"/>
          <p:cNvSpPr>
            <a:spLocks noGrp="1" noChangeArrowheads="1"/>
          </p:cNvSpPr>
          <p:nvPr>
            <p:ph type="body" sz="quarter" idx="3"/>
          </p:nvPr>
        </p:nvSpPr>
        <p:spPr bwMode="auto">
          <a:xfrm>
            <a:off x="931334" y="4409419"/>
            <a:ext cx="5120717" cy="4176986"/>
          </a:xfrm>
          <a:prstGeom prst="rect">
            <a:avLst/>
          </a:prstGeom>
          <a:noFill/>
          <a:ln w="9525">
            <a:noFill/>
            <a:miter lim="800000"/>
            <a:headEnd/>
            <a:tailEnd/>
          </a:ln>
          <a:effectLst/>
        </p:spPr>
        <p:txBody>
          <a:bodyPr vert="horz" wrap="square" lIns="93491" tIns="47539" rIns="93491" bIns="47539"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9" name="Rectangle 7"/>
          <p:cNvSpPr>
            <a:spLocks noGrp="1" noRot="1" noChangeAspect="1" noChangeArrowheads="1" noTextEdit="1"/>
          </p:cNvSpPr>
          <p:nvPr>
            <p:ph type="sldImg" idx="2"/>
          </p:nvPr>
        </p:nvSpPr>
        <p:spPr bwMode="auto">
          <a:xfrm>
            <a:off x="1171575" y="696913"/>
            <a:ext cx="4641850" cy="34829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322657278"/>
      </p:ext>
    </p:extLst>
  </p:cSld>
  <p:clrMap bg1="lt1" tx1="dk1" bg2="lt2" tx2="dk2" accent1="accent1" accent2="accent2" accent3="accent3" accent4="accent4" accent5="accent5" accent6="accent6" hlink="hlink" folHlink="folHlink"/>
  <p:notesStyle>
    <a:lvl1pPr algn="l" defTabSz="952500" rtl="0" eaLnBrk="0" fontAlgn="base" hangingPunct="0">
      <a:spcBef>
        <a:spcPct val="30000"/>
      </a:spcBef>
      <a:spcAft>
        <a:spcPct val="0"/>
      </a:spcAft>
      <a:defRPr sz="1200" kern="1200">
        <a:solidFill>
          <a:schemeClr val="tx1"/>
        </a:solidFill>
        <a:latin typeface="Arial"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Arial"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Arial" charset="0"/>
        <a:ea typeface="+mn-ea"/>
        <a:cs typeface="+mn-cs"/>
      </a:defRPr>
    </a:lvl3pPr>
    <a:lvl4pPr marL="1398588" algn="l" defTabSz="952500" rtl="0" eaLnBrk="0" fontAlgn="base" hangingPunct="0">
      <a:spcBef>
        <a:spcPct val="30000"/>
      </a:spcBef>
      <a:spcAft>
        <a:spcPct val="0"/>
      </a:spcAft>
      <a:defRPr sz="1200" kern="1200">
        <a:solidFill>
          <a:schemeClr val="tx1"/>
        </a:solidFill>
        <a:latin typeface="Arial"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4AD0E-3963-4C58-A128-5348BC030B40}" type="slidenum">
              <a:rPr lang="en-US"/>
              <a:pPr/>
              <a:t>1</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F16F7-F165-42C0-9B4C-A8AC36CF0AC7}" type="slidenum">
              <a:rPr lang="en-US"/>
              <a:pPr/>
              <a:t>12</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9CAF3-ABB4-4E71-A821-4873C238D165}" type="slidenum">
              <a:rPr lang="en-US"/>
              <a:pPr/>
              <a:t>2</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6C0EB-3594-4803-82C4-DD78177D0095}" type="slidenum">
              <a:rPr lang="en-US"/>
              <a:pPr/>
              <a:t>3</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0A2AB-F732-4806-B729-28FF1E0FFA2D}" type="slidenum">
              <a:rPr lang="en-US"/>
              <a:pPr/>
              <a:t>4</a:t>
            </a:fld>
            <a:endParaRPr 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BD63E-1896-4CF6-9575-95D8F9BAB90C}" type="slidenum">
              <a:rPr lang="en-US"/>
              <a:pPr/>
              <a:t>6</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7F61A-BC24-4BEC-A184-03BE498E0F88}" type="slidenum">
              <a:rPr lang="en-US"/>
              <a:pPr/>
              <a:t>7</a:t>
            </a:fld>
            <a:endParaRPr lang="en-US"/>
          </a:p>
        </p:txBody>
      </p:sp>
      <p:sp>
        <p:nvSpPr>
          <p:cNvPr id="575490" name="Rectangle 1026"/>
          <p:cNvSpPr>
            <a:spLocks noGrp="1" noRot="1" noChangeAspect="1" noChangeArrowheads="1" noTextEdit="1"/>
          </p:cNvSpPr>
          <p:nvPr>
            <p:ph type="sldImg"/>
          </p:nvPr>
        </p:nvSpPr>
        <p:spPr>
          <a:ln/>
        </p:spPr>
      </p:sp>
      <p:sp>
        <p:nvSpPr>
          <p:cNvPr id="57549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DA54A-1B5E-484F-8174-795959F25F2A}" type="slidenum">
              <a:rPr lang="en-US"/>
              <a:pPr/>
              <a:t>9</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52B6C-A638-482A-85FF-70D1F54AFF4A}" type="slidenum">
              <a:rPr lang="en-US"/>
              <a:pPr/>
              <a:t>10</a:t>
            </a:fld>
            <a:endParaRPr 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ADF21-54D9-4AC7-BF56-46F11CC24ADA}" type="slidenum">
              <a:rPr lang="en-US"/>
              <a:pPr/>
              <a:t>11</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1374775"/>
            <a:ext cx="2125662" cy="358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374775"/>
            <a:ext cx="6227763" cy="358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700" y="17526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27500" y="17526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568325"/>
            <a:ext cx="2214563" cy="5299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700" y="568325"/>
            <a:ext cx="6492875" cy="5299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3816350"/>
            <a:ext cx="3962400" cy="114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14800" y="3816350"/>
            <a:ext cx="3962400" cy="114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17"/>
          <p:cNvGrpSpPr>
            <a:grpSpLocks/>
          </p:cNvGrpSpPr>
          <p:nvPr userDrawn="1"/>
        </p:nvGrpSpPr>
        <p:grpSpPr bwMode="auto">
          <a:xfrm>
            <a:off x="138113" y="9525"/>
            <a:ext cx="8859837" cy="6819900"/>
            <a:chOff x="138545" y="487455"/>
            <a:chExt cx="8859745" cy="6370545"/>
          </a:xfrm>
        </p:grpSpPr>
        <p:sp>
          <p:nvSpPr>
            <p:cNvPr id="119" name="Line 75"/>
            <p:cNvSpPr>
              <a:spLocks noChangeShapeType="1"/>
            </p:cNvSpPr>
            <p:nvPr userDrawn="1"/>
          </p:nvSpPr>
          <p:spPr bwMode="auto">
            <a:xfrm rot="16200000" flipH="1">
              <a:off x="-26308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0" name="Line 76"/>
            <p:cNvSpPr>
              <a:spLocks noChangeShapeType="1"/>
            </p:cNvSpPr>
            <p:nvPr userDrawn="1"/>
          </p:nvSpPr>
          <p:spPr bwMode="auto">
            <a:xfrm rot="16200000" flipH="1">
              <a:off x="-249269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1" name="Line 77"/>
            <p:cNvSpPr>
              <a:spLocks noChangeShapeType="1"/>
            </p:cNvSpPr>
            <p:nvPr userDrawn="1"/>
          </p:nvSpPr>
          <p:spPr bwMode="auto">
            <a:xfrm rot="16200000" flipH="1">
              <a:off x="-235458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2" name="Line 78"/>
            <p:cNvSpPr>
              <a:spLocks noChangeShapeType="1"/>
            </p:cNvSpPr>
            <p:nvPr userDrawn="1"/>
          </p:nvSpPr>
          <p:spPr bwMode="auto">
            <a:xfrm rot="16200000" flipH="1">
              <a:off x="-221647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3" name="Line 79"/>
            <p:cNvSpPr>
              <a:spLocks noChangeShapeType="1"/>
            </p:cNvSpPr>
            <p:nvPr userDrawn="1"/>
          </p:nvSpPr>
          <p:spPr bwMode="auto">
            <a:xfrm rot="16200000" flipH="1">
              <a:off x="-207836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4" name="Line 80"/>
            <p:cNvSpPr>
              <a:spLocks noChangeShapeType="1"/>
            </p:cNvSpPr>
            <p:nvPr userDrawn="1"/>
          </p:nvSpPr>
          <p:spPr bwMode="auto">
            <a:xfrm rot="16200000" flipH="1">
              <a:off x="-19386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5" name="Line 81"/>
            <p:cNvSpPr>
              <a:spLocks noChangeShapeType="1"/>
            </p:cNvSpPr>
            <p:nvPr userDrawn="1"/>
          </p:nvSpPr>
          <p:spPr bwMode="auto">
            <a:xfrm rot="16200000" flipH="1">
              <a:off x="-18005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6" name="Line 82"/>
            <p:cNvSpPr>
              <a:spLocks noChangeShapeType="1"/>
            </p:cNvSpPr>
            <p:nvPr userDrawn="1"/>
          </p:nvSpPr>
          <p:spPr bwMode="auto">
            <a:xfrm rot="16200000" flipH="1">
              <a:off x="-166244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7" name="Line 83"/>
            <p:cNvSpPr>
              <a:spLocks noChangeShapeType="1"/>
            </p:cNvSpPr>
            <p:nvPr userDrawn="1"/>
          </p:nvSpPr>
          <p:spPr bwMode="auto">
            <a:xfrm rot="16200000" flipH="1">
              <a:off x="-152433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8" name="Line 84"/>
            <p:cNvSpPr>
              <a:spLocks noChangeShapeType="1"/>
            </p:cNvSpPr>
            <p:nvPr userDrawn="1"/>
          </p:nvSpPr>
          <p:spPr bwMode="auto">
            <a:xfrm rot="16200000" flipH="1">
              <a:off x="-138622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9" name="Line 85"/>
            <p:cNvSpPr>
              <a:spLocks noChangeShapeType="1"/>
            </p:cNvSpPr>
            <p:nvPr userDrawn="1"/>
          </p:nvSpPr>
          <p:spPr bwMode="auto">
            <a:xfrm rot="16200000" flipH="1">
              <a:off x="-12465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0" name="Line 86"/>
            <p:cNvSpPr>
              <a:spLocks noChangeShapeType="1"/>
            </p:cNvSpPr>
            <p:nvPr userDrawn="1"/>
          </p:nvSpPr>
          <p:spPr bwMode="auto">
            <a:xfrm rot="16200000" flipH="1">
              <a:off x="-11084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1" name="Line 87"/>
            <p:cNvSpPr>
              <a:spLocks noChangeShapeType="1"/>
            </p:cNvSpPr>
            <p:nvPr userDrawn="1"/>
          </p:nvSpPr>
          <p:spPr bwMode="auto">
            <a:xfrm rot="16200000" flipH="1">
              <a:off x="-97029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2" name="Line 88"/>
            <p:cNvSpPr>
              <a:spLocks noChangeShapeType="1"/>
            </p:cNvSpPr>
            <p:nvPr userDrawn="1"/>
          </p:nvSpPr>
          <p:spPr bwMode="auto">
            <a:xfrm rot="16200000" flipH="1">
              <a:off x="-83218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3" name="Line 89"/>
            <p:cNvSpPr>
              <a:spLocks noChangeShapeType="1"/>
            </p:cNvSpPr>
            <p:nvPr userDrawn="1"/>
          </p:nvSpPr>
          <p:spPr bwMode="auto">
            <a:xfrm rot="16200000" flipH="1">
              <a:off x="-69407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4" name="Line 90"/>
            <p:cNvSpPr>
              <a:spLocks noChangeShapeType="1"/>
            </p:cNvSpPr>
            <p:nvPr userDrawn="1"/>
          </p:nvSpPr>
          <p:spPr bwMode="auto">
            <a:xfrm rot="16200000" flipH="1">
              <a:off x="-5543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5" name="Line 91"/>
            <p:cNvSpPr>
              <a:spLocks noChangeShapeType="1"/>
            </p:cNvSpPr>
            <p:nvPr userDrawn="1"/>
          </p:nvSpPr>
          <p:spPr bwMode="auto">
            <a:xfrm rot="16200000" flipH="1">
              <a:off x="-4162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6" name="Line 92"/>
            <p:cNvSpPr>
              <a:spLocks noChangeShapeType="1"/>
            </p:cNvSpPr>
            <p:nvPr userDrawn="1"/>
          </p:nvSpPr>
          <p:spPr bwMode="auto">
            <a:xfrm rot="16200000" flipH="1">
              <a:off x="-27815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7" name="Line 93"/>
            <p:cNvSpPr>
              <a:spLocks noChangeShapeType="1"/>
            </p:cNvSpPr>
            <p:nvPr userDrawn="1"/>
          </p:nvSpPr>
          <p:spPr bwMode="auto">
            <a:xfrm rot="16200000" flipH="1">
              <a:off x="-1400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8" name="Line 94"/>
            <p:cNvSpPr>
              <a:spLocks noChangeShapeType="1"/>
            </p:cNvSpPr>
            <p:nvPr userDrawn="1"/>
          </p:nvSpPr>
          <p:spPr bwMode="auto">
            <a:xfrm rot="16200000" flipH="1">
              <a:off x="-193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9" name="Line 95"/>
            <p:cNvSpPr>
              <a:spLocks noChangeShapeType="1"/>
            </p:cNvSpPr>
            <p:nvPr userDrawn="1"/>
          </p:nvSpPr>
          <p:spPr bwMode="auto">
            <a:xfrm rot="16200000" flipH="1">
              <a:off x="137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0" name="Line 96"/>
            <p:cNvSpPr>
              <a:spLocks noChangeShapeType="1"/>
            </p:cNvSpPr>
            <p:nvPr userDrawn="1"/>
          </p:nvSpPr>
          <p:spPr bwMode="auto">
            <a:xfrm rot="16200000" flipH="1">
              <a:off x="275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1" name="Line 97"/>
            <p:cNvSpPr>
              <a:spLocks noChangeShapeType="1"/>
            </p:cNvSpPr>
            <p:nvPr userDrawn="1"/>
          </p:nvSpPr>
          <p:spPr bwMode="auto">
            <a:xfrm rot="16200000" flipH="1">
              <a:off x="41398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2" name="Line 98"/>
            <p:cNvSpPr>
              <a:spLocks noChangeShapeType="1"/>
            </p:cNvSpPr>
            <p:nvPr userDrawn="1"/>
          </p:nvSpPr>
          <p:spPr bwMode="auto">
            <a:xfrm rot="16200000" flipH="1">
              <a:off x="552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3" name="Line 99"/>
            <p:cNvSpPr>
              <a:spLocks noChangeShapeType="1"/>
            </p:cNvSpPr>
            <p:nvPr userDrawn="1"/>
          </p:nvSpPr>
          <p:spPr bwMode="auto">
            <a:xfrm rot="16200000" flipH="1">
              <a:off x="69020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4" name="Line 100"/>
            <p:cNvSpPr>
              <a:spLocks noChangeShapeType="1"/>
            </p:cNvSpPr>
            <p:nvPr userDrawn="1"/>
          </p:nvSpPr>
          <p:spPr bwMode="auto">
            <a:xfrm rot="16200000" flipH="1">
              <a:off x="829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5" name="Line 101"/>
            <p:cNvSpPr>
              <a:spLocks noChangeShapeType="1"/>
            </p:cNvSpPr>
            <p:nvPr userDrawn="1"/>
          </p:nvSpPr>
          <p:spPr bwMode="auto">
            <a:xfrm rot="16200000" flipH="1">
              <a:off x="968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6" name="Line 102"/>
            <p:cNvSpPr>
              <a:spLocks noChangeShapeType="1"/>
            </p:cNvSpPr>
            <p:nvPr userDrawn="1"/>
          </p:nvSpPr>
          <p:spPr bwMode="auto">
            <a:xfrm rot="16200000" flipH="1">
              <a:off x="110612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7" name="Line 103"/>
            <p:cNvSpPr>
              <a:spLocks noChangeShapeType="1"/>
            </p:cNvSpPr>
            <p:nvPr userDrawn="1"/>
          </p:nvSpPr>
          <p:spPr bwMode="auto">
            <a:xfrm rot="16200000" flipH="1">
              <a:off x="124424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8" name="Line 104"/>
            <p:cNvSpPr>
              <a:spLocks noChangeShapeType="1"/>
            </p:cNvSpPr>
            <p:nvPr userDrawn="1"/>
          </p:nvSpPr>
          <p:spPr bwMode="auto">
            <a:xfrm rot="16200000" flipH="1">
              <a:off x="138393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9" name="Line 105"/>
            <p:cNvSpPr>
              <a:spLocks noChangeShapeType="1"/>
            </p:cNvSpPr>
            <p:nvPr userDrawn="1"/>
          </p:nvSpPr>
          <p:spPr bwMode="auto">
            <a:xfrm rot="16200000" flipH="1">
              <a:off x="152205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0" name="Line 107"/>
            <p:cNvSpPr>
              <a:spLocks noChangeShapeType="1"/>
            </p:cNvSpPr>
            <p:nvPr userDrawn="1"/>
          </p:nvSpPr>
          <p:spPr bwMode="auto">
            <a:xfrm rot="16200000" flipH="1">
              <a:off x="-304672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1" name="Line 108"/>
            <p:cNvSpPr>
              <a:spLocks noChangeShapeType="1"/>
            </p:cNvSpPr>
            <p:nvPr userDrawn="1"/>
          </p:nvSpPr>
          <p:spPr bwMode="auto">
            <a:xfrm rot="16200000" flipH="1">
              <a:off x="-290861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2" name="Line 109"/>
            <p:cNvSpPr>
              <a:spLocks noChangeShapeType="1"/>
            </p:cNvSpPr>
            <p:nvPr userDrawn="1"/>
          </p:nvSpPr>
          <p:spPr bwMode="auto">
            <a:xfrm rot="16200000" flipH="1">
              <a:off x="-277050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3" name="Line 110"/>
            <p:cNvSpPr>
              <a:spLocks noChangeShapeType="1"/>
            </p:cNvSpPr>
            <p:nvPr userDrawn="1"/>
          </p:nvSpPr>
          <p:spPr bwMode="auto">
            <a:xfrm rot="16200000" flipH="1">
              <a:off x="221419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4" name="Line 111"/>
            <p:cNvSpPr>
              <a:spLocks noChangeShapeType="1"/>
            </p:cNvSpPr>
            <p:nvPr userDrawn="1"/>
          </p:nvSpPr>
          <p:spPr bwMode="auto">
            <a:xfrm rot="16200000" flipH="1">
              <a:off x="235230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5" name="Line 112"/>
            <p:cNvSpPr>
              <a:spLocks noChangeShapeType="1"/>
            </p:cNvSpPr>
            <p:nvPr userDrawn="1"/>
          </p:nvSpPr>
          <p:spPr bwMode="auto">
            <a:xfrm rot="16200000" flipH="1">
              <a:off x="249041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6" name="Line 113"/>
            <p:cNvSpPr>
              <a:spLocks noChangeShapeType="1"/>
            </p:cNvSpPr>
            <p:nvPr userDrawn="1"/>
          </p:nvSpPr>
          <p:spPr bwMode="auto">
            <a:xfrm rot="16200000" flipH="1">
              <a:off x="262852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7" name="Line 114"/>
            <p:cNvSpPr>
              <a:spLocks noChangeShapeType="1"/>
            </p:cNvSpPr>
            <p:nvPr userDrawn="1"/>
          </p:nvSpPr>
          <p:spPr bwMode="auto">
            <a:xfrm rot="16200000" flipH="1">
              <a:off x="276822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8" name="Line 115"/>
            <p:cNvSpPr>
              <a:spLocks noChangeShapeType="1"/>
            </p:cNvSpPr>
            <p:nvPr userDrawn="1"/>
          </p:nvSpPr>
          <p:spPr bwMode="auto">
            <a:xfrm rot="16200000" flipH="1">
              <a:off x="166016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9" name="Line 116"/>
            <p:cNvSpPr>
              <a:spLocks noChangeShapeType="1"/>
            </p:cNvSpPr>
            <p:nvPr userDrawn="1"/>
          </p:nvSpPr>
          <p:spPr bwMode="auto">
            <a:xfrm rot="16200000" flipH="1">
              <a:off x="179827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0" name="Line 117"/>
            <p:cNvSpPr>
              <a:spLocks noChangeShapeType="1"/>
            </p:cNvSpPr>
            <p:nvPr userDrawn="1"/>
          </p:nvSpPr>
          <p:spPr bwMode="auto">
            <a:xfrm rot="16200000" flipH="1">
              <a:off x="193638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1" name="Line 118"/>
            <p:cNvSpPr>
              <a:spLocks noChangeShapeType="1"/>
            </p:cNvSpPr>
            <p:nvPr userDrawn="1"/>
          </p:nvSpPr>
          <p:spPr bwMode="auto">
            <a:xfrm rot="16200000" flipH="1">
              <a:off x="207608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2" name="Line 92"/>
            <p:cNvSpPr>
              <a:spLocks noChangeShapeType="1"/>
            </p:cNvSpPr>
            <p:nvPr userDrawn="1"/>
          </p:nvSpPr>
          <p:spPr bwMode="auto">
            <a:xfrm rot="16200000" flipH="1">
              <a:off x="290633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3" name="Line 93"/>
            <p:cNvSpPr>
              <a:spLocks noChangeShapeType="1"/>
            </p:cNvSpPr>
            <p:nvPr userDrawn="1"/>
          </p:nvSpPr>
          <p:spPr bwMode="auto">
            <a:xfrm rot="16200000" flipH="1">
              <a:off x="30444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4" name="Line 94"/>
            <p:cNvSpPr>
              <a:spLocks noChangeShapeType="1"/>
            </p:cNvSpPr>
            <p:nvPr userDrawn="1"/>
          </p:nvSpPr>
          <p:spPr bwMode="auto">
            <a:xfrm rot="16200000" flipH="1">
              <a:off x="318255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5" name="Line 95"/>
            <p:cNvSpPr>
              <a:spLocks noChangeShapeType="1"/>
            </p:cNvSpPr>
            <p:nvPr userDrawn="1"/>
          </p:nvSpPr>
          <p:spPr bwMode="auto">
            <a:xfrm rot="16200000" flipH="1">
              <a:off x="33206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6" name="Line 96"/>
            <p:cNvSpPr>
              <a:spLocks noChangeShapeType="1"/>
            </p:cNvSpPr>
            <p:nvPr userDrawn="1"/>
          </p:nvSpPr>
          <p:spPr bwMode="auto">
            <a:xfrm rot="16200000" flipH="1">
              <a:off x="346036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7" name="Line 97"/>
            <p:cNvSpPr>
              <a:spLocks noChangeShapeType="1"/>
            </p:cNvSpPr>
            <p:nvPr userDrawn="1"/>
          </p:nvSpPr>
          <p:spPr bwMode="auto">
            <a:xfrm rot="16200000" flipH="1">
              <a:off x="35984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8" name="Line 98"/>
            <p:cNvSpPr>
              <a:spLocks noChangeShapeType="1"/>
            </p:cNvSpPr>
            <p:nvPr userDrawn="1"/>
          </p:nvSpPr>
          <p:spPr bwMode="auto">
            <a:xfrm rot="16200000" flipH="1">
              <a:off x="373658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9" name="Line 99"/>
            <p:cNvSpPr>
              <a:spLocks noChangeShapeType="1"/>
            </p:cNvSpPr>
            <p:nvPr userDrawn="1"/>
          </p:nvSpPr>
          <p:spPr bwMode="auto">
            <a:xfrm rot="16200000" flipH="1">
              <a:off x="387470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0" name="Line 100"/>
            <p:cNvSpPr>
              <a:spLocks noChangeShapeType="1"/>
            </p:cNvSpPr>
            <p:nvPr userDrawn="1"/>
          </p:nvSpPr>
          <p:spPr bwMode="auto">
            <a:xfrm rot="16200000" flipH="1">
              <a:off x="40128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1" name="Line 101"/>
            <p:cNvSpPr>
              <a:spLocks noChangeShapeType="1"/>
            </p:cNvSpPr>
            <p:nvPr userDrawn="1"/>
          </p:nvSpPr>
          <p:spPr bwMode="auto">
            <a:xfrm rot="16200000" flipH="1">
              <a:off x="415251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2" name="Line 102"/>
            <p:cNvSpPr>
              <a:spLocks noChangeShapeType="1"/>
            </p:cNvSpPr>
            <p:nvPr userDrawn="1"/>
          </p:nvSpPr>
          <p:spPr bwMode="auto">
            <a:xfrm rot="16200000" flipH="1">
              <a:off x="42906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3" name="Line 103"/>
            <p:cNvSpPr>
              <a:spLocks noChangeShapeType="1"/>
            </p:cNvSpPr>
            <p:nvPr userDrawn="1"/>
          </p:nvSpPr>
          <p:spPr bwMode="auto">
            <a:xfrm rot="16200000" flipH="1">
              <a:off x="442873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4" name="Line 104"/>
            <p:cNvSpPr>
              <a:spLocks noChangeShapeType="1"/>
            </p:cNvSpPr>
            <p:nvPr userDrawn="1"/>
          </p:nvSpPr>
          <p:spPr bwMode="auto">
            <a:xfrm rot="16200000" flipH="1">
              <a:off x="456684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5" name="Line 105"/>
            <p:cNvSpPr>
              <a:spLocks noChangeShapeType="1"/>
            </p:cNvSpPr>
            <p:nvPr userDrawn="1"/>
          </p:nvSpPr>
          <p:spPr bwMode="auto">
            <a:xfrm rot="16200000" flipH="1">
              <a:off x="470495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6" name="Line 110"/>
            <p:cNvSpPr>
              <a:spLocks noChangeShapeType="1"/>
            </p:cNvSpPr>
            <p:nvPr userDrawn="1"/>
          </p:nvSpPr>
          <p:spPr bwMode="auto">
            <a:xfrm rot="16200000" flipH="1">
              <a:off x="5397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7" name="Line 111"/>
            <p:cNvSpPr>
              <a:spLocks noChangeShapeType="1"/>
            </p:cNvSpPr>
            <p:nvPr userDrawn="1"/>
          </p:nvSpPr>
          <p:spPr bwMode="auto">
            <a:xfrm rot="16200000" flipH="1">
              <a:off x="553679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8" name="Line 112"/>
            <p:cNvSpPr>
              <a:spLocks noChangeShapeType="1"/>
            </p:cNvSpPr>
            <p:nvPr userDrawn="1"/>
          </p:nvSpPr>
          <p:spPr bwMode="auto">
            <a:xfrm rot="16200000" flipH="1">
              <a:off x="5674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9" name="Line 113"/>
            <p:cNvSpPr>
              <a:spLocks noChangeShapeType="1"/>
            </p:cNvSpPr>
            <p:nvPr userDrawn="1"/>
          </p:nvSpPr>
          <p:spPr bwMode="auto">
            <a:xfrm rot="16200000" flipH="1">
              <a:off x="5813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0" name="Line 115"/>
            <p:cNvSpPr>
              <a:spLocks noChangeShapeType="1"/>
            </p:cNvSpPr>
            <p:nvPr userDrawn="1"/>
          </p:nvSpPr>
          <p:spPr bwMode="auto">
            <a:xfrm rot="16200000" flipH="1">
              <a:off x="48446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1" name="Line 116"/>
            <p:cNvSpPr>
              <a:spLocks noChangeShapeType="1"/>
            </p:cNvSpPr>
            <p:nvPr userDrawn="1"/>
          </p:nvSpPr>
          <p:spPr bwMode="auto">
            <a:xfrm rot="16200000" flipH="1">
              <a:off x="4982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2" name="Line 117"/>
            <p:cNvSpPr>
              <a:spLocks noChangeShapeType="1"/>
            </p:cNvSpPr>
            <p:nvPr userDrawn="1"/>
          </p:nvSpPr>
          <p:spPr bwMode="auto">
            <a:xfrm rot="16200000" flipH="1">
              <a:off x="5120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3" name="Line 118"/>
            <p:cNvSpPr>
              <a:spLocks noChangeShapeType="1"/>
            </p:cNvSpPr>
            <p:nvPr userDrawn="1"/>
          </p:nvSpPr>
          <p:spPr bwMode="auto">
            <a:xfrm rot="16200000" flipH="1">
              <a:off x="525898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1027" name="Group 183"/>
          <p:cNvGrpSpPr>
            <a:grpSpLocks/>
          </p:cNvGrpSpPr>
          <p:nvPr userDrawn="1"/>
        </p:nvGrpSpPr>
        <p:grpSpPr bwMode="auto">
          <a:xfrm>
            <a:off x="28575" y="88900"/>
            <a:ext cx="9086850" cy="6643688"/>
            <a:chOff x="0" y="89528"/>
            <a:chExt cx="9144000" cy="6643729"/>
          </a:xfrm>
        </p:grpSpPr>
        <p:sp>
          <p:nvSpPr>
            <p:cNvPr id="185" name="Line 6"/>
            <p:cNvSpPr>
              <a:spLocks noChangeShapeType="1"/>
            </p:cNvSpPr>
            <p:nvPr userDrawn="1"/>
          </p:nvSpPr>
          <p:spPr bwMode="auto">
            <a:xfrm flipH="1">
              <a:off x="0" y="25295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6" name="Line 7"/>
            <p:cNvSpPr>
              <a:spLocks noChangeShapeType="1"/>
            </p:cNvSpPr>
            <p:nvPr userDrawn="1"/>
          </p:nvSpPr>
          <p:spPr bwMode="auto">
            <a:xfrm flipH="1">
              <a:off x="0" y="26660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7" name="Line 8"/>
            <p:cNvSpPr>
              <a:spLocks noChangeShapeType="1"/>
            </p:cNvSpPr>
            <p:nvPr userDrawn="1"/>
          </p:nvSpPr>
          <p:spPr bwMode="auto">
            <a:xfrm flipH="1">
              <a:off x="0" y="28009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8" name="Line 9"/>
            <p:cNvSpPr>
              <a:spLocks noChangeShapeType="1"/>
            </p:cNvSpPr>
            <p:nvPr userDrawn="1"/>
          </p:nvSpPr>
          <p:spPr bwMode="auto">
            <a:xfrm flipH="1">
              <a:off x="0" y="29375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9" name="Line 10"/>
            <p:cNvSpPr>
              <a:spLocks noChangeShapeType="1"/>
            </p:cNvSpPr>
            <p:nvPr userDrawn="1"/>
          </p:nvSpPr>
          <p:spPr bwMode="auto">
            <a:xfrm flipH="1">
              <a:off x="0" y="30724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0" name="Line 11"/>
            <p:cNvSpPr>
              <a:spLocks noChangeShapeType="1"/>
            </p:cNvSpPr>
            <p:nvPr userDrawn="1"/>
          </p:nvSpPr>
          <p:spPr bwMode="auto">
            <a:xfrm flipH="1">
              <a:off x="0" y="320739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1" name="Line 12"/>
            <p:cNvSpPr>
              <a:spLocks noChangeShapeType="1"/>
            </p:cNvSpPr>
            <p:nvPr userDrawn="1"/>
          </p:nvSpPr>
          <p:spPr bwMode="auto">
            <a:xfrm flipH="1">
              <a:off x="0" y="334392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2" name="Line 13"/>
            <p:cNvSpPr>
              <a:spLocks noChangeShapeType="1"/>
            </p:cNvSpPr>
            <p:nvPr userDrawn="1"/>
          </p:nvSpPr>
          <p:spPr bwMode="auto">
            <a:xfrm flipH="1">
              <a:off x="0" y="347886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3" name="Line 14"/>
            <p:cNvSpPr>
              <a:spLocks noChangeShapeType="1"/>
            </p:cNvSpPr>
            <p:nvPr userDrawn="1"/>
          </p:nvSpPr>
          <p:spPr bwMode="auto">
            <a:xfrm flipH="1">
              <a:off x="0" y="361538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4" name="Line 15"/>
            <p:cNvSpPr>
              <a:spLocks noChangeShapeType="1"/>
            </p:cNvSpPr>
            <p:nvPr userDrawn="1"/>
          </p:nvSpPr>
          <p:spPr bwMode="auto">
            <a:xfrm flipH="1">
              <a:off x="0" y="37503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5" name="Line 16"/>
            <p:cNvSpPr>
              <a:spLocks noChangeShapeType="1"/>
            </p:cNvSpPr>
            <p:nvPr userDrawn="1"/>
          </p:nvSpPr>
          <p:spPr bwMode="auto">
            <a:xfrm flipH="1">
              <a:off x="0" y="38852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6" name="Line 17"/>
            <p:cNvSpPr>
              <a:spLocks noChangeShapeType="1"/>
            </p:cNvSpPr>
            <p:nvPr userDrawn="1"/>
          </p:nvSpPr>
          <p:spPr bwMode="auto">
            <a:xfrm flipH="1">
              <a:off x="0" y="40217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7" name="Line 18"/>
            <p:cNvSpPr>
              <a:spLocks noChangeShapeType="1"/>
            </p:cNvSpPr>
            <p:nvPr userDrawn="1"/>
          </p:nvSpPr>
          <p:spPr bwMode="auto">
            <a:xfrm flipH="1">
              <a:off x="0" y="41567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8" name="Line 19"/>
            <p:cNvSpPr>
              <a:spLocks noChangeShapeType="1"/>
            </p:cNvSpPr>
            <p:nvPr userDrawn="1"/>
          </p:nvSpPr>
          <p:spPr bwMode="auto">
            <a:xfrm flipH="1">
              <a:off x="0" y="42932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9" name="Line 20"/>
            <p:cNvSpPr>
              <a:spLocks noChangeShapeType="1"/>
            </p:cNvSpPr>
            <p:nvPr userDrawn="1"/>
          </p:nvSpPr>
          <p:spPr bwMode="auto">
            <a:xfrm flipH="1">
              <a:off x="0" y="44281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0" name="Line 21"/>
            <p:cNvSpPr>
              <a:spLocks noChangeShapeType="1"/>
            </p:cNvSpPr>
            <p:nvPr userDrawn="1"/>
          </p:nvSpPr>
          <p:spPr bwMode="auto">
            <a:xfrm flipH="1">
              <a:off x="0" y="45631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1" name="Line 22"/>
            <p:cNvSpPr>
              <a:spLocks noChangeShapeType="1"/>
            </p:cNvSpPr>
            <p:nvPr userDrawn="1"/>
          </p:nvSpPr>
          <p:spPr bwMode="auto">
            <a:xfrm flipH="1">
              <a:off x="0" y="46996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2" name="Line 23"/>
            <p:cNvSpPr>
              <a:spLocks noChangeShapeType="1"/>
            </p:cNvSpPr>
            <p:nvPr userDrawn="1"/>
          </p:nvSpPr>
          <p:spPr bwMode="auto">
            <a:xfrm flipH="1">
              <a:off x="0" y="48345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3" name="Line 24"/>
            <p:cNvSpPr>
              <a:spLocks noChangeShapeType="1"/>
            </p:cNvSpPr>
            <p:nvPr userDrawn="1"/>
          </p:nvSpPr>
          <p:spPr bwMode="auto">
            <a:xfrm flipH="1">
              <a:off x="0" y="49711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4" name="Line 25"/>
            <p:cNvSpPr>
              <a:spLocks noChangeShapeType="1"/>
            </p:cNvSpPr>
            <p:nvPr userDrawn="1"/>
          </p:nvSpPr>
          <p:spPr bwMode="auto">
            <a:xfrm flipH="1">
              <a:off x="0" y="51060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5" name="Line 26"/>
            <p:cNvSpPr>
              <a:spLocks noChangeShapeType="1"/>
            </p:cNvSpPr>
            <p:nvPr userDrawn="1"/>
          </p:nvSpPr>
          <p:spPr bwMode="auto">
            <a:xfrm flipH="1">
              <a:off x="0" y="524258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6" name="Line 27"/>
            <p:cNvSpPr>
              <a:spLocks noChangeShapeType="1"/>
            </p:cNvSpPr>
            <p:nvPr userDrawn="1"/>
          </p:nvSpPr>
          <p:spPr bwMode="auto">
            <a:xfrm flipH="1">
              <a:off x="0" y="53775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7" name="Line 28"/>
            <p:cNvSpPr>
              <a:spLocks noChangeShapeType="1"/>
            </p:cNvSpPr>
            <p:nvPr userDrawn="1"/>
          </p:nvSpPr>
          <p:spPr bwMode="auto">
            <a:xfrm flipH="1">
              <a:off x="0" y="55124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8" name="Line 29"/>
            <p:cNvSpPr>
              <a:spLocks noChangeShapeType="1"/>
            </p:cNvSpPr>
            <p:nvPr userDrawn="1"/>
          </p:nvSpPr>
          <p:spPr bwMode="auto">
            <a:xfrm flipH="1">
              <a:off x="0" y="564898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 name="Line 30"/>
            <p:cNvSpPr>
              <a:spLocks noChangeShapeType="1"/>
            </p:cNvSpPr>
            <p:nvPr userDrawn="1"/>
          </p:nvSpPr>
          <p:spPr bwMode="auto">
            <a:xfrm flipH="1">
              <a:off x="0" y="57839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 name="Line 31"/>
            <p:cNvSpPr>
              <a:spLocks noChangeShapeType="1"/>
            </p:cNvSpPr>
            <p:nvPr userDrawn="1"/>
          </p:nvSpPr>
          <p:spPr bwMode="auto">
            <a:xfrm flipH="1">
              <a:off x="0" y="592045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1" name="Line 32"/>
            <p:cNvSpPr>
              <a:spLocks noChangeShapeType="1"/>
            </p:cNvSpPr>
            <p:nvPr userDrawn="1"/>
          </p:nvSpPr>
          <p:spPr bwMode="auto">
            <a:xfrm flipH="1">
              <a:off x="0" y="60553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2" name="Line 33"/>
            <p:cNvSpPr>
              <a:spLocks noChangeShapeType="1"/>
            </p:cNvSpPr>
            <p:nvPr userDrawn="1"/>
          </p:nvSpPr>
          <p:spPr bwMode="auto">
            <a:xfrm flipH="1">
              <a:off x="0" y="61903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3" name="Line 34"/>
            <p:cNvSpPr>
              <a:spLocks noChangeShapeType="1"/>
            </p:cNvSpPr>
            <p:nvPr userDrawn="1"/>
          </p:nvSpPr>
          <p:spPr bwMode="auto">
            <a:xfrm flipH="1">
              <a:off x="0" y="63268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4" name="Line 35"/>
            <p:cNvSpPr>
              <a:spLocks noChangeShapeType="1"/>
            </p:cNvSpPr>
            <p:nvPr userDrawn="1"/>
          </p:nvSpPr>
          <p:spPr bwMode="auto">
            <a:xfrm flipH="1">
              <a:off x="0" y="64617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5" name="Line 36"/>
            <p:cNvSpPr>
              <a:spLocks noChangeShapeType="1"/>
            </p:cNvSpPr>
            <p:nvPr userDrawn="1"/>
          </p:nvSpPr>
          <p:spPr bwMode="auto">
            <a:xfrm flipH="1">
              <a:off x="0" y="659831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6" name="Line 37"/>
            <p:cNvSpPr>
              <a:spLocks noChangeShapeType="1"/>
            </p:cNvSpPr>
            <p:nvPr userDrawn="1"/>
          </p:nvSpPr>
          <p:spPr bwMode="auto">
            <a:xfrm flipH="1">
              <a:off x="0" y="67332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7" name="Line 38"/>
            <p:cNvSpPr>
              <a:spLocks noChangeShapeType="1"/>
            </p:cNvSpPr>
            <p:nvPr userDrawn="1"/>
          </p:nvSpPr>
          <p:spPr bwMode="auto">
            <a:xfrm flipH="1">
              <a:off x="0" y="7673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8" name="Line 39"/>
            <p:cNvSpPr>
              <a:spLocks noChangeShapeType="1"/>
            </p:cNvSpPr>
            <p:nvPr userDrawn="1"/>
          </p:nvSpPr>
          <p:spPr bwMode="auto">
            <a:xfrm flipH="1">
              <a:off x="0" y="90233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9" name="Line 40"/>
            <p:cNvSpPr>
              <a:spLocks noChangeShapeType="1"/>
            </p:cNvSpPr>
            <p:nvPr userDrawn="1"/>
          </p:nvSpPr>
          <p:spPr bwMode="auto">
            <a:xfrm flipH="1">
              <a:off x="0" y="10388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0" name="Line 41"/>
            <p:cNvSpPr>
              <a:spLocks noChangeShapeType="1"/>
            </p:cNvSpPr>
            <p:nvPr userDrawn="1"/>
          </p:nvSpPr>
          <p:spPr bwMode="auto">
            <a:xfrm flipH="1">
              <a:off x="0" y="117379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1" name="Line 42"/>
            <p:cNvSpPr>
              <a:spLocks noChangeShapeType="1"/>
            </p:cNvSpPr>
            <p:nvPr userDrawn="1"/>
          </p:nvSpPr>
          <p:spPr bwMode="auto">
            <a:xfrm flipH="1">
              <a:off x="0" y="13103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2" name="Line 43"/>
            <p:cNvSpPr>
              <a:spLocks noChangeShapeType="1"/>
            </p:cNvSpPr>
            <p:nvPr userDrawn="1"/>
          </p:nvSpPr>
          <p:spPr bwMode="auto">
            <a:xfrm flipH="1">
              <a:off x="0" y="14452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3" name="Line 44"/>
            <p:cNvSpPr>
              <a:spLocks noChangeShapeType="1"/>
            </p:cNvSpPr>
            <p:nvPr userDrawn="1"/>
          </p:nvSpPr>
          <p:spPr bwMode="auto">
            <a:xfrm flipH="1">
              <a:off x="0" y="158020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4" name="Line 45"/>
            <p:cNvSpPr>
              <a:spLocks noChangeShapeType="1"/>
            </p:cNvSpPr>
            <p:nvPr userDrawn="1"/>
          </p:nvSpPr>
          <p:spPr bwMode="auto">
            <a:xfrm flipH="1">
              <a:off x="0" y="17167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5" name="Line 46"/>
            <p:cNvSpPr>
              <a:spLocks noChangeShapeType="1"/>
            </p:cNvSpPr>
            <p:nvPr userDrawn="1"/>
          </p:nvSpPr>
          <p:spPr bwMode="auto">
            <a:xfrm flipH="1">
              <a:off x="0" y="18516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6" name="Line 47"/>
            <p:cNvSpPr>
              <a:spLocks noChangeShapeType="1"/>
            </p:cNvSpPr>
            <p:nvPr userDrawn="1"/>
          </p:nvSpPr>
          <p:spPr bwMode="auto">
            <a:xfrm flipH="1">
              <a:off x="0" y="19881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7" name="Line 48"/>
            <p:cNvSpPr>
              <a:spLocks noChangeShapeType="1"/>
            </p:cNvSpPr>
            <p:nvPr userDrawn="1"/>
          </p:nvSpPr>
          <p:spPr bwMode="auto">
            <a:xfrm flipH="1">
              <a:off x="0" y="21231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8" name="Line 49"/>
            <p:cNvSpPr>
              <a:spLocks noChangeShapeType="1"/>
            </p:cNvSpPr>
            <p:nvPr userDrawn="1"/>
          </p:nvSpPr>
          <p:spPr bwMode="auto">
            <a:xfrm flipH="1">
              <a:off x="0" y="22596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9" name="Line 50"/>
            <p:cNvSpPr>
              <a:spLocks noChangeShapeType="1"/>
            </p:cNvSpPr>
            <p:nvPr userDrawn="1"/>
          </p:nvSpPr>
          <p:spPr bwMode="auto">
            <a:xfrm flipH="1">
              <a:off x="0" y="23945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0" name="Line 51"/>
            <p:cNvSpPr>
              <a:spLocks noChangeShapeType="1"/>
            </p:cNvSpPr>
            <p:nvPr userDrawn="1"/>
          </p:nvSpPr>
          <p:spPr bwMode="auto">
            <a:xfrm flipH="1">
              <a:off x="0" y="6324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1" name="Line 38"/>
            <p:cNvSpPr>
              <a:spLocks noChangeShapeType="1"/>
            </p:cNvSpPr>
            <p:nvPr userDrawn="1"/>
          </p:nvSpPr>
          <p:spPr bwMode="auto">
            <a:xfrm flipH="1">
              <a:off x="0" y="895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2" name="Line 38"/>
            <p:cNvSpPr>
              <a:spLocks noChangeShapeType="1"/>
            </p:cNvSpPr>
            <p:nvPr userDrawn="1"/>
          </p:nvSpPr>
          <p:spPr bwMode="auto">
            <a:xfrm flipH="1">
              <a:off x="0" y="22446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3" name="Line 38"/>
            <p:cNvSpPr>
              <a:spLocks noChangeShapeType="1"/>
            </p:cNvSpPr>
            <p:nvPr userDrawn="1"/>
          </p:nvSpPr>
          <p:spPr bwMode="auto">
            <a:xfrm flipH="1">
              <a:off x="0" y="3609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4" name="Line 38"/>
            <p:cNvSpPr>
              <a:spLocks noChangeShapeType="1"/>
            </p:cNvSpPr>
            <p:nvPr userDrawn="1"/>
          </p:nvSpPr>
          <p:spPr bwMode="auto">
            <a:xfrm flipH="1">
              <a:off x="0" y="4959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184" name="Group 183"/>
          <p:cNvGrpSpPr/>
          <p:nvPr userDrawn="1"/>
        </p:nvGrpSpPr>
        <p:grpSpPr>
          <a:xfrm>
            <a:off x="0" y="-3810"/>
            <a:ext cx="9158923" cy="636271"/>
            <a:chOff x="0" y="-3810"/>
            <a:chExt cx="9158923" cy="636271"/>
          </a:xfrm>
        </p:grpSpPr>
        <p:sp>
          <p:nvSpPr>
            <p:cNvPr id="236" name="Rectangle 235"/>
            <p:cNvSpPr/>
            <p:nvPr/>
          </p:nvSpPr>
          <p:spPr bwMode="auto">
            <a:xfrm>
              <a:off x="0" y="1588"/>
              <a:ext cx="6059488" cy="473075"/>
            </a:xfrm>
            <a:prstGeom prst="rect">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nvGrpSpPr>
            <p:cNvPr id="1033" name="Group 555"/>
            <p:cNvGrpSpPr>
              <a:grpSpLocks/>
            </p:cNvGrpSpPr>
            <p:nvPr/>
          </p:nvGrpSpPr>
          <p:grpSpPr bwMode="auto">
            <a:xfrm>
              <a:off x="115743" y="92055"/>
              <a:ext cx="258807" cy="349808"/>
              <a:chOff x="372812" y="304122"/>
              <a:chExt cx="827094" cy="1115867"/>
            </a:xfrm>
          </p:grpSpPr>
          <p:pic>
            <p:nvPicPr>
              <p:cNvPr id="1037" name="Picture 547"/>
              <p:cNvPicPr>
                <a:picLocks noChangeAspect="1" noChangeArrowheads="1"/>
              </p:cNvPicPr>
              <p:nvPr/>
            </p:nvPicPr>
            <p:blipFill>
              <a:blip r:embed="rId13" cstate="print"/>
              <a:srcRect l="2888" t="37560" r="17178" b="15379"/>
              <a:stretch>
                <a:fillRect/>
              </a:stretch>
            </p:blipFill>
            <p:spPr bwMode="auto">
              <a:xfrm>
                <a:off x="457198" y="422635"/>
                <a:ext cx="658588" cy="791456"/>
              </a:xfrm>
              <a:prstGeom prst="rect">
                <a:avLst/>
              </a:prstGeom>
              <a:noFill/>
              <a:ln w="12700">
                <a:noFill/>
                <a:miter lim="800000"/>
                <a:headEnd type="none" w="sm" len="sm"/>
                <a:tailEnd type="none" w="sm" len="sm"/>
              </a:ln>
            </p:spPr>
          </p:pic>
          <p:sp>
            <p:nvSpPr>
              <p:cNvPr id="242" name="Oval 241"/>
              <p:cNvSpPr/>
              <p:nvPr/>
            </p:nvSpPr>
            <p:spPr bwMode="auto">
              <a:xfrm>
                <a:off x="413862" y="304186"/>
                <a:ext cx="745777" cy="156987"/>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243" name="Freeform 242"/>
              <p:cNvSpPr/>
              <p:nvPr/>
            </p:nvSpPr>
            <p:spPr bwMode="auto">
              <a:xfrm>
                <a:off x="73855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244" name="Freeform 243"/>
              <p:cNvSpPr/>
              <p:nvPr/>
            </p:nvSpPr>
            <p:spPr bwMode="auto">
              <a:xfrm flipH="1">
                <a:off x="37327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pic>
          <p:nvPicPr>
            <p:cNvPr id="1034" name="Picture 548"/>
            <p:cNvPicPr>
              <a:picLocks noChangeAspect="1" noChangeArrowheads="1"/>
            </p:cNvPicPr>
            <p:nvPr/>
          </p:nvPicPr>
          <p:blipFill>
            <a:blip r:embed="rId14" cstate="print"/>
            <a:srcRect l="8070" t="50497" r="871" b="13843"/>
            <a:stretch>
              <a:fillRect/>
            </a:stretch>
          </p:blipFill>
          <p:spPr bwMode="auto">
            <a:xfrm>
              <a:off x="363051" y="142320"/>
              <a:ext cx="2761547" cy="238709"/>
            </a:xfrm>
            <a:prstGeom prst="rect">
              <a:avLst/>
            </a:prstGeom>
            <a:noFill/>
            <a:ln w="12700">
              <a:noFill/>
              <a:miter lim="800000"/>
              <a:headEnd type="none" w="sm" len="sm"/>
              <a:tailEnd type="none" w="sm" len="sm"/>
            </a:ln>
          </p:spPr>
        </p:pic>
        <p:sp>
          <p:nvSpPr>
            <p:cNvPr id="239" name="Rectangle 238"/>
            <p:cNvSpPr/>
            <p:nvPr/>
          </p:nvSpPr>
          <p:spPr bwMode="auto">
            <a:xfrm>
              <a:off x="6314123" y="147003"/>
              <a:ext cx="2844800" cy="485458"/>
            </a:xfrm>
            <a:prstGeom prst="rect">
              <a:avLst/>
            </a:prstGeom>
            <a:solidFill>
              <a:srgbClr val="A50021"/>
            </a:solidFill>
            <a:ln w="12700" cap="flat" cmpd="sng" algn="ctr">
              <a:noFill/>
              <a:prstDash val="solid"/>
              <a:round/>
              <a:headEnd type="none" w="sm" len="sm"/>
              <a:tailEnd type="none" w="sm" len="sm"/>
            </a:ln>
            <a:effectLst/>
          </p:spPr>
          <p:txBody>
            <a:bodyPr lIns="137160" anchor="ctr"/>
            <a:lstStyle/>
            <a:p>
              <a:pPr>
                <a:defRPr/>
              </a:pPr>
              <a:r>
                <a:rPr lang="en-US" sz="1800" b="1" dirty="0">
                  <a:solidFill>
                    <a:schemeClr val="bg1"/>
                  </a:solidFill>
                  <a:latin typeface="Candara" pitchFamily="34" charset="0"/>
                  <a:cs typeface="Microsoft Sans Serif" pitchFamily="34" charset="0"/>
                </a:rPr>
                <a:t>Engineering</a:t>
              </a:r>
            </a:p>
          </p:txBody>
        </p:sp>
        <p:sp>
          <p:nvSpPr>
            <p:cNvPr id="240" name="Parallelogram 239"/>
            <p:cNvSpPr/>
            <p:nvPr/>
          </p:nvSpPr>
          <p:spPr bwMode="auto">
            <a:xfrm rot="16200000">
              <a:off x="5871369" y="189706"/>
              <a:ext cx="636270" cy="249238"/>
            </a:xfrm>
            <a:prstGeom prst="parallelogram">
              <a:avLst>
                <a:gd name="adj" fmla="val 60089"/>
              </a:avLst>
            </a:prstGeom>
            <a:solidFill>
              <a:srgbClr val="4C000E"/>
            </a:solidFill>
            <a:ln w="12700" cap="flat" cmpd="sng" algn="ctr">
              <a:noFill/>
              <a:prstDash val="solid"/>
              <a:round/>
              <a:headEnd type="none" w="sm" len="sm"/>
              <a:tailEnd type="none" w="sm" len="sm"/>
            </a:ln>
            <a:effectLst/>
          </p:spPr>
          <p:txBody>
            <a:bodyPr/>
            <a:lstStyle/>
            <a:p>
              <a:pPr>
                <a:defRPr/>
              </a:pPr>
              <a:endParaRPr lang="en-US"/>
            </a:p>
          </p:txBody>
        </p:sp>
      </p:grpSp>
      <p:sp>
        <p:nvSpPr>
          <p:cNvPr id="1029" name="Rectangle 115"/>
          <p:cNvSpPr>
            <a:spLocks noGrp="1" noChangeArrowheads="1"/>
          </p:cNvSpPr>
          <p:nvPr userDrawn="1">
            <p:ph type="title"/>
          </p:nvPr>
        </p:nvSpPr>
        <p:spPr bwMode="auto">
          <a:xfrm>
            <a:off x="395288" y="1374775"/>
            <a:ext cx="8110537" cy="838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smtClean="0"/>
              <a:t>Click to edit Master title style</a:t>
            </a:r>
          </a:p>
        </p:txBody>
      </p:sp>
      <p:sp>
        <p:nvSpPr>
          <p:cNvPr id="209012" name="Rectangle 116"/>
          <p:cNvSpPr>
            <a:spLocks noChangeArrowheads="1"/>
          </p:cNvSpPr>
          <p:nvPr userDrawn="1"/>
        </p:nvSpPr>
        <p:spPr bwMode="auto">
          <a:xfrm>
            <a:off x="0" y="3455988"/>
            <a:ext cx="9144000" cy="3429000"/>
          </a:xfrm>
          <a:prstGeom prst="rect">
            <a:avLst/>
          </a:prstGeom>
          <a:solidFill>
            <a:srgbClr val="7F0813"/>
          </a:solidFill>
          <a:ln w="0">
            <a:noFill/>
            <a:miter lim="800000"/>
            <a:headEnd/>
            <a:tailEnd/>
          </a:ln>
        </p:spPr>
        <p:txBody>
          <a:bodyPr wrap="none" anchor="ctr"/>
          <a:lstStyle/>
          <a:p>
            <a:pPr>
              <a:defRPr/>
            </a:pPr>
            <a:endParaRPr lang="en-US">
              <a:ea typeface="+mn-ea"/>
            </a:endParaRPr>
          </a:p>
        </p:txBody>
      </p:sp>
      <p:sp>
        <p:nvSpPr>
          <p:cNvPr id="1031" name="Rectangle 117"/>
          <p:cNvSpPr>
            <a:spLocks noGrp="1" noChangeArrowheads="1"/>
          </p:cNvSpPr>
          <p:nvPr userDrawn="1">
            <p:ph type="body" idx="1"/>
          </p:nvPr>
        </p:nvSpPr>
        <p:spPr bwMode="auto">
          <a:xfrm>
            <a:off x="0" y="3816350"/>
            <a:ext cx="8077200" cy="1144588"/>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smtClean="0"/>
              <a:t>Click to edit Master text styles</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4200">
          <a:solidFill>
            <a:srgbClr val="7F0813"/>
          </a:solidFill>
          <a:latin typeface="+mj-lt"/>
          <a:ea typeface="+mj-ea"/>
          <a:cs typeface="+mj-cs"/>
        </a:defRPr>
      </a:lvl1pPr>
      <a:lvl2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2pPr>
      <a:lvl3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3pPr>
      <a:lvl4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4pPr>
      <a:lvl5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5pPr>
      <a:lvl6pPr marL="457200" algn="l" rtl="0" fontAlgn="base">
        <a:spcBef>
          <a:spcPct val="0"/>
        </a:spcBef>
        <a:spcAft>
          <a:spcPct val="0"/>
        </a:spcAft>
        <a:defRPr sz="4200">
          <a:solidFill>
            <a:srgbClr val="7F0813"/>
          </a:solidFill>
          <a:latin typeface="Verdana" pitchFamily="34" charset="0"/>
          <a:ea typeface="ＭＳ Ｐゴシック" pitchFamily="1" charset="-128"/>
        </a:defRPr>
      </a:lvl6pPr>
      <a:lvl7pPr marL="914400" algn="l" rtl="0" fontAlgn="base">
        <a:spcBef>
          <a:spcPct val="0"/>
        </a:spcBef>
        <a:spcAft>
          <a:spcPct val="0"/>
        </a:spcAft>
        <a:defRPr sz="4200">
          <a:solidFill>
            <a:srgbClr val="7F0813"/>
          </a:solidFill>
          <a:latin typeface="Verdana" pitchFamily="34" charset="0"/>
          <a:ea typeface="ＭＳ Ｐゴシック" pitchFamily="1" charset="-128"/>
        </a:defRPr>
      </a:lvl7pPr>
      <a:lvl8pPr marL="1371600" algn="l" rtl="0" fontAlgn="base">
        <a:spcBef>
          <a:spcPct val="0"/>
        </a:spcBef>
        <a:spcAft>
          <a:spcPct val="0"/>
        </a:spcAft>
        <a:defRPr sz="4200">
          <a:solidFill>
            <a:srgbClr val="7F0813"/>
          </a:solidFill>
          <a:latin typeface="Verdana" pitchFamily="34" charset="0"/>
          <a:ea typeface="ＭＳ Ｐゴシック" pitchFamily="1" charset="-128"/>
        </a:defRPr>
      </a:lvl8pPr>
      <a:lvl9pPr marL="1828800" algn="l" rtl="0" fontAlgn="base">
        <a:spcBef>
          <a:spcPct val="0"/>
        </a:spcBef>
        <a:spcAft>
          <a:spcPct val="0"/>
        </a:spcAft>
        <a:defRPr sz="4200">
          <a:solidFill>
            <a:srgbClr val="7F0813"/>
          </a:solidFill>
          <a:latin typeface="Verdana" pitchFamily="34" charset="0"/>
          <a:ea typeface="ＭＳ Ｐゴシック" pitchFamily="1" charset="-128"/>
        </a:defRPr>
      </a:lvl9pPr>
    </p:titleStyle>
    <p:bodyStyle>
      <a:lvl1pPr marL="401638" indent="-290513" algn="l" rtl="0" eaLnBrk="0" fontAlgn="base" hangingPunct="0">
        <a:spcBef>
          <a:spcPct val="20000"/>
        </a:spcBef>
        <a:spcAft>
          <a:spcPct val="0"/>
        </a:spcAft>
        <a:buClr>
          <a:srgbClr val="99FF99"/>
        </a:buClr>
        <a:buSzPct val="75000"/>
        <a:buFont typeface="Wingdings" pitchFamily="2" charset="2"/>
        <a:buChar char="n"/>
        <a:defRPr sz="3000">
          <a:solidFill>
            <a:schemeClr val="bg1"/>
          </a:solidFill>
          <a:latin typeface="+mn-lt"/>
          <a:ea typeface="+mn-ea"/>
          <a:cs typeface="+mn-cs"/>
        </a:defRPr>
      </a:lvl1pPr>
      <a:lvl2pPr marL="801688" indent="-285750" algn="l" rtl="0" eaLnBrk="0" fontAlgn="base" hangingPunct="0">
        <a:spcBef>
          <a:spcPct val="20000"/>
        </a:spcBef>
        <a:spcAft>
          <a:spcPct val="0"/>
        </a:spcAft>
        <a:buChar char="–"/>
        <a:defRPr sz="2800">
          <a:solidFill>
            <a:schemeClr val="bg1"/>
          </a:solidFill>
          <a:latin typeface="Arial" charset="0"/>
          <a:ea typeface="+mn-ea"/>
        </a:defRPr>
      </a:lvl2pPr>
      <a:lvl3pPr marL="1144588" indent="-228600" algn="l" rtl="0" eaLnBrk="0" fontAlgn="base" hangingPunct="0">
        <a:spcBef>
          <a:spcPct val="20000"/>
        </a:spcBef>
        <a:spcAft>
          <a:spcPct val="0"/>
        </a:spcAft>
        <a:buChar char="•"/>
        <a:defRPr sz="2400">
          <a:solidFill>
            <a:schemeClr val="bg1"/>
          </a:solidFill>
          <a:latin typeface="Arial" charset="0"/>
          <a:ea typeface="+mn-ea"/>
        </a:defRPr>
      </a:lvl3pPr>
      <a:lvl4pPr marL="1600200" indent="-228600" algn="l" rtl="0" eaLnBrk="0" fontAlgn="base" hangingPunct="0">
        <a:spcBef>
          <a:spcPct val="20000"/>
        </a:spcBef>
        <a:spcAft>
          <a:spcPct val="0"/>
        </a:spcAft>
        <a:buChar char="–"/>
        <a:defRPr sz="2000">
          <a:solidFill>
            <a:schemeClr val="bg1"/>
          </a:solidFill>
          <a:latin typeface="Arial" charset="0"/>
          <a:ea typeface="+mn-ea"/>
        </a:defRPr>
      </a:lvl4pPr>
      <a:lvl5pPr marL="2057400" indent="-228600" algn="l" rtl="0" eaLnBrk="0" fontAlgn="base" hangingPunct="0">
        <a:spcBef>
          <a:spcPct val="20000"/>
        </a:spcBef>
        <a:spcAft>
          <a:spcPct val="0"/>
        </a:spcAft>
        <a:buChar char="»"/>
        <a:defRPr sz="2000">
          <a:solidFill>
            <a:schemeClr val="bg1"/>
          </a:solidFill>
          <a:latin typeface="Arial" charset="0"/>
          <a:ea typeface="+mn-ea"/>
        </a:defRPr>
      </a:lvl5pPr>
      <a:lvl6pPr marL="2514600" indent="-228600" algn="l" rtl="0" fontAlgn="base">
        <a:spcBef>
          <a:spcPct val="20000"/>
        </a:spcBef>
        <a:spcAft>
          <a:spcPct val="0"/>
        </a:spcAft>
        <a:buChar char="»"/>
        <a:defRPr sz="2000">
          <a:solidFill>
            <a:schemeClr val="bg1"/>
          </a:solidFill>
          <a:latin typeface="Arial" charset="0"/>
          <a:ea typeface="+mn-ea"/>
        </a:defRPr>
      </a:lvl6pPr>
      <a:lvl7pPr marL="2971800" indent="-228600" algn="l" rtl="0" fontAlgn="base">
        <a:spcBef>
          <a:spcPct val="20000"/>
        </a:spcBef>
        <a:spcAft>
          <a:spcPct val="0"/>
        </a:spcAft>
        <a:buChar char="»"/>
        <a:defRPr sz="2000">
          <a:solidFill>
            <a:schemeClr val="bg1"/>
          </a:solidFill>
          <a:latin typeface="Arial" charset="0"/>
          <a:ea typeface="+mn-ea"/>
        </a:defRPr>
      </a:lvl7pPr>
      <a:lvl8pPr marL="3429000" indent="-228600" algn="l" rtl="0" fontAlgn="base">
        <a:spcBef>
          <a:spcPct val="20000"/>
        </a:spcBef>
        <a:spcAft>
          <a:spcPct val="0"/>
        </a:spcAft>
        <a:buChar char="»"/>
        <a:defRPr sz="2000">
          <a:solidFill>
            <a:schemeClr val="bg1"/>
          </a:solidFill>
          <a:latin typeface="Arial" charset="0"/>
          <a:ea typeface="+mn-ea"/>
        </a:defRPr>
      </a:lvl8pPr>
      <a:lvl9pPr marL="3886200" indent="-228600" algn="l" rtl="0" fontAlgn="base">
        <a:spcBef>
          <a:spcPct val="20000"/>
        </a:spcBef>
        <a:spcAft>
          <a:spcPct val="0"/>
        </a:spcAft>
        <a:buChar char="»"/>
        <a:defRPr sz="2000">
          <a:solidFill>
            <a:schemeClr val="bg1"/>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187"/>
          <p:cNvGrpSpPr>
            <a:grpSpLocks/>
          </p:cNvGrpSpPr>
          <p:nvPr userDrawn="1"/>
        </p:nvGrpSpPr>
        <p:grpSpPr bwMode="auto">
          <a:xfrm>
            <a:off x="138113" y="9525"/>
            <a:ext cx="8859837" cy="6819900"/>
            <a:chOff x="138545" y="487455"/>
            <a:chExt cx="8859745" cy="6370545"/>
          </a:xfrm>
        </p:grpSpPr>
        <p:sp>
          <p:nvSpPr>
            <p:cNvPr id="209995" name="Line 75"/>
            <p:cNvSpPr>
              <a:spLocks noChangeShapeType="1"/>
            </p:cNvSpPr>
            <p:nvPr userDrawn="1"/>
          </p:nvSpPr>
          <p:spPr bwMode="auto">
            <a:xfrm rot="16200000" flipH="1">
              <a:off x="-26308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6" name="Line 76"/>
            <p:cNvSpPr>
              <a:spLocks noChangeShapeType="1"/>
            </p:cNvSpPr>
            <p:nvPr userDrawn="1"/>
          </p:nvSpPr>
          <p:spPr bwMode="auto">
            <a:xfrm rot="16200000" flipH="1">
              <a:off x="-249269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7" name="Line 77"/>
            <p:cNvSpPr>
              <a:spLocks noChangeShapeType="1"/>
            </p:cNvSpPr>
            <p:nvPr userDrawn="1"/>
          </p:nvSpPr>
          <p:spPr bwMode="auto">
            <a:xfrm rot="16200000" flipH="1">
              <a:off x="-235458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8" name="Line 78"/>
            <p:cNvSpPr>
              <a:spLocks noChangeShapeType="1"/>
            </p:cNvSpPr>
            <p:nvPr userDrawn="1"/>
          </p:nvSpPr>
          <p:spPr bwMode="auto">
            <a:xfrm rot="16200000" flipH="1">
              <a:off x="-221647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9" name="Line 79"/>
            <p:cNvSpPr>
              <a:spLocks noChangeShapeType="1"/>
            </p:cNvSpPr>
            <p:nvPr userDrawn="1"/>
          </p:nvSpPr>
          <p:spPr bwMode="auto">
            <a:xfrm rot="16200000" flipH="1">
              <a:off x="-207836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0" name="Line 80"/>
            <p:cNvSpPr>
              <a:spLocks noChangeShapeType="1"/>
            </p:cNvSpPr>
            <p:nvPr userDrawn="1"/>
          </p:nvSpPr>
          <p:spPr bwMode="auto">
            <a:xfrm rot="16200000" flipH="1">
              <a:off x="-19386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1" name="Line 81"/>
            <p:cNvSpPr>
              <a:spLocks noChangeShapeType="1"/>
            </p:cNvSpPr>
            <p:nvPr userDrawn="1"/>
          </p:nvSpPr>
          <p:spPr bwMode="auto">
            <a:xfrm rot="16200000" flipH="1">
              <a:off x="-18005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2" name="Line 82"/>
            <p:cNvSpPr>
              <a:spLocks noChangeShapeType="1"/>
            </p:cNvSpPr>
            <p:nvPr userDrawn="1"/>
          </p:nvSpPr>
          <p:spPr bwMode="auto">
            <a:xfrm rot="16200000" flipH="1">
              <a:off x="-166244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3" name="Line 83"/>
            <p:cNvSpPr>
              <a:spLocks noChangeShapeType="1"/>
            </p:cNvSpPr>
            <p:nvPr userDrawn="1"/>
          </p:nvSpPr>
          <p:spPr bwMode="auto">
            <a:xfrm rot="16200000" flipH="1">
              <a:off x="-152433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4" name="Line 84"/>
            <p:cNvSpPr>
              <a:spLocks noChangeShapeType="1"/>
            </p:cNvSpPr>
            <p:nvPr userDrawn="1"/>
          </p:nvSpPr>
          <p:spPr bwMode="auto">
            <a:xfrm rot="16200000" flipH="1">
              <a:off x="-138622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5" name="Line 85"/>
            <p:cNvSpPr>
              <a:spLocks noChangeShapeType="1"/>
            </p:cNvSpPr>
            <p:nvPr userDrawn="1"/>
          </p:nvSpPr>
          <p:spPr bwMode="auto">
            <a:xfrm rot="16200000" flipH="1">
              <a:off x="-12465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6" name="Line 86"/>
            <p:cNvSpPr>
              <a:spLocks noChangeShapeType="1"/>
            </p:cNvSpPr>
            <p:nvPr userDrawn="1"/>
          </p:nvSpPr>
          <p:spPr bwMode="auto">
            <a:xfrm rot="16200000" flipH="1">
              <a:off x="-11084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7" name="Line 87"/>
            <p:cNvSpPr>
              <a:spLocks noChangeShapeType="1"/>
            </p:cNvSpPr>
            <p:nvPr userDrawn="1"/>
          </p:nvSpPr>
          <p:spPr bwMode="auto">
            <a:xfrm rot="16200000" flipH="1">
              <a:off x="-97029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8" name="Line 88"/>
            <p:cNvSpPr>
              <a:spLocks noChangeShapeType="1"/>
            </p:cNvSpPr>
            <p:nvPr userDrawn="1"/>
          </p:nvSpPr>
          <p:spPr bwMode="auto">
            <a:xfrm rot="16200000" flipH="1">
              <a:off x="-83218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9" name="Line 89"/>
            <p:cNvSpPr>
              <a:spLocks noChangeShapeType="1"/>
            </p:cNvSpPr>
            <p:nvPr userDrawn="1"/>
          </p:nvSpPr>
          <p:spPr bwMode="auto">
            <a:xfrm rot="16200000" flipH="1">
              <a:off x="-69407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0" name="Line 90"/>
            <p:cNvSpPr>
              <a:spLocks noChangeShapeType="1"/>
            </p:cNvSpPr>
            <p:nvPr userDrawn="1"/>
          </p:nvSpPr>
          <p:spPr bwMode="auto">
            <a:xfrm rot="16200000" flipH="1">
              <a:off x="-5543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1" name="Line 91"/>
            <p:cNvSpPr>
              <a:spLocks noChangeShapeType="1"/>
            </p:cNvSpPr>
            <p:nvPr userDrawn="1"/>
          </p:nvSpPr>
          <p:spPr bwMode="auto">
            <a:xfrm rot="16200000" flipH="1">
              <a:off x="-4162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2" name="Line 92"/>
            <p:cNvSpPr>
              <a:spLocks noChangeShapeType="1"/>
            </p:cNvSpPr>
            <p:nvPr userDrawn="1"/>
          </p:nvSpPr>
          <p:spPr bwMode="auto">
            <a:xfrm rot="16200000" flipH="1">
              <a:off x="-27815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3" name="Line 93"/>
            <p:cNvSpPr>
              <a:spLocks noChangeShapeType="1"/>
            </p:cNvSpPr>
            <p:nvPr userDrawn="1"/>
          </p:nvSpPr>
          <p:spPr bwMode="auto">
            <a:xfrm rot="16200000" flipH="1">
              <a:off x="-1400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4" name="Line 94"/>
            <p:cNvSpPr>
              <a:spLocks noChangeShapeType="1"/>
            </p:cNvSpPr>
            <p:nvPr userDrawn="1"/>
          </p:nvSpPr>
          <p:spPr bwMode="auto">
            <a:xfrm rot="16200000" flipH="1">
              <a:off x="-193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5" name="Line 95"/>
            <p:cNvSpPr>
              <a:spLocks noChangeShapeType="1"/>
            </p:cNvSpPr>
            <p:nvPr userDrawn="1"/>
          </p:nvSpPr>
          <p:spPr bwMode="auto">
            <a:xfrm rot="16200000" flipH="1">
              <a:off x="137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6" name="Line 96"/>
            <p:cNvSpPr>
              <a:spLocks noChangeShapeType="1"/>
            </p:cNvSpPr>
            <p:nvPr userDrawn="1"/>
          </p:nvSpPr>
          <p:spPr bwMode="auto">
            <a:xfrm rot="16200000" flipH="1">
              <a:off x="275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7" name="Line 97"/>
            <p:cNvSpPr>
              <a:spLocks noChangeShapeType="1"/>
            </p:cNvSpPr>
            <p:nvPr userDrawn="1"/>
          </p:nvSpPr>
          <p:spPr bwMode="auto">
            <a:xfrm rot="16200000" flipH="1">
              <a:off x="41398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8" name="Line 98"/>
            <p:cNvSpPr>
              <a:spLocks noChangeShapeType="1"/>
            </p:cNvSpPr>
            <p:nvPr userDrawn="1"/>
          </p:nvSpPr>
          <p:spPr bwMode="auto">
            <a:xfrm rot="16200000" flipH="1">
              <a:off x="552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9" name="Line 99"/>
            <p:cNvSpPr>
              <a:spLocks noChangeShapeType="1"/>
            </p:cNvSpPr>
            <p:nvPr userDrawn="1"/>
          </p:nvSpPr>
          <p:spPr bwMode="auto">
            <a:xfrm rot="16200000" flipH="1">
              <a:off x="69020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0" name="Line 100"/>
            <p:cNvSpPr>
              <a:spLocks noChangeShapeType="1"/>
            </p:cNvSpPr>
            <p:nvPr userDrawn="1"/>
          </p:nvSpPr>
          <p:spPr bwMode="auto">
            <a:xfrm rot="16200000" flipH="1">
              <a:off x="829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1" name="Line 101"/>
            <p:cNvSpPr>
              <a:spLocks noChangeShapeType="1"/>
            </p:cNvSpPr>
            <p:nvPr userDrawn="1"/>
          </p:nvSpPr>
          <p:spPr bwMode="auto">
            <a:xfrm rot="16200000" flipH="1">
              <a:off x="968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2" name="Line 102"/>
            <p:cNvSpPr>
              <a:spLocks noChangeShapeType="1"/>
            </p:cNvSpPr>
            <p:nvPr userDrawn="1"/>
          </p:nvSpPr>
          <p:spPr bwMode="auto">
            <a:xfrm rot="16200000" flipH="1">
              <a:off x="110612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3" name="Line 103"/>
            <p:cNvSpPr>
              <a:spLocks noChangeShapeType="1"/>
            </p:cNvSpPr>
            <p:nvPr userDrawn="1"/>
          </p:nvSpPr>
          <p:spPr bwMode="auto">
            <a:xfrm rot="16200000" flipH="1">
              <a:off x="124424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4" name="Line 104"/>
            <p:cNvSpPr>
              <a:spLocks noChangeShapeType="1"/>
            </p:cNvSpPr>
            <p:nvPr userDrawn="1"/>
          </p:nvSpPr>
          <p:spPr bwMode="auto">
            <a:xfrm rot="16200000" flipH="1">
              <a:off x="138393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5" name="Line 105"/>
            <p:cNvSpPr>
              <a:spLocks noChangeShapeType="1"/>
            </p:cNvSpPr>
            <p:nvPr userDrawn="1"/>
          </p:nvSpPr>
          <p:spPr bwMode="auto">
            <a:xfrm rot="16200000" flipH="1">
              <a:off x="152205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7" name="Line 107"/>
            <p:cNvSpPr>
              <a:spLocks noChangeShapeType="1"/>
            </p:cNvSpPr>
            <p:nvPr userDrawn="1"/>
          </p:nvSpPr>
          <p:spPr bwMode="auto">
            <a:xfrm rot="16200000" flipH="1">
              <a:off x="-304672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8" name="Line 108"/>
            <p:cNvSpPr>
              <a:spLocks noChangeShapeType="1"/>
            </p:cNvSpPr>
            <p:nvPr userDrawn="1"/>
          </p:nvSpPr>
          <p:spPr bwMode="auto">
            <a:xfrm rot="16200000" flipH="1">
              <a:off x="-290861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9" name="Line 109"/>
            <p:cNvSpPr>
              <a:spLocks noChangeShapeType="1"/>
            </p:cNvSpPr>
            <p:nvPr userDrawn="1"/>
          </p:nvSpPr>
          <p:spPr bwMode="auto">
            <a:xfrm rot="16200000" flipH="1">
              <a:off x="-277050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0" name="Line 110"/>
            <p:cNvSpPr>
              <a:spLocks noChangeShapeType="1"/>
            </p:cNvSpPr>
            <p:nvPr userDrawn="1"/>
          </p:nvSpPr>
          <p:spPr bwMode="auto">
            <a:xfrm rot="16200000" flipH="1">
              <a:off x="221419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1" name="Line 111"/>
            <p:cNvSpPr>
              <a:spLocks noChangeShapeType="1"/>
            </p:cNvSpPr>
            <p:nvPr userDrawn="1"/>
          </p:nvSpPr>
          <p:spPr bwMode="auto">
            <a:xfrm rot="16200000" flipH="1">
              <a:off x="235230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2" name="Line 112"/>
            <p:cNvSpPr>
              <a:spLocks noChangeShapeType="1"/>
            </p:cNvSpPr>
            <p:nvPr userDrawn="1"/>
          </p:nvSpPr>
          <p:spPr bwMode="auto">
            <a:xfrm rot="16200000" flipH="1">
              <a:off x="249041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3" name="Line 113"/>
            <p:cNvSpPr>
              <a:spLocks noChangeShapeType="1"/>
            </p:cNvSpPr>
            <p:nvPr userDrawn="1"/>
          </p:nvSpPr>
          <p:spPr bwMode="auto">
            <a:xfrm rot="16200000" flipH="1">
              <a:off x="262852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4" name="Line 114"/>
            <p:cNvSpPr>
              <a:spLocks noChangeShapeType="1"/>
            </p:cNvSpPr>
            <p:nvPr userDrawn="1"/>
          </p:nvSpPr>
          <p:spPr bwMode="auto">
            <a:xfrm rot="16200000" flipH="1">
              <a:off x="276822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5" name="Line 115"/>
            <p:cNvSpPr>
              <a:spLocks noChangeShapeType="1"/>
            </p:cNvSpPr>
            <p:nvPr userDrawn="1"/>
          </p:nvSpPr>
          <p:spPr bwMode="auto">
            <a:xfrm rot="16200000" flipH="1">
              <a:off x="166016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6" name="Line 116"/>
            <p:cNvSpPr>
              <a:spLocks noChangeShapeType="1"/>
            </p:cNvSpPr>
            <p:nvPr userDrawn="1"/>
          </p:nvSpPr>
          <p:spPr bwMode="auto">
            <a:xfrm rot="16200000" flipH="1">
              <a:off x="179827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7" name="Line 117"/>
            <p:cNvSpPr>
              <a:spLocks noChangeShapeType="1"/>
            </p:cNvSpPr>
            <p:nvPr userDrawn="1"/>
          </p:nvSpPr>
          <p:spPr bwMode="auto">
            <a:xfrm rot="16200000" flipH="1">
              <a:off x="193638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8" name="Line 118"/>
            <p:cNvSpPr>
              <a:spLocks noChangeShapeType="1"/>
            </p:cNvSpPr>
            <p:nvPr userDrawn="1"/>
          </p:nvSpPr>
          <p:spPr bwMode="auto">
            <a:xfrm rot="16200000" flipH="1">
              <a:off x="207608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2" name="Line 92"/>
            <p:cNvSpPr>
              <a:spLocks noChangeShapeType="1"/>
            </p:cNvSpPr>
            <p:nvPr userDrawn="1"/>
          </p:nvSpPr>
          <p:spPr bwMode="auto">
            <a:xfrm rot="16200000" flipH="1">
              <a:off x="290633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3" name="Line 93"/>
            <p:cNvSpPr>
              <a:spLocks noChangeShapeType="1"/>
            </p:cNvSpPr>
            <p:nvPr userDrawn="1"/>
          </p:nvSpPr>
          <p:spPr bwMode="auto">
            <a:xfrm rot="16200000" flipH="1">
              <a:off x="30444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4" name="Line 94"/>
            <p:cNvSpPr>
              <a:spLocks noChangeShapeType="1"/>
            </p:cNvSpPr>
            <p:nvPr userDrawn="1"/>
          </p:nvSpPr>
          <p:spPr bwMode="auto">
            <a:xfrm rot="16200000" flipH="1">
              <a:off x="318255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5" name="Line 95"/>
            <p:cNvSpPr>
              <a:spLocks noChangeShapeType="1"/>
            </p:cNvSpPr>
            <p:nvPr userDrawn="1"/>
          </p:nvSpPr>
          <p:spPr bwMode="auto">
            <a:xfrm rot="16200000" flipH="1">
              <a:off x="33206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6" name="Line 96"/>
            <p:cNvSpPr>
              <a:spLocks noChangeShapeType="1"/>
            </p:cNvSpPr>
            <p:nvPr userDrawn="1"/>
          </p:nvSpPr>
          <p:spPr bwMode="auto">
            <a:xfrm rot="16200000" flipH="1">
              <a:off x="346036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7" name="Line 97"/>
            <p:cNvSpPr>
              <a:spLocks noChangeShapeType="1"/>
            </p:cNvSpPr>
            <p:nvPr userDrawn="1"/>
          </p:nvSpPr>
          <p:spPr bwMode="auto">
            <a:xfrm rot="16200000" flipH="1">
              <a:off x="35984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8" name="Line 98"/>
            <p:cNvSpPr>
              <a:spLocks noChangeShapeType="1"/>
            </p:cNvSpPr>
            <p:nvPr userDrawn="1"/>
          </p:nvSpPr>
          <p:spPr bwMode="auto">
            <a:xfrm rot="16200000" flipH="1">
              <a:off x="373658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9" name="Line 99"/>
            <p:cNvSpPr>
              <a:spLocks noChangeShapeType="1"/>
            </p:cNvSpPr>
            <p:nvPr userDrawn="1"/>
          </p:nvSpPr>
          <p:spPr bwMode="auto">
            <a:xfrm rot="16200000" flipH="1">
              <a:off x="387470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0" name="Line 100"/>
            <p:cNvSpPr>
              <a:spLocks noChangeShapeType="1"/>
            </p:cNvSpPr>
            <p:nvPr userDrawn="1"/>
          </p:nvSpPr>
          <p:spPr bwMode="auto">
            <a:xfrm rot="16200000" flipH="1">
              <a:off x="40128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1" name="Line 101"/>
            <p:cNvSpPr>
              <a:spLocks noChangeShapeType="1"/>
            </p:cNvSpPr>
            <p:nvPr userDrawn="1"/>
          </p:nvSpPr>
          <p:spPr bwMode="auto">
            <a:xfrm rot="16200000" flipH="1">
              <a:off x="415251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2" name="Line 102"/>
            <p:cNvSpPr>
              <a:spLocks noChangeShapeType="1"/>
            </p:cNvSpPr>
            <p:nvPr userDrawn="1"/>
          </p:nvSpPr>
          <p:spPr bwMode="auto">
            <a:xfrm rot="16200000" flipH="1">
              <a:off x="42906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3" name="Line 103"/>
            <p:cNvSpPr>
              <a:spLocks noChangeShapeType="1"/>
            </p:cNvSpPr>
            <p:nvPr userDrawn="1"/>
          </p:nvSpPr>
          <p:spPr bwMode="auto">
            <a:xfrm rot="16200000" flipH="1">
              <a:off x="442873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4" name="Line 104"/>
            <p:cNvSpPr>
              <a:spLocks noChangeShapeType="1"/>
            </p:cNvSpPr>
            <p:nvPr userDrawn="1"/>
          </p:nvSpPr>
          <p:spPr bwMode="auto">
            <a:xfrm rot="16200000" flipH="1">
              <a:off x="456684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5" name="Line 105"/>
            <p:cNvSpPr>
              <a:spLocks noChangeShapeType="1"/>
            </p:cNvSpPr>
            <p:nvPr userDrawn="1"/>
          </p:nvSpPr>
          <p:spPr bwMode="auto">
            <a:xfrm rot="16200000" flipH="1">
              <a:off x="470495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6" name="Line 110"/>
            <p:cNvSpPr>
              <a:spLocks noChangeShapeType="1"/>
            </p:cNvSpPr>
            <p:nvPr userDrawn="1"/>
          </p:nvSpPr>
          <p:spPr bwMode="auto">
            <a:xfrm rot="16200000" flipH="1">
              <a:off x="5397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7" name="Line 111"/>
            <p:cNvSpPr>
              <a:spLocks noChangeShapeType="1"/>
            </p:cNvSpPr>
            <p:nvPr userDrawn="1"/>
          </p:nvSpPr>
          <p:spPr bwMode="auto">
            <a:xfrm rot="16200000" flipH="1">
              <a:off x="553679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8" name="Line 112"/>
            <p:cNvSpPr>
              <a:spLocks noChangeShapeType="1"/>
            </p:cNvSpPr>
            <p:nvPr userDrawn="1"/>
          </p:nvSpPr>
          <p:spPr bwMode="auto">
            <a:xfrm rot="16200000" flipH="1">
              <a:off x="5674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9" name="Line 113"/>
            <p:cNvSpPr>
              <a:spLocks noChangeShapeType="1"/>
            </p:cNvSpPr>
            <p:nvPr userDrawn="1"/>
          </p:nvSpPr>
          <p:spPr bwMode="auto">
            <a:xfrm rot="16200000" flipH="1">
              <a:off x="5813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1" name="Line 115"/>
            <p:cNvSpPr>
              <a:spLocks noChangeShapeType="1"/>
            </p:cNvSpPr>
            <p:nvPr userDrawn="1"/>
          </p:nvSpPr>
          <p:spPr bwMode="auto">
            <a:xfrm rot="16200000" flipH="1">
              <a:off x="48446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2" name="Line 116"/>
            <p:cNvSpPr>
              <a:spLocks noChangeShapeType="1"/>
            </p:cNvSpPr>
            <p:nvPr userDrawn="1"/>
          </p:nvSpPr>
          <p:spPr bwMode="auto">
            <a:xfrm rot="16200000" flipH="1">
              <a:off x="4982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3" name="Line 117"/>
            <p:cNvSpPr>
              <a:spLocks noChangeShapeType="1"/>
            </p:cNvSpPr>
            <p:nvPr userDrawn="1"/>
          </p:nvSpPr>
          <p:spPr bwMode="auto">
            <a:xfrm rot="16200000" flipH="1">
              <a:off x="5120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4" name="Line 118"/>
            <p:cNvSpPr>
              <a:spLocks noChangeShapeType="1"/>
            </p:cNvSpPr>
            <p:nvPr userDrawn="1"/>
          </p:nvSpPr>
          <p:spPr bwMode="auto">
            <a:xfrm rot="16200000" flipH="1">
              <a:off x="525898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2051" name="Group 189"/>
          <p:cNvGrpSpPr>
            <a:grpSpLocks/>
          </p:cNvGrpSpPr>
          <p:nvPr userDrawn="1"/>
        </p:nvGrpSpPr>
        <p:grpSpPr bwMode="auto">
          <a:xfrm>
            <a:off x="28575" y="88900"/>
            <a:ext cx="9086850" cy="6643688"/>
            <a:chOff x="0" y="89528"/>
            <a:chExt cx="9144000" cy="6643729"/>
          </a:xfrm>
        </p:grpSpPr>
        <p:sp>
          <p:nvSpPr>
            <p:cNvPr id="209926" name="Line 6"/>
            <p:cNvSpPr>
              <a:spLocks noChangeShapeType="1"/>
            </p:cNvSpPr>
            <p:nvPr userDrawn="1"/>
          </p:nvSpPr>
          <p:spPr bwMode="auto">
            <a:xfrm flipH="1">
              <a:off x="0" y="25295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7" name="Line 7"/>
            <p:cNvSpPr>
              <a:spLocks noChangeShapeType="1"/>
            </p:cNvSpPr>
            <p:nvPr userDrawn="1"/>
          </p:nvSpPr>
          <p:spPr bwMode="auto">
            <a:xfrm flipH="1">
              <a:off x="0" y="26660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8" name="Line 8"/>
            <p:cNvSpPr>
              <a:spLocks noChangeShapeType="1"/>
            </p:cNvSpPr>
            <p:nvPr userDrawn="1"/>
          </p:nvSpPr>
          <p:spPr bwMode="auto">
            <a:xfrm flipH="1">
              <a:off x="0" y="28009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9" name="Line 9"/>
            <p:cNvSpPr>
              <a:spLocks noChangeShapeType="1"/>
            </p:cNvSpPr>
            <p:nvPr userDrawn="1"/>
          </p:nvSpPr>
          <p:spPr bwMode="auto">
            <a:xfrm flipH="1">
              <a:off x="0" y="29375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0" name="Line 10"/>
            <p:cNvSpPr>
              <a:spLocks noChangeShapeType="1"/>
            </p:cNvSpPr>
            <p:nvPr userDrawn="1"/>
          </p:nvSpPr>
          <p:spPr bwMode="auto">
            <a:xfrm flipH="1">
              <a:off x="0" y="30724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1" name="Line 11"/>
            <p:cNvSpPr>
              <a:spLocks noChangeShapeType="1"/>
            </p:cNvSpPr>
            <p:nvPr userDrawn="1"/>
          </p:nvSpPr>
          <p:spPr bwMode="auto">
            <a:xfrm flipH="1">
              <a:off x="0" y="320739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2" name="Line 12"/>
            <p:cNvSpPr>
              <a:spLocks noChangeShapeType="1"/>
            </p:cNvSpPr>
            <p:nvPr userDrawn="1"/>
          </p:nvSpPr>
          <p:spPr bwMode="auto">
            <a:xfrm flipH="1">
              <a:off x="0" y="334392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3" name="Line 13"/>
            <p:cNvSpPr>
              <a:spLocks noChangeShapeType="1"/>
            </p:cNvSpPr>
            <p:nvPr userDrawn="1"/>
          </p:nvSpPr>
          <p:spPr bwMode="auto">
            <a:xfrm flipH="1">
              <a:off x="0" y="347886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4" name="Line 14"/>
            <p:cNvSpPr>
              <a:spLocks noChangeShapeType="1"/>
            </p:cNvSpPr>
            <p:nvPr userDrawn="1"/>
          </p:nvSpPr>
          <p:spPr bwMode="auto">
            <a:xfrm flipH="1">
              <a:off x="0" y="361538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5" name="Line 15"/>
            <p:cNvSpPr>
              <a:spLocks noChangeShapeType="1"/>
            </p:cNvSpPr>
            <p:nvPr userDrawn="1"/>
          </p:nvSpPr>
          <p:spPr bwMode="auto">
            <a:xfrm flipH="1">
              <a:off x="0" y="37503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6" name="Line 16"/>
            <p:cNvSpPr>
              <a:spLocks noChangeShapeType="1"/>
            </p:cNvSpPr>
            <p:nvPr userDrawn="1"/>
          </p:nvSpPr>
          <p:spPr bwMode="auto">
            <a:xfrm flipH="1">
              <a:off x="0" y="38852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7" name="Line 17"/>
            <p:cNvSpPr>
              <a:spLocks noChangeShapeType="1"/>
            </p:cNvSpPr>
            <p:nvPr userDrawn="1"/>
          </p:nvSpPr>
          <p:spPr bwMode="auto">
            <a:xfrm flipH="1">
              <a:off x="0" y="40217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8" name="Line 18"/>
            <p:cNvSpPr>
              <a:spLocks noChangeShapeType="1"/>
            </p:cNvSpPr>
            <p:nvPr userDrawn="1"/>
          </p:nvSpPr>
          <p:spPr bwMode="auto">
            <a:xfrm flipH="1">
              <a:off x="0" y="41567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9" name="Line 19"/>
            <p:cNvSpPr>
              <a:spLocks noChangeShapeType="1"/>
            </p:cNvSpPr>
            <p:nvPr userDrawn="1"/>
          </p:nvSpPr>
          <p:spPr bwMode="auto">
            <a:xfrm flipH="1">
              <a:off x="0" y="42932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0" name="Line 20"/>
            <p:cNvSpPr>
              <a:spLocks noChangeShapeType="1"/>
            </p:cNvSpPr>
            <p:nvPr userDrawn="1"/>
          </p:nvSpPr>
          <p:spPr bwMode="auto">
            <a:xfrm flipH="1">
              <a:off x="0" y="44281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1" name="Line 21"/>
            <p:cNvSpPr>
              <a:spLocks noChangeShapeType="1"/>
            </p:cNvSpPr>
            <p:nvPr userDrawn="1"/>
          </p:nvSpPr>
          <p:spPr bwMode="auto">
            <a:xfrm flipH="1">
              <a:off x="0" y="45631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2" name="Line 22"/>
            <p:cNvSpPr>
              <a:spLocks noChangeShapeType="1"/>
            </p:cNvSpPr>
            <p:nvPr userDrawn="1"/>
          </p:nvSpPr>
          <p:spPr bwMode="auto">
            <a:xfrm flipH="1">
              <a:off x="0" y="46996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3" name="Line 23"/>
            <p:cNvSpPr>
              <a:spLocks noChangeShapeType="1"/>
            </p:cNvSpPr>
            <p:nvPr userDrawn="1"/>
          </p:nvSpPr>
          <p:spPr bwMode="auto">
            <a:xfrm flipH="1">
              <a:off x="0" y="48345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4" name="Line 24"/>
            <p:cNvSpPr>
              <a:spLocks noChangeShapeType="1"/>
            </p:cNvSpPr>
            <p:nvPr userDrawn="1"/>
          </p:nvSpPr>
          <p:spPr bwMode="auto">
            <a:xfrm flipH="1">
              <a:off x="0" y="49711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5" name="Line 25"/>
            <p:cNvSpPr>
              <a:spLocks noChangeShapeType="1"/>
            </p:cNvSpPr>
            <p:nvPr userDrawn="1"/>
          </p:nvSpPr>
          <p:spPr bwMode="auto">
            <a:xfrm flipH="1">
              <a:off x="0" y="51060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6" name="Line 26"/>
            <p:cNvSpPr>
              <a:spLocks noChangeShapeType="1"/>
            </p:cNvSpPr>
            <p:nvPr userDrawn="1"/>
          </p:nvSpPr>
          <p:spPr bwMode="auto">
            <a:xfrm flipH="1">
              <a:off x="0" y="524258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7" name="Line 27"/>
            <p:cNvSpPr>
              <a:spLocks noChangeShapeType="1"/>
            </p:cNvSpPr>
            <p:nvPr userDrawn="1"/>
          </p:nvSpPr>
          <p:spPr bwMode="auto">
            <a:xfrm flipH="1">
              <a:off x="0" y="53775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8" name="Line 28"/>
            <p:cNvSpPr>
              <a:spLocks noChangeShapeType="1"/>
            </p:cNvSpPr>
            <p:nvPr userDrawn="1"/>
          </p:nvSpPr>
          <p:spPr bwMode="auto">
            <a:xfrm flipH="1">
              <a:off x="0" y="55124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9" name="Line 29"/>
            <p:cNvSpPr>
              <a:spLocks noChangeShapeType="1"/>
            </p:cNvSpPr>
            <p:nvPr userDrawn="1"/>
          </p:nvSpPr>
          <p:spPr bwMode="auto">
            <a:xfrm flipH="1">
              <a:off x="0" y="564898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0" name="Line 30"/>
            <p:cNvSpPr>
              <a:spLocks noChangeShapeType="1"/>
            </p:cNvSpPr>
            <p:nvPr userDrawn="1"/>
          </p:nvSpPr>
          <p:spPr bwMode="auto">
            <a:xfrm flipH="1">
              <a:off x="0" y="57839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1" name="Line 31"/>
            <p:cNvSpPr>
              <a:spLocks noChangeShapeType="1"/>
            </p:cNvSpPr>
            <p:nvPr userDrawn="1"/>
          </p:nvSpPr>
          <p:spPr bwMode="auto">
            <a:xfrm flipH="1">
              <a:off x="0" y="592045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2" name="Line 32"/>
            <p:cNvSpPr>
              <a:spLocks noChangeShapeType="1"/>
            </p:cNvSpPr>
            <p:nvPr userDrawn="1"/>
          </p:nvSpPr>
          <p:spPr bwMode="auto">
            <a:xfrm flipH="1">
              <a:off x="0" y="60553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3" name="Line 33"/>
            <p:cNvSpPr>
              <a:spLocks noChangeShapeType="1"/>
            </p:cNvSpPr>
            <p:nvPr userDrawn="1"/>
          </p:nvSpPr>
          <p:spPr bwMode="auto">
            <a:xfrm flipH="1">
              <a:off x="0" y="61903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4" name="Line 34"/>
            <p:cNvSpPr>
              <a:spLocks noChangeShapeType="1"/>
            </p:cNvSpPr>
            <p:nvPr userDrawn="1"/>
          </p:nvSpPr>
          <p:spPr bwMode="auto">
            <a:xfrm flipH="1">
              <a:off x="0" y="63268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5" name="Line 35"/>
            <p:cNvSpPr>
              <a:spLocks noChangeShapeType="1"/>
            </p:cNvSpPr>
            <p:nvPr userDrawn="1"/>
          </p:nvSpPr>
          <p:spPr bwMode="auto">
            <a:xfrm flipH="1">
              <a:off x="0" y="64617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6" name="Line 36"/>
            <p:cNvSpPr>
              <a:spLocks noChangeShapeType="1"/>
            </p:cNvSpPr>
            <p:nvPr userDrawn="1"/>
          </p:nvSpPr>
          <p:spPr bwMode="auto">
            <a:xfrm flipH="1">
              <a:off x="0" y="659831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7" name="Line 37"/>
            <p:cNvSpPr>
              <a:spLocks noChangeShapeType="1"/>
            </p:cNvSpPr>
            <p:nvPr userDrawn="1"/>
          </p:nvSpPr>
          <p:spPr bwMode="auto">
            <a:xfrm flipH="1">
              <a:off x="0" y="67332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8" name="Line 38"/>
            <p:cNvSpPr>
              <a:spLocks noChangeShapeType="1"/>
            </p:cNvSpPr>
            <p:nvPr userDrawn="1"/>
          </p:nvSpPr>
          <p:spPr bwMode="auto">
            <a:xfrm flipH="1">
              <a:off x="0" y="7673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9" name="Line 39"/>
            <p:cNvSpPr>
              <a:spLocks noChangeShapeType="1"/>
            </p:cNvSpPr>
            <p:nvPr userDrawn="1"/>
          </p:nvSpPr>
          <p:spPr bwMode="auto">
            <a:xfrm flipH="1">
              <a:off x="0" y="90233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0" name="Line 40"/>
            <p:cNvSpPr>
              <a:spLocks noChangeShapeType="1"/>
            </p:cNvSpPr>
            <p:nvPr userDrawn="1"/>
          </p:nvSpPr>
          <p:spPr bwMode="auto">
            <a:xfrm flipH="1">
              <a:off x="0" y="10388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1" name="Line 41"/>
            <p:cNvSpPr>
              <a:spLocks noChangeShapeType="1"/>
            </p:cNvSpPr>
            <p:nvPr userDrawn="1"/>
          </p:nvSpPr>
          <p:spPr bwMode="auto">
            <a:xfrm flipH="1">
              <a:off x="0" y="117379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2" name="Line 42"/>
            <p:cNvSpPr>
              <a:spLocks noChangeShapeType="1"/>
            </p:cNvSpPr>
            <p:nvPr userDrawn="1"/>
          </p:nvSpPr>
          <p:spPr bwMode="auto">
            <a:xfrm flipH="1">
              <a:off x="0" y="13103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3" name="Line 43"/>
            <p:cNvSpPr>
              <a:spLocks noChangeShapeType="1"/>
            </p:cNvSpPr>
            <p:nvPr userDrawn="1"/>
          </p:nvSpPr>
          <p:spPr bwMode="auto">
            <a:xfrm flipH="1">
              <a:off x="0" y="14452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4" name="Line 44"/>
            <p:cNvSpPr>
              <a:spLocks noChangeShapeType="1"/>
            </p:cNvSpPr>
            <p:nvPr userDrawn="1"/>
          </p:nvSpPr>
          <p:spPr bwMode="auto">
            <a:xfrm flipH="1">
              <a:off x="0" y="158020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5" name="Line 45"/>
            <p:cNvSpPr>
              <a:spLocks noChangeShapeType="1"/>
            </p:cNvSpPr>
            <p:nvPr userDrawn="1"/>
          </p:nvSpPr>
          <p:spPr bwMode="auto">
            <a:xfrm flipH="1">
              <a:off x="0" y="17167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6" name="Line 46"/>
            <p:cNvSpPr>
              <a:spLocks noChangeShapeType="1"/>
            </p:cNvSpPr>
            <p:nvPr userDrawn="1"/>
          </p:nvSpPr>
          <p:spPr bwMode="auto">
            <a:xfrm flipH="1">
              <a:off x="0" y="18516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7" name="Line 47"/>
            <p:cNvSpPr>
              <a:spLocks noChangeShapeType="1"/>
            </p:cNvSpPr>
            <p:nvPr userDrawn="1"/>
          </p:nvSpPr>
          <p:spPr bwMode="auto">
            <a:xfrm flipH="1">
              <a:off x="0" y="19881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8" name="Line 48"/>
            <p:cNvSpPr>
              <a:spLocks noChangeShapeType="1"/>
            </p:cNvSpPr>
            <p:nvPr userDrawn="1"/>
          </p:nvSpPr>
          <p:spPr bwMode="auto">
            <a:xfrm flipH="1">
              <a:off x="0" y="21231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9" name="Line 49"/>
            <p:cNvSpPr>
              <a:spLocks noChangeShapeType="1"/>
            </p:cNvSpPr>
            <p:nvPr userDrawn="1"/>
          </p:nvSpPr>
          <p:spPr bwMode="auto">
            <a:xfrm flipH="1">
              <a:off x="0" y="22596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70" name="Line 50"/>
            <p:cNvSpPr>
              <a:spLocks noChangeShapeType="1"/>
            </p:cNvSpPr>
            <p:nvPr userDrawn="1"/>
          </p:nvSpPr>
          <p:spPr bwMode="auto">
            <a:xfrm flipH="1">
              <a:off x="0" y="23945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71" name="Line 51"/>
            <p:cNvSpPr>
              <a:spLocks noChangeShapeType="1"/>
            </p:cNvSpPr>
            <p:nvPr userDrawn="1"/>
          </p:nvSpPr>
          <p:spPr bwMode="auto">
            <a:xfrm flipH="1">
              <a:off x="0" y="6324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5" name="Line 38"/>
            <p:cNvSpPr>
              <a:spLocks noChangeShapeType="1"/>
            </p:cNvSpPr>
            <p:nvPr userDrawn="1"/>
          </p:nvSpPr>
          <p:spPr bwMode="auto">
            <a:xfrm flipH="1">
              <a:off x="0" y="895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6" name="Line 38"/>
            <p:cNvSpPr>
              <a:spLocks noChangeShapeType="1"/>
            </p:cNvSpPr>
            <p:nvPr userDrawn="1"/>
          </p:nvSpPr>
          <p:spPr bwMode="auto">
            <a:xfrm flipH="1">
              <a:off x="0" y="22446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7" name="Line 38"/>
            <p:cNvSpPr>
              <a:spLocks noChangeShapeType="1"/>
            </p:cNvSpPr>
            <p:nvPr userDrawn="1"/>
          </p:nvSpPr>
          <p:spPr bwMode="auto">
            <a:xfrm flipH="1">
              <a:off x="0" y="3609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9" name="Line 38"/>
            <p:cNvSpPr>
              <a:spLocks noChangeShapeType="1"/>
            </p:cNvSpPr>
            <p:nvPr userDrawn="1"/>
          </p:nvSpPr>
          <p:spPr bwMode="auto">
            <a:xfrm flipH="1">
              <a:off x="0" y="4959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sp>
        <p:nvSpPr>
          <p:cNvPr id="210061" name="Text Box 141"/>
          <p:cNvSpPr txBox="1">
            <a:spLocks noChangeArrowheads="1"/>
          </p:cNvSpPr>
          <p:nvPr userDrawn="1"/>
        </p:nvSpPr>
        <p:spPr bwMode="auto">
          <a:xfrm>
            <a:off x="8831263" y="6640513"/>
            <a:ext cx="265112" cy="182562"/>
          </a:xfrm>
          <a:prstGeom prst="rect">
            <a:avLst/>
          </a:prstGeom>
          <a:noFill/>
          <a:ln w="12700">
            <a:noFill/>
            <a:miter lim="800000"/>
            <a:headEnd type="none" w="sm" len="sm"/>
            <a:tailEnd type="none" w="sm" len="sm"/>
          </a:ln>
          <a:effectLst/>
        </p:spPr>
        <p:txBody>
          <a:bodyPr wrap="none" lIns="0" tIns="0" rIns="0" bIns="0">
            <a:spAutoFit/>
          </a:bodyPr>
          <a:lstStyle/>
          <a:p>
            <a:pPr algn="r" eaLnBrk="1" hangingPunct="1">
              <a:spcBef>
                <a:spcPct val="50000"/>
              </a:spcBef>
              <a:defRPr/>
            </a:pPr>
            <a:fld id="{D0E80D24-7EEF-4ADF-894F-7FF439887A26}" type="slidenum">
              <a:rPr lang="en-US" sz="1200">
                <a:solidFill>
                  <a:schemeClr val="tx1"/>
                </a:solidFill>
                <a:latin typeface="Verdana" pitchFamily="34" charset="0"/>
              </a:rPr>
              <a:pPr algn="r" eaLnBrk="1" hangingPunct="1">
                <a:spcBef>
                  <a:spcPct val="50000"/>
                </a:spcBef>
                <a:defRPr/>
              </a:pPr>
              <a:t>‹#›</a:t>
            </a:fld>
            <a:endParaRPr lang="en-US" sz="1200">
              <a:solidFill>
                <a:schemeClr val="tx1"/>
              </a:solidFill>
              <a:latin typeface="Verdana" pitchFamily="34" charset="0"/>
            </a:endParaRPr>
          </a:p>
        </p:txBody>
      </p:sp>
      <p:sp>
        <p:nvSpPr>
          <p:cNvPr id="2052" name="Rectangle 3"/>
          <p:cNvSpPr>
            <a:spLocks noGrp="1" noChangeArrowheads="1"/>
          </p:cNvSpPr>
          <p:nvPr userDrawn="1">
            <p:ph type="body" idx="1"/>
          </p:nvPr>
        </p:nvSpPr>
        <p:spPr bwMode="auto">
          <a:xfrm>
            <a:off x="12700" y="1752600"/>
            <a:ext cx="8077200" cy="4114800"/>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4"/>
          <p:cNvSpPr>
            <a:spLocks noGrp="1" noChangeArrowheads="1"/>
          </p:cNvSpPr>
          <p:nvPr userDrawn="1">
            <p:ph type="title"/>
          </p:nvPr>
        </p:nvSpPr>
        <p:spPr bwMode="auto">
          <a:xfrm>
            <a:off x="122238" y="568325"/>
            <a:ext cx="8750300" cy="838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dirty="0" smtClean="0"/>
              <a:t>Click to edit Master title style</a:t>
            </a:r>
          </a:p>
        </p:txBody>
      </p:sp>
      <p:grpSp>
        <p:nvGrpSpPr>
          <p:cNvPr id="133" name="Group 132"/>
          <p:cNvGrpSpPr/>
          <p:nvPr userDrawn="1"/>
        </p:nvGrpSpPr>
        <p:grpSpPr>
          <a:xfrm>
            <a:off x="0" y="-3810"/>
            <a:ext cx="9150972" cy="632460"/>
            <a:chOff x="0" y="-3810"/>
            <a:chExt cx="9150972" cy="632460"/>
          </a:xfrm>
        </p:grpSpPr>
        <p:sp>
          <p:nvSpPr>
            <p:cNvPr id="153" name="Rectangle 152"/>
            <p:cNvSpPr/>
            <p:nvPr/>
          </p:nvSpPr>
          <p:spPr bwMode="auto">
            <a:xfrm>
              <a:off x="0" y="1588"/>
              <a:ext cx="6059488" cy="473075"/>
            </a:xfrm>
            <a:prstGeom prst="rect">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nvGrpSpPr>
            <p:cNvPr id="2057" name="Group 555"/>
            <p:cNvGrpSpPr>
              <a:grpSpLocks/>
            </p:cNvGrpSpPr>
            <p:nvPr/>
          </p:nvGrpSpPr>
          <p:grpSpPr bwMode="auto">
            <a:xfrm>
              <a:off x="115743" y="92055"/>
              <a:ext cx="258807" cy="349808"/>
              <a:chOff x="372812" y="304122"/>
              <a:chExt cx="827094" cy="1115867"/>
            </a:xfrm>
          </p:grpSpPr>
          <p:pic>
            <p:nvPicPr>
              <p:cNvPr id="2061" name="Picture 547"/>
              <p:cNvPicPr>
                <a:picLocks noChangeAspect="1" noChangeArrowheads="1"/>
              </p:cNvPicPr>
              <p:nvPr/>
            </p:nvPicPr>
            <p:blipFill>
              <a:blip r:embed="rId13" cstate="print"/>
              <a:srcRect l="2888" t="37560" r="17178" b="15379"/>
              <a:stretch>
                <a:fillRect/>
              </a:stretch>
            </p:blipFill>
            <p:spPr bwMode="auto">
              <a:xfrm>
                <a:off x="457198" y="422635"/>
                <a:ext cx="658588" cy="791456"/>
              </a:xfrm>
              <a:prstGeom prst="rect">
                <a:avLst/>
              </a:prstGeom>
              <a:noFill/>
              <a:ln w="12700">
                <a:noFill/>
                <a:miter lim="800000"/>
                <a:headEnd type="none" w="sm" len="sm"/>
                <a:tailEnd type="none" w="sm" len="sm"/>
              </a:ln>
            </p:spPr>
          </p:pic>
          <p:sp>
            <p:nvSpPr>
              <p:cNvPr id="159" name="Oval 158"/>
              <p:cNvSpPr/>
              <p:nvPr/>
            </p:nvSpPr>
            <p:spPr bwMode="auto">
              <a:xfrm>
                <a:off x="413862" y="304186"/>
                <a:ext cx="745777" cy="156987"/>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160" name="Freeform 159"/>
              <p:cNvSpPr/>
              <p:nvPr/>
            </p:nvSpPr>
            <p:spPr bwMode="auto">
              <a:xfrm>
                <a:off x="73855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161" name="Freeform 160"/>
              <p:cNvSpPr/>
              <p:nvPr/>
            </p:nvSpPr>
            <p:spPr bwMode="auto">
              <a:xfrm flipH="1">
                <a:off x="37327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pic>
          <p:nvPicPr>
            <p:cNvPr id="2058" name="Picture 548"/>
            <p:cNvPicPr>
              <a:picLocks noChangeAspect="1" noChangeArrowheads="1"/>
            </p:cNvPicPr>
            <p:nvPr/>
          </p:nvPicPr>
          <p:blipFill>
            <a:blip r:embed="rId14" cstate="print"/>
            <a:srcRect l="8070" t="50497" r="871" b="13843"/>
            <a:stretch>
              <a:fillRect/>
            </a:stretch>
          </p:blipFill>
          <p:spPr bwMode="auto">
            <a:xfrm>
              <a:off x="363051" y="142320"/>
              <a:ext cx="2761547" cy="238709"/>
            </a:xfrm>
            <a:prstGeom prst="rect">
              <a:avLst/>
            </a:prstGeom>
            <a:noFill/>
            <a:ln w="12700">
              <a:noFill/>
              <a:miter lim="800000"/>
              <a:headEnd type="none" w="sm" len="sm"/>
              <a:tailEnd type="none" w="sm" len="sm"/>
            </a:ln>
          </p:spPr>
        </p:pic>
        <p:sp>
          <p:nvSpPr>
            <p:cNvPr id="156" name="Rectangle 155"/>
            <p:cNvSpPr/>
            <p:nvPr/>
          </p:nvSpPr>
          <p:spPr bwMode="auto">
            <a:xfrm>
              <a:off x="6303314" y="145098"/>
              <a:ext cx="2847658" cy="483552"/>
            </a:xfrm>
            <a:prstGeom prst="rect">
              <a:avLst/>
            </a:prstGeom>
            <a:solidFill>
              <a:srgbClr val="A50021"/>
            </a:solidFill>
            <a:ln w="12700" cap="flat" cmpd="sng" algn="ctr">
              <a:noFill/>
              <a:prstDash val="solid"/>
              <a:round/>
              <a:headEnd type="none" w="sm" len="sm"/>
              <a:tailEnd type="none" w="sm" len="sm"/>
            </a:ln>
            <a:effectLst/>
          </p:spPr>
          <p:txBody>
            <a:bodyPr lIns="137160" anchor="ctr"/>
            <a:lstStyle/>
            <a:p>
              <a:pPr>
                <a:defRPr/>
              </a:pPr>
              <a:r>
                <a:rPr lang="en-US" sz="1800" b="1" dirty="0">
                  <a:solidFill>
                    <a:schemeClr val="bg1"/>
                  </a:solidFill>
                  <a:latin typeface="Candara" pitchFamily="34" charset="0"/>
                  <a:cs typeface="Microsoft Sans Serif" pitchFamily="34" charset="0"/>
                </a:rPr>
                <a:t>Engineering</a:t>
              </a:r>
            </a:p>
          </p:txBody>
        </p:sp>
        <p:sp>
          <p:nvSpPr>
            <p:cNvPr id="157" name="Parallelogram 156"/>
            <p:cNvSpPr/>
            <p:nvPr/>
          </p:nvSpPr>
          <p:spPr bwMode="auto">
            <a:xfrm rot="16200000">
              <a:off x="5867228" y="187801"/>
              <a:ext cx="632459" cy="249238"/>
            </a:xfrm>
            <a:prstGeom prst="parallelogram">
              <a:avLst>
                <a:gd name="adj" fmla="val 60089"/>
              </a:avLst>
            </a:prstGeom>
            <a:solidFill>
              <a:srgbClr val="4C000E"/>
            </a:solidFill>
            <a:ln w="12700" cap="flat" cmpd="sng" algn="ctr">
              <a:noFill/>
              <a:prstDash val="solid"/>
              <a:round/>
              <a:headEnd type="none" w="sm" len="sm"/>
              <a:tailEnd type="none" w="sm" len="sm"/>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wipe(left)">
                                      <p:cBhvr>
                                        <p:cTn id="7" dur="500"/>
                                        <p:tgtEl>
                                          <p:spTgt spid="205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52">
                                            <p:txEl>
                                              <p:pRg st="1" end="1"/>
                                            </p:txEl>
                                          </p:spTgt>
                                        </p:tgtEl>
                                        <p:attrNameLst>
                                          <p:attrName>style.visibility</p:attrName>
                                        </p:attrNameLst>
                                      </p:cBhvr>
                                      <p:to>
                                        <p:strVal val="visible"/>
                                      </p:to>
                                    </p:set>
                                    <p:animEffect transition="in" filter="wipe(left)">
                                      <p:cBhvr>
                                        <p:cTn id="10" dur="500"/>
                                        <p:tgtEl>
                                          <p:spTgt spid="205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52">
                                            <p:txEl>
                                              <p:pRg st="2" end="2"/>
                                            </p:txEl>
                                          </p:spTgt>
                                        </p:tgtEl>
                                        <p:attrNameLst>
                                          <p:attrName>style.visibility</p:attrName>
                                        </p:attrNameLst>
                                      </p:cBhvr>
                                      <p:to>
                                        <p:strVal val="visible"/>
                                      </p:to>
                                    </p:set>
                                    <p:animEffect transition="in" filter="wipe(left)">
                                      <p:cBhvr>
                                        <p:cTn id="13" dur="500"/>
                                        <p:tgtEl>
                                          <p:spTgt spid="205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52">
                                            <p:txEl>
                                              <p:pRg st="3" end="3"/>
                                            </p:txEl>
                                          </p:spTgt>
                                        </p:tgtEl>
                                        <p:attrNameLst>
                                          <p:attrName>style.visibility</p:attrName>
                                        </p:attrNameLst>
                                      </p:cBhvr>
                                      <p:to>
                                        <p:strVal val="visible"/>
                                      </p:to>
                                    </p:set>
                                    <p:animEffect transition="in" filter="wipe(left)">
                                      <p:cBhvr>
                                        <p:cTn id="16" dur="500"/>
                                        <p:tgtEl>
                                          <p:spTgt spid="205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52">
                                            <p:txEl>
                                              <p:pRg st="4" end="4"/>
                                            </p:txEl>
                                          </p:spTgt>
                                        </p:tgtEl>
                                        <p:attrNameLst>
                                          <p:attrName>style.visibility</p:attrName>
                                        </p:attrNameLst>
                                      </p:cBhvr>
                                      <p:to>
                                        <p:strVal val="visible"/>
                                      </p:to>
                                    </p:set>
                                    <p:animEffect transition="in" filter="wipe(left)">
                                      <p:cBhvr>
                                        <p:cTn id="19" dur="500"/>
                                        <p:tgtEl>
                                          <p:spTgt spid="2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tmplLst>
          <p:tmpl lvl="1">
            <p:tnLst>
              <p:par>
                <p:cTn xmlns:p14="http://schemas.microsoft.com/office/powerpoint/2010/main" presetID="22" presetClass="entr" presetSubtype="8" fill="hold" nodeType="click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2">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3">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4">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5">
            <p:tnLst>
              <p:par>
                <p:cTn xmlns:p14="http://schemas.microsoft.com/office/powerpoint/2010/mai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Lst>
      </p:bldP>
    </p:bldLst>
  </p:timing>
  <p:txStyles>
    <p:titleStyle>
      <a:lvl1pPr algn="l" rtl="0" eaLnBrk="0" fontAlgn="base" hangingPunct="0">
        <a:spcBef>
          <a:spcPct val="0"/>
        </a:spcBef>
        <a:spcAft>
          <a:spcPct val="0"/>
        </a:spcAft>
        <a:defRPr sz="3600">
          <a:solidFill>
            <a:srgbClr val="7F0813"/>
          </a:solidFill>
          <a:latin typeface="+mj-lt"/>
          <a:ea typeface="+mj-ea"/>
          <a:cs typeface="+mj-cs"/>
        </a:defRPr>
      </a:lvl1pPr>
      <a:lvl2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2pPr>
      <a:lvl3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3pPr>
      <a:lvl4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4pPr>
      <a:lvl5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5pPr>
      <a:lvl6pPr marL="457200" algn="l" rtl="0" fontAlgn="base">
        <a:spcBef>
          <a:spcPct val="0"/>
        </a:spcBef>
        <a:spcAft>
          <a:spcPct val="0"/>
        </a:spcAft>
        <a:defRPr sz="3600">
          <a:solidFill>
            <a:srgbClr val="7F0813"/>
          </a:solidFill>
          <a:latin typeface="Verdana" pitchFamily="34" charset="0"/>
          <a:ea typeface="ＭＳ Ｐゴシック" pitchFamily="1" charset="-128"/>
        </a:defRPr>
      </a:lvl6pPr>
      <a:lvl7pPr marL="914400" algn="l" rtl="0" fontAlgn="base">
        <a:spcBef>
          <a:spcPct val="0"/>
        </a:spcBef>
        <a:spcAft>
          <a:spcPct val="0"/>
        </a:spcAft>
        <a:defRPr sz="3600">
          <a:solidFill>
            <a:srgbClr val="7F0813"/>
          </a:solidFill>
          <a:latin typeface="Verdana" pitchFamily="34" charset="0"/>
          <a:ea typeface="ＭＳ Ｐゴシック" pitchFamily="1" charset="-128"/>
        </a:defRPr>
      </a:lvl7pPr>
      <a:lvl8pPr marL="1371600" algn="l" rtl="0" fontAlgn="base">
        <a:spcBef>
          <a:spcPct val="0"/>
        </a:spcBef>
        <a:spcAft>
          <a:spcPct val="0"/>
        </a:spcAft>
        <a:defRPr sz="3600">
          <a:solidFill>
            <a:srgbClr val="7F0813"/>
          </a:solidFill>
          <a:latin typeface="Verdana" pitchFamily="34" charset="0"/>
          <a:ea typeface="ＭＳ Ｐゴシック" pitchFamily="1" charset="-128"/>
        </a:defRPr>
      </a:lvl8pPr>
      <a:lvl9pPr marL="1828800" algn="l" rtl="0" fontAlgn="base">
        <a:spcBef>
          <a:spcPct val="0"/>
        </a:spcBef>
        <a:spcAft>
          <a:spcPct val="0"/>
        </a:spcAft>
        <a:defRPr sz="3600">
          <a:solidFill>
            <a:srgbClr val="7F0813"/>
          </a:solidFill>
          <a:latin typeface="Verdana" pitchFamily="34" charset="0"/>
          <a:ea typeface="ＭＳ Ｐゴシック" pitchFamily="1" charset="-128"/>
        </a:defRPr>
      </a:lvl9pPr>
    </p:titleStyle>
    <p:bodyStyle>
      <a:lvl1pPr marL="344488" indent="-227013" algn="l" rtl="0" eaLnBrk="0" fontAlgn="base" hangingPunct="0">
        <a:spcBef>
          <a:spcPct val="20000"/>
        </a:spcBef>
        <a:spcAft>
          <a:spcPct val="0"/>
        </a:spcAft>
        <a:buClr>
          <a:srgbClr val="993300"/>
        </a:buClr>
        <a:buSzPct val="75000"/>
        <a:buFont typeface="Wingdings" pitchFamily="2" charset="2"/>
        <a:buChar char="n"/>
        <a:defRPr sz="2600">
          <a:solidFill>
            <a:schemeClr val="tx1"/>
          </a:solidFill>
          <a:latin typeface="+mn-lt"/>
          <a:ea typeface="+mn-ea"/>
          <a:cs typeface="+mn-cs"/>
        </a:defRPr>
      </a:lvl1pPr>
      <a:lvl2pPr marL="684213" indent="-225425" algn="l" rtl="0" eaLnBrk="0" fontAlgn="base" hangingPunct="0">
        <a:spcBef>
          <a:spcPct val="20000"/>
        </a:spcBef>
        <a:spcAft>
          <a:spcPct val="0"/>
        </a:spcAft>
        <a:buClr>
          <a:srgbClr val="006600"/>
        </a:buClr>
        <a:buChar char="»"/>
        <a:defRPr sz="2200">
          <a:solidFill>
            <a:schemeClr val="tx1"/>
          </a:solidFill>
          <a:latin typeface="+mn-lt"/>
          <a:ea typeface="+mn-ea"/>
        </a:defRPr>
      </a:lvl2pPr>
      <a:lvl3pPr marL="1025525" indent="-227013" algn="l" rtl="0" eaLnBrk="0" fontAlgn="base" hangingPunct="0">
        <a:spcBef>
          <a:spcPct val="20000"/>
        </a:spcBef>
        <a:spcAft>
          <a:spcPct val="0"/>
        </a:spcAft>
        <a:buChar char="•"/>
        <a:defRPr sz="2000">
          <a:solidFill>
            <a:schemeClr val="tx1"/>
          </a:solidFill>
          <a:latin typeface="+mn-lt"/>
          <a:ea typeface="+mn-ea"/>
        </a:defRPr>
      </a:lvl3pPr>
      <a:lvl4pPr marL="1311275" indent="-171450" algn="l" rtl="0" eaLnBrk="0" fontAlgn="base" hangingPunct="0">
        <a:spcBef>
          <a:spcPct val="20000"/>
        </a:spcBef>
        <a:spcAft>
          <a:spcPct val="0"/>
        </a:spcAft>
        <a:buChar char="–"/>
        <a:defRPr>
          <a:solidFill>
            <a:schemeClr val="tx1"/>
          </a:solidFill>
          <a:latin typeface="+mn-lt"/>
          <a:ea typeface="+mn-ea"/>
        </a:defRPr>
      </a:lvl4pPr>
      <a:lvl5pPr marL="1597025" indent="-171450" algn="l" rtl="0" eaLnBrk="0" fontAlgn="base" hangingPunct="0">
        <a:spcBef>
          <a:spcPct val="20000"/>
        </a:spcBef>
        <a:spcAft>
          <a:spcPct val="0"/>
        </a:spcAft>
        <a:buChar char="»"/>
        <a:defRPr sz="1600">
          <a:solidFill>
            <a:schemeClr val="tx1"/>
          </a:solidFill>
          <a:latin typeface="+mn-lt"/>
          <a:ea typeface="+mn-ea"/>
        </a:defRPr>
      </a:lvl5pPr>
      <a:lvl6pPr marL="2054225" indent="-171450" algn="l" rtl="0" fontAlgn="base">
        <a:spcBef>
          <a:spcPct val="20000"/>
        </a:spcBef>
        <a:spcAft>
          <a:spcPct val="0"/>
        </a:spcAft>
        <a:buChar char="»"/>
        <a:defRPr sz="1600">
          <a:solidFill>
            <a:schemeClr val="tx1"/>
          </a:solidFill>
          <a:latin typeface="+mn-lt"/>
          <a:ea typeface="+mn-ea"/>
        </a:defRPr>
      </a:lvl6pPr>
      <a:lvl7pPr marL="2511425" indent="-171450" algn="l" rtl="0" fontAlgn="base">
        <a:spcBef>
          <a:spcPct val="20000"/>
        </a:spcBef>
        <a:spcAft>
          <a:spcPct val="0"/>
        </a:spcAft>
        <a:buChar char="»"/>
        <a:defRPr sz="1600">
          <a:solidFill>
            <a:schemeClr val="tx1"/>
          </a:solidFill>
          <a:latin typeface="+mn-lt"/>
          <a:ea typeface="+mn-ea"/>
        </a:defRPr>
      </a:lvl7pPr>
      <a:lvl8pPr marL="2968625" indent="-171450" algn="l" rtl="0" fontAlgn="base">
        <a:spcBef>
          <a:spcPct val="20000"/>
        </a:spcBef>
        <a:spcAft>
          <a:spcPct val="0"/>
        </a:spcAft>
        <a:buChar char="»"/>
        <a:defRPr sz="1600">
          <a:solidFill>
            <a:schemeClr val="tx1"/>
          </a:solidFill>
          <a:latin typeface="+mn-lt"/>
          <a:ea typeface="+mn-ea"/>
        </a:defRPr>
      </a:lvl8pPr>
      <a:lvl9pPr marL="3425825" indent="-17145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22238" y="470351"/>
            <a:ext cx="8750300" cy="838200"/>
          </a:xfrm>
        </p:spPr>
        <p:txBody>
          <a:bodyPr/>
          <a:lstStyle/>
          <a:p>
            <a:r>
              <a:rPr lang="en-US" sz="4000" dirty="0"/>
              <a:t>Minimum Cost Flows</a:t>
            </a:r>
          </a:p>
        </p:txBody>
      </p:sp>
      <p:sp>
        <p:nvSpPr>
          <p:cNvPr id="424963" name="Rectangle 3"/>
          <p:cNvSpPr>
            <a:spLocks noGrp="1" noChangeArrowheads="1"/>
          </p:cNvSpPr>
          <p:nvPr>
            <p:ph type="body" idx="1"/>
          </p:nvPr>
        </p:nvSpPr>
        <p:spPr>
          <a:xfrm>
            <a:off x="0" y="2775856"/>
            <a:ext cx="9142413" cy="4082143"/>
          </a:xfrm>
        </p:spPr>
        <p:txBody>
          <a:bodyPr/>
          <a:lstStyle/>
          <a:p>
            <a:pPr marL="223838" indent="-223838"/>
            <a:r>
              <a:rPr lang="en-US" sz="2400" dirty="0" smtClean="0"/>
              <a:t>Max </a:t>
            </a:r>
            <a:r>
              <a:rPr lang="en-US" sz="2400" dirty="0"/>
              <a:t>flow </a:t>
            </a:r>
            <a:r>
              <a:rPr lang="en-US" sz="2400" dirty="0" smtClean="0"/>
              <a:t>can </a:t>
            </a:r>
            <a:r>
              <a:rPr lang="en-US" sz="2400" dirty="0"/>
              <a:t>be generalized by adding </a:t>
            </a:r>
            <a:r>
              <a:rPr lang="en-US" sz="2400" dirty="0" smtClean="0"/>
              <a:t>edge costs </a:t>
            </a:r>
            <a:endParaRPr lang="en-US" sz="2400" dirty="0"/>
          </a:p>
          <a:p>
            <a:pPr marL="563563" lvl="1" indent="-223838"/>
            <a:r>
              <a:rPr lang="en-US" sz="2000" dirty="0" smtClean="0"/>
              <a:t>costs </a:t>
            </a:r>
            <a:r>
              <a:rPr lang="en-US" sz="2000" dirty="0"/>
              <a:t>are skew symmetric; </a:t>
            </a:r>
            <a:r>
              <a:rPr lang="en-US" sz="2000" i="1" dirty="0"/>
              <a:t>cost</a:t>
            </a:r>
            <a:r>
              <a:rPr lang="en-US" sz="2000" dirty="0"/>
              <a:t>(</a:t>
            </a:r>
            <a:r>
              <a:rPr lang="en-US" sz="2000" i="1" dirty="0" err="1"/>
              <a:t>v</a:t>
            </a:r>
            <a:r>
              <a:rPr lang="en-US" sz="2000" dirty="0" err="1"/>
              <a:t>,</a:t>
            </a:r>
            <a:r>
              <a:rPr lang="en-US" sz="2000" i="1" dirty="0" err="1"/>
              <a:t>w</a:t>
            </a:r>
            <a:r>
              <a:rPr lang="en-US" sz="2000" dirty="0" smtClean="0"/>
              <a:t>)=</a:t>
            </a:r>
            <a:r>
              <a:rPr lang="en-US" sz="2000" dirty="0" smtClean="0">
                <a:latin typeface="Symbol" pitchFamily="18" charset="2"/>
              </a:rPr>
              <a:t>-</a:t>
            </a:r>
            <a:r>
              <a:rPr lang="en-US" sz="2000" i="1" dirty="0" smtClean="0"/>
              <a:t>cost</a:t>
            </a:r>
            <a:r>
              <a:rPr lang="en-US" sz="2000" dirty="0" smtClean="0"/>
              <a:t>(</a:t>
            </a:r>
            <a:r>
              <a:rPr lang="en-US" sz="2000" i="1" dirty="0" err="1" smtClean="0"/>
              <a:t>w</a:t>
            </a:r>
            <a:r>
              <a:rPr lang="en-US" sz="2000" dirty="0" err="1" smtClean="0"/>
              <a:t>,</a:t>
            </a:r>
            <a:r>
              <a:rPr lang="en-US" sz="2000" i="1" dirty="0" err="1" smtClean="0"/>
              <a:t>v</a:t>
            </a:r>
            <a:r>
              <a:rPr lang="en-US" sz="2000" dirty="0" smtClean="0"/>
              <a:t>)</a:t>
            </a:r>
          </a:p>
          <a:p>
            <a:pPr marL="563563" lvl="1" indent="-223838"/>
            <a:r>
              <a:rPr lang="en-US" sz="2000" dirty="0" smtClean="0"/>
              <a:t>for flow </a:t>
            </a:r>
            <a:r>
              <a:rPr lang="en-US" sz="2000" i="1" dirty="0" smtClean="0"/>
              <a:t>f</a:t>
            </a:r>
            <a:r>
              <a:rPr lang="en-US" sz="2000" dirty="0" smtClean="0"/>
              <a:t>, </a:t>
            </a:r>
            <a:r>
              <a:rPr lang="en-US" sz="2000" i="1" dirty="0" smtClean="0"/>
              <a:t>cost</a:t>
            </a:r>
            <a:r>
              <a:rPr lang="en-US" sz="2000" dirty="0" smtClean="0"/>
              <a:t>(</a:t>
            </a:r>
            <a:r>
              <a:rPr lang="en-US" sz="2000" i="1" dirty="0" smtClean="0"/>
              <a:t>f</a:t>
            </a:r>
            <a:r>
              <a:rPr lang="en-US" sz="1200" i="1" dirty="0" smtClean="0"/>
              <a:t> </a:t>
            </a:r>
            <a:r>
              <a:rPr lang="en-US" sz="2000" dirty="0" smtClean="0"/>
              <a:t>)=</a:t>
            </a:r>
            <a:r>
              <a:rPr lang="en-US" sz="2000" dirty="0" err="1" smtClean="0">
                <a:latin typeface="Symbol" pitchFamily="18" charset="2"/>
              </a:rPr>
              <a:t>S</a:t>
            </a:r>
            <a:r>
              <a:rPr lang="en-US" sz="2000" i="1" baseline="-25000" dirty="0" err="1" smtClean="0"/>
              <a:t>f</a:t>
            </a:r>
            <a:r>
              <a:rPr lang="en-US" sz="2000" baseline="-25000" dirty="0" smtClean="0"/>
              <a:t>(</a:t>
            </a:r>
            <a:r>
              <a:rPr lang="en-US" sz="2000" i="1" baseline="-25000" dirty="0" err="1" smtClean="0"/>
              <a:t>v</a:t>
            </a:r>
            <a:r>
              <a:rPr lang="en-US" sz="2000" baseline="-25000" dirty="0" err="1" smtClean="0"/>
              <a:t>,</a:t>
            </a:r>
            <a:r>
              <a:rPr lang="en-US" sz="2000" i="1" baseline="-25000" dirty="0" err="1" smtClean="0"/>
              <a:t>w</a:t>
            </a:r>
            <a:r>
              <a:rPr lang="en-US" sz="2000" baseline="-25000" dirty="0"/>
              <a:t>)&gt;</a:t>
            </a:r>
            <a:r>
              <a:rPr lang="en-US" sz="2000" baseline="-25000" dirty="0" smtClean="0"/>
              <a:t>0</a:t>
            </a:r>
            <a:r>
              <a:rPr lang="en-US" sz="2000" i="1" dirty="0" smtClean="0"/>
              <a:t>cost</a:t>
            </a:r>
            <a:r>
              <a:rPr lang="en-US" sz="2000" dirty="0" smtClean="0"/>
              <a:t>(</a:t>
            </a:r>
            <a:r>
              <a:rPr lang="en-US" sz="2000" i="1" dirty="0" err="1" smtClean="0"/>
              <a:t>v</a:t>
            </a:r>
            <a:r>
              <a:rPr lang="en-US" sz="2000" dirty="0" err="1" smtClean="0"/>
              <a:t>,</a:t>
            </a:r>
            <a:r>
              <a:rPr lang="en-US" sz="2000" i="1" dirty="0" err="1" smtClean="0"/>
              <a:t>w</a:t>
            </a:r>
            <a:r>
              <a:rPr lang="en-US" sz="2000" dirty="0" smtClean="0"/>
              <a:t>)</a:t>
            </a:r>
            <a:r>
              <a:rPr lang="en-US" sz="2000" i="1" dirty="0" smtClean="0"/>
              <a:t>f</a:t>
            </a:r>
            <a:r>
              <a:rPr lang="en-US" sz="800" i="1" dirty="0" smtClean="0"/>
              <a:t> </a:t>
            </a:r>
            <a:r>
              <a:rPr lang="en-US" sz="2000" dirty="0"/>
              <a:t>(</a:t>
            </a:r>
            <a:r>
              <a:rPr lang="en-US" sz="2000" i="1" dirty="0" err="1"/>
              <a:t>v</a:t>
            </a:r>
            <a:r>
              <a:rPr lang="en-US" sz="2000" dirty="0" err="1"/>
              <a:t>,</a:t>
            </a:r>
            <a:r>
              <a:rPr lang="en-US" sz="2000" i="1" dirty="0" err="1"/>
              <a:t>w</a:t>
            </a:r>
            <a:r>
              <a:rPr lang="en-US" sz="2000" dirty="0" smtClean="0"/>
              <a:t>)=</a:t>
            </a:r>
            <a:r>
              <a:rPr lang="en-US" sz="2000" dirty="0" err="1" smtClean="0">
                <a:latin typeface="Symbol" pitchFamily="18" charset="2"/>
              </a:rPr>
              <a:t>S</a:t>
            </a:r>
            <a:r>
              <a:rPr lang="en-US" sz="2000" i="1" baseline="-25000" dirty="0" err="1" smtClean="0"/>
              <a:t>v</a:t>
            </a:r>
            <a:r>
              <a:rPr lang="en-US" sz="2000" baseline="-25000" dirty="0" err="1" smtClean="0"/>
              <a:t>,</a:t>
            </a:r>
            <a:r>
              <a:rPr lang="en-US" sz="2000" i="1" baseline="-25000" dirty="0" err="1" smtClean="0"/>
              <a:t>w</a:t>
            </a:r>
            <a:r>
              <a:rPr lang="en-US" sz="2000" dirty="0" smtClean="0"/>
              <a:t> </a:t>
            </a:r>
            <a:r>
              <a:rPr lang="en-US" sz="2000" i="1" dirty="0"/>
              <a:t>cost</a:t>
            </a:r>
            <a:r>
              <a:rPr lang="en-US" sz="2000" dirty="0"/>
              <a:t>(</a:t>
            </a:r>
            <a:r>
              <a:rPr lang="en-US" sz="2000" i="1" dirty="0" err="1"/>
              <a:t>v</a:t>
            </a:r>
            <a:r>
              <a:rPr lang="en-US" sz="2000" dirty="0" err="1"/>
              <a:t>,</a:t>
            </a:r>
            <a:r>
              <a:rPr lang="en-US" sz="2000" i="1" dirty="0" err="1"/>
              <a:t>w</a:t>
            </a:r>
            <a:r>
              <a:rPr lang="en-US" sz="2000" dirty="0"/>
              <a:t>)</a:t>
            </a:r>
            <a:r>
              <a:rPr lang="en-US" sz="2000" i="1" dirty="0"/>
              <a:t>f</a:t>
            </a:r>
            <a:r>
              <a:rPr lang="en-US" sz="800" i="1" dirty="0"/>
              <a:t> </a:t>
            </a:r>
            <a:r>
              <a:rPr lang="en-US" sz="2000" dirty="0"/>
              <a:t>(</a:t>
            </a:r>
            <a:r>
              <a:rPr lang="en-US" sz="2000" i="1" dirty="0" err="1"/>
              <a:t>v</a:t>
            </a:r>
            <a:r>
              <a:rPr lang="en-US" sz="2000" dirty="0" err="1"/>
              <a:t>,</a:t>
            </a:r>
            <a:r>
              <a:rPr lang="en-US" sz="2000" i="1" dirty="0" err="1"/>
              <a:t>w</a:t>
            </a:r>
            <a:r>
              <a:rPr lang="en-US" sz="2000" dirty="0"/>
              <a:t>)/</a:t>
            </a:r>
            <a:r>
              <a:rPr lang="en-US" sz="2000" dirty="0" smtClean="0"/>
              <a:t>2</a:t>
            </a:r>
            <a:endParaRPr lang="en-US" sz="2000" dirty="0"/>
          </a:p>
          <a:p>
            <a:pPr marL="563563" lvl="1" indent="-223838"/>
            <a:r>
              <a:rPr lang="en-US" sz="2000" dirty="0" smtClean="0"/>
              <a:t>cost </a:t>
            </a:r>
            <a:r>
              <a:rPr lang="en-US" sz="2000" dirty="0"/>
              <a:t>of </a:t>
            </a:r>
            <a:r>
              <a:rPr lang="en-US" sz="2000" dirty="0" smtClean="0"/>
              <a:t>path </a:t>
            </a:r>
            <a:r>
              <a:rPr lang="en-US" sz="2000" dirty="0"/>
              <a:t>is defined </a:t>
            </a:r>
            <a:r>
              <a:rPr lang="en-US" sz="2000" dirty="0" smtClean="0"/>
              <a:t>as </a:t>
            </a:r>
            <a:r>
              <a:rPr lang="en-US" sz="2000" dirty="0"/>
              <a:t>sum of </a:t>
            </a:r>
            <a:r>
              <a:rPr lang="en-US" sz="2000" dirty="0" smtClean="0"/>
              <a:t>edge </a:t>
            </a:r>
            <a:r>
              <a:rPr lang="en-US" sz="2000" dirty="0"/>
              <a:t>costs and </a:t>
            </a:r>
            <a:r>
              <a:rPr lang="en-US" sz="2000" dirty="0" smtClean="0"/>
              <a:t>residual </a:t>
            </a:r>
            <a:r>
              <a:rPr lang="en-US" sz="2000" dirty="0"/>
              <a:t>graph is defined as before; </a:t>
            </a:r>
            <a:r>
              <a:rPr lang="en-US" sz="2000" i="1" dirty="0"/>
              <a:t>cost</a:t>
            </a:r>
            <a:r>
              <a:rPr lang="en-US" sz="2000" dirty="0"/>
              <a:t>(</a:t>
            </a:r>
            <a:r>
              <a:rPr lang="en-US" sz="2000" i="1" dirty="0" err="1"/>
              <a:t>v</a:t>
            </a:r>
            <a:r>
              <a:rPr lang="en-US" sz="2000" dirty="0" err="1"/>
              <a:t>,</a:t>
            </a:r>
            <a:r>
              <a:rPr lang="en-US" sz="2000" i="1" dirty="0" err="1"/>
              <a:t>w</a:t>
            </a:r>
            <a:r>
              <a:rPr lang="en-US" sz="2000" dirty="0"/>
              <a:t>) in </a:t>
            </a:r>
            <a:r>
              <a:rPr lang="en-US" sz="2000" i="1" dirty="0"/>
              <a:t>R</a:t>
            </a:r>
            <a:r>
              <a:rPr lang="en-US" sz="2000" dirty="0"/>
              <a:t> is </a:t>
            </a:r>
            <a:r>
              <a:rPr lang="en-US" sz="2000" dirty="0" smtClean="0"/>
              <a:t>same </a:t>
            </a:r>
            <a:r>
              <a:rPr lang="en-US" sz="2000" dirty="0"/>
              <a:t>as in </a:t>
            </a:r>
            <a:r>
              <a:rPr lang="en-US" sz="2000" i="1" dirty="0" smtClean="0"/>
              <a:t>G</a:t>
            </a:r>
            <a:endParaRPr lang="en-US" sz="2000" dirty="0"/>
          </a:p>
          <a:p>
            <a:pPr marL="563563" lvl="1" indent="-223838"/>
            <a:r>
              <a:rPr lang="en-US" sz="2000" dirty="0"/>
              <a:t>A flow </a:t>
            </a:r>
            <a:r>
              <a:rPr lang="en-US" sz="2000" i="1" dirty="0"/>
              <a:t>f</a:t>
            </a:r>
            <a:r>
              <a:rPr lang="en-US" sz="2000" dirty="0"/>
              <a:t> has </a:t>
            </a:r>
            <a:r>
              <a:rPr lang="en-US" sz="2000" i="1" dirty="0"/>
              <a:t>minimum cost</a:t>
            </a:r>
            <a:r>
              <a:rPr lang="en-US" sz="2000" dirty="0"/>
              <a:t> if there is no flow </a:t>
            </a:r>
            <a:r>
              <a:rPr lang="en-US" sz="2000" i="1" dirty="0"/>
              <a:t>g</a:t>
            </a:r>
            <a:r>
              <a:rPr lang="en-US" sz="2000" dirty="0"/>
              <a:t> with |</a:t>
            </a:r>
            <a:r>
              <a:rPr lang="en-US" sz="100" dirty="0"/>
              <a:t> </a:t>
            </a:r>
            <a:r>
              <a:rPr lang="en-US" sz="2000" i="1" dirty="0"/>
              <a:t>g</a:t>
            </a:r>
            <a:r>
              <a:rPr lang="en-US" sz="300" dirty="0"/>
              <a:t> </a:t>
            </a:r>
            <a:r>
              <a:rPr lang="en-US" sz="2000" dirty="0"/>
              <a:t>|=|</a:t>
            </a:r>
            <a:r>
              <a:rPr lang="en-US" sz="700" dirty="0"/>
              <a:t> </a:t>
            </a:r>
            <a:r>
              <a:rPr lang="en-US" sz="2000" i="1" dirty="0" smtClean="0"/>
              <a:t>f</a:t>
            </a:r>
            <a:r>
              <a:rPr lang="en-US" sz="2000" dirty="0" smtClean="0"/>
              <a:t>| </a:t>
            </a:r>
            <a:r>
              <a:rPr lang="en-US" sz="2000" dirty="0"/>
              <a:t>that has lower cost than </a:t>
            </a:r>
            <a:r>
              <a:rPr lang="en-US" sz="2000" i="1" dirty="0" smtClean="0"/>
              <a:t>f</a:t>
            </a:r>
            <a:endParaRPr lang="en-US" sz="2000" dirty="0" smtClean="0"/>
          </a:p>
          <a:p>
            <a:pPr marL="563563" lvl="1" indent="-223838"/>
            <a:r>
              <a:rPr lang="en-US" sz="2000" dirty="0" smtClean="0"/>
              <a:t>min-cost, max-flow problem: seek min </a:t>
            </a:r>
            <a:r>
              <a:rPr lang="en-US" sz="2000" dirty="0"/>
              <a:t>cost flow </a:t>
            </a:r>
            <a:r>
              <a:rPr lang="en-US" sz="2000" dirty="0" smtClean="0"/>
              <a:t>with max value</a:t>
            </a:r>
            <a:endParaRPr lang="en-US" sz="2000" dirty="0"/>
          </a:p>
          <a:p>
            <a:pPr marL="223838" indent="-223838"/>
            <a:r>
              <a:rPr lang="en-US" sz="2400" dirty="0" smtClean="0"/>
              <a:t>General strategies </a:t>
            </a:r>
            <a:r>
              <a:rPr lang="en-US" sz="2400" dirty="0"/>
              <a:t>for finding minimum cost </a:t>
            </a:r>
            <a:r>
              <a:rPr lang="en-US" sz="2400" dirty="0" smtClean="0"/>
              <a:t>flows</a:t>
            </a:r>
            <a:endParaRPr lang="en-US" sz="2400" dirty="0"/>
          </a:p>
          <a:p>
            <a:pPr marL="512763" lvl="1" indent="-174625"/>
            <a:r>
              <a:rPr lang="en-US" sz="2000" dirty="0"/>
              <a:t>cost reduction – add flow to negative cost </a:t>
            </a:r>
            <a:r>
              <a:rPr lang="en-US" sz="2000" dirty="0" smtClean="0"/>
              <a:t>cycles in </a:t>
            </a:r>
            <a:r>
              <a:rPr lang="en-US" sz="2000" i="1" dirty="0" smtClean="0"/>
              <a:t>R</a:t>
            </a:r>
            <a:endParaRPr lang="en-US" sz="2000" dirty="0" smtClean="0"/>
          </a:p>
          <a:p>
            <a:pPr marL="512763" lvl="1" indent="-174625"/>
            <a:r>
              <a:rPr lang="en-US" sz="2000" dirty="0" smtClean="0"/>
              <a:t>min </a:t>
            </a:r>
            <a:r>
              <a:rPr lang="en-US" sz="2000" dirty="0"/>
              <a:t>cost augmentation – add flow to </a:t>
            </a:r>
            <a:r>
              <a:rPr lang="en-US" sz="2000" dirty="0" smtClean="0"/>
              <a:t>min </a:t>
            </a:r>
            <a:r>
              <a:rPr lang="en-US" sz="2000" dirty="0"/>
              <a:t>cost augmenting paths</a:t>
            </a:r>
          </a:p>
          <a:p>
            <a:pPr marL="223838" indent="-223838">
              <a:buFont typeface="Wingdings" pitchFamily="2" charset="2"/>
              <a:buNone/>
            </a:pPr>
            <a:endParaRPr lang="en-US" sz="2400" dirty="0"/>
          </a:p>
        </p:txBody>
      </p:sp>
      <p:grpSp>
        <p:nvGrpSpPr>
          <p:cNvPr id="140" name="Group 139"/>
          <p:cNvGrpSpPr/>
          <p:nvPr/>
        </p:nvGrpSpPr>
        <p:grpSpPr>
          <a:xfrm>
            <a:off x="347876" y="1214720"/>
            <a:ext cx="3935638" cy="1576317"/>
            <a:chOff x="347876" y="1214720"/>
            <a:chExt cx="3935638" cy="1576317"/>
          </a:xfrm>
        </p:grpSpPr>
        <p:sp>
          <p:nvSpPr>
            <p:cNvPr id="8" name="Text Box 10"/>
            <p:cNvSpPr txBox="1">
              <a:spLocks noChangeArrowheads="1"/>
            </p:cNvSpPr>
            <p:nvPr/>
          </p:nvSpPr>
          <p:spPr bwMode="auto">
            <a:xfrm>
              <a:off x="1240046" y="155407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6,1</a:t>
              </a:r>
              <a:endParaRPr lang="en-US" sz="1600" dirty="0">
                <a:latin typeface="+mn-lt"/>
              </a:endParaRPr>
            </a:p>
          </p:txBody>
        </p:sp>
        <p:sp>
          <p:nvSpPr>
            <p:cNvPr id="12" name="Oval 14"/>
            <p:cNvSpPr>
              <a:spLocks noChangeArrowheads="1"/>
            </p:cNvSpPr>
            <p:nvPr/>
          </p:nvSpPr>
          <p:spPr bwMode="auto">
            <a:xfrm>
              <a:off x="3222156" y="140349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3" name="Oval 15"/>
            <p:cNvSpPr>
              <a:spLocks noChangeArrowheads="1"/>
            </p:cNvSpPr>
            <p:nvPr/>
          </p:nvSpPr>
          <p:spPr bwMode="auto">
            <a:xfrm>
              <a:off x="1934917"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b</a:t>
              </a:r>
            </a:p>
          </p:txBody>
        </p:sp>
        <p:sp>
          <p:nvSpPr>
            <p:cNvPr id="14" name="Oval 16"/>
            <p:cNvSpPr>
              <a:spLocks noChangeArrowheads="1"/>
            </p:cNvSpPr>
            <p:nvPr/>
          </p:nvSpPr>
          <p:spPr bwMode="auto">
            <a:xfrm>
              <a:off x="1926753" y="1403491"/>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a</a:t>
              </a:r>
            </a:p>
          </p:txBody>
        </p:sp>
        <p:sp>
          <p:nvSpPr>
            <p:cNvPr id="16" name="Oval 18"/>
            <p:cNvSpPr>
              <a:spLocks noChangeArrowheads="1"/>
            </p:cNvSpPr>
            <p:nvPr/>
          </p:nvSpPr>
          <p:spPr bwMode="auto">
            <a:xfrm>
              <a:off x="3978714" y="187701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35" name="Oval 7"/>
            <p:cNvSpPr>
              <a:spLocks noChangeArrowheads="1"/>
            </p:cNvSpPr>
            <p:nvPr/>
          </p:nvSpPr>
          <p:spPr bwMode="auto">
            <a:xfrm>
              <a:off x="1072225" y="192056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36" name="Text Box 67"/>
            <p:cNvSpPr txBox="1">
              <a:spLocks noChangeArrowheads="1"/>
            </p:cNvSpPr>
            <p:nvPr/>
          </p:nvSpPr>
          <p:spPr bwMode="auto">
            <a:xfrm>
              <a:off x="3769160" y="148241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4,2</a:t>
              </a:r>
              <a:endParaRPr lang="en-US" sz="1600" dirty="0">
                <a:latin typeface="+mn-lt"/>
              </a:endParaRPr>
            </a:p>
          </p:txBody>
        </p:sp>
        <p:sp>
          <p:nvSpPr>
            <p:cNvPr id="37" name="Text Box 68"/>
            <p:cNvSpPr txBox="1">
              <a:spLocks noChangeArrowheads="1"/>
            </p:cNvSpPr>
            <p:nvPr/>
          </p:nvSpPr>
          <p:spPr bwMode="auto">
            <a:xfrm>
              <a:off x="2518210" y="2544974"/>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6,4</a:t>
              </a:r>
              <a:endParaRPr lang="en-US" sz="1600" dirty="0">
                <a:latin typeface="+mn-lt"/>
              </a:endParaRPr>
            </a:p>
          </p:txBody>
        </p:sp>
        <p:sp>
          <p:nvSpPr>
            <p:cNvPr id="39" name="Text Box 70"/>
            <p:cNvSpPr txBox="1">
              <a:spLocks noChangeArrowheads="1"/>
            </p:cNvSpPr>
            <p:nvPr/>
          </p:nvSpPr>
          <p:spPr bwMode="auto">
            <a:xfrm>
              <a:off x="1389723" y="238864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5,3</a:t>
              </a:r>
              <a:endParaRPr lang="en-US" sz="1600" dirty="0">
                <a:latin typeface="+mn-lt"/>
              </a:endParaRPr>
            </a:p>
          </p:txBody>
        </p:sp>
        <p:sp>
          <p:nvSpPr>
            <p:cNvPr id="40" name="Text Box 71"/>
            <p:cNvSpPr txBox="1">
              <a:spLocks noChangeArrowheads="1"/>
            </p:cNvSpPr>
            <p:nvPr/>
          </p:nvSpPr>
          <p:spPr bwMode="auto">
            <a:xfrm>
              <a:off x="2491903" y="218454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3,1</a:t>
              </a:r>
              <a:endParaRPr lang="en-US" sz="1600" dirty="0">
                <a:latin typeface="+mn-lt"/>
              </a:endParaRPr>
            </a:p>
          </p:txBody>
        </p:sp>
        <p:sp>
          <p:nvSpPr>
            <p:cNvPr id="42" name="Text Box 73"/>
            <p:cNvSpPr txBox="1">
              <a:spLocks noChangeArrowheads="1"/>
            </p:cNvSpPr>
            <p:nvPr/>
          </p:nvSpPr>
          <p:spPr bwMode="auto">
            <a:xfrm>
              <a:off x="2510045" y="129191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5,2</a:t>
              </a:r>
            </a:p>
          </p:txBody>
        </p:sp>
        <p:sp>
          <p:nvSpPr>
            <p:cNvPr id="47" name="Text Box 78"/>
            <p:cNvSpPr txBox="1">
              <a:spLocks noChangeArrowheads="1"/>
            </p:cNvSpPr>
            <p:nvPr/>
          </p:nvSpPr>
          <p:spPr bwMode="auto">
            <a:xfrm>
              <a:off x="3413560" y="1886090"/>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5,6</a:t>
              </a:r>
              <a:endParaRPr lang="en-US" sz="1600" dirty="0">
                <a:latin typeface="+mn-lt"/>
              </a:endParaRPr>
            </a:p>
          </p:txBody>
        </p:sp>
        <p:sp>
          <p:nvSpPr>
            <p:cNvPr id="49" name="Text Box 80"/>
            <p:cNvSpPr txBox="1">
              <a:spLocks noChangeArrowheads="1"/>
            </p:cNvSpPr>
            <p:nvPr/>
          </p:nvSpPr>
          <p:spPr bwMode="auto">
            <a:xfrm>
              <a:off x="3738091" y="2374134"/>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4,-1</a:t>
              </a:r>
            </a:p>
          </p:txBody>
        </p:sp>
        <p:sp>
          <p:nvSpPr>
            <p:cNvPr id="59" name="Text Box 151"/>
            <p:cNvSpPr txBox="1">
              <a:spLocks noChangeArrowheads="1"/>
            </p:cNvSpPr>
            <p:nvPr/>
          </p:nvSpPr>
          <p:spPr bwMode="auto">
            <a:xfrm>
              <a:off x="347876" y="1214720"/>
              <a:ext cx="98015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a:latin typeface="+mn-lt"/>
                </a:rPr>
                <a:t>cap</a:t>
              </a:r>
              <a:r>
                <a:rPr lang="en-US" sz="1600" dirty="0" smtClean="0">
                  <a:latin typeface="+mn-lt"/>
                </a:rPr>
                <a:t>, </a:t>
              </a:r>
              <a:r>
                <a:rPr lang="en-US" sz="1600" i="1" dirty="0" smtClean="0">
                  <a:latin typeface="+mn-lt"/>
                </a:rPr>
                <a:t>cost</a:t>
              </a:r>
              <a:endParaRPr lang="en-US" sz="1600" i="1" dirty="0">
                <a:latin typeface="+mn-lt"/>
              </a:endParaRPr>
            </a:p>
          </p:txBody>
        </p:sp>
        <p:sp>
          <p:nvSpPr>
            <p:cNvPr id="60" name="Line 152"/>
            <p:cNvSpPr>
              <a:spLocks noChangeShapeType="1"/>
            </p:cNvSpPr>
            <p:nvPr/>
          </p:nvSpPr>
          <p:spPr bwMode="auto">
            <a:xfrm>
              <a:off x="1041381" y="1501457"/>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64" name="Oval 14"/>
            <p:cNvSpPr>
              <a:spLocks noChangeArrowheads="1"/>
            </p:cNvSpPr>
            <p:nvPr/>
          </p:nvSpPr>
          <p:spPr bwMode="auto">
            <a:xfrm>
              <a:off x="3222156"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smtClean="0">
                  <a:latin typeface="+mn-lt"/>
                </a:rPr>
                <a:t>d</a:t>
              </a:r>
              <a:endParaRPr lang="en-US" i="1" dirty="0">
                <a:latin typeface="+mn-lt"/>
              </a:endParaRPr>
            </a:p>
          </p:txBody>
        </p:sp>
        <p:cxnSp>
          <p:nvCxnSpPr>
            <p:cNvPr id="66" name="Straight Arrow Connector 65"/>
            <p:cNvCxnSpPr>
              <a:stCxn id="35" idx="7"/>
              <a:endCxn id="14" idx="2"/>
            </p:cNvCxnSpPr>
            <p:nvPr/>
          </p:nvCxnSpPr>
          <p:spPr bwMode="auto">
            <a:xfrm rot="5400000" flipH="1" flipV="1">
              <a:off x="1424916" y="1463363"/>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1" name="Straight Arrow Connector 70"/>
            <p:cNvCxnSpPr>
              <a:stCxn id="35" idx="5"/>
              <a:endCxn id="13" idx="2"/>
            </p:cNvCxnSpPr>
            <p:nvPr/>
          </p:nvCxnSpPr>
          <p:spPr bwMode="auto">
            <a:xfrm rot="16200000" flipH="1">
              <a:off x="1445327" y="2067785"/>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5" name="Straight Arrow Connector 74"/>
            <p:cNvCxnSpPr>
              <a:stCxn id="14" idx="6"/>
              <a:endCxn id="12" idx="2"/>
            </p:cNvCxnSpPr>
            <p:nvPr/>
          </p:nvCxnSpPr>
          <p:spPr bwMode="auto">
            <a:xfrm>
              <a:off x="2247881" y="1555891"/>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7" name="Straight Arrow Connector 76"/>
            <p:cNvCxnSpPr>
              <a:stCxn id="12" idx="3"/>
              <a:endCxn id="13" idx="7"/>
            </p:cNvCxnSpPr>
            <p:nvPr/>
          </p:nvCxnSpPr>
          <p:spPr bwMode="auto">
            <a:xfrm rot="5400000">
              <a:off x="2337958" y="1520777"/>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9" name="Straight Arrow Connector 78"/>
            <p:cNvCxnSpPr>
              <a:stCxn id="12" idx="4"/>
              <a:endCxn id="64" idx="0"/>
            </p:cNvCxnSpPr>
            <p:nvPr/>
          </p:nvCxnSpPr>
          <p:spPr bwMode="auto">
            <a:xfrm rot="5400000">
              <a:off x="3026214" y="2056633"/>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1" name="Straight Arrow Connector 80"/>
            <p:cNvCxnSpPr>
              <a:stCxn id="13" idx="6"/>
              <a:endCxn id="64" idx="2"/>
            </p:cNvCxnSpPr>
            <p:nvPr/>
          </p:nvCxnSpPr>
          <p:spPr bwMode="auto">
            <a:xfrm>
              <a:off x="2239717" y="2557376"/>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3" name="Straight Arrow Connector 82"/>
            <p:cNvCxnSpPr>
              <a:stCxn id="14" idx="5"/>
              <a:endCxn id="64" idx="1"/>
            </p:cNvCxnSpPr>
            <p:nvPr/>
          </p:nvCxnSpPr>
          <p:spPr bwMode="auto">
            <a:xfrm rot="16200000" flipH="1">
              <a:off x="2340844" y="1523663"/>
              <a:ext cx="785959" cy="106594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5" name="Straight Arrow Connector 84"/>
            <p:cNvCxnSpPr>
              <a:stCxn id="13" idx="0"/>
              <a:endCxn id="14" idx="4"/>
            </p:cNvCxnSpPr>
            <p:nvPr/>
          </p:nvCxnSpPr>
          <p:spPr bwMode="auto">
            <a:xfrm rot="5400000" flipH="1" flipV="1">
              <a:off x="1738975" y="2056634"/>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7" name="Straight Arrow Connector 86"/>
            <p:cNvCxnSpPr>
              <a:stCxn id="12" idx="6"/>
              <a:endCxn id="16" idx="1"/>
            </p:cNvCxnSpPr>
            <p:nvPr/>
          </p:nvCxnSpPr>
          <p:spPr bwMode="auto">
            <a:xfrm>
              <a:off x="3526956" y="1555891"/>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9" name="Straight Arrow Connector 88"/>
            <p:cNvCxnSpPr>
              <a:stCxn id="64" idx="6"/>
              <a:endCxn id="16" idx="3"/>
            </p:cNvCxnSpPr>
            <p:nvPr/>
          </p:nvCxnSpPr>
          <p:spPr bwMode="auto">
            <a:xfrm flipV="1">
              <a:off x="3526956" y="2137182"/>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09" name="Text Box 71"/>
            <p:cNvSpPr txBox="1">
              <a:spLocks noChangeArrowheads="1"/>
            </p:cNvSpPr>
            <p:nvPr/>
          </p:nvSpPr>
          <p:spPr bwMode="auto">
            <a:xfrm>
              <a:off x="2459245" y="1629369"/>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3,7</a:t>
              </a:r>
              <a:endParaRPr lang="en-US" sz="1600" dirty="0">
                <a:latin typeface="+mn-lt"/>
              </a:endParaRPr>
            </a:p>
          </p:txBody>
        </p:sp>
        <p:sp>
          <p:nvSpPr>
            <p:cNvPr id="110" name="Text Box 71"/>
            <p:cNvSpPr txBox="1">
              <a:spLocks noChangeArrowheads="1"/>
            </p:cNvSpPr>
            <p:nvPr/>
          </p:nvSpPr>
          <p:spPr bwMode="auto">
            <a:xfrm>
              <a:off x="1729902" y="1934169"/>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grpSp>
      <p:grpSp>
        <p:nvGrpSpPr>
          <p:cNvPr id="142" name="Group 141"/>
          <p:cNvGrpSpPr/>
          <p:nvPr/>
        </p:nvGrpSpPr>
        <p:grpSpPr>
          <a:xfrm>
            <a:off x="4636849" y="1203836"/>
            <a:ext cx="3935638" cy="1606935"/>
            <a:chOff x="4636849" y="1203836"/>
            <a:chExt cx="3935638" cy="1606935"/>
          </a:xfrm>
        </p:grpSpPr>
        <p:sp>
          <p:nvSpPr>
            <p:cNvPr id="111" name="Text Box 10"/>
            <p:cNvSpPr txBox="1">
              <a:spLocks noChangeArrowheads="1"/>
            </p:cNvSpPr>
            <p:nvPr/>
          </p:nvSpPr>
          <p:spPr bwMode="auto">
            <a:xfrm>
              <a:off x="5529019" y="1543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6,6</a:t>
              </a:r>
              <a:endParaRPr lang="en-US" sz="1600" dirty="0">
                <a:latin typeface="+mn-lt"/>
              </a:endParaRPr>
            </a:p>
          </p:txBody>
        </p:sp>
        <p:sp>
          <p:nvSpPr>
            <p:cNvPr id="112" name="Oval 14"/>
            <p:cNvSpPr>
              <a:spLocks noChangeArrowheads="1"/>
            </p:cNvSpPr>
            <p:nvPr/>
          </p:nvSpPr>
          <p:spPr bwMode="auto">
            <a:xfrm>
              <a:off x="7511129" y="139260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13" name="Oval 15"/>
            <p:cNvSpPr>
              <a:spLocks noChangeArrowheads="1"/>
            </p:cNvSpPr>
            <p:nvPr/>
          </p:nvSpPr>
          <p:spPr bwMode="auto">
            <a:xfrm>
              <a:off x="6223890" y="239409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b</a:t>
              </a:r>
            </a:p>
          </p:txBody>
        </p:sp>
        <p:sp>
          <p:nvSpPr>
            <p:cNvPr id="114" name="Oval 16"/>
            <p:cNvSpPr>
              <a:spLocks noChangeArrowheads="1"/>
            </p:cNvSpPr>
            <p:nvPr/>
          </p:nvSpPr>
          <p:spPr bwMode="auto">
            <a:xfrm>
              <a:off x="6215726" y="1392607"/>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a</a:t>
              </a:r>
            </a:p>
          </p:txBody>
        </p:sp>
        <p:sp>
          <p:nvSpPr>
            <p:cNvPr id="115" name="Oval 18"/>
            <p:cNvSpPr>
              <a:spLocks noChangeArrowheads="1"/>
            </p:cNvSpPr>
            <p:nvPr/>
          </p:nvSpPr>
          <p:spPr bwMode="auto">
            <a:xfrm>
              <a:off x="8267687" y="186613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116" name="Oval 7"/>
            <p:cNvSpPr>
              <a:spLocks noChangeArrowheads="1"/>
            </p:cNvSpPr>
            <p:nvPr/>
          </p:nvSpPr>
          <p:spPr bwMode="auto">
            <a:xfrm>
              <a:off x="5361198" y="190967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117" name="Text Box 67"/>
            <p:cNvSpPr txBox="1">
              <a:spLocks noChangeArrowheads="1"/>
            </p:cNvSpPr>
            <p:nvPr/>
          </p:nvSpPr>
          <p:spPr bwMode="auto">
            <a:xfrm>
              <a:off x="8058133" y="147152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4,8</a:t>
              </a:r>
              <a:endParaRPr lang="en-US" sz="1600" dirty="0">
                <a:latin typeface="+mn-lt"/>
              </a:endParaRPr>
            </a:p>
          </p:txBody>
        </p:sp>
        <p:sp>
          <p:nvSpPr>
            <p:cNvPr id="118" name="Text Box 68"/>
            <p:cNvSpPr txBox="1">
              <a:spLocks noChangeArrowheads="1"/>
            </p:cNvSpPr>
            <p:nvPr/>
          </p:nvSpPr>
          <p:spPr bwMode="auto">
            <a:xfrm>
              <a:off x="6807183" y="253401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dirty="0" smtClean="0">
                  <a:latin typeface="+mn-lt"/>
                </a:rPr>
                <a:t>2</a:t>
              </a:r>
              <a:r>
                <a:rPr lang="en-US" sz="1600" dirty="0" smtClean="0">
                  <a:latin typeface="+mn-lt"/>
                </a:rPr>
                <a:t>,8</a:t>
              </a:r>
              <a:endParaRPr lang="en-US" sz="1600" dirty="0">
                <a:latin typeface="+mn-lt"/>
              </a:endParaRPr>
            </a:p>
          </p:txBody>
        </p:sp>
        <p:sp>
          <p:nvSpPr>
            <p:cNvPr id="119" name="Text Box 70"/>
            <p:cNvSpPr txBox="1">
              <a:spLocks noChangeArrowheads="1"/>
            </p:cNvSpPr>
            <p:nvPr/>
          </p:nvSpPr>
          <p:spPr bwMode="auto">
            <a:xfrm>
              <a:off x="5537178" y="229067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2,6</a:t>
              </a:r>
              <a:endParaRPr lang="en-US" sz="1600" dirty="0">
                <a:latin typeface="+mn-lt"/>
              </a:endParaRPr>
            </a:p>
          </p:txBody>
        </p:sp>
        <p:sp>
          <p:nvSpPr>
            <p:cNvPr id="120" name="Text Box 71"/>
            <p:cNvSpPr txBox="1">
              <a:spLocks noChangeArrowheads="1"/>
            </p:cNvSpPr>
            <p:nvPr/>
          </p:nvSpPr>
          <p:spPr bwMode="auto">
            <a:xfrm>
              <a:off x="6780876" y="217365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0,0</a:t>
              </a:r>
              <a:endParaRPr lang="en-US" sz="1600" dirty="0">
                <a:latin typeface="+mn-lt"/>
              </a:endParaRPr>
            </a:p>
          </p:txBody>
        </p:sp>
        <p:sp>
          <p:nvSpPr>
            <p:cNvPr id="121" name="Text Box 73"/>
            <p:cNvSpPr txBox="1">
              <a:spLocks noChangeArrowheads="1"/>
            </p:cNvSpPr>
            <p:nvPr/>
          </p:nvSpPr>
          <p:spPr bwMode="auto">
            <a:xfrm>
              <a:off x="6799018" y="1280949"/>
              <a:ext cx="464871"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5,10</a:t>
              </a:r>
              <a:endParaRPr lang="en-US" sz="1600" dirty="0">
                <a:latin typeface="+mn-lt"/>
              </a:endParaRPr>
            </a:p>
          </p:txBody>
        </p:sp>
        <p:sp>
          <p:nvSpPr>
            <p:cNvPr id="122" name="Text Box 78"/>
            <p:cNvSpPr txBox="1">
              <a:spLocks noChangeArrowheads="1"/>
            </p:cNvSpPr>
            <p:nvPr/>
          </p:nvSpPr>
          <p:spPr bwMode="auto">
            <a:xfrm>
              <a:off x="7691647" y="1886013"/>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1,6</a:t>
              </a:r>
              <a:endParaRPr lang="en-US" sz="1600" dirty="0">
                <a:latin typeface="+mn-lt"/>
              </a:endParaRPr>
            </a:p>
          </p:txBody>
        </p:sp>
        <p:sp>
          <p:nvSpPr>
            <p:cNvPr id="123" name="Text Box 80"/>
            <p:cNvSpPr txBox="1">
              <a:spLocks noChangeArrowheads="1"/>
            </p:cNvSpPr>
            <p:nvPr/>
          </p:nvSpPr>
          <p:spPr bwMode="auto">
            <a:xfrm>
              <a:off x="7983520" y="236325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smtClean="0">
                  <a:latin typeface="+mn-lt"/>
                </a:rPr>
                <a:t>,-4</a:t>
              </a:r>
              <a:endParaRPr lang="en-US" sz="1600" dirty="0">
                <a:latin typeface="+mn-lt"/>
              </a:endParaRPr>
            </a:p>
          </p:txBody>
        </p:sp>
        <p:sp>
          <p:nvSpPr>
            <p:cNvPr id="124" name="Text Box 151"/>
            <p:cNvSpPr txBox="1">
              <a:spLocks noChangeArrowheads="1"/>
            </p:cNvSpPr>
            <p:nvPr/>
          </p:nvSpPr>
          <p:spPr bwMode="auto">
            <a:xfrm>
              <a:off x="4636849" y="1203836"/>
              <a:ext cx="1536101"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smtClean="0">
                  <a:latin typeface="+mn-lt"/>
                </a:rPr>
                <a:t>flow</a:t>
              </a:r>
              <a:r>
                <a:rPr lang="en-US" sz="1600" i="1" dirty="0" smtClean="0">
                  <a:latin typeface="+mn-lt"/>
                </a:rPr>
                <a:t>, flow </a:t>
              </a:r>
              <a:r>
                <a:rPr lang="en-US" sz="1600" i="1" dirty="0" smtClean="0">
                  <a:latin typeface="+mn-lt"/>
                </a:rPr>
                <a:t>cost</a:t>
              </a:r>
              <a:endParaRPr lang="en-US" sz="1600" i="1" dirty="0">
                <a:latin typeface="+mn-lt"/>
              </a:endParaRPr>
            </a:p>
          </p:txBody>
        </p:sp>
        <p:sp>
          <p:nvSpPr>
            <p:cNvPr id="125" name="Line 152"/>
            <p:cNvSpPr>
              <a:spLocks noChangeShapeType="1"/>
            </p:cNvSpPr>
            <p:nvPr/>
          </p:nvSpPr>
          <p:spPr bwMode="auto">
            <a:xfrm>
              <a:off x="5330354" y="1490573"/>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126" name="Oval 14"/>
            <p:cNvSpPr>
              <a:spLocks noChangeArrowheads="1"/>
            </p:cNvSpPr>
            <p:nvPr/>
          </p:nvSpPr>
          <p:spPr bwMode="auto">
            <a:xfrm>
              <a:off x="7511129" y="239409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smtClean="0">
                  <a:latin typeface="+mn-lt"/>
                </a:rPr>
                <a:t>d</a:t>
              </a:r>
              <a:endParaRPr lang="en-US" i="1" dirty="0">
                <a:latin typeface="+mn-lt"/>
              </a:endParaRPr>
            </a:p>
          </p:txBody>
        </p:sp>
        <p:cxnSp>
          <p:nvCxnSpPr>
            <p:cNvPr id="127" name="Straight Arrow Connector 126"/>
            <p:cNvCxnSpPr>
              <a:stCxn id="116" idx="7"/>
              <a:endCxn id="114" idx="2"/>
            </p:cNvCxnSpPr>
            <p:nvPr/>
          </p:nvCxnSpPr>
          <p:spPr bwMode="auto">
            <a:xfrm rot="5400000" flipH="1" flipV="1">
              <a:off x="5713889" y="1452479"/>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28" name="Straight Arrow Connector 127"/>
            <p:cNvCxnSpPr>
              <a:stCxn id="116" idx="5"/>
              <a:endCxn id="113" idx="2"/>
            </p:cNvCxnSpPr>
            <p:nvPr/>
          </p:nvCxnSpPr>
          <p:spPr bwMode="auto">
            <a:xfrm rot="16200000" flipH="1">
              <a:off x="5734300" y="2056901"/>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29" name="Straight Arrow Connector 128"/>
            <p:cNvCxnSpPr>
              <a:stCxn id="114" idx="6"/>
              <a:endCxn id="112" idx="2"/>
            </p:cNvCxnSpPr>
            <p:nvPr/>
          </p:nvCxnSpPr>
          <p:spPr bwMode="auto">
            <a:xfrm>
              <a:off x="6536854" y="1545007"/>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0" name="Straight Arrow Connector 129"/>
            <p:cNvCxnSpPr>
              <a:stCxn id="112" idx="3"/>
              <a:endCxn id="113" idx="7"/>
            </p:cNvCxnSpPr>
            <p:nvPr/>
          </p:nvCxnSpPr>
          <p:spPr bwMode="auto">
            <a:xfrm rot="5400000">
              <a:off x="6626931" y="1509893"/>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1" name="Straight Arrow Connector 130"/>
            <p:cNvCxnSpPr>
              <a:stCxn id="112" idx="4"/>
              <a:endCxn id="126" idx="0"/>
            </p:cNvCxnSpPr>
            <p:nvPr/>
          </p:nvCxnSpPr>
          <p:spPr bwMode="auto">
            <a:xfrm rot="5400000">
              <a:off x="7315187" y="2045749"/>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2" name="Straight Arrow Connector 131"/>
            <p:cNvCxnSpPr>
              <a:stCxn id="113" idx="6"/>
              <a:endCxn id="126" idx="2"/>
            </p:cNvCxnSpPr>
            <p:nvPr/>
          </p:nvCxnSpPr>
          <p:spPr bwMode="auto">
            <a:xfrm>
              <a:off x="6528690" y="2546492"/>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3" name="Straight Arrow Connector 132"/>
            <p:cNvCxnSpPr>
              <a:stCxn id="114" idx="5"/>
              <a:endCxn id="126" idx="1"/>
            </p:cNvCxnSpPr>
            <p:nvPr/>
          </p:nvCxnSpPr>
          <p:spPr bwMode="auto">
            <a:xfrm rot="16200000" flipH="1">
              <a:off x="6629817" y="1512779"/>
              <a:ext cx="785959" cy="106594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4" name="Straight Arrow Connector 133"/>
            <p:cNvCxnSpPr>
              <a:stCxn id="113" idx="0"/>
              <a:endCxn id="114" idx="4"/>
            </p:cNvCxnSpPr>
            <p:nvPr/>
          </p:nvCxnSpPr>
          <p:spPr bwMode="auto">
            <a:xfrm rot="5400000" flipH="1" flipV="1">
              <a:off x="6027948" y="2045750"/>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5" name="Straight Arrow Connector 134"/>
            <p:cNvCxnSpPr>
              <a:stCxn id="112" idx="6"/>
              <a:endCxn id="115" idx="1"/>
            </p:cNvCxnSpPr>
            <p:nvPr/>
          </p:nvCxnSpPr>
          <p:spPr bwMode="auto">
            <a:xfrm>
              <a:off x="7815929" y="1545007"/>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6" name="Straight Arrow Connector 135"/>
            <p:cNvCxnSpPr>
              <a:stCxn id="126" idx="6"/>
              <a:endCxn id="115" idx="3"/>
            </p:cNvCxnSpPr>
            <p:nvPr/>
          </p:nvCxnSpPr>
          <p:spPr bwMode="auto">
            <a:xfrm flipV="1">
              <a:off x="7815929" y="2126298"/>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37" name="Text Box 71"/>
            <p:cNvSpPr txBox="1">
              <a:spLocks noChangeArrowheads="1"/>
            </p:cNvSpPr>
            <p:nvPr/>
          </p:nvSpPr>
          <p:spPr bwMode="auto">
            <a:xfrm>
              <a:off x="6748218" y="161848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1,7</a:t>
              </a:r>
              <a:endParaRPr lang="en-US" sz="1600" dirty="0">
                <a:latin typeface="+mn-lt"/>
              </a:endParaRPr>
            </a:p>
          </p:txBody>
        </p:sp>
        <p:sp>
          <p:nvSpPr>
            <p:cNvPr id="138" name="Text Box 71"/>
            <p:cNvSpPr txBox="1">
              <a:spLocks noChangeArrowheads="1"/>
            </p:cNvSpPr>
            <p:nvPr/>
          </p:nvSpPr>
          <p:spPr bwMode="auto">
            <a:xfrm>
              <a:off x="6018875" y="192328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0,0</a:t>
              </a:r>
              <a:endParaRPr lang="en-US" sz="1600" dirty="0">
                <a:latin typeface="+mn-lt"/>
              </a:endParaRPr>
            </a:p>
          </p:txBody>
        </p:sp>
        <p:sp>
          <p:nvSpPr>
            <p:cNvPr id="141" name="Text Box 151"/>
            <p:cNvSpPr txBox="1">
              <a:spLocks noChangeArrowheads="1"/>
            </p:cNvSpPr>
            <p:nvPr/>
          </p:nvSpPr>
          <p:spPr bwMode="auto">
            <a:xfrm>
              <a:off x="5170263" y="2564550"/>
              <a:ext cx="84798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smtClean="0">
                  <a:latin typeface="+mn-lt"/>
                </a:rPr>
                <a:t>cost=</a:t>
              </a:r>
              <a:r>
                <a:rPr lang="en-US" sz="1600" dirty="0" smtClean="0">
                  <a:latin typeface="+mn-lt"/>
                </a:rPr>
                <a:t>47</a:t>
              </a:r>
              <a:endParaRPr lang="en-US" sz="1600" dirty="0">
                <a:latin typeface="+mn-lt"/>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dissolve">
                                      <p:cBhvr>
                                        <p:cTn id="7" dur="500"/>
                                        <p:tgtEl>
                                          <p:spTgt spid="14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4963">
                                            <p:txEl>
                                              <p:pRg st="0" end="0"/>
                                            </p:txEl>
                                          </p:spTgt>
                                        </p:tgtEl>
                                        <p:attrNameLst>
                                          <p:attrName>style.visibility</p:attrName>
                                        </p:attrNameLst>
                                      </p:cBhvr>
                                      <p:to>
                                        <p:strVal val="visible"/>
                                      </p:to>
                                    </p:set>
                                    <p:animEffect transition="in" filter="wipe(left)">
                                      <p:cBhvr>
                                        <p:cTn id="11" dur="500"/>
                                        <p:tgtEl>
                                          <p:spTgt spid="42496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24963">
                                            <p:txEl>
                                              <p:pRg st="1" end="1"/>
                                            </p:txEl>
                                          </p:spTgt>
                                        </p:tgtEl>
                                        <p:attrNameLst>
                                          <p:attrName>style.visibility</p:attrName>
                                        </p:attrNameLst>
                                      </p:cBhvr>
                                      <p:to>
                                        <p:strVal val="visible"/>
                                      </p:to>
                                    </p:set>
                                    <p:animEffect transition="in" filter="wipe(left)">
                                      <p:cBhvr>
                                        <p:cTn id="14" dur="500"/>
                                        <p:tgtEl>
                                          <p:spTgt spid="42496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24963">
                                            <p:txEl>
                                              <p:pRg st="2" end="2"/>
                                            </p:txEl>
                                          </p:spTgt>
                                        </p:tgtEl>
                                        <p:attrNameLst>
                                          <p:attrName>style.visibility</p:attrName>
                                        </p:attrNameLst>
                                      </p:cBhvr>
                                      <p:to>
                                        <p:strVal val="visible"/>
                                      </p:to>
                                    </p:set>
                                    <p:animEffect transition="in" filter="wipe(left)">
                                      <p:cBhvr>
                                        <p:cTn id="19" dur="500"/>
                                        <p:tgtEl>
                                          <p:spTgt spid="42496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2"/>
                                        </p:tgtEl>
                                        <p:attrNameLst>
                                          <p:attrName>style.visibility</p:attrName>
                                        </p:attrNameLst>
                                      </p:cBhvr>
                                      <p:to>
                                        <p:strVal val="visible"/>
                                      </p:to>
                                    </p:set>
                                    <p:animEffect transition="in" filter="dissolve">
                                      <p:cBhvr>
                                        <p:cTn id="24" dur="500"/>
                                        <p:tgtEl>
                                          <p:spTgt spid="14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24963">
                                            <p:txEl>
                                              <p:pRg st="3" end="3"/>
                                            </p:txEl>
                                          </p:spTgt>
                                        </p:tgtEl>
                                        <p:attrNameLst>
                                          <p:attrName>style.visibility</p:attrName>
                                        </p:attrNameLst>
                                      </p:cBhvr>
                                      <p:to>
                                        <p:strVal val="visible"/>
                                      </p:to>
                                    </p:set>
                                    <p:animEffect transition="in" filter="wipe(left)">
                                      <p:cBhvr>
                                        <p:cTn id="29" dur="500"/>
                                        <p:tgtEl>
                                          <p:spTgt spid="42496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24963">
                                            <p:txEl>
                                              <p:pRg st="4" end="4"/>
                                            </p:txEl>
                                          </p:spTgt>
                                        </p:tgtEl>
                                        <p:attrNameLst>
                                          <p:attrName>style.visibility</p:attrName>
                                        </p:attrNameLst>
                                      </p:cBhvr>
                                      <p:to>
                                        <p:strVal val="visible"/>
                                      </p:to>
                                    </p:set>
                                    <p:animEffect transition="in" filter="wipe(left)">
                                      <p:cBhvr>
                                        <p:cTn id="34" dur="500"/>
                                        <p:tgtEl>
                                          <p:spTgt spid="424963">
                                            <p:txEl>
                                              <p:pRg st="4" end="4"/>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24963">
                                            <p:txEl>
                                              <p:pRg st="5" end="5"/>
                                            </p:txEl>
                                          </p:spTgt>
                                        </p:tgtEl>
                                        <p:attrNameLst>
                                          <p:attrName>style.visibility</p:attrName>
                                        </p:attrNameLst>
                                      </p:cBhvr>
                                      <p:to>
                                        <p:strVal val="visible"/>
                                      </p:to>
                                    </p:set>
                                    <p:animEffect transition="in" filter="wipe(left)">
                                      <p:cBhvr>
                                        <p:cTn id="37" dur="500"/>
                                        <p:tgtEl>
                                          <p:spTgt spid="4249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4963">
                                            <p:txEl>
                                              <p:pRg st="6" end="6"/>
                                            </p:txEl>
                                          </p:spTgt>
                                        </p:tgtEl>
                                        <p:attrNameLst>
                                          <p:attrName>style.visibility</p:attrName>
                                        </p:attrNameLst>
                                      </p:cBhvr>
                                      <p:to>
                                        <p:strVal val="visible"/>
                                      </p:to>
                                    </p:set>
                                    <p:animEffect transition="in" filter="wipe(left)">
                                      <p:cBhvr>
                                        <p:cTn id="42" dur="500"/>
                                        <p:tgtEl>
                                          <p:spTgt spid="424963">
                                            <p:txEl>
                                              <p:pRg st="6" end="6"/>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24963">
                                            <p:txEl>
                                              <p:pRg st="7" end="7"/>
                                            </p:txEl>
                                          </p:spTgt>
                                        </p:tgtEl>
                                        <p:attrNameLst>
                                          <p:attrName>style.visibility</p:attrName>
                                        </p:attrNameLst>
                                      </p:cBhvr>
                                      <p:to>
                                        <p:strVal val="visible"/>
                                      </p:to>
                                    </p:set>
                                    <p:animEffect transition="in" filter="wipe(left)">
                                      <p:cBhvr>
                                        <p:cTn id="45" dur="500"/>
                                        <p:tgtEl>
                                          <p:spTgt spid="424963">
                                            <p:txEl>
                                              <p:pRg st="7" end="7"/>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4963">
                                            <p:txEl>
                                              <p:pRg st="8" end="8"/>
                                            </p:txEl>
                                          </p:spTgt>
                                        </p:tgtEl>
                                        <p:attrNameLst>
                                          <p:attrName>style.visibility</p:attrName>
                                        </p:attrNameLst>
                                      </p:cBhvr>
                                      <p:to>
                                        <p:strVal val="visible"/>
                                      </p:to>
                                    </p:set>
                                    <p:animEffect transition="in" filter="wipe(left)">
                                      <p:cBhvr>
                                        <p:cTn id="48" dur="500"/>
                                        <p:tgtEl>
                                          <p:spTgt spid="424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Minimum Cost Augmentation</a:t>
            </a:r>
          </a:p>
        </p:txBody>
      </p:sp>
      <p:sp>
        <p:nvSpPr>
          <p:cNvPr id="563203" name="Rectangle 3"/>
          <p:cNvSpPr>
            <a:spLocks noGrp="1" noChangeArrowheads="1"/>
          </p:cNvSpPr>
          <p:nvPr>
            <p:ph type="body" idx="1"/>
          </p:nvPr>
        </p:nvSpPr>
        <p:spPr>
          <a:xfrm>
            <a:off x="10884" y="1511559"/>
            <a:ext cx="9133115" cy="5346441"/>
          </a:xfrm>
        </p:spPr>
        <p:txBody>
          <a:bodyPr/>
          <a:lstStyle/>
          <a:p>
            <a:pPr>
              <a:spcBef>
                <a:spcPct val="15000"/>
              </a:spcBef>
            </a:pPr>
            <a:r>
              <a:rPr lang="en-US" sz="2400" i="1" dirty="0"/>
              <a:t>Theorem 8.12</a:t>
            </a:r>
            <a:r>
              <a:rPr lang="en-US" sz="2400" dirty="0"/>
              <a:t>. If </a:t>
            </a:r>
            <a:r>
              <a:rPr lang="en-US" sz="2400" i="1" dirty="0"/>
              <a:t>f</a:t>
            </a:r>
            <a:r>
              <a:rPr lang="en-US" sz="2400" dirty="0"/>
              <a:t> is a </a:t>
            </a:r>
            <a:r>
              <a:rPr lang="en-US" sz="2400" dirty="0" smtClean="0"/>
              <a:t>min </a:t>
            </a:r>
            <a:r>
              <a:rPr lang="en-US" sz="2400" dirty="0"/>
              <a:t>cost flow and </a:t>
            </a:r>
            <a:r>
              <a:rPr lang="en-US" sz="2400" i="1" dirty="0"/>
              <a:t>p</a:t>
            </a:r>
            <a:r>
              <a:rPr lang="en-US" sz="2400" dirty="0"/>
              <a:t> is a </a:t>
            </a:r>
            <a:r>
              <a:rPr lang="en-US" sz="2400" dirty="0" smtClean="0"/>
              <a:t>min </a:t>
            </a:r>
            <a:r>
              <a:rPr lang="en-US" sz="2400" dirty="0"/>
              <a:t>cost augmenting path for </a:t>
            </a:r>
            <a:r>
              <a:rPr lang="en-US" sz="2400" i="1" dirty="0"/>
              <a:t>f</a:t>
            </a:r>
            <a:r>
              <a:rPr lang="en-US" sz="2400" dirty="0"/>
              <a:t>, then </a:t>
            </a:r>
            <a:r>
              <a:rPr lang="en-US" sz="2400" dirty="0" smtClean="0"/>
              <a:t>flow </a:t>
            </a:r>
            <a:r>
              <a:rPr lang="en-US" sz="2400" dirty="0"/>
              <a:t>obtained by augmenting along </a:t>
            </a:r>
            <a:r>
              <a:rPr lang="en-US" sz="2400" i="1" dirty="0"/>
              <a:t>p</a:t>
            </a:r>
            <a:r>
              <a:rPr lang="en-US" sz="2400" dirty="0"/>
              <a:t> is a </a:t>
            </a:r>
            <a:r>
              <a:rPr lang="en-US" sz="2400" dirty="0" smtClean="0"/>
              <a:t>min </a:t>
            </a:r>
            <a:r>
              <a:rPr lang="en-US" sz="2400" dirty="0"/>
              <a:t>cost </a:t>
            </a:r>
            <a:r>
              <a:rPr lang="en-US" sz="2400" dirty="0" smtClean="0"/>
              <a:t>flow</a:t>
            </a:r>
            <a:endParaRPr lang="en-US" sz="2400" dirty="0"/>
          </a:p>
          <a:p>
            <a:pPr>
              <a:spcBef>
                <a:spcPct val="15000"/>
              </a:spcBef>
              <a:buFont typeface="Wingdings" pitchFamily="2" charset="2"/>
              <a:buNone/>
            </a:pPr>
            <a:r>
              <a:rPr lang="en-US" sz="2800" i="1" dirty="0"/>
              <a:t>	</a:t>
            </a:r>
            <a:r>
              <a:rPr lang="en-US" sz="2000" i="1" dirty="0"/>
              <a:t>Proof</a:t>
            </a:r>
            <a:r>
              <a:rPr lang="en-US" sz="2000" dirty="0"/>
              <a:t>. If </a:t>
            </a:r>
            <a:r>
              <a:rPr lang="en-US" sz="2000" dirty="0" smtClean="0"/>
              <a:t>new </a:t>
            </a:r>
            <a:r>
              <a:rPr lang="en-US" sz="2000" dirty="0"/>
              <a:t>flow is </a:t>
            </a:r>
            <a:r>
              <a:rPr lang="en-US" sz="2000" dirty="0" smtClean="0"/>
              <a:t>not min cost, </a:t>
            </a:r>
            <a:r>
              <a:rPr lang="en-US" sz="2000" dirty="0"/>
              <a:t>then </a:t>
            </a:r>
            <a:r>
              <a:rPr lang="en-US" sz="2000" dirty="0" smtClean="0"/>
              <a:t>its residual graph </a:t>
            </a:r>
            <a:r>
              <a:rPr lang="en-US" sz="2000" dirty="0"/>
              <a:t>has a negative cycle </a:t>
            </a:r>
            <a:r>
              <a:rPr lang="en-US" sz="2000" i="1" dirty="0" smtClean="0"/>
              <a:t>c</a:t>
            </a:r>
            <a:r>
              <a:rPr lang="en-US" sz="2000" dirty="0" smtClean="0"/>
              <a:t>; let </a:t>
            </a:r>
            <a:r>
              <a:rPr lang="en-US" sz="2000" i="1" dirty="0"/>
              <a:t>H</a:t>
            </a:r>
            <a:r>
              <a:rPr lang="en-US" sz="2000" dirty="0"/>
              <a:t> be </a:t>
            </a:r>
            <a:r>
              <a:rPr lang="en-US" sz="2000" dirty="0" err="1" smtClean="0"/>
              <a:t>subgraph</a:t>
            </a:r>
            <a:r>
              <a:rPr lang="en-US" sz="2000" dirty="0" smtClean="0"/>
              <a:t> </a:t>
            </a:r>
            <a:r>
              <a:rPr lang="en-US" sz="2000" dirty="0"/>
              <a:t>formed from </a:t>
            </a:r>
            <a:r>
              <a:rPr lang="en-US" sz="2000" dirty="0" smtClean="0"/>
              <a:t>edges </a:t>
            </a:r>
            <a:r>
              <a:rPr lang="en-US" sz="2000" dirty="0"/>
              <a:t>in </a:t>
            </a:r>
            <a:r>
              <a:rPr lang="en-US" sz="2000" i="1" dirty="0"/>
              <a:t>c</a:t>
            </a:r>
            <a:r>
              <a:rPr lang="en-US" sz="2000" dirty="0"/>
              <a:t> plus </a:t>
            </a:r>
            <a:r>
              <a:rPr lang="en-US" sz="2000" dirty="0" smtClean="0"/>
              <a:t>edges </a:t>
            </a:r>
            <a:r>
              <a:rPr lang="en-US" sz="2000" dirty="0"/>
              <a:t>in </a:t>
            </a:r>
            <a:r>
              <a:rPr lang="en-US" sz="2000" i="1" dirty="0"/>
              <a:t>p</a:t>
            </a:r>
            <a:r>
              <a:rPr lang="en-US" sz="2000" dirty="0"/>
              <a:t> (</a:t>
            </a:r>
            <a:r>
              <a:rPr lang="en-US" sz="2000" dirty="0" smtClean="0"/>
              <a:t>include </a:t>
            </a:r>
            <a:r>
              <a:rPr lang="en-US" sz="2000" dirty="0"/>
              <a:t>edges that appear in </a:t>
            </a:r>
            <a:r>
              <a:rPr lang="en-US" sz="2000" dirty="0" smtClean="0"/>
              <a:t>both, two times) </a:t>
            </a:r>
            <a:endParaRPr lang="en-US" sz="2000" dirty="0"/>
          </a:p>
          <a:p>
            <a:pPr lvl="1">
              <a:spcBef>
                <a:spcPct val="15000"/>
              </a:spcBef>
            </a:pPr>
            <a:r>
              <a:rPr lang="en-US" sz="1800" i="1" dirty="0" smtClean="0"/>
              <a:t>H</a:t>
            </a:r>
            <a:r>
              <a:rPr lang="en-US" sz="1800" dirty="0" smtClean="0"/>
              <a:t> </a:t>
            </a:r>
            <a:r>
              <a:rPr lang="en-US" sz="1800" dirty="0"/>
              <a:t>is an </a:t>
            </a:r>
            <a:r>
              <a:rPr lang="en-US" sz="1800" dirty="0" err="1"/>
              <a:t>Eulerian</a:t>
            </a:r>
            <a:r>
              <a:rPr lang="en-US" sz="1800" dirty="0"/>
              <a:t> graph, meaning that it can be decomposed into a simple path from </a:t>
            </a:r>
            <a:r>
              <a:rPr lang="en-US" sz="1800" i="1" dirty="0"/>
              <a:t>s</a:t>
            </a:r>
            <a:r>
              <a:rPr lang="en-US" sz="1800" dirty="0"/>
              <a:t> to </a:t>
            </a:r>
            <a:r>
              <a:rPr lang="en-US" sz="1800" i="1" dirty="0"/>
              <a:t>t</a:t>
            </a:r>
            <a:r>
              <a:rPr lang="en-US" sz="1800" dirty="0"/>
              <a:t> and a collection of simple </a:t>
            </a:r>
            <a:r>
              <a:rPr lang="en-US" sz="1800" dirty="0" smtClean="0"/>
              <a:t>cycles; also </a:t>
            </a:r>
            <a:r>
              <a:rPr lang="en-US" sz="1800" dirty="0"/>
              <a:t>note that </a:t>
            </a:r>
            <a:r>
              <a:rPr lang="en-US" sz="1800" i="1" dirty="0"/>
              <a:t>cost</a:t>
            </a:r>
            <a:r>
              <a:rPr lang="en-US" sz="1800" dirty="0"/>
              <a:t>(</a:t>
            </a:r>
            <a:r>
              <a:rPr lang="en-US" sz="1800" i="1" dirty="0"/>
              <a:t>H</a:t>
            </a:r>
            <a:r>
              <a:rPr lang="en-US" sz="1800" dirty="0" smtClean="0"/>
              <a:t>)=</a:t>
            </a:r>
            <a:r>
              <a:rPr lang="en-US" sz="1800" i="1" dirty="0" smtClean="0"/>
              <a:t>cost</a:t>
            </a:r>
            <a:r>
              <a:rPr lang="en-US" sz="1800" dirty="0" smtClean="0"/>
              <a:t>(</a:t>
            </a:r>
            <a:r>
              <a:rPr lang="en-US" sz="1800" i="1" dirty="0" smtClean="0"/>
              <a:t>p</a:t>
            </a:r>
            <a:r>
              <a:rPr lang="en-US" sz="1800" dirty="0" smtClean="0"/>
              <a:t>)+</a:t>
            </a:r>
            <a:r>
              <a:rPr lang="en-US" sz="1800" i="1" dirty="0" smtClean="0"/>
              <a:t>cost</a:t>
            </a:r>
            <a:r>
              <a:rPr lang="en-US" sz="1800" dirty="0" smtClean="0"/>
              <a:t>(</a:t>
            </a:r>
            <a:r>
              <a:rPr lang="en-US" sz="1800" i="1" dirty="0" smtClean="0"/>
              <a:t>c</a:t>
            </a:r>
            <a:r>
              <a:rPr lang="en-US" sz="1800" dirty="0" smtClean="0"/>
              <a:t>)&lt;</a:t>
            </a:r>
            <a:r>
              <a:rPr lang="en-US" sz="1800" i="1" dirty="0" smtClean="0"/>
              <a:t>cost</a:t>
            </a:r>
            <a:r>
              <a:rPr lang="en-US" sz="1800" dirty="0" smtClean="0"/>
              <a:t>(</a:t>
            </a:r>
            <a:r>
              <a:rPr lang="en-US" sz="1800" i="1" dirty="0" smtClean="0"/>
              <a:t>p</a:t>
            </a:r>
            <a:r>
              <a:rPr lang="en-US" sz="1800" dirty="0" smtClean="0"/>
              <a:t>)</a:t>
            </a:r>
          </a:p>
          <a:p>
            <a:pPr lvl="1">
              <a:spcBef>
                <a:spcPct val="15000"/>
              </a:spcBef>
            </a:pPr>
            <a:r>
              <a:rPr lang="en-US" sz="1800" dirty="0" smtClean="0"/>
              <a:t>Construct </a:t>
            </a:r>
            <a:r>
              <a:rPr lang="en-US" sz="1800" i="1" dirty="0" smtClean="0"/>
              <a:t>H</a:t>
            </a:r>
            <a:r>
              <a:rPr lang="en-US" sz="1800" dirty="0" smtClean="0"/>
              <a:t>’ from </a:t>
            </a:r>
            <a:r>
              <a:rPr lang="en-US" sz="1800" i="1" dirty="0"/>
              <a:t>H</a:t>
            </a:r>
            <a:r>
              <a:rPr lang="en-US" sz="1800" dirty="0"/>
              <a:t> by removing all </a:t>
            </a:r>
            <a:r>
              <a:rPr lang="en-US" sz="1800" dirty="0" smtClean="0"/>
              <a:t>edge pairs </a:t>
            </a:r>
            <a:r>
              <a:rPr lang="en-US" sz="1800" dirty="0"/>
              <a:t>{(</a:t>
            </a:r>
            <a:r>
              <a:rPr lang="en-US" sz="1800" i="1" dirty="0" err="1"/>
              <a:t>u</a:t>
            </a:r>
            <a:r>
              <a:rPr lang="en-US" sz="1800" dirty="0" err="1"/>
              <a:t>,</a:t>
            </a:r>
            <a:r>
              <a:rPr lang="en-US" sz="1800" i="1" dirty="0" err="1"/>
              <a:t>v</a:t>
            </a:r>
            <a:r>
              <a:rPr lang="en-US" sz="1800" dirty="0" smtClean="0"/>
              <a:t>),(</a:t>
            </a:r>
            <a:r>
              <a:rPr lang="en-US" sz="1800" i="1" dirty="0" err="1"/>
              <a:t>v</a:t>
            </a:r>
            <a:r>
              <a:rPr lang="en-US" sz="1800" dirty="0" err="1"/>
              <a:t>,</a:t>
            </a:r>
            <a:r>
              <a:rPr lang="en-US" sz="1800" i="1" dirty="0" err="1"/>
              <a:t>u</a:t>
            </a:r>
            <a:r>
              <a:rPr lang="en-US" sz="1800" dirty="0"/>
              <a:t>)} where (</a:t>
            </a:r>
            <a:r>
              <a:rPr lang="en-US" sz="1800" i="1" dirty="0" err="1" smtClean="0"/>
              <a:t>u</a:t>
            </a:r>
            <a:r>
              <a:rPr lang="en-US" sz="1800" dirty="0" err="1" smtClean="0"/>
              <a:t>,</a:t>
            </a:r>
            <a:r>
              <a:rPr lang="en-US" sz="1800" i="1" dirty="0" err="1" smtClean="0"/>
              <a:t>v</a:t>
            </a:r>
            <a:r>
              <a:rPr lang="en-US" sz="1800" dirty="0" smtClean="0"/>
              <a:t>)</a:t>
            </a:r>
            <a:r>
              <a:rPr lang="en-US" sz="1800" b="1" dirty="0" smtClean="0">
                <a:sym typeface="Symbol"/>
              </a:rPr>
              <a:t></a:t>
            </a:r>
            <a:r>
              <a:rPr lang="en-US" sz="1800" i="1" dirty="0" smtClean="0"/>
              <a:t>p</a:t>
            </a:r>
            <a:r>
              <a:rPr lang="en-US" sz="1800" dirty="0" smtClean="0"/>
              <a:t> </a:t>
            </a:r>
            <a:r>
              <a:rPr lang="en-US" sz="1800" dirty="0"/>
              <a:t>and (</a:t>
            </a:r>
            <a:r>
              <a:rPr lang="en-US" sz="1800" i="1" dirty="0" err="1" smtClean="0"/>
              <a:t>v</a:t>
            </a:r>
            <a:r>
              <a:rPr lang="en-US" sz="1800" dirty="0" err="1" smtClean="0"/>
              <a:t>,</a:t>
            </a:r>
            <a:r>
              <a:rPr lang="en-US" sz="1800" i="1" dirty="0" err="1" smtClean="0"/>
              <a:t>u</a:t>
            </a:r>
            <a:r>
              <a:rPr lang="en-US" sz="1800" dirty="0" smtClean="0"/>
              <a:t>)</a:t>
            </a:r>
            <a:r>
              <a:rPr lang="en-US" sz="1800" b="1" dirty="0" smtClean="0">
                <a:sym typeface="Symbol"/>
              </a:rPr>
              <a:t></a:t>
            </a:r>
            <a:r>
              <a:rPr lang="en-US" sz="1800" i="1" dirty="0" smtClean="0"/>
              <a:t>c</a:t>
            </a:r>
            <a:r>
              <a:rPr lang="en-US" sz="1800" dirty="0" smtClean="0"/>
              <a:t>; </a:t>
            </a:r>
            <a:r>
              <a:rPr lang="en-US" sz="1800" i="1" dirty="0" smtClean="0"/>
              <a:t>H</a:t>
            </a:r>
            <a:r>
              <a:rPr lang="en-US" sz="1800" dirty="0" smtClean="0">
                <a:sym typeface="Symbol" pitchFamily="18" charset="2"/>
              </a:rPr>
              <a:t>’</a:t>
            </a:r>
            <a:r>
              <a:rPr lang="en-US" sz="1800" dirty="0" smtClean="0"/>
              <a:t> </a:t>
            </a:r>
            <a:r>
              <a:rPr lang="en-US" sz="1800" dirty="0"/>
              <a:t>is also </a:t>
            </a:r>
            <a:r>
              <a:rPr lang="en-US" sz="1800" dirty="0" err="1"/>
              <a:t>Eulerian</a:t>
            </a:r>
            <a:r>
              <a:rPr lang="en-US" sz="1800" dirty="0"/>
              <a:t> and by skew symmetry has </a:t>
            </a:r>
            <a:r>
              <a:rPr lang="en-US" sz="1800" dirty="0" smtClean="0"/>
              <a:t>same </a:t>
            </a:r>
            <a:r>
              <a:rPr lang="en-US" sz="1800" dirty="0"/>
              <a:t>cost as </a:t>
            </a:r>
            <a:r>
              <a:rPr lang="en-US" sz="1800" i="1" dirty="0" smtClean="0"/>
              <a:t>H</a:t>
            </a:r>
            <a:r>
              <a:rPr lang="en-US" sz="1800" dirty="0" smtClean="0"/>
              <a:t>; also</a:t>
            </a:r>
            <a:r>
              <a:rPr lang="en-US" sz="1800" dirty="0"/>
              <a:t>, all edges in </a:t>
            </a:r>
            <a:r>
              <a:rPr lang="en-US" sz="1800" i="1" dirty="0" smtClean="0"/>
              <a:t>H</a:t>
            </a:r>
            <a:r>
              <a:rPr lang="en-US" sz="1800" dirty="0" smtClean="0">
                <a:sym typeface="Symbol" pitchFamily="18" charset="2"/>
              </a:rPr>
              <a:t>’</a:t>
            </a:r>
            <a:r>
              <a:rPr lang="en-US" sz="1800" dirty="0" smtClean="0"/>
              <a:t> </a:t>
            </a:r>
            <a:r>
              <a:rPr lang="en-US" sz="1800" dirty="0"/>
              <a:t>are also in the residual graph of </a:t>
            </a:r>
            <a:r>
              <a:rPr lang="en-US" sz="1800" i="1" dirty="0"/>
              <a:t>f</a:t>
            </a:r>
            <a:r>
              <a:rPr lang="en-US" sz="1800" dirty="0"/>
              <a:t>, so any cycles in </a:t>
            </a:r>
            <a:r>
              <a:rPr lang="en-US" sz="1800" i="1" dirty="0" smtClean="0"/>
              <a:t>H</a:t>
            </a:r>
            <a:r>
              <a:rPr lang="en-US" sz="1800" dirty="0" smtClean="0">
                <a:sym typeface="Symbol" pitchFamily="18" charset="2"/>
              </a:rPr>
              <a:t>’</a:t>
            </a:r>
            <a:r>
              <a:rPr lang="en-US" sz="1800" dirty="0" smtClean="0"/>
              <a:t> </a:t>
            </a:r>
            <a:r>
              <a:rPr lang="en-US" sz="1800" dirty="0"/>
              <a:t>are </a:t>
            </a:r>
            <a:r>
              <a:rPr lang="en-US" sz="1800" dirty="0" smtClean="0"/>
              <a:t>non-negative</a:t>
            </a:r>
          </a:p>
          <a:p>
            <a:pPr lvl="1">
              <a:spcBef>
                <a:spcPct val="15000"/>
              </a:spcBef>
            </a:pPr>
            <a:r>
              <a:rPr lang="en-US" sz="1800" dirty="0" smtClean="0"/>
              <a:t>Decompose </a:t>
            </a:r>
            <a:r>
              <a:rPr lang="en-US" sz="1800" i="1" dirty="0" smtClean="0"/>
              <a:t>H</a:t>
            </a:r>
            <a:r>
              <a:rPr lang="en-US" sz="1800" dirty="0" smtClean="0">
                <a:sym typeface="Symbol" pitchFamily="18" charset="2"/>
              </a:rPr>
              <a:t>’</a:t>
            </a:r>
            <a:r>
              <a:rPr lang="en-US" sz="1800" dirty="0" smtClean="0"/>
              <a:t> </a:t>
            </a:r>
            <a:r>
              <a:rPr lang="en-US" sz="1800" dirty="0"/>
              <a:t>into </a:t>
            </a:r>
            <a:r>
              <a:rPr lang="en-US" sz="1800" dirty="0" smtClean="0"/>
              <a:t>simple </a:t>
            </a:r>
            <a:r>
              <a:rPr lang="en-US" sz="1800" i="1" dirty="0"/>
              <a:t>s</a:t>
            </a:r>
            <a:r>
              <a:rPr lang="en-US" sz="1800" dirty="0"/>
              <a:t>-</a:t>
            </a:r>
            <a:r>
              <a:rPr lang="en-US" sz="1800" i="1" dirty="0"/>
              <a:t>t</a:t>
            </a:r>
            <a:r>
              <a:rPr lang="en-US" sz="1800" dirty="0"/>
              <a:t> path and a set of </a:t>
            </a:r>
            <a:r>
              <a:rPr lang="en-US" sz="1800" dirty="0" smtClean="0"/>
              <a:t>cycles; since cycles </a:t>
            </a:r>
            <a:r>
              <a:rPr lang="en-US" sz="1800" dirty="0"/>
              <a:t>are non-negative, </a:t>
            </a:r>
            <a:r>
              <a:rPr lang="en-US" sz="1800" i="1" dirty="0" smtClean="0"/>
              <a:t>s</a:t>
            </a:r>
            <a:r>
              <a:rPr lang="en-US" sz="1800" dirty="0" smtClean="0"/>
              <a:t>-</a:t>
            </a:r>
            <a:r>
              <a:rPr lang="en-US" sz="1800" i="1" dirty="0" smtClean="0"/>
              <a:t>t</a:t>
            </a:r>
            <a:r>
              <a:rPr lang="en-US" sz="1800" dirty="0" smtClean="0"/>
              <a:t> </a:t>
            </a:r>
            <a:r>
              <a:rPr lang="en-US" sz="1800" dirty="0"/>
              <a:t>path has lower cost than </a:t>
            </a:r>
            <a:r>
              <a:rPr lang="en-US" sz="1800" i="1" dirty="0"/>
              <a:t>p</a:t>
            </a:r>
            <a:r>
              <a:rPr lang="en-US" sz="1800" dirty="0"/>
              <a:t>, contradicting the fact that </a:t>
            </a:r>
            <a:r>
              <a:rPr lang="en-US" sz="1800" i="1" dirty="0"/>
              <a:t>p</a:t>
            </a:r>
            <a:r>
              <a:rPr lang="en-US" sz="1800" dirty="0"/>
              <a:t> is a </a:t>
            </a:r>
            <a:r>
              <a:rPr lang="en-US" sz="1800" dirty="0" smtClean="0"/>
              <a:t>min </a:t>
            </a:r>
            <a:r>
              <a:rPr lang="en-US" sz="1800" dirty="0"/>
              <a:t>cost augmenting path for </a:t>
            </a:r>
            <a:r>
              <a:rPr lang="en-US" sz="1800" i="1" dirty="0" smtClean="0"/>
              <a:t>f</a:t>
            </a:r>
            <a:r>
              <a:rPr lang="en-US" sz="1800" dirty="0" smtClean="0"/>
              <a:t>  </a:t>
            </a:r>
            <a:r>
              <a:rPr lang="en-US" sz="2000" dirty="0">
                <a:solidFill>
                  <a:srgbClr val="990000"/>
                </a:solidFill>
                <a:sym typeface="Monotype Sorts" pitchFamily="2" charset="2"/>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wipe(left)">
                                      <p:cBhvr>
                                        <p:cTn id="7" dur="500"/>
                                        <p:tgtEl>
                                          <p:spTgt spid="563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03">
                                            <p:txEl>
                                              <p:pRg st="1" end="1"/>
                                            </p:txEl>
                                          </p:spTgt>
                                        </p:tgtEl>
                                        <p:attrNameLst>
                                          <p:attrName>style.visibility</p:attrName>
                                        </p:attrNameLst>
                                      </p:cBhvr>
                                      <p:to>
                                        <p:strVal val="visible"/>
                                      </p:to>
                                    </p:set>
                                    <p:animEffect transition="in" filter="wipe(left)">
                                      <p:cBhvr>
                                        <p:cTn id="12" dur="500"/>
                                        <p:tgtEl>
                                          <p:spTgt spid="563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03">
                                            <p:txEl>
                                              <p:pRg st="2" end="2"/>
                                            </p:txEl>
                                          </p:spTgt>
                                        </p:tgtEl>
                                        <p:attrNameLst>
                                          <p:attrName>style.visibility</p:attrName>
                                        </p:attrNameLst>
                                      </p:cBhvr>
                                      <p:to>
                                        <p:strVal val="visible"/>
                                      </p:to>
                                    </p:set>
                                    <p:animEffect transition="in" filter="wipe(left)">
                                      <p:cBhvr>
                                        <p:cTn id="17" dur="500"/>
                                        <p:tgtEl>
                                          <p:spTgt spid="563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03">
                                            <p:txEl>
                                              <p:pRg st="3" end="3"/>
                                            </p:txEl>
                                          </p:spTgt>
                                        </p:tgtEl>
                                        <p:attrNameLst>
                                          <p:attrName>style.visibility</p:attrName>
                                        </p:attrNameLst>
                                      </p:cBhvr>
                                      <p:to>
                                        <p:strVal val="visible"/>
                                      </p:to>
                                    </p:set>
                                    <p:animEffect transition="in" filter="wipe(left)">
                                      <p:cBhvr>
                                        <p:cTn id="22" dur="500"/>
                                        <p:tgtEl>
                                          <p:spTgt spid="563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03">
                                            <p:txEl>
                                              <p:pRg st="4" end="4"/>
                                            </p:txEl>
                                          </p:spTgt>
                                        </p:tgtEl>
                                        <p:attrNameLst>
                                          <p:attrName>style.visibility</p:attrName>
                                        </p:attrNameLst>
                                      </p:cBhvr>
                                      <p:to>
                                        <p:strVal val="visible"/>
                                      </p:to>
                                    </p:set>
                                    <p:animEffect transition="in" filter="wipe(left)">
                                      <p:cBhvr>
                                        <p:cTn id="27" dur="500"/>
                                        <p:tgtEl>
                                          <p:spTgt spid="563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0" y="568325"/>
            <a:ext cx="9144000" cy="838200"/>
          </a:xfrm>
        </p:spPr>
        <p:txBody>
          <a:bodyPr/>
          <a:lstStyle/>
          <a:p>
            <a:r>
              <a:rPr lang="en-US" sz="3600" dirty="0"/>
              <a:t>Min-Cost Augmenting Path Algorithm</a:t>
            </a:r>
          </a:p>
        </p:txBody>
      </p:sp>
      <p:sp>
        <p:nvSpPr>
          <p:cNvPr id="427011" name="Rectangle 3"/>
          <p:cNvSpPr>
            <a:spLocks noGrp="1" noChangeArrowheads="1"/>
          </p:cNvSpPr>
          <p:nvPr>
            <p:ph type="body" idx="1"/>
          </p:nvPr>
        </p:nvSpPr>
        <p:spPr>
          <a:xfrm>
            <a:off x="0" y="1604865"/>
            <a:ext cx="9142413" cy="5253135"/>
          </a:xfrm>
        </p:spPr>
        <p:txBody>
          <a:bodyPr/>
          <a:lstStyle/>
          <a:p>
            <a:r>
              <a:rPr lang="en-US" sz="2400" dirty="0" smtClean="0"/>
              <a:t>Find min cost flow using augmenting </a:t>
            </a:r>
            <a:r>
              <a:rPr lang="en-US" sz="2400" dirty="0"/>
              <a:t>path algorithm </a:t>
            </a:r>
            <a:r>
              <a:rPr lang="en-US" sz="2400" dirty="0" smtClean="0"/>
              <a:t>and selecting min </a:t>
            </a:r>
            <a:r>
              <a:rPr lang="en-US" sz="2400" dirty="0"/>
              <a:t>cost </a:t>
            </a:r>
            <a:r>
              <a:rPr lang="en-US" sz="2400" dirty="0" smtClean="0"/>
              <a:t>paths</a:t>
            </a:r>
            <a:endParaRPr lang="en-US" sz="2400" dirty="0"/>
          </a:p>
          <a:p>
            <a:pPr lvl="1"/>
            <a:r>
              <a:rPr lang="en-US" sz="2000" i="1" dirty="0" smtClean="0"/>
              <a:t>O</a:t>
            </a:r>
            <a:r>
              <a:rPr lang="en-US" sz="2000" dirty="0"/>
              <a:t>((# of </a:t>
            </a:r>
            <a:r>
              <a:rPr lang="en-US" sz="2000" dirty="0" smtClean="0"/>
              <a:t>steps</a:t>
            </a:r>
            <a:r>
              <a:rPr lang="en-US" sz="2000" dirty="0"/>
              <a:t>)(time to find a </a:t>
            </a:r>
            <a:r>
              <a:rPr lang="en-US" sz="2000" dirty="0" smtClean="0"/>
              <a:t>min cost </a:t>
            </a:r>
            <a:r>
              <a:rPr lang="en-US" sz="2000" dirty="0"/>
              <a:t>augmenting path))</a:t>
            </a:r>
          </a:p>
          <a:p>
            <a:pPr lvl="1"/>
            <a:r>
              <a:rPr lang="en-US" sz="2000" dirty="0"/>
              <a:t>for integer capacities, </a:t>
            </a:r>
            <a:r>
              <a:rPr lang="en-US" sz="2000" dirty="0" smtClean="0"/>
              <a:t>number </a:t>
            </a:r>
            <a:r>
              <a:rPr lang="en-US" sz="2000" dirty="0"/>
              <a:t>of </a:t>
            </a:r>
            <a:r>
              <a:rPr lang="en-US" sz="2000" dirty="0" smtClean="0"/>
              <a:t>steps </a:t>
            </a:r>
            <a:r>
              <a:rPr lang="en-US" sz="2000" dirty="0"/>
              <a:t>is at most </a:t>
            </a:r>
            <a:r>
              <a:rPr lang="en-US" sz="2000" dirty="0" smtClean="0"/>
              <a:t>|</a:t>
            </a:r>
            <a:r>
              <a:rPr lang="en-US" sz="2000" i="1" dirty="0" smtClean="0"/>
              <a:t>f</a:t>
            </a:r>
            <a:r>
              <a:rPr lang="en-US" sz="2000" baseline="30000" dirty="0" smtClean="0"/>
              <a:t> *</a:t>
            </a:r>
            <a:r>
              <a:rPr lang="en-US" sz="2000" dirty="0" smtClean="0"/>
              <a:t>|</a:t>
            </a:r>
            <a:endParaRPr lang="en-US" sz="2000" dirty="0"/>
          </a:p>
          <a:p>
            <a:pPr lvl="1"/>
            <a:r>
              <a:rPr lang="en-US" sz="2000" dirty="0"/>
              <a:t>since residual graphs may have negative cost edges, we must use an algorithm that can handle negative cost edges</a:t>
            </a:r>
          </a:p>
          <a:p>
            <a:pPr lvl="1"/>
            <a:r>
              <a:rPr lang="en-US" sz="2000" dirty="0"/>
              <a:t>using breadth-first scanning, </a:t>
            </a:r>
            <a:r>
              <a:rPr lang="en-US" sz="2000" dirty="0" smtClean="0"/>
              <a:t>running </a:t>
            </a:r>
            <a:r>
              <a:rPr lang="en-US" sz="2000" dirty="0"/>
              <a:t>time is </a:t>
            </a:r>
            <a:r>
              <a:rPr lang="en-US" sz="2000" i="1" dirty="0" err="1" smtClean="0"/>
              <a:t>O</a:t>
            </a:r>
            <a:r>
              <a:rPr lang="en-US" sz="2000" dirty="0" err="1" smtClean="0"/>
              <a:t>(</a:t>
            </a:r>
            <a:r>
              <a:rPr lang="en-US" sz="2000" i="1" dirty="0" err="1" smtClean="0"/>
              <a:t>mn</a:t>
            </a:r>
            <a:r>
              <a:rPr lang="en-US" sz="2000" dirty="0" err="1" smtClean="0"/>
              <a:t>|</a:t>
            </a:r>
            <a:r>
              <a:rPr lang="en-US" sz="2000" i="1" dirty="0" err="1" smtClean="0"/>
              <a:t>f</a:t>
            </a:r>
            <a:r>
              <a:rPr lang="en-US" sz="2000" baseline="30000" dirty="0" smtClean="0"/>
              <a:t> *</a:t>
            </a:r>
            <a:r>
              <a:rPr lang="en-US" sz="2000" dirty="0" smtClean="0"/>
              <a:t>|)</a:t>
            </a:r>
          </a:p>
          <a:p>
            <a:pPr lvl="2"/>
            <a:r>
              <a:rPr lang="en-US" sz="1800" dirty="0" smtClean="0"/>
              <a:t>later, we’ll see that this can be improved to </a:t>
            </a:r>
            <a:r>
              <a:rPr lang="en-US" sz="1800" i="1" dirty="0" err="1" smtClean="0"/>
              <a:t>O</a:t>
            </a:r>
            <a:r>
              <a:rPr lang="en-US" sz="1800" dirty="0" err="1" smtClean="0"/>
              <a:t>((</a:t>
            </a:r>
            <a:r>
              <a:rPr lang="en-US" sz="1800" i="1" dirty="0" err="1" smtClean="0"/>
              <a:t>m</a:t>
            </a:r>
            <a:r>
              <a:rPr lang="en-US" sz="1800" dirty="0" err="1" smtClean="0"/>
              <a:t>+</a:t>
            </a:r>
            <a:r>
              <a:rPr lang="en-US" sz="1800" i="1" dirty="0" err="1" smtClean="0"/>
              <a:t>n</a:t>
            </a:r>
            <a:r>
              <a:rPr lang="en-US" sz="1800" i="1" baseline="-25000" dirty="0" smtClean="0"/>
              <a:t> </a:t>
            </a:r>
            <a:r>
              <a:rPr lang="en-US" sz="1800" dirty="0" smtClean="0"/>
              <a:t>log</a:t>
            </a:r>
            <a:r>
              <a:rPr lang="en-US" sz="1800" baseline="-25000" dirty="0" smtClean="0"/>
              <a:t> </a:t>
            </a:r>
            <a:r>
              <a:rPr lang="en-US" sz="1800" i="1" dirty="0" err="1" smtClean="0"/>
              <a:t>n</a:t>
            </a:r>
            <a:r>
              <a:rPr lang="en-US" sz="1800" dirty="0" err="1" smtClean="0"/>
              <a:t>)|</a:t>
            </a:r>
            <a:r>
              <a:rPr lang="en-US" sz="1800" i="1" dirty="0" err="1" smtClean="0"/>
              <a:t>f</a:t>
            </a:r>
            <a:r>
              <a:rPr lang="en-US" sz="1800" dirty="0" smtClean="0"/>
              <a:t>*|)</a:t>
            </a:r>
            <a:endParaRPr lang="en-US" sz="18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wipe(left)">
                                      <p:cBhvr>
                                        <p:cTn id="7" dur="500"/>
                                        <p:tgtEl>
                                          <p:spTgt spid="4270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7011">
                                            <p:txEl>
                                              <p:pRg st="1" end="1"/>
                                            </p:txEl>
                                          </p:spTgt>
                                        </p:tgtEl>
                                        <p:attrNameLst>
                                          <p:attrName>style.visibility</p:attrName>
                                        </p:attrNameLst>
                                      </p:cBhvr>
                                      <p:to>
                                        <p:strVal val="visible"/>
                                      </p:to>
                                    </p:set>
                                    <p:animEffect transition="in" filter="wipe(left)">
                                      <p:cBhvr>
                                        <p:cTn id="10" dur="500"/>
                                        <p:tgtEl>
                                          <p:spTgt spid="4270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7011">
                                            <p:txEl>
                                              <p:pRg st="2" end="2"/>
                                            </p:txEl>
                                          </p:spTgt>
                                        </p:tgtEl>
                                        <p:attrNameLst>
                                          <p:attrName>style.visibility</p:attrName>
                                        </p:attrNameLst>
                                      </p:cBhvr>
                                      <p:to>
                                        <p:strVal val="visible"/>
                                      </p:to>
                                    </p:set>
                                    <p:animEffect transition="in" filter="wipe(left)">
                                      <p:cBhvr>
                                        <p:cTn id="13" dur="500"/>
                                        <p:tgtEl>
                                          <p:spTgt spid="4270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27011">
                                            <p:txEl>
                                              <p:pRg st="3" end="3"/>
                                            </p:txEl>
                                          </p:spTgt>
                                        </p:tgtEl>
                                        <p:attrNameLst>
                                          <p:attrName>style.visibility</p:attrName>
                                        </p:attrNameLst>
                                      </p:cBhvr>
                                      <p:to>
                                        <p:strVal val="visible"/>
                                      </p:to>
                                    </p:set>
                                    <p:animEffect transition="in" filter="wipe(left)">
                                      <p:cBhvr>
                                        <p:cTn id="16" dur="500"/>
                                        <p:tgtEl>
                                          <p:spTgt spid="4270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27011">
                                            <p:txEl>
                                              <p:pRg st="4" end="4"/>
                                            </p:txEl>
                                          </p:spTgt>
                                        </p:tgtEl>
                                        <p:attrNameLst>
                                          <p:attrName>style.visibility</p:attrName>
                                        </p:attrNameLst>
                                      </p:cBhvr>
                                      <p:to>
                                        <p:strVal val="visible"/>
                                      </p:to>
                                    </p:set>
                                    <p:animEffect transition="in" filter="wipe(left)">
                                      <p:cBhvr>
                                        <p:cTn id="19" dur="500"/>
                                        <p:tgtEl>
                                          <p:spTgt spid="42701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27011">
                                            <p:txEl>
                                              <p:pRg st="5" end="5"/>
                                            </p:txEl>
                                          </p:spTgt>
                                        </p:tgtEl>
                                        <p:attrNameLst>
                                          <p:attrName>style.visibility</p:attrName>
                                        </p:attrNameLst>
                                      </p:cBhvr>
                                      <p:to>
                                        <p:strVal val="visible"/>
                                      </p:to>
                                    </p:set>
                                    <p:animEffect transition="in" filter="wipe(left)">
                                      <p:cBhvr>
                                        <p:cTn id="22" dur="500"/>
                                        <p:tgtEl>
                                          <p:spTgt spid="427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56921" y="419029"/>
            <a:ext cx="9021762" cy="838200"/>
          </a:xfrm>
        </p:spPr>
        <p:txBody>
          <a:bodyPr/>
          <a:lstStyle/>
          <a:p>
            <a:r>
              <a:rPr lang="en-US" dirty="0" smtClean="0"/>
              <a:t>Example</a:t>
            </a:r>
            <a:endParaRPr lang="en-US" dirty="0"/>
          </a:p>
        </p:txBody>
      </p:sp>
      <p:grpSp>
        <p:nvGrpSpPr>
          <p:cNvPr id="169" name="Group 168"/>
          <p:cNvGrpSpPr/>
          <p:nvPr/>
        </p:nvGrpSpPr>
        <p:grpSpPr>
          <a:xfrm>
            <a:off x="293414" y="1326991"/>
            <a:ext cx="3962623" cy="2500616"/>
            <a:chOff x="293414" y="1326991"/>
            <a:chExt cx="3962623" cy="2500616"/>
          </a:xfrm>
        </p:grpSpPr>
        <p:sp>
          <p:nvSpPr>
            <p:cNvPr id="564228" name="Text Box 4"/>
            <p:cNvSpPr txBox="1">
              <a:spLocks noChangeArrowheads="1"/>
            </p:cNvSpPr>
            <p:nvPr/>
          </p:nvSpPr>
          <p:spPr bwMode="auto">
            <a:xfrm>
              <a:off x="293414" y="1326991"/>
              <a:ext cx="396262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smtClean="0">
                  <a:latin typeface="+mn-lt"/>
                </a:rPr>
                <a:t>network </a:t>
              </a:r>
              <a:r>
                <a:rPr lang="en-US" i="1" dirty="0">
                  <a:latin typeface="+mn-lt"/>
                </a:rPr>
                <a:t>with</a:t>
              </a:r>
              <a:r>
                <a:rPr lang="en-US" i="1" dirty="0" smtClean="0">
                  <a:latin typeface="+mn-lt"/>
                </a:rPr>
                <a:t> </a:t>
              </a:r>
              <a:r>
                <a:rPr lang="en-US" i="1" dirty="0" err="1" smtClean="0">
                  <a:latin typeface="+mn-lt"/>
                </a:rPr>
                <a:t>spt</a:t>
              </a:r>
              <a:r>
                <a:rPr lang="en-US" i="1" dirty="0" smtClean="0">
                  <a:latin typeface="+mn-lt"/>
                </a:rPr>
                <a:t> and distances from </a:t>
              </a:r>
              <a:r>
                <a:rPr lang="en-US" i="1" dirty="0" err="1" smtClean="0">
                  <a:latin typeface="+mn-lt"/>
                </a:rPr>
                <a:t>s</a:t>
              </a:r>
              <a:endParaRPr lang="en-US" baseline="-25000" dirty="0">
                <a:latin typeface="+mn-lt"/>
              </a:endParaRPr>
            </a:p>
          </p:txBody>
        </p:sp>
        <p:grpSp>
          <p:nvGrpSpPr>
            <p:cNvPr id="468" name="Group 467"/>
            <p:cNvGrpSpPr/>
            <p:nvPr/>
          </p:nvGrpSpPr>
          <p:grpSpPr>
            <a:xfrm>
              <a:off x="369669" y="1748208"/>
              <a:ext cx="3424017" cy="1938790"/>
              <a:chOff x="369669" y="1748208"/>
              <a:chExt cx="3424017" cy="1938790"/>
            </a:xfrm>
          </p:grpSpPr>
          <p:sp>
            <p:nvSpPr>
              <p:cNvPr id="564234" name="Text Box 10"/>
              <p:cNvSpPr txBox="1">
                <a:spLocks noChangeArrowheads="1"/>
              </p:cNvSpPr>
              <p:nvPr/>
            </p:nvSpPr>
            <p:spPr bwMode="auto">
              <a:xfrm>
                <a:off x="859074" y="217456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6,1</a:t>
                </a:r>
                <a:endParaRPr lang="en-US" sz="1600" dirty="0">
                  <a:latin typeface="+mn-lt"/>
                </a:endParaRPr>
              </a:p>
            </p:txBody>
          </p:sp>
          <p:sp>
            <p:nvSpPr>
              <p:cNvPr id="564238"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564239"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564240"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564242"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564231"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564291" name="Text Box 67"/>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2,2</a:t>
                </a:r>
                <a:endParaRPr lang="en-US" sz="1600" dirty="0">
                  <a:latin typeface="+mn-lt"/>
                </a:endParaRPr>
              </a:p>
            </p:txBody>
          </p:sp>
          <p:sp>
            <p:nvSpPr>
              <p:cNvPr id="564293" name="Text Box 69"/>
              <p:cNvSpPr txBox="1">
                <a:spLocks noChangeArrowheads="1"/>
              </p:cNvSpPr>
              <p:nvPr/>
            </p:nvSpPr>
            <p:spPr bwMode="auto">
              <a:xfrm>
                <a:off x="1143012" y="265444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sp>
            <p:nvSpPr>
              <p:cNvPr id="564294" name="Text Box 70"/>
              <p:cNvSpPr txBox="1">
                <a:spLocks noChangeArrowheads="1"/>
              </p:cNvSpPr>
              <p:nvPr/>
            </p:nvSpPr>
            <p:spPr bwMode="auto">
              <a:xfrm>
                <a:off x="889010" y="31615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564295" name="Text Box 71"/>
              <p:cNvSpPr txBox="1">
                <a:spLocks noChangeArrowheads="1"/>
              </p:cNvSpPr>
              <p:nvPr/>
            </p:nvSpPr>
            <p:spPr bwMode="auto">
              <a:xfrm>
                <a:off x="1860562" y="303363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sp>
            <p:nvSpPr>
              <p:cNvPr id="564297"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3,2</a:t>
                </a:r>
                <a:endParaRPr lang="en-US" sz="1600" dirty="0">
                  <a:latin typeface="+mn-lt"/>
                </a:endParaRPr>
              </a:p>
            </p:txBody>
          </p:sp>
          <p:sp>
            <p:nvSpPr>
              <p:cNvPr id="564304" name="Text Box 80"/>
              <p:cNvSpPr txBox="1">
                <a:spLocks noChangeArrowheads="1"/>
              </p:cNvSpPr>
              <p:nvPr/>
            </p:nvSpPr>
            <p:spPr bwMode="auto">
              <a:xfrm>
                <a:off x="1909322" y="3440935"/>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smtClean="0">
                    <a:latin typeface="+mn-lt"/>
                  </a:rPr>
                  <a:t>,-2</a:t>
                </a:r>
                <a:endParaRPr lang="en-US" sz="1600" dirty="0">
                  <a:latin typeface="+mn-lt"/>
                </a:endParaRPr>
              </a:p>
            </p:txBody>
          </p:sp>
          <p:sp>
            <p:nvSpPr>
              <p:cNvPr id="564375" name="Text Box 151"/>
              <p:cNvSpPr txBox="1">
                <a:spLocks noChangeArrowheads="1"/>
              </p:cNvSpPr>
              <p:nvPr/>
            </p:nvSpPr>
            <p:spPr bwMode="auto">
              <a:xfrm>
                <a:off x="369669" y="1748208"/>
                <a:ext cx="8540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564376" name="Line 152"/>
              <p:cNvSpPr>
                <a:spLocks noChangeShapeType="1"/>
              </p:cNvSpPr>
              <p:nvPr/>
            </p:nvSpPr>
            <p:spPr bwMode="auto">
              <a:xfrm>
                <a:off x="88901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564377"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cxnSp>
            <p:nvCxnSpPr>
              <p:cNvPr id="257" name="Straight Arrow Connector 256"/>
              <p:cNvCxnSpPr>
                <a:stCxn id="564231" idx="5"/>
                <a:endCxn id="564239" idx="1"/>
              </p:cNvCxnSpPr>
              <p:nvPr/>
            </p:nvCxnSpPr>
            <p:spPr bwMode="auto">
              <a:xfrm rot="16200000" flipH="1">
                <a:off x="967747" y="2871971"/>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58"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smtClean="0">
                    <a:latin typeface="+mn-lt"/>
                  </a:rPr>
                  <a:t>d</a:t>
                </a:r>
                <a:endParaRPr lang="en-US" i="1" dirty="0">
                  <a:latin typeface="+mn-lt"/>
                </a:endParaRPr>
              </a:p>
            </p:txBody>
          </p:sp>
          <p:cxnSp>
            <p:nvCxnSpPr>
              <p:cNvPr id="261" name="Straight Arrow Connector 260"/>
              <p:cNvCxnSpPr>
                <a:stCxn id="564231" idx="7"/>
                <a:endCxn id="564240" idx="3"/>
              </p:cNvCxnSpPr>
              <p:nvPr/>
            </p:nvCxnSpPr>
            <p:spPr bwMode="auto">
              <a:xfrm rot="5400000" flipH="1" flipV="1">
                <a:off x="929647" y="223515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64" name="Straight Arrow Connector 263"/>
              <p:cNvCxnSpPr>
                <a:stCxn id="564238" idx="5"/>
                <a:endCxn id="564242"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7" name="Straight Arrow Connector 266"/>
              <p:cNvCxnSpPr>
                <a:stCxn id="258" idx="7"/>
                <a:endCxn id="564242" idx="3"/>
              </p:cNvCxnSpPr>
              <p:nvPr/>
            </p:nvCxnSpPr>
            <p:spPr bwMode="auto">
              <a:xfrm rot="5400000" flipH="1" flipV="1">
                <a:off x="3046921" y="2828428"/>
                <a:ext cx="404959" cy="568246"/>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69" name="Straight Arrow Connector 268"/>
              <p:cNvCxnSpPr>
                <a:stCxn id="564240" idx="6"/>
                <a:endCxn id="564238"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1" name="Straight Arrow Connector 270"/>
              <p:cNvCxnSpPr>
                <a:stCxn id="564240" idx="5"/>
                <a:endCxn id="258" idx="1"/>
              </p:cNvCxnSpPr>
              <p:nvPr/>
            </p:nvCxnSpPr>
            <p:spPr bwMode="auto">
              <a:xfrm rot="16200000" flipH="1">
                <a:off x="1658991" y="222427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3" name="Straight Arrow Connector 272"/>
              <p:cNvCxnSpPr>
                <a:stCxn id="564238" idx="3"/>
                <a:endCxn id="564239"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5" name="Straight Arrow Connector 274"/>
              <p:cNvCxnSpPr>
                <a:stCxn id="564239" idx="6"/>
                <a:endCxn id="258" idx="2"/>
              </p:cNvCxnSpPr>
              <p:nvPr/>
            </p:nvCxnSpPr>
            <p:spPr bwMode="auto">
              <a:xfrm flipV="1">
                <a:off x="1670970" y="3422793"/>
                <a:ext cx="1034144" cy="1"/>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77" name="Straight Arrow Connector 276"/>
              <p:cNvCxnSpPr>
                <a:stCxn id="564240" idx="4"/>
                <a:endCxn id="564239" idx="0"/>
              </p:cNvCxnSpPr>
              <p:nvPr/>
            </p:nvCxnSpPr>
            <p:spPr bwMode="auto">
              <a:xfrm rot="5400000">
                <a:off x="1034156" y="2785979"/>
                <a:ext cx="968829" cy="1588"/>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79" name="Straight Arrow Connector 278"/>
              <p:cNvCxnSpPr>
                <a:stCxn id="258" idx="0"/>
                <a:endCxn id="564238"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92" name="Text Box 80"/>
              <p:cNvSpPr txBox="1">
                <a:spLocks noChangeArrowheads="1"/>
              </p:cNvSpPr>
              <p:nvPr/>
            </p:nvSpPr>
            <p:spPr bwMode="auto">
              <a:xfrm>
                <a:off x="3204724" y="312517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5,1</a:t>
                </a:r>
                <a:endParaRPr lang="en-US" sz="1600" dirty="0">
                  <a:latin typeface="+mn-lt"/>
                </a:endParaRPr>
              </a:p>
            </p:txBody>
          </p:sp>
          <p:sp>
            <p:nvSpPr>
              <p:cNvPr id="293" name="Text Box 80"/>
              <p:cNvSpPr txBox="1">
                <a:spLocks noChangeArrowheads="1"/>
              </p:cNvSpPr>
              <p:nvPr/>
            </p:nvSpPr>
            <p:spPr bwMode="auto">
              <a:xfrm>
                <a:off x="2889039" y="2678936"/>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grpSp>
        <p:grpSp>
          <p:nvGrpSpPr>
            <p:cNvPr id="467" name="Group 466"/>
            <p:cNvGrpSpPr/>
            <p:nvPr/>
          </p:nvGrpSpPr>
          <p:grpSpPr>
            <a:xfrm>
              <a:off x="500301" y="1752745"/>
              <a:ext cx="3457168" cy="2074862"/>
              <a:chOff x="500301" y="1752745"/>
              <a:chExt cx="3457168" cy="2074862"/>
            </a:xfrm>
          </p:grpSpPr>
          <p:sp>
            <p:nvSpPr>
              <p:cNvPr id="564308" name="Text Box 84"/>
              <p:cNvSpPr txBox="1">
                <a:spLocks noChangeArrowheads="1"/>
              </p:cNvSpPr>
              <p:nvPr/>
            </p:nvSpPr>
            <p:spPr bwMode="auto">
              <a:xfrm>
                <a:off x="2760225" y="1752745"/>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a:t>
                </a:r>
                <a:endParaRPr lang="en-US" sz="1600" dirty="0">
                  <a:latin typeface="+mn-lt"/>
                </a:endParaRPr>
              </a:p>
            </p:txBody>
          </p:sp>
          <p:sp>
            <p:nvSpPr>
              <p:cNvPr id="564307" name="Text Box 83"/>
              <p:cNvSpPr txBox="1">
                <a:spLocks noChangeArrowheads="1"/>
              </p:cNvSpPr>
              <p:nvPr/>
            </p:nvSpPr>
            <p:spPr bwMode="auto">
              <a:xfrm>
                <a:off x="1443276" y="176635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a:t>
                </a:r>
                <a:endParaRPr lang="en-US" sz="1600" dirty="0">
                  <a:latin typeface="+mn-lt"/>
                </a:endParaRPr>
              </a:p>
            </p:txBody>
          </p:sp>
          <p:sp>
            <p:nvSpPr>
              <p:cNvPr id="564311" name="Text Box 87"/>
              <p:cNvSpPr txBox="1">
                <a:spLocks noChangeArrowheads="1"/>
              </p:cNvSpPr>
              <p:nvPr/>
            </p:nvSpPr>
            <p:spPr bwMode="auto">
              <a:xfrm>
                <a:off x="1450533" y="358154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a:t>
                </a:r>
                <a:endParaRPr lang="en-US" sz="1600" dirty="0">
                  <a:latin typeface="+mn-lt"/>
                </a:endParaRPr>
              </a:p>
            </p:txBody>
          </p:sp>
          <p:sp>
            <p:nvSpPr>
              <p:cNvPr id="564313" name="Text Box 89"/>
              <p:cNvSpPr txBox="1">
                <a:spLocks noChangeArrowheads="1"/>
              </p:cNvSpPr>
              <p:nvPr/>
            </p:nvSpPr>
            <p:spPr bwMode="auto">
              <a:xfrm>
                <a:off x="500301" y="272338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564317" name="Text Box 93"/>
              <p:cNvSpPr txBox="1">
                <a:spLocks noChangeArrowheads="1"/>
              </p:cNvSpPr>
              <p:nvPr/>
            </p:nvSpPr>
            <p:spPr bwMode="auto">
              <a:xfrm>
                <a:off x="2782822" y="3566951"/>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0</a:t>
                </a:r>
                <a:endParaRPr lang="en-US" sz="1600" dirty="0">
                  <a:latin typeface="+mn-lt"/>
                </a:endParaRPr>
              </a:p>
            </p:txBody>
          </p:sp>
          <p:sp>
            <p:nvSpPr>
              <p:cNvPr id="329" name="Text Box 93"/>
              <p:cNvSpPr txBox="1">
                <a:spLocks noChangeArrowheads="1"/>
              </p:cNvSpPr>
              <p:nvPr/>
            </p:nvSpPr>
            <p:spPr bwMode="auto">
              <a:xfrm>
                <a:off x="3827025" y="2685208"/>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a:t>
                </a:r>
                <a:endParaRPr lang="en-US" sz="1600" dirty="0">
                  <a:latin typeface="+mn-lt"/>
                </a:endParaRPr>
              </a:p>
            </p:txBody>
          </p:sp>
        </p:grpSp>
      </p:grpSp>
      <p:grpSp>
        <p:nvGrpSpPr>
          <p:cNvPr id="166" name="Group 165"/>
          <p:cNvGrpSpPr/>
          <p:nvPr/>
        </p:nvGrpSpPr>
        <p:grpSpPr>
          <a:xfrm>
            <a:off x="4665650" y="1290476"/>
            <a:ext cx="4166689" cy="2623382"/>
            <a:chOff x="4665650" y="1290476"/>
            <a:chExt cx="4166689" cy="2623382"/>
          </a:xfrm>
        </p:grpSpPr>
        <p:sp>
          <p:nvSpPr>
            <p:cNvPr id="564229" name="Text Box 5"/>
            <p:cNvSpPr txBox="1">
              <a:spLocks noChangeArrowheads="1"/>
            </p:cNvSpPr>
            <p:nvPr/>
          </p:nvSpPr>
          <p:spPr bwMode="auto">
            <a:xfrm>
              <a:off x="4665650" y="1290476"/>
              <a:ext cx="411092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a:t>
              </a:r>
              <a:r>
                <a:rPr lang="en-US" i="1" dirty="0" smtClean="0">
                  <a:latin typeface="+mn-lt"/>
                </a:rPr>
                <a:t> 2. </a:t>
              </a:r>
              <a:r>
                <a:rPr lang="en-US" i="1" dirty="0">
                  <a:latin typeface="+mn-lt"/>
                </a:rPr>
                <a:t>showing</a:t>
              </a:r>
              <a:r>
                <a:rPr lang="en-US" i="1" dirty="0" smtClean="0">
                  <a:latin typeface="+mn-lt"/>
                </a:rPr>
                <a:t> residual graph and </a:t>
              </a:r>
              <a:r>
                <a:rPr lang="en-US" i="1" dirty="0" err="1" smtClean="0">
                  <a:latin typeface="+mn-lt"/>
                </a:rPr>
                <a:t>spt</a:t>
              </a:r>
              <a:endParaRPr lang="en-US" i="1" dirty="0">
                <a:latin typeface="+mn-lt"/>
              </a:endParaRPr>
            </a:p>
          </p:txBody>
        </p:sp>
        <p:grpSp>
          <p:nvGrpSpPr>
            <p:cNvPr id="179" name="Group 178"/>
            <p:cNvGrpSpPr/>
            <p:nvPr/>
          </p:nvGrpSpPr>
          <p:grpSpPr>
            <a:xfrm>
              <a:off x="4728648" y="1860840"/>
              <a:ext cx="3953137" cy="1989671"/>
              <a:chOff x="-159451" y="1748129"/>
              <a:chExt cx="3953137" cy="1989671"/>
            </a:xfrm>
          </p:grpSpPr>
          <p:sp>
            <p:nvSpPr>
              <p:cNvPr id="180" name="Text Box 10"/>
              <p:cNvSpPr txBox="1">
                <a:spLocks noChangeArrowheads="1"/>
              </p:cNvSpPr>
              <p:nvPr/>
            </p:nvSpPr>
            <p:spPr bwMode="auto">
              <a:xfrm>
                <a:off x="792934" y="2174487"/>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4,1</a:t>
                </a:r>
                <a:endParaRPr lang="en-US" sz="1600" dirty="0">
                  <a:latin typeface="+mn-lt"/>
                </a:endParaRPr>
              </a:p>
            </p:txBody>
          </p:sp>
          <p:sp>
            <p:nvSpPr>
              <p:cNvPr id="181"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82"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183"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184"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185"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186" name="Text Box 67"/>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2,2</a:t>
                </a:r>
                <a:endParaRPr lang="en-US" sz="1600" dirty="0">
                  <a:latin typeface="+mn-lt"/>
                </a:endParaRPr>
              </a:p>
            </p:txBody>
          </p:sp>
          <p:sp>
            <p:nvSpPr>
              <p:cNvPr id="187" name="Text Box 69"/>
              <p:cNvSpPr txBox="1">
                <a:spLocks noChangeArrowheads="1"/>
              </p:cNvSpPr>
              <p:nvPr/>
            </p:nvSpPr>
            <p:spPr bwMode="auto">
              <a:xfrm>
                <a:off x="1156240" y="2826357"/>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sp>
            <p:nvSpPr>
              <p:cNvPr id="188" name="Text Box 70"/>
              <p:cNvSpPr txBox="1">
                <a:spLocks noChangeArrowheads="1"/>
              </p:cNvSpPr>
              <p:nvPr/>
            </p:nvSpPr>
            <p:spPr bwMode="auto">
              <a:xfrm>
                <a:off x="889010" y="31615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189" name="Text Box 71"/>
              <p:cNvSpPr txBox="1">
                <a:spLocks noChangeArrowheads="1"/>
              </p:cNvSpPr>
              <p:nvPr/>
            </p:nvSpPr>
            <p:spPr bwMode="auto">
              <a:xfrm>
                <a:off x="1648911" y="274257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sp>
            <p:nvSpPr>
              <p:cNvPr id="190"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3,2</a:t>
                </a:r>
                <a:endParaRPr lang="en-US" sz="1600" dirty="0">
                  <a:latin typeface="+mn-lt"/>
                </a:endParaRPr>
              </a:p>
            </p:txBody>
          </p:sp>
          <p:sp>
            <p:nvSpPr>
              <p:cNvPr id="191" name="Text Box 80"/>
              <p:cNvSpPr txBox="1">
                <a:spLocks noChangeArrowheads="1"/>
              </p:cNvSpPr>
              <p:nvPr/>
            </p:nvSpPr>
            <p:spPr bwMode="auto">
              <a:xfrm>
                <a:off x="1909322" y="3491737"/>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2,-2</a:t>
                </a:r>
                <a:endParaRPr lang="en-US" sz="1600" dirty="0">
                  <a:latin typeface="+mn-lt"/>
                </a:endParaRPr>
              </a:p>
            </p:txBody>
          </p:sp>
          <p:sp>
            <p:nvSpPr>
              <p:cNvPr id="192" name="Text Box 151"/>
              <p:cNvSpPr txBox="1">
                <a:spLocks noChangeArrowheads="1"/>
              </p:cNvSpPr>
              <p:nvPr/>
            </p:nvSpPr>
            <p:spPr bwMode="auto">
              <a:xfrm>
                <a:off x="-159451" y="1748129"/>
                <a:ext cx="130079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smtClean="0">
                    <a:latin typeface="+mn-lt"/>
                  </a:rPr>
                  <a:t>res </a:t>
                </a:r>
                <a:r>
                  <a:rPr lang="en-US" sz="1600" i="1" dirty="0" err="1" smtClean="0">
                    <a:latin typeface="+mn-lt"/>
                  </a:rPr>
                  <a:t>cap</a:t>
                </a:r>
                <a:r>
                  <a:rPr lang="en-US" sz="1600" dirty="0" err="1" smtClean="0">
                    <a:latin typeface="+mn-lt"/>
                  </a:rPr>
                  <a:t>,</a:t>
                </a:r>
                <a:r>
                  <a:rPr lang="en-US" sz="1600" i="1" dirty="0" err="1">
                    <a:latin typeface="+mn-lt"/>
                  </a:rPr>
                  <a:t>cost</a:t>
                </a:r>
                <a:endParaRPr lang="en-US" sz="1600" i="1" dirty="0">
                  <a:latin typeface="+mn-lt"/>
                </a:endParaRPr>
              </a:p>
            </p:txBody>
          </p:sp>
          <p:sp>
            <p:nvSpPr>
              <p:cNvPr id="193" name="Line 152"/>
              <p:cNvSpPr>
                <a:spLocks noChangeShapeType="1"/>
              </p:cNvSpPr>
              <p:nvPr/>
            </p:nvSpPr>
            <p:spPr bwMode="auto">
              <a:xfrm>
                <a:off x="82287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194"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cxnSp>
            <p:nvCxnSpPr>
              <p:cNvPr id="195" name="Straight Arrow Connector 194"/>
              <p:cNvCxnSpPr>
                <a:stCxn id="185" idx="5"/>
                <a:endCxn id="182" idx="1"/>
              </p:cNvCxnSpPr>
              <p:nvPr/>
            </p:nvCxnSpPr>
            <p:spPr bwMode="auto">
              <a:xfrm rot="16200000" flipH="1">
                <a:off x="967747" y="2871971"/>
                <a:ext cx="383188"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196"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smtClean="0">
                    <a:latin typeface="+mn-lt"/>
                  </a:rPr>
                  <a:t>d</a:t>
                </a:r>
                <a:endParaRPr lang="en-US" i="1" dirty="0">
                  <a:latin typeface="+mn-lt"/>
                </a:endParaRPr>
              </a:p>
            </p:txBody>
          </p:sp>
          <p:cxnSp>
            <p:nvCxnSpPr>
              <p:cNvPr id="197" name="Straight Arrow Connector 196"/>
              <p:cNvCxnSpPr/>
              <p:nvPr/>
            </p:nvCxnSpPr>
            <p:spPr bwMode="auto">
              <a:xfrm rot="5400000" flipH="1" flipV="1">
                <a:off x="876735" y="218223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198" name="Straight Arrow Connector 197"/>
              <p:cNvCxnSpPr>
                <a:stCxn id="181" idx="5"/>
                <a:endCxn id="184"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9" name="Straight Arrow Connector 198"/>
              <p:cNvCxnSpPr/>
              <p:nvPr/>
            </p:nvCxnSpPr>
            <p:spPr bwMode="auto">
              <a:xfrm rot="5400000" flipH="1" flipV="1">
                <a:off x="3123124" y="2896164"/>
                <a:ext cx="404959" cy="568246"/>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00" name="Straight Arrow Connector 199"/>
              <p:cNvCxnSpPr>
                <a:stCxn id="183" idx="6"/>
                <a:endCxn id="181"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1" name="Straight Arrow Connector 200"/>
              <p:cNvCxnSpPr>
                <a:stCxn id="183" idx="5"/>
                <a:endCxn id="196" idx="1"/>
              </p:cNvCxnSpPr>
              <p:nvPr/>
            </p:nvCxnSpPr>
            <p:spPr bwMode="auto">
              <a:xfrm rot="16200000" flipH="1">
                <a:off x="1658991" y="222427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2" name="Straight Arrow Connector 201"/>
              <p:cNvCxnSpPr>
                <a:stCxn id="181" idx="3"/>
                <a:endCxn id="182"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3" name="Straight Arrow Connector 202"/>
              <p:cNvCxnSpPr/>
              <p:nvPr/>
            </p:nvCxnSpPr>
            <p:spPr bwMode="auto">
              <a:xfrm flipV="1">
                <a:off x="1687904" y="3507463"/>
                <a:ext cx="1034144" cy="1"/>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04" name="Straight Arrow Connector 203"/>
              <p:cNvCxnSpPr/>
              <p:nvPr/>
            </p:nvCxnSpPr>
            <p:spPr bwMode="auto">
              <a:xfrm rot="16200000" flipV="1">
                <a:off x="1087068" y="2785979"/>
                <a:ext cx="968829" cy="158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cxnSp>
            <p:nvCxnSpPr>
              <p:cNvPr id="205" name="Straight Arrow Connector 204"/>
              <p:cNvCxnSpPr>
                <a:stCxn id="196" idx="0"/>
                <a:endCxn id="181"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06" name="Text Box 80"/>
              <p:cNvSpPr txBox="1">
                <a:spLocks noChangeArrowheads="1"/>
              </p:cNvSpPr>
              <p:nvPr/>
            </p:nvSpPr>
            <p:spPr bwMode="auto">
              <a:xfrm>
                <a:off x="3280925" y="318443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3,1</a:t>
                </a:r>
                <a:endParaRPr lang="en-US" sz="1600" dirty="0">
                  <a:latin typeface="+mn-lt"/>
                </a:endParaRPr>
              </a:p>
            </p:txBody>
          </p:sp>
          <p:sp>
            <p:nvSpPr>
              <p:cNvPr id="207" name="Text Box 80"/>
              <p:cNvSpPr txBox="1">
                <a:spLocks noChangeArrowheads="1"/>
              </p:cNvSpPr>
              <p:nvPr/>
            </p:nvSpPr>
            <p:spPr bwMode="auto">
              <a:xfrm>
                <a:off x="2414906" y="264507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grpSp>
        <p:sp>
          <p:nvSpPr>
            <p:cNvPr id="208" name="Text Box 84"/>
            <p:cNvSpPr txBox="1">
              <a:spLocks noChangeArrowheads="1"/>
            </p:cNvSpPr>
            <p:nvPr/>
          </p:nvSpPr>
          <p:spPr bwMode="auto">
            <a:xfrm>
              <a:off x="7635095" y="1838917"/>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0</a:t>
              </a:r>
              <a:endParaRPr lang="en-US" sz="1600" dirty="0">
                <a:latin typeface="+mn-lt"/>
              </a:endParaRPr>
            </a:p>
          </p:txBody>
        </p:sp>
        <p:sp>
          <p:nvSpPr>
            <p:cNvPr id="209" name="Text Box 83"/>
            <p:cNvSpPr txBox="1">
              <a:spLocks noChangeArrowheads="1"/>
            </p:cNvSpPr>
            <p:nvPr/>
          </p:nvSpPr>
          <p:spPr bwMode="auto">
            <a:xfrm>
              <a:off x="6318146" y="185260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a:t>
              </a:r>
              <a:endParaRPr lang="en-US" sz="1600" dirty="0">
                <a:latin typeface="+mn-lt"/>
              </a:endParaRPr>
            </a:p>
          </p:txBody>
        </p:sp>
        <p:sp>
          <p:nvSpPr>
            <p:cNvPr id="210" name="Text Box 87"/>
            <p:cNvSpPr txBox="1">
              <a:spLocks noChangeArrowheads="1"/>
            </p:cNvSpPr>
            <p:nvPr/>
          </p:nvSpPr>
          <p:spPr bwMode="auto">
            <a:xfrm>
              <a:off x="6325403" y="366779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a:t>
              </a:r>
              <a:endParaRPr lang="en-US" sz="1600" dirty="0">
                <a:latin typeface="+mn-lt"/>
              </a:endParaRPr>
            </a:p>
          </p:txBody>
        </p:sp>
        <p:sp>
          <p:nvSpPr>
            <p:cNvPr id="211" name="Text Box 89"/>
            <p:cNvSpPr txBox="1">
              <a:spLocks noChangeArrowheads="1"/>
            </p:cNvSpPr>
            <p:nvPr/>
          </p:nvSpPr>
          <p:spPr bwMode="auto">
            <a:xfrm>
              <a:off x="5375171" y="2809639"/>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212" name="Text Box 93"/>
            <p:cNvSpPr txBox="1">
              <a:spLocks noChangeArrowheads="1"/>
            </p:cNvSpPr>
            <p:nvPr/>
          </p:nvSpPr>
          <p:spPr bwMode="auto">
            <a:xfrm>
              <a:off x="7657692" y="3653202"/>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a:t>
              </a:r>
              <a:endParaRPr lang="en-US" sz="1600" dirty="0">
                <a:latin typeface="+mn-lt"/>
              </a:endParaRPr>
            </a:p>
          </p:txBody>
        </p:sp>
        <p:sp>
          <p:nvSpPr>
            <p:cNvPr id="213" name="Text Box 93"/>
            <p:cNvSpPr txBox="1">
              <a:spLocks noChangeArrowheads="1"/>
            </p:cNvSpPr>
            <p:nvPr/>
          </p:nvSpPr>
          <p:spPr bwMode="auto">
            <a:xfrm>
              <a:off x="8701895" y="2771459"/>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a:t>
              </a:r>
              <a:endParaRPr lang="en-US" sz="1600" dirty="0">
                <a:latin typeface="+mn-lt"/>
              </a:endParaRPr>
            </a:p>
          </p:txBody>
        </p:sp>
        <p:cxnSp>
          <p:nvCxnSpPr>
            <p:cNvPr id="214" name="Straight Arrow Connector 213"/>
            <p:cNvCxnSpPr/>
            <p:nvPr/>
          </p:nvCxnSpPr>
          <p:spPr bwMode="auto">
            <a:xfrm rot="16200000" flipH="1" flipV="1">
              <a:off x="5837864" y="2367970"/>
              <a:ext cx="459389" cy="502932"/>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15" name="Text Box 10"/>
            <p:cNvSpPr txBox="1">
              <a:spLocks noChangeArrowheads="1"/>
            </p:cNvSpPr>
            <p:nvPr/>
          </p:nvSpPr>
          <p:spPr bwMode="auto">
            <a:xfrm>
              <a:off x="5965715" y="2651276"/>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cxnSp>
          <p:nvCxnSpPr>
            <p:cNvPr id="216" name="Straight Arrow Connector 215"/>
            <p:cNvCxnSpPr/>
            <p:nvPr/>
          </p:nvCxnSpPr>
          <p:spPr bwMode="auto">
            <a:xfrm flipH="1" flipV="1">
              <a:off x="6543208" y="3497924"/>
              <a:ext cx="1034144" cy="1"/>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17" name="Text Box 80"/>
            <p:cNvSpPr txBox="1">
              <a:spLocks noChangeArrowheads="1"/>
            </p:cNvSpPr>
            <p:nvPr/>
          </p:nvSpPr>
          <p:spPr bwMode="auto">
            <a:xfrm>
              <a:off x="6839754" y="3240301"/>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2,2</a:t>
              </a:r>
              <a:endParaRPr lang="en-US" sz="1600" dirty="0">
                <a:latin typeface="+mn-lt"/>
              </a:endParaRPr>
            </a:p>
          </p:txBody>
        </p:sp>
        <p:cxnSp>
          <p:nvCxnSpPr>
            <p:cNvPr id="218" name="Straight Arrow Connector 217"/>
            <p:cNvCxnSpPr/>
            <p:nvPr/>
          </p:nvCxnSpPr>
          <p:spPr bwMode="auto">
            <a:xfrm rot="16200000" flipH="1" flipV="1">
              <a:off x="7926556" y="2949609"/>
              <a:ext cx="404959" cy="568246"/>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19" name="Text Box 80"/>
            <p:cNvSpPr txBox="1">
              <a:spLocks noChangeArrowheads="1"/>
            </p:cNvSpPr>
            <p:nvPr/>
          </p:nvSpPr>
          <p:spPr bwMode="auto">
            <a:xfrm>
              <a:off x="7864225" y="2899214"/>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grpSp>
      <p:grpSp>
        <p:nvGrpSpPr>
          <p:cNvPr id="167" name="Group 166"/>
          <p:cNvGrpSpPr/>
          <p:nvPr/>
        </p:nvGrpSpPr>
        <p:grpSpPr>
          <a:xfrm>
            <a:off x="25400" y="4060892"/>
            <a:ext cx="4184139" cy="2532666"/>
            <a:chOff x="25400" y="4060892"/>
            <a:chExt cx="4184139" cy="2532666"/>
          </a:xfrm>
        </p:grpSpPr>
        <p:sp>
          <p:nvSpPr>
            <p:cNvPr id="564380" name="Text Box 156"/>
            <p:cNvSpPr txBox="1">
              <a:spLocks noChangeArrowheads="1"/>
            </p:cNvSpPr>
            <p:nvPr/>
          </p:nvSpPr>
          <p:spPr bwMode="auto">
            <a:xfrm>
              <a:off x="25400" y="4060892"/>
              <a:ext cx="804630"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smtClean="0">
                  <a:latin typeface="+mn-lt"/>
                </a:rPr>
                <a:t>Step 3. </a:t>
              </a:r>
              <a:endParaRPr lang="en-US" i="1" dirty="0">
                <a:latin typeface="+mn-lt"/>
              </a:endParaRPr>
            </a:p>
          </p:txBody>
        </p:sp>
        <p:grpSp>
          <p:nvGrpSpPr>
            <p:cNvPr id="220" name="Group 219"/>
            <p:cNvGrpSpPr/>
            <p:nvPr/>
          </p:nvGrpSpPr>
          <p:grpSpPr>
            <a:xfrm>
              <a:off x="105848" y="4540540"/>
              <a:ext cx="3953137" cy="1827065"/>
              <a:chOff x="-159451" y="1748129"/>
              <a:chExt cx="3953137" cy="1827065"/>
            </a:xfrm>
          </p:grpSpPr>
          <p:sp>
            <p:nvSpPr>
              <p:cNvPr id="221" name="Text Box 10"/>
              <p:cNvSpPr txBox="1">
                <a:spLocks noChangeArrowheads="1"/>
              </p:cNvSpPr>
              <p:nvPr/>
            </p:nvSpPr>
            <p:spPr bwMode="auto">
              <a:xfrm>
                <a:off x="792934" y="2174487"/>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4,1</a:t>
                </a:r>
                <a:endParaRPr lang="en-US" sz="1600" dirty="0">
                  <a:latin typeface="+mn-lt"/>
                </a:endParaRPr>
              </a:p>
            </p:txBody>
          </p:sp>
          <p:sp>
            <p:nvSpPr>
              <p:cNvPr id="222"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223"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224"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225"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226"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227" name="Text Box 67"/>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2,2</a:t>
                </a:r>
                <a:endParaRPr lang="en-US" sz="1600" dirty="0">
                  <a:latin typeface="+mn-lt"/>
                </a:endParaRPr>
              </a:p>
            </p:txBody>
          </p:sp>
          <p:sp>
            <p:nvSpPr>
              <p:cNvPr id="228" name="Text Box 69"/>
              <p:cNvSpPr txBox="1">
                <a:spLocks noChangeArrowheads="1"/>
              </p:cNvSpPr>
              <p:nvPr/>
            </p:nvSpPr>
            <p:spPr bwMode="auto">
              <a:xfrm>
                <a:off x="1562640" y="266549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sp>
            <p:nvSpPr>
              <p:cNvPr id="229" name="Text Box 70"/>
              <p:cNvSpPr txBox="1">
                <a:spLocks noChangeArrowheads="1"/>
              </p:cNvSpPr>
              <p:nvPr/>
            </p:nvSpPr>
            <p:spPr bwMode="auto">
              <a:xfrm>
                <a:off x="825510" y="32631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3,3</a:t>
                </a:r>
                <a:endParaRPr lang="en-US" sz="1600" dirty="0">
                  <a:latin typeface="+mn-lt"/>
                </a:endParaRPr>
              </a:p>
            </p:txBody>
          </p:sp>
          <p:sp>
            <p:nvSpPr>
              <p:cNvPr id="230" name="Text Box 71"/>
              <p:cNvSpPr txBox="1">
                <a:spLocks noChangeArrowheads="1"/>
              </p:cNvSpPr>
              <p:nvPr/>
            </p:nvSpPr>
            <p:spPr bwMode="auto">
              <a:xfrm>
                <a:off x="1843644" y="304737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sp>
            <p:nvSpPr>
              <p:cNvPr id="231"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3,2</a:t>
                </a:r>
                <a:endParaRPr lang="en-US" sz="1600" dirty="0">
                  <a:latin typeface="+mn-lt"/>
                </a:endParaRPr>
              </a:p>
            </p:txBody>
          </p:sp>
          <p:sp>
            <p:nvSpPr>
              <p:cNvPr id="233" name="Text Box 151"/>
              <p:cNvSpPr txBox="1">
                <a:spLocks noChangeArrowheads="1"/>
              </p:cNvSpPr>
              <p:nvPr/>
            </p:nvSpPr>
            <p:spPr bwMode="auto">
              <a:xfrm>
                <a:off x="-159451" y="1748129"/>
                <a:ext cx="130079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smtClean="0">
                    <a:latin typeface="+mn-lt"/>
                  </a:rPr>
                  <a:t>res </a:t>
                </a:r>
                <a:r>
                  <a:rPr lang="en-US" sz="1600" i="1" dirty="0" err="1" smtClean="0">
                    <a:latin typeface="+mn-lt"/>
                  </a:rPr>
                  <a:t>cap</a:t>
                </a:r>
                <a:r>
                  <a:rPr lang="en-US" sz="1600" dirty="0" err="1" smtClean="0">
                    <a:latin typeface="+mn-lt"/>
                  </a:rPr>
                  <a:t>,</a:t>
                </a:r>
                <a:r>
                  <a:rPr lang="en-US" sz="1600" i="1" dirty="0" err="1">
                    <a:latin typeface="+mn-lt"/>
                  </a:rPr>
                  <a:t>cost</a:t>
                </a:r>
                <a:endParaRPr lang="en-US" sz="1600" i="1" dirty="0">
                  <a:latin typeface="+mn-lt"/>
                </a:endParaRPr>
              </a:p>
            </p:txBody>
          </p:sp>
          <p:sp>
            <p:nvSpPr>
              <p:cNvPr id="234" name="Line 152"/>
              <p:cNvSpPr>
                <a:spLocks noChangeShapeType="1"/>
              </p:cNvSpPr>
              <p:nvPr/>
            </p:nvSpPr>
            <p:spPr bwMode="auto">
              <a:xfrm>
                <a:off x="82287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235"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cxnSp>
            <p:nvCxnSpPr>
              <p:cNvPr id="236" name="Straight Arrow Connector 235"/>
              <p:cNvCxnSpPr>
                <a:stCxn id="226" idx="4"/>
              </p:cNvCxnSpPr>
              <p:nvPr/>
            </p:nvCxnSpPr>
            <p:spPr bwMode="auto">
              <a:xfrm rot="16200000" flipH="1">
                <a:off x="853634" y="2922957"/>
                <a:ext cx="440151" cy="547195"/>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37"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smtClean="0">
                    <a:latin typeface="+mn-lt"/>
                  </a:rPr>
                  <a:t>d</a:t>
                </a:r>
                <a:endParaRPr lang="en-US" i="1" dirty="0">
                  <a:latin typeface="+mn-lt"/>
                </a:endParaRPr>
              </a:p>
            </p:txBody>
          </p:sp>
          <p:cxnSp>
            <p:nvCxnSpPr>
              <p:cNvPr id="238" name="Straight Arrow Connector 237"/>
              <p:cNvCxnSpPr/>
              <p:nvPr/>
            </p:nvCxnSpPr>
            <p:spPr bwMode="auto">
              <a:xfrm rot="5400000" flipH="1" flipV="1">
                <a:off x="876735" y="218223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39" name="Straight Arrow Connector 238"/>
              <p:cNvCxnSpPr>
                <a:stCxn id="222" idx="5"/>
                <a:endCxn id="225"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0" name="Straight Arrow Connector 239"/>
              <p:cNvCxnSpPr/>
              <p:nvPr/>
            </p:nvCxnSpPr>
            <p:spPr bwMode="auto">
              <a:xfrm rot="5400000" flipH="1" flipV="1">
                <a:off x="3123124" y="2896164"/>
                <a:ext cx="404959" cy="568246"/>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41" name="Straight Arrow Connector 240"/>
              <p:cNvCxnSpPr>
                <a:stCxn id="224" idx="6"/>
                <a:endCxn id="222"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2" name="Straight Arrow Connector 241"/>
              <p:cNvCxnSpPr>
                <a:stCxn id="224" idx="5"/>
                <a:endCxn id="237" idx="1"/>
              </p:cNvCxnSpPr>
              <p:nvPr/>
            </p:nvCxnSpPr>
            <p:spPr bwMode="auto">
              <a:xfrm rot="16200000" flipH="1">
                <a:off x="1658991" y="2224270"/>
                <a:ext cx="1058102" cy="1123418"/>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43" name="Straight Arrow Connector 242"/>
              <p:cNvCxnSpPr>
                <a:stCxn id="222" idx="3"/>
                <a:endCxn id="223"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5" name="Straight Arrow Connector 244"/>
              <p:cNvCxnSpPr/>
              <p:nvPr/>
            </p:nvCxnSpPr>
            <p:spPr bwMode="auto">
              <a:xfrm rot="16200000" flipV="1">
                <a:off x="1061667" y="2785979"/>
                <a:ext cx="968829" cy="158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cxnSp>
            <p:nvCxnSpPr>
              <p:cNvPr id="246" name="Straight Arrow Connector 245"/>
              <p:cNvCxnSpPr>
                <a:stCxn id="237" idx="0"/>
                <a:endCxn id="222"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47" name="Text Box 80"/>
              <p:cNvSpPr txBox="1">
                <a:spLocks noChangeArrowheads="1"/>
              </p:cNvSpPr>
              <p:nvPr/>
            </p:nvSpPr>
            <p:spPr bwMode="auto">
              <a:xfrm>
                <a:off x="3280925" y="318443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1,1</a:t>
                </a:r>
                <a:endParaRPr lang="en-US" sz="1600" dirty="0">
                  <a:latin typeface="+mn-lt"/>
                </a:endParaRPr>
              </a:p>
            </p:txBody>
          </p:sp>
          <p:sp>
            <p:nvSpPr>
              <p:cNvPr id="248" name="Text Box 80"/>
              <p:cNvSpPr txBox="1">
                <a:spLocks noChangeArrowheads="1"/>
              </p:cNvSpPr>
              <p:nvPr/>
            </p:nvSpPr>
            <p:spPr bwMode="auto">
              <a:xfrm>
                <a:off x="2414906" y="264507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grpSp>
        <p:sp>
          <p:nvSpPr>
            <p:cNvPr id="249" name="Text Box 84"/>
            <p:cNvSpPr txBox="1">
              <a:spLocks noChangeArrowheads="1"/>
            </p:cNvSpPr>
            <p:nvPr/>
          </p:nvSpPr>
          <p:spPr bwMode="auto">
            <a:xfrm>
              <a:off x="3012295" y="4518617"/>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a:t>
              </a:r>
              <a:endParaRPr lang="en-US" sz="1600" dirty="0">
                <a:latin typeface="+mn-lt"/>
              </a:endParaRPr>
            </a:p>
          </p:txBody>
        </p:sp>
        <p:sp>
          <p:nvSpPr>
            <p:cNvPr id="250" name="Text Box 83"/>
            <p:cNvSpPr txBox="1">
              <a:spLocks noChangeArrowheads="1"/>
            </p:cNvSpPr>
            <p:nvPr/>
          </p:nvSpPr>
          <p:spPr bwMode="auto">
            <a:xfrm>
              <a:off x="1695346" y="453230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a:t>
              </a:r>
              <a:endParaRPr lang="en-US" sz="1600" dirty="0">
                <a:latin typeface="+mn-lt"/>
              </a:endParaRPr>
            </a:p>
          </p:txBody>
        </p:sp>
        <p:sp>
          <p:nvSpPr>
            <p:cNvPr id="251" name="Text Box 87"/>
            <p:cNvSpPr txBox="1">
              <a:spLocks noChangeArrowheads="1"/>
            </p:cNvSpPr>
            <p:nvPr/>
          </p:nvSpPr>
          <p:spPr bwMode="auto">
            <a:xfrm>
              <a:off x="1702603" y="634749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a:t>
              </a:r>
              <a:endParaRPr lang="en-US" sz="1600" dirty="0">
                <a:latin typeface="+mn-lt"/>
              </a:endParaRPr>
            </a:p>
          </p:txBody>
        </p:sp>
        <p:sp>
          <p:nvSpPr>
            <p:cNvPr id="252" name="Text Box 89"/>
            <p:cNvSpPr txBox="1">
              <a:spLocks noChangeArrowheads="1"/>
            </p:cNvSpPr>
            <p:nvPr/>
          </p:nvSpPr>
          <p:spPr bwMode="auto">
            <a:xfrm>
              <a:off x="752371" y="5489339"/>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253" name="Text Box 93"/>
            <p:cNvSpPr txBox="1">
              <a:spLocks noChangeArrowheads="1"/>
            </p:cNvSpPr>
            <p:nvPr/>
          </p:nvSpPr>
          <p:spPr bwMode="auto">
            <a:xfrm>
              <a:off x="3034892" y="6332902"/>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a:t>
              </a:r>
              <a:endParaRPr lang="en-US" sz="1600" dirty="0">
                <a:latin typeface="+mn-lt"/>
              </a:endParaRPr>
            </a:p>
          </p:txBody>
        </p:sp>
        <p:sp>
          <p:nvSpPr>
            <p:cNvPr id="254" name="Text Box 93"/>
            <p:cNvSpPr txBox="1">
              <a:spLocks noChangeArrowheads="1"/>
            </p:cNvSpPr>
            <p:nvPr/>
          </p:nvSpPr>
          <p:spPr bwMode="auto">
            <a:xfrm>
              <a:off x="4079095" y="5451159"/>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a:t>
              </a:r>
              <a:endParaRPr lang="en-US" sz="1600" dirty="0">
                <a:latin typeface="+mn-lt"/>
              </a:endParaRPr>
            </a:p>
          </p:txBody>
        </p:sp>
        <p:cxnSp>
          <p:nvCxnSpPr>
            <p:cNvPr id="255" name="Straight Arrow Connector 254"/>
            <p:cNvCxnSpPr/>
            <p:nvPr/>
          </p:nvCxnSpPr>
          <p:spPr bwMode="auto">
            <a:xfrm rot="16200000" flipH="1" flipV="1">
              <a:off x="1215064" y="5047670"/>
              <a:ext cx="459389" cy="502932"/>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56" name="Text Box 10"/>
            <p:cNvSpPr txBox="1">
              <a:spLocks noChangeArrowheads="1"/>
            </p:cNvSpPr>
            <p:nvPr/>
          </p:nvSpPr>
          <p:spPr bwMode="auto">
            <a:xfrm>
              <a:off x="1342915" y="534791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cxnSp>
          <p:nvCxnSpPr>
            <p:cNvPr id="259" name="Straight Arrow Connector 258"/>
            <p:cNvCxnSpPr/>
            <p:nvPr/>
          </p:nvCxnSpPr>
          <p:spPr bwMode="auto">
            <a:xfrm flipH="1" flipV="1">
              <a:off x="1920408" y="6253824"/>
              <a:ext cx="1034144" cy="1"/>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60" name="Text Box 80"/>
            <p:cNvSpPr txBox="1">
              <a:spLocks noChangeArrowheads="1"/>
            </p:cNvSpPr>
            <p:nvPr/>
          </p:nvSpPr>
          <p:spPr bwMode="auto">
            <a:xfrm>
              <a:off x="2250821" y="6258668"/>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4,2</a:t>
              </a:r>
              <a:endParaRPr lang="en-US" sz="1600" dirty="0">
                <a:latin typeface="+mn-lt"/>
              </a:endParaRPr>
            </a:p>
          </p:txBody>
        </p:sp>
        <p:cxnSp>
          <p:nvCxnSpPr>
            <p:cNvPr id="262" name="Straight Arrow Connector 261"/>
            <p:cNvCxnSpPr/>
            <p:nvPr/>
          </p:nvCxnSpPr>
          <p:spPr bwMode="auto">
            <a:xfrm rot="16200000" flipH="1" flipV="1">
              <a:off x="3303756" y="5629309"/>
              <a:ext cx="404959" cy="568246"/>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63" name="Text Box 80"/>
            <p:cNvSpPr txBox="1">
              <a:spLocks noChangeArrowheads="1"/>
            </p:cNvSpPr>
            <p:nvPr/>
          </p:nvSpPr>
          <p:spPr bwMode="auto">
            <a:xfrm>
              <a:off x="3241425" y="5578914"/>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4,-1</a:t>
              </a:r>
              <a:endParaRPr lang="en-US" sz="1600" dirty="0">
                <a:latin typeface="+mn-lt"/>
              </a:endParaRPr>
            </a:p>
          </p:txBody>
        </p:sp>
        <p:cxnSp>
          <p:nvCxnSpPr>
            <p:cNvPr id="266" name="Straight Arrow Connector 265"/>
            <p:cNvCxnSpPr>
              <a:stCxn id="223" idx="1"/>
            </p:cNvCxnSpPr>
            <p:nvPr/>
          </p:nvCxnSpPr>
          <p:spPr bwMode="auto">
            <a:xfrm rot="16200000" flipV="1">
              <a:off x="1214184" y="5645520"/>
              <a:ext cx="414751" cy="509094"/>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70" name="Text Box 10"/>
            <p:cNvSpPr txBox="1">
              <a:spLocks noChangeArrowheads="1"/>
            </p:cNvSpPr>
            <p:nvPr/>
          </p:nvSpPr>
          <p:spPr bwMode="auto">
            <a:xfrm>
              <a:off x="1342915" y="562731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2,-3</a:t>
              </a:r>
              <a:endParaRPr lang="en-US" sz="1600" dirty="0">
                <a:latin typeface="+mn-lt"/>
              </a:endParaRPr>
            </a:p>
          </p:txBody>
        </p:sp>
      </p:grpSp>
      <p:grpSp>
        <p:nvGrpSpPr>
          <p:cNvPr id="168" name="Group 167"/>
          <p:cNvGrpSpPr/>
          <p:nvPr/>
        </p:nvGrpSpPr>
        <p:grpSpPr>
          <a:xfrm>
            <a:off x="4881573" y="4042833"/>
            <a:ext cx="4103691" cy="2643177"/>
            <a:chOff x="4881573" y="4042833"/>
            <a:chExt cx="4103691" cy="2643177"/>
          </a:xfrm>
        </p:grpSpPr>
        <p:sp>
          <p:nvSpPr>
            <p:cNvPr id="564506" name="Text Box 282"/>
            <p:cNvSpPr txBox="1">
              <a:spLocks noChangeArrowheads="1"/>
            </p:cNvSpPr>
            <p:nvPr/>
          </p:nvSpPr>
          <p:spPr bwMode="auto">
            <a:xfrm>
              <a:off x="4896302" y="4042833"/>
              <a:ext cx="804630"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a:t>
              </a:r>
              <a:r>
                <a:rPr lang="en-US" i="1" dirty="0" smtClean="0">
                  <a:latin typeface="+mn-lt"/>
                </a:rPr>
                <a:t> 4. </a:t>
              </a:r>
              <a:endParaRPr lang="en-US" i="1" dirty="0">
                <a:latin typeface="+mn-lt"/>
              </a:endParaRPr>
            </a:p>
          </p:txBody>
        </p:sp>
        <p:grpSp>
          <p:nvGrpSpPr>
            <p:cNvPr id="272" name="Group 271"/>
            <p:cNvGrpSpPr/>
            <p:nvPr/>
          </p:nvGrpSpPr>
          <p:grpSpPr>
            <a:xfrm>
              <a:off x="4881573" y="4632992"/>
              <a:ext cx="3953137" cy="1827065"/>
              <a:chOff x="-159451" y="1748129"/>
              <a:chExt cx="3953137" cy="1827065"/>
            </a:xfrm>
          </p:grpSpPr>
          <p:sp>
            <p:nvSpPr>
              <p:cNvPr id="274" name="Text Box 10"/>
              <p:cNvSpPr txBox="1">
                <a:spLocks noChangeArrowheads="1"/>
              </p:cNvSpPr>
              <p:nvPr/>
            </p:nvSpPr>
            <p:spPr bwMode="auto">
              <a:xfrm>
                <a:off x="792934" y="2174487"/>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3,1</a:t>
                </a:r>
                <a:endParaRPr lang="en-US" sz="1600" dirty="0">
                  <a:latin typeface="+mn-lt"/>
                </a:endParaRPr>
              </a:p>
            </p:txBody>
          </p:sp>
          <p:sp>
            <p:nvSpPr>
              <p:cNvPr id="276"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278"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280"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281"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282"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283" name="Text Box 67"/>
              <p:cNvSpPr txBox="1">
                <a:spLocks noChangeArrowheads="1"/>
              </p:cNvSpPr>
              <p:nvPr/>
            </p:nvSpPr>
            <p:spPr bwMode="auto">
              <a:xfrm>
                <a:off x="1947651" y="2257720"/>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1,2</a:t>
                </a:r>
                <a:endParaRPr lang="en-US" sz="1600" dirty="0">
                  <a:latin typeface="+mn-lt"/>
                </a:endParaRPr>
              </a:p>
            </p:txBody>
          </p:sp>
          <p:sp>
            <p:nvSpPr>
              <p:cNvPr id="284" name="Text Box 69"/>
              <p:cNvSpPr txBox="1">
                <a:spLocks noChangeArrowheads="1"/>
              </p:cNvSpPr>
              <p:nvPr/>
            </p:nvSpPr>
            <p:spPr bwMode="auto">
              <a:xfrm>
                <a:off x="1562640" y="266549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sp>
            <p:nvSpPr>
              <p:cNvPr id="285" name="Text Box 70"/>
              <p:cNvSpPr txBox="1">
                <a:spLocks noChangeArrowheads="1"/>
              </p:cNvSpPr>
              <p:nvPr/>
            </p:nvSpPr>
            <p:spPr bwMode="auto">
              <a:xfrm>
                <a:off x="825510" y="32631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3,3</a:t>
                </a:r>
                <a:endParaRPr lang="en-US" sz="1600" dirty="0">
                  <a:latin typeface="+mn-lt"/>
                </a:endParaRPr>
              </a:p>
            </p:txBody>
          </p:sp>
          <p:sp>
            <p:nvSpPr>
              <p:cNvPr id="286" name="Text Box 71"/>
              <p:cNvSpPr txBox="1">
                <a:spLocks noChangeArrowheads="1"/>
              </p:cNvSpPr>
              <p:nvPr/>
            </p:nvSpPr>
            <p:spPr bwMode="auto">
              <a:xfrm>
                <a:off x="1894446" y="298810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sp>
            <p:nvSpPr>
              <p:cNvPr id="287"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3,2</a:t>
                </a:r>
                <a:endParaRPr lang="en-US" sz="1600" dirty="0">
                  <a:latin typeface="+mn-lt"/>
                </a:endParaRPr>
              </a:p>
            </p:txBody>
          </p:sp>
          <p:sp>
            <p:nvSpPr>
              <p:cNvPr id="288" name="Text Box 151"/>
              <p:cNvSpPr txBox="1">
                <a:spLocks noChangeArrowheads="1"/>
              </p:cNvSpPr>
              <p:nvPr/>
            </p:nvSpPr>
            <p:spPr bwMode="auto">
              <a:xfrm>
                <a:off x="-159451" y="1748129"/>
                <a:ext cx="130079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smtClean="0">
                    <a:latin typeface="+mn-lt"/>
                  </a:rPr>
                  <a:t>res </a:t>
                </a:r>
                <a:r>
                  <a:rPr lang="en-US" sz="1600" i="1" dirty="0" err="1" smtClean="0">
                    <a:latin typeface="+mn-lt"/>
                  </a:rPr>
                  <a:t>cap</a:t>
                </a:r>
                <a:r>
                  <a:rPr lang="en-US" sz="1600" dirty="0" err="1" smtClean="0">
                    <a:latin typeface="+mn-lt"/>
                  </a:rPr>
                  <a:t>,</a:t>
                </a:r>
                <a:r>
                  <a:rPr lang="en-US" sz="1600" i="1" dirty="0" err="1">
                    <a:latin typeface="+mn-lt"/>
                  </a:rPr>
                  <a:t>cost</a:t>
                </a:r>
                <a:endParaRPr lang="en-US" sz="1600" i="1" dirty="0">
                  <a:latin typeface="+mn-lt"/>
                </a:endParaRPr>
              </a:p>
            </p:txBody>
          </p:sp>
          <p:sp>
            <p:nvSpPr>
              <p:cNvPr id="289" name="Line 152"/>
              <p:cNvSpPr>
                <a:spLocks noChangeShapeType="1"/>
              </p:cNvSpPr>
              <p:nvPr/>
            </p:nvSpPr>
            <p:spPr bwMode="auto">
              <a:xfrm>
                <a:off x="82287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290"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4,4</a:t>
                </a:r>
                <a:endParaRPr lang="en-US" sz="1600" dirty="0">
                  <a:latin typeface="+mn-lt"/>
                </a:endParaRPr>
              </a:p>
            </p:txBody>
          </p:sp>
          <p:cxnSp>
            <p:nvCxnSpPr>
              <p:cNvPr id="291" name="Straight Arrow Connector 290"/>
              <p:cNvCxnSpPr>
                <a:stCxn id="282" idx="4"/>
              </p:cNvCxnSpPr>
              <p:nvPr/>
            </p:nvCxnSpPr>
            <p:spPr bwMode="auto">
              <a:xfrm rot="16200000" flipH="1">
                <a:off x="853634" y="2922957"/>
                <a:ext cx="440151" cy="547195"/>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94"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smtClean="0">
                    <a:latin typeface="+mn-lt"/>
                  </a:rPr>
                  <a:t>d</a:t>
                </a:r>
                <a:endParaRPr lang="en-US" i="1" dirty="0">
                  <a:latin typeface="+mn-lt"/>
                </a:endParaRPr>
              </a:p>
            </p:txBody>
          </p:sp>
          <p:cxnSp>
            <p:nvCxnSpPr>
              <p:cNvPr id="312" name="Straight Arrow Connector 311"/>
              <p:cNvCxnSpPr/>
              <p:nvPr/>
            </p:nvCxnSpPr>
            <p:spPr bwMode="auto">
              <a:xfrm rot="5400000" flipH="1" flipV="1">
                <a:off x="876735" y="218223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313" name="Straight Arrow Connector 312"/>
              <p:cNvCxnSpPr>
                <a:stCxn id="276" idx="5"/>
                <a:endCxn id="281" idx="1"/>
              </p:cNvCxnSpPr>
              <p:nvPr/>
            </p:nvCxnSpPr>
            <p:spPr bwMode="auto">
              <a:xfrm rot="16200000" flipH="1">
                <a:off x="3030594" y="2191615"/>
                <a:ext cx="437615" cy="568244"/>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340" name="Straight Arrow Connector 339"/>
              <p:cNvCxnSpPr>
                <a:stCxn id="280" idx="6"/>
                <a:endCxn id="276"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7" name="Straight Arrow Connector 366"/>
              <p:cNvCxnSpPr/>
              <p:nvPr/>
            </p:nvCxnSpPr>
            <p:spPr bwMode="auto">
              <a:xfrm rot="16200000" flipH="1">
                <a:off x="1701326" y="2190402"/>
                <a:ext cx="1058102" cy="1123418"/>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368" name="Straight Arrow Connector 367"/>
              <p:cNvCxnSpPr>
                <a:stCxn id="276" idx="3"/>
                <a:endCxn id="278"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9" name="Straight Arrow Connector 368"/>
              <p:cNvCxnSpPr/>
              <p:nvPr/>
            </p:nvCxnSpPr>
            <p:spPr bwMode="auto">
              <a:xfrm rot="16200000" flipV="1">
                <a:off x="1061667" y="2785979"/>
                <a:ext cx="968829" cy="158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cxnSp>
            <p:nvCxnSpPr>
              <p:cNvPr id="370" name="Straight Arrow Connector 369"/>
              <p:cNvCxnSpPr>
                <a:stCxn id="294" idx="0"/>
                <a:endCxn id="276"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372" name="Text Box 80"/>
              <p:cNvSpPr txBox="1">
                <a:spLocks noChangeArrowheads="1"/>
              </p:cNvSpPr>
              <p:nvPr/>
            </p:nvSpPr>
            <p:spPr bwMode="auto">
              <a:xfrm>
                <a:off x="2414906" y="264507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2,-1</a:t>
                </a:r>
                <a:endParaRPr lang="en-US" sz="1600" dirty="0">
                  <a:latin typeface="+mn-lt"/>
                </a:endParaRPr>
              </a:p>
            </p:txBody>
          </p:sp>
        </p:grpSp>
        <p:sp>
          <p:nvSpPr>
            <p:cNvPr id="373" name="Text Box 84"/>
            <p:cNvSpPr txBox="1">
              <a:spLocks noChangeArrowheads="1"/>
            </p:cNvSpPr>
            <p:nvPr/>
          </p:nvSpPr>
          <p:spPr bwMode="auto">
            <a:xfrm>
              <a:off x="7788020" y="4611069"/>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a:t>
              </a:r>
              <a:endParaRPr lang="en-US" sz="1600" dirty="0">
                <a:latin typeface="+mn-lt"/>
              </a:endParaRPr>
            </a:p>
          </p:txBody>
        </p:sp>
        <p:sp>
          <p:nvSpPr>
            <p:cNvPr id="374" name="Text Box 83"/>
            <p:cNvSpPr txBox="1">
              <a:spLocks noChangeArrowheads="1"/>
            </p:cNvSpPr>
            <p:nvPr/>
          </p:nvSpPr>
          <p:spPr bwMode="auto">
            <a:xfrm>
              <a:off x="6471071" y="4624757"/>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a:t>
              </a:r>
              <a:endParaRPr lang="en-US" sz="1600" dirty="0">
                <a:latin typeface="+mn-lt"/>
              </a:endParaRPr>
            </a:p>
          </p:txBody>
        </p:sp>
        <p:sp>
          <p:nvSpPr>
            <p:cNvPr id="375" name="Text Box 87"/>
            <p:cNvSpPr txBox="1">
              <a:spLocks noChangeArrowheads="1"/>
            </p:cNvSpPr>
            <p:nvPr/>
          </p:nvSpPr>
          <p:spPr bwMode="auto">
            <a:xfrm>
              <a:off x="6478328" y="6439947"/>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a:t>
              </a:r>
              <a:endParaRPr lang="en-US" sz="1600" dirty="0">
                <a:latin typeface="+mn-lt"/>
              </a:endParaRPr>
            </a:p>
          </p:txBody>
        </p:sp>
        <p:sp>
          <p:nvSpPr>
            <p:cNvPr id="377" name="Text Box 89"/>
            <p:cNvSpPr txBox="1">
              <a:spLocks noChangeArrowheads="1"/>
            </p:cNvSpPr>
            <p:nvPr/>
          </p:nvSpPr>
          <p:spPr bwMode="auto">
            <a:xfrm>
              <a:off x="5528096" y="5581791"/>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379" name="Text Box 93"/>
            <p:cNvSpPr txBox="1">
              <a:spLocks noChangeArrowheads="1"/>
            </p:cNvSpPr>
            <p:nvPr/>
          </p:nvSpPr>
          <p:spPr bwMode="auto">
            <a:xfrm>
              <a:off x="7810617" y="6425354"/>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a:t>
              </a:r>
              <a:endParaRPr lang="en-US" sz="1600" dirty="0">
                <a:latin typeface="+mn-lt"/>
              </a:endParaRPr>
            </a:p>
          </p:txBody>
        </p:sp>
        <p:sp>
          <p:nvSpPr>
            <p:cNvPr id="380" name="Text Box 93"/>
            <p:cNvSpPr txBox="1">
              <a:spLocks noChangeArrowheads="1"/>
            </p:cNvSpPr>
            <p:nvPr/>
          </p:nvSpPr>
          <p:spPr bwMode="auto">
            <a:xfrm>
              <a:off x="8854820" y="5543611"/>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6</a:t>
              </a:r>
              <a:endParaRPr lang="en-US" sz="1600" dirty="0">
                <a:latin typeface="+mn-lt"/>
              </a:endParaRPr>
            </a:p>
          </p:txBody>
        </p:sp>
        <p:cxnSp>
          <p:nvCxnSpPr>
            <p:cNvPr id="381" name="Straight Arrow Connector 380"/>
            <p:cNvCxnSpPr/>
            <p:nvPr/>
          </p:nvCxnSpPr>
          <p:spPr bwMode="auto">
            <a:xfrm rot="16200000" flipH="1" flipV="1">
              <a:off x="5990789" y="5140122"/>
              <a:ext cx="459389" cy="502932"/>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82" name="Text Box 10"/>
            <p:cNvSpPr txBox="1">
              <a:spLocks noChangeArrowheads="1"/>
            </p:cNvSpPr>
            <p:nvPr/>
          </p:nvSpPr>
          <p:spPr bwMode="auto">
            <a:xfrm>
              <a:off x="6118640" y="5440362"/>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3,-1</a:t>
              </a:r>
              <a:endParaRPr lang="en-US" sz="1600" dirty="0">
                <a:latin typeface="+mn-lt"/>
              </a:endParaRPr>
            </a:p>
          </p:txBody>
        </p:sp>
        <p:cxnSp>
          <p:nvCxnSpPr>
            <p:cNvPr id="384" name="Straight Arrow Connector 383"/>
            <p:cNvCxnSpPr/>
            <p:nvPr/>
          </p:nvCxnSpPr>
          <p:spPr bwMode="auto">
            <a:xfrm flipH="1" flipV="1">
              <a:off x="6696133" y="6346276"/>
              <a:ext cx="1034144" cy="1"/>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85" name="Text Box 80"/>
            <p:cNvSpPr txBox="1">
              <a:spLocks noChangeArrowheads="1"/>
            </p:cNvSpPr>
            <p:nvPr/>
          </p:nvSpPr>
          <p:spPr bwMode="auto">
            <a:xfrm>
              <a:off x="7026546" y="6351120"/>
              <a:ext cx="40766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4, 2</a:t>
              </a:r>
              <a:endParaRPr lang="en-US" sz="1600" dirty="0">
                <a:latin typeface="+mn-lt"/>
              </a:endParaRPr>
            </a:p>
          </p:txBody>
        </p:sp>
        <p:cxnSp>
          <p:nvCxnSpPr>
            <p:cNvPr id="386" name="Straight Arrow Connector 385"/>
            <p:cNvCxnSpPr/>
            <p:nvPr/>
          </p:nvCxnSpPr>
          <p:spPr bwMode="auto">
            <a:xfrm rot="16200000" flipH="1" flipV="1">
              <a:off x="8079481" y="5721761"/>
              <a:ext cx="404959" cy="568246"/>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89" name="Text Box 80"/>
            <p:cNvSpPr txBox="1">
              <a:spLocks noChangeArrowheads="1"/>
            </p:cNvSpPr>
            <p:nvPr/>
          </p:nvSpPr>
          <p:spPr bwMode="auto">
            <a:xfrm>
              <a:off x="8313483" y="5959233"/>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5,-1</a:t>
              </a:r>
              <a:endParaRPr lang="en-US" sz="1600" dirty="0">
                <a:latin typeface="+mn-lt"/>
              </a:endParaRPr>
            </a:p>
          </p:txBody>
        </p:sp>
        <p:cxnSp>
          <p:nvCxnSpPr>
            <p:cNvPr id="390" name="Straight Arrow Connector 389"/>
            <p:cNvCxnSpPr/>
            <p:nvPr/>
          </p:nvCxnSpPr>
          <p:spPr bwMode="auto">
            <a:xfrm rot="16200000" flipV="1">
              <a:off x="5989909" y="5737972"/>
              <a:ext cx="414751" cy="509094"/>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91" name="Text Box 10"/>
            <p:cNvSpPr txBox="1">
              <a:spLocks noChangeArrowheads="1"/>
            </p:cNvSpPr>
            <p:nvPr/>
          </p:nvSpPr>
          <p:spPr bwMode="auto">
            <a:xfrm>
              <a:off x="6118640" y="5719762"/>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2,-3</a:t>
              </a:r>
              <a:endParaRPr lang="en-US" sz="1600" dirty="0">
                <a:latin typeface="+mn-lt"/>
              </a:endParaRPr>
            </a:p>
          </p:txBody>
        </p:sp>
        <p:cxnSp>
          <p:nvCxnSpPr>
            <p:cNvPr id="392" name="Straight Arrow Connector 391"/>
            <p:cNvCxnSpPr/>
            <p:nvPr/>
          </p:nvCxnSpPr>
          <p:spPr bwMode="auto">
            <a:xfrm rot="5400000" flipH="1">
              <a:off x="6657682" y="5142999"/>
              <a:ext cx="1058102" cy="112341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95" name="Text Box 69"/>
            <p:cNvSpPr txBox="1">
              <a:spLocks noChangeArrowheads="1"/>
            </p:cNvSpPr>
            <p:nvPr/>
          </p:nvSpPr>
          <p:spPr bwMode="auto">
            <a:xfrm>
              <a:off x="7196328" y="6058352"/>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smtClean="0">
                  <a:latin typeface="+mn-lt"/>
                </a:rPr>
                <a:t>1,-2</a:t>
              </a:r>
              <a:endParaRPr lang="en-US" sz="1600" dirty="0">
                <a:latin typeface="+mn-lt"/>
              </a:endParaRP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2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fade">
                                      <p:cBhvr>
                                        <p:cTn id="12" dur="20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fade">
                                      <p:cBhvr>
                                        <p:cTn id="17" dur="20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2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22238" y="568325"/>
            <a:ext cx="3896089" cy="838200"/>
          </a:xfrm>
        </p:spPr>
        <p:txBody>
          <a:bodyPr/>
          <a:lstStyle/>
          <a:p>
            <a:r>
              <a:rPr lang="en-US" dirty="0" smtClean="0"/>
              <a:t>Exercises</a:t>
            </a:r>
            <a:endParaRPr lang="en-US" dirty="0"/>
          </a:p>
        </p:txBody>
      </p:sp>
      <p:sp>
        <p:nvSpPr>
          <p:cNvPr id="3" name="Content Placeholder 2"/>
          <p:cNvSpPr>
            <a:spLocks noGrp="1"/>
          </p:cNvSpPr>
          <p:nvPr>
            <p:ph idx="1"/>
          </p:nvPr>
        </p:nvSpPr>
        <p:spPr>
          <a:xfrm>
            <a:off x="12699" y="1584251"/>
            <a:ext cx="4601245" cy="5273749"/>
          </a:xfrm>
        </p:spPr>
        <p:txBody>
          <a:bodyPr/>
          <a:lstStyle/>
          <a:p>
            <a:pPr marL="228600" marR="0" indent="-228600">
              <a:spcBef>
                <a:spcPts val="600"/>
              </a:spcBef>
              <a:spcAft>
                <a:spcPts val="600"/>
              </a:spcAft>
              <a:buNone/>
              <a:tabLst>
                <a:tab pos="228600" algn="l"/>
              </a:tabLst>
            </a:pPr>
            <a:r>
              <a:rPr lang="en-US" sz="1600" dirty="0" smtClean="0"/>
              <a:t>1.	</a:t>
            </a:r>
            <a:r>
              <a:rPr lang="en-US" sz="1600" dirty="0" smtClean="0">
                <a:cs typeface="Times New Roman"/>
              </a:rPr>
              <a:t>The diagram below represents the residual graph for a flow. The numbers next to the edges are the edge costs. Is the flow corresponding to this residual graph a min-cost flow? Why or why not? </a:t>
            </a:r>
          </a:p>
          <a:p>
            <a:pPr marL="228600" marR="0" indent="-228600">
              <a:spcBef>
                <a:spcPts val="600"/>
              </a:spcBef>
              <a:spcAft>
                <a:spcPts val="600"/>
              </a:spcAft>
              <a:buNone/>
              <a:tabLst>
                <a:tab pos="228600" algn="l"/>
              </a:tabLst>
            </a:pPr>
            <a:endParaRPr lang="en-US" sz="1600" dirty="0" smtClean="0">
              <a:ea typeface="Times New Roman"/>
              <a:cs typeface="Times New Roman"/>
            </a:endParaRPr>
          </a:p>
          <a:p>
            <a:pPr marL="228600" marR="0" indent="-228600">
              <a:spcBef>
                <a:spcPts val="600"/>
              </a:spcBef>
              <a:spcAft>
                <a:spcPts val="600"/>
              </a:spcAft>
              <a:buNone/>
              <a:tabLst>
                <a:tab pos="228600" algn="l"/>
              </a:tabLst>
            </a:pPr>
            <a:endParaRPr lang="en-US" sz="1600" dirty="0" smtClean="0">
              <a:ea typeface="Times New Roman"/>
              <a:cs typeface="Times New Roman"/>
            </a:endParaRPr>
          </a:p>
          <a:p>
            <a:pPr marL="228600" marR="0" indent="-228600">
              <a:spcBef>
                <a:spcPts val="600"/>
              </a:spcBef>
              <a:spcAft>
                <a:spcPts val="600"/>
              </a:spcAft>
              <a:buNone/>
              <a:tabLst>
                <a:tab pos="228600" algn="l"/>
              </a:tabLst>
            </a:pPr>
            <a:endParaRPr lang="en-US" sz="1600" dirty="0" smtClean="0">
              <a:ea typeface="Times New Roman"/>
              <a:cs typeface="Times New Roman"/>
            </a:endParaRPr>
          </a:p>
          <a:p>
            <a:pPr marL="228600" marR="0" indent="0">
              <a:spcBef>
                <a:spcPts val="600"/>
              </a:spcBef>
              <a:spcAft>
                <a:spcPts val="600"/>
              </a:spcAft>
              <a:buNone/>
              <a:tabLst>
                <a:tab pos="228600" algn="l"/>
              </a:tabLst>
            </a:pPr>
            <a:r>
              <a:rPr lang="en-US" sz="1600" i="1" dirty="0" smtClean="0">
                <a:ea typeface="Times New Roman"/>
                <a:cs typeface="Times New Roman"/>
              </a:rPr>
              <a:t>It is not a min cost flow because the cycle </a:t>
            </a:r>
            <a:r>
              <a:rPr lang="en-US" sz="1600" i="1" dirty="0" err="1" smtClean="0">
                <a:ea typeface="Times New Roman"/>
                <a:cs typeface="Times New Roman"/>
              </a:rPr>
              <a:t>acdba</a:t>
            </a:r>
            <a:r>
              <a:rPr lang="en-US" sz="1600" i="1" dirty="0" smtClean="0">
                <a:ea typeface="Times New Roman"/>
                <a:cs typeface="Times New Roman"/>
              </a:rPr>
              <a:t> has a cost of -2.</a:t>
            </a:r>
          </a:p>
          <a:p>
            <a:pPr marL="228600" marR="0" indent="0">
              <a:spcBef>
                <a:spcPts val="600"/>
              </a:spcBef>
              <a:spcAft>
                <a:spcPts val="600"/>
              </a:spcAft>
              <a:buNone/>
              <a:tabLst>
                <a:tab pos="228600" algn="l"/>
              </a:tabLst>
            </a:pPr>
            <a:r>
              <a:rPr lang="en-US" sz="1600" dirty="0" smtClean="0">
                <a:ea typeface="Times New Roman"/>
                <a:cs typeface="Times New Roman"/>
              </a:rPr>
              <a:t>Explain how you can reduce the cost by 6 if all edges in the residual graph have capacity 3? </a:t>
            </a:r>
          </a:p>
          <a:p>
            <a:pPr marL="228600" marR="0" indent="0">
              <a:spcBef>
                <a:spcPts val="600"/>
              </a:spcBef>
              <a:spcAft>
                <a:spcPts val="600"/>
              </a:spcAft>
              <a:buNone/>
              <a:tabLst>
                <a:tab pos="228600" algn="l"/>
              </a:tabLst>
            </a:pPr>
            <a:r>
              <a:rPr lang="en-US" sz="1600" i="1" dirty="0" smtClean="0">
                <a:ea typeface="Times New Roman"/>
                <a:cs typeface="Times New Roman"/>
              </a:rPr>
              <a:t>Since the edges in the residual graph all have capacity 3, we can push 3 units of flow around the cycle </a:t>
            </a:r>
            <a:r>
              <a:rPr lang="en-US" sz="1600" i="1" dirty="0" err="1" smtClean="0">
                <a:ea typeface="Times New Roman"/>
                <a:cs typeface="Times New Roman"/>
              </a:rPr>
              <a:t>acdba</a:t>
            </a:r>
            <a:r>
              <a:rPr lang="en-US" sz="1600" i="1" dirty="0" smtClean="0">
                <a:ea typeface="Times New Roman"/>
                <a:cs typeface="Times New Roman"/>
              </a:rPr>
              <a:t>. This reduces the cost by 6.</a:t>
            </a:r>
          </a:p>
          <a:p>
            <a:pPr marL="228600" marR="0" indent="0">
              <a:spcBef>
                <a:spcPts val="600"/>
              </a:spcBef>
              <a:spcAft>
                <a:spcPts val="600"/>
              </a:spcAft>
              <a:buNone/>
              <a:tabLst>
                <a:tab pos="228600" algn="l"/>
              </a:tabLst>
            </a:pPr>
            <a:endParaRPr lang="en-US" sz="1600" dirty="0" smtClean="0">
              <a:ea typeface="Times New Roman"/>
              <a:cs typeface="Times New Roman"/>
            </a:endParaRPr>
          </a:p>
        </p:txBody>
      </p:sp>
      <p:grpSp>
        <p:nvGrpSpPr>
          <p:cNvPr id="176" name="Group 175"/>
          <p:cNvGrpSpPr/>
          <p:nvPr/>
        </p:nvGrpSpPr>
        <p:grpSpPr>
          <a:xfrm>
            <a:off x="864697" y="2860538"/>
            <a:ext cx="2798278" cy="1298395"/>
            <a:chOff x="1072225" y="1291322"/>
            <a:chExt cx="3211289" cy="1490031"/>
          </a:xfrm>
        </p:grpSpPr>
        <p:sp>
          <p:nvSpPr>
            <p:cNvPr id="177" name="Text Box 10"/>
            <p:cNvSpPr txBox="1">
              <a:spLocks noChangeArrowheads="1"/>
            </p:cNvSpPr>
            <p:nvPr/>
          </p:nvSpPr>
          <p:spPr bwMode="auto">
            <a:xfrm>
              <a:off x="1439929" y="1553482"/>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6</a:t>
              </a:r>
              <a:endParaRPr lang="en-US" sz="1400" dirty="0">
                <a:latin typeface="+mn-lt"/>
              </a:endParaRPr>
            </a:p>
          </p:txBody>
        </p:sp>
        <p:sp>
          <p:nvSpPr>
            <p:cNvPr id="178" name="Oval 14"/>
            <p:cNvSpPr>
              <a:spLocks noChangeArrowheads="1"/>
            </p:cNvSpPr>
            <p:nvPr/>
          </p:nvSpPr>
          <p:spPr bwMode="auto">
            <a:xfrm>
              <a:off x="3222156" y="140349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c</a:t>
              </a:r>
            </a:p>
          </p:txBody>
        </p:sp>
        <p:sp>
          <p:nvSpPr>
            <p:cNvPr id="179" name="Oval 15"/>
            <p:cNvSpPr>
              <a:spLocks noChangeArrowheads="1"/>
            </p:cNvSpPr>
            <p:nvPr/>
          </p:nvSpPr>
          <p:spPr bwMode="auto">
            <a:xfrm>
              <a:off x="1934917"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b</a:t>
              </a:r>
            </a:p>
          </p:txBody>
        </p:sp>
        <p:sp>
          <p:nvSpPr>
            <p:cNvPr id="180" name="Oval 16"/>
            <p:cNvSpPr>
              <a:spLocks noChangeArrowheads="1"/>
            </p:cNvSpPr>
            <p:nvPr/>
          </p:nvSpPr>
          <p:spPr bwMode="auto">
            <a:xfrm>
              <a:off x="1926753" y="1403491"/>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dirty="0">
                  <a:latin typeface="+mn-lt"/>
                </a:rPr>
                <a:t>a</a:t>
              </a:r>
            </a:p>
          </p:txBody>
        </p:sp>
        <p:sp>
          <p:nvSpPr>
            <p:cNvPr id="181" name="Oval 18"/>
            <p:cNvSpPr>
              <a:spLocks noChangeArrowheads="1"/>
            </p:cNvSpPr>
            <p:nvPr/>
          </p:nvSpPr>
          <p:spPr bwMode="auto">
            <a:xfrm>
              <a:off x="3978714" y="187701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t</a:t>
              </a:r>
            </a:p>
          </p:txBody>
        </p:sp>
        <p:sp>
          <p:nvSpPr>
            <p:cNvPr id="182" name="Oval 7"/>
            <p:cNvSpPr>
              <a:spLocks noChangeArrowheads="1"/>
            </p:cNvSpPr>
            <p:nvPr/>
          </p:nvSpPr>
          <p:spPr bwMode="auto">
            <a:xfrm>
              <a:off x="1072225" y="192056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s</a:t>
              </a:r>
            </a:p>
          </p:txBody>
        </p:sp>
        <p:sp>
          <p:nvSpPr>
            <p:cNvPr id="183" name="Text Box 67"/>
            <p:cNvSpPr txBox="1">
              <a:spLocks noChangeArrowheads="1"/>
            </p:cNvSpPr>
            <p:nvPr/>
          </p:nvSpPr>
          <p:spPr bwMode="auto">
            <a:xfrm>
              <a:off x="3769160" y="1481823"/>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4</a:t>
              </a:r>
              <a:endParaRPr lang="en-US" sz="1400" dirty="0">
                <a:latin typeface="+mn-lt"/>
              </a:endParaRPr>
            </a:p>
          </p:txBody>
        </p:sp>
        <p:sp>
          <p:nvSpPr>
            <p:cNvPr id="184" name="Text Box 68"/>
            <p:cNvSpPr txBox="1">
              <a:spLocks noChangeArrowheads="1"/>
            </p:cNvSpPr>
            <p:nvPr/>
          </p:nvSpPr>
          <p:spPr bwMode="auto">
            <a:xfrm>
              <a:off x="2680616" y="2534111"/>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4</a:t>
              </a:r>
              <a:endParaRPr lang="en-US" sz="1400" dirty="0">
                <a:latin typeface="+mn-lt"/>
              </a:endParaRPr>
            </a:p>
          </p:txBody>
        </p:sp>
        <p:sp>
          <p:nvSpPr>
            <p:cNvPr id="185" name="Text Box 70"/>
            <p:cNvSpPr txBox="1">
              <a:spLocks noChangeArrowheads="1"/>
            </p:cNvSpPr>
            <p:nvPr/>
          </p:nvSpPr>
          <p:spPr bwMode="auto">
            <a:xfrm>
              <a:off x="1464679" y="2363072"/>
              <a:ext cx="224431"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-3</a:t>
              </a:r>
              <a:endParaRPr lang="en-US" sz="1400" dirty="0">
                <a:latin typeface="+mn-lt"/>
              </a:endParaRPr>
            </a:p>
          </p:txBody>
        </p:sp>
        <p:sp>
          <p:nvSpPr>
            <p:cNvPr id="186" name="Text Box 71"/>
            <p:cNvSpPr txBox="1">
              <a:spLocks noChangeArrowheads="1"/>
            </p:cNvSpPr>
            <p:nvPr/>
          </p:nvSpPr>
          <p:spPr bwMode="auto">
            <a:xfrm>
              <a:off x="2541874" y="2208936"/>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3</a:t>
              </a:r>
              <a:endParaRPr lang="en-US" sz="1400" dirty="0">
                <a:latin typeface="+mn-lt"/>
              </a:endParaRPr>
            </a:p>
          </p:txBody>
        </p:sp>
        <p:sp>
          <p:nvSpPr>
            <p:cNvPr id="187" name="Text Box 73"/>
            <p:cNvSpPr txBox="1">
              <a:spLocks noChangeArrowheads="1"/>
            </p:cNvSpPr>
            <p:nvPr/>
          </p:nvSpPr>
          <p:spPr bwMode="auto">
            <a:xfrm>
              <a:off x="2634972" y="1291322"/>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3</a:t>
              </a:r>
              <a:endParaRPr lang="en-US" sz="1400" dirty="0">
                <a:latin typeface="+mn-lt"/>
              </a:endParaRPr>
            </a:p>
          </p:txBody>
        </p:sp>
        <p:sp>
          <p:nvSpPr>
            <p:cNvPr id="188" name="Text Box 78"/>
            <p:cNvSpPr txBox="1">
              <a:spLocks noChangeArrowheads="1"/>
            </p:cNvSpPr>
            <p:nvPr/>
          </p:nvSpPr>
          <p:spPr bwMode="auto">
            <a:xfrm>
              <a:off x="3413560" y="1885501"/>
              <a:ext cx="224431"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-5</a:t>
              </a:r>
              <a:endParaRPr lang="en-US" sz="1400" dirty="0">
                <a:latin typeface="+mn-lt"/>
              </a:endParaRPr>
            </a:p>
          </p:txBody>
        </p:sp>
        <p:sp>
          <p:nvSpPr>
            <p:cNvPr id="189" name="Text Box 80"/>
            <p:cNvSpPr txBox="1">
              <a:spLocks noChangeArrowheads="1"/>
            </p:cNvSpPr>
            <p:nvPr/>
          </p:nvSpPr>
          <p:spPr bwMode="auto">
            <a:xfrm>
              <a:off x="3738091" y="2373544"/>
              <a:ext cx="224430"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a:t>
              </a:r>
              <a:r>
                <a:rPr lang="en-US" sz="1400" dirty="0">
                  <a:latin typeface="+mn-lt"/>
                </a:rPr>
                <a:t>1</a:t>
              </a:r>
            </a:p>
          </p:txBody>
        </p:sp>
        <p:sp>
          <p:nvSpPr>
            <p:cNvPr id="192" name="Oval 14"/>
            <p:cNvSpPr>
              <a:spLocks noChangeArrowheads="1"/>
            </p:cNvSpPr>
            <p:nvPr/>
          </p:nvSpPr>
          <p:spPr bwMode="auto">
            <a:xfrm>
              <a:off x="3222156"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dirty="0" smtClean="0">
                  <a:latin typeface="+mn-lt"/>
                </a:rPr>
                <a:t>d</a:t>
              </a:r>
              <a:endParaRPr lang="en-US" sz="1400" i="1" dirty="0">
                <a:latin typeface="+mn-lt"/>
              </a:endParaRPr>
            </a:p>
          </p:txBody>
        </p:sp>
        <p:cxnSp>
          <p:nvCxnSpPr>
            <p:cNvPr id="193" name="Straight Arrow Connector 192"/>
            <p:cNvCxnSpPr>
              <a:stCxn id="182" idx="7"/>
              <a:endCxn id="180" idx="2"/>
            </p:cNvCxnSpPr>
            <p:nvPr/>
          </p:nvCxnSpPr>
          <p:spPr bwMode="auto">
            <a:xfrm rot="5400000" flipH="1" flipV="1">
              <a:off x="1424916" y="1463363"/>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4" name="Straight Arrow Connector 193"/>
            <p:cNvCxnSpPr>
              <a:stCxn id="182" idx="5"/>
              <a:endCxn id="179" idx="2"/>
            </p:cNvCxnSpPr>
            <p:nvPr/>
          </p:nvCxnSpPr>
          <p:spPr bwMode="auto">
            <a:xfrm rot="16200000" flipH="1">
              <a:off x="1445327" y="2067785"/>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5" name="Straight Arrow Connector 194"/>
            <p:cNvCxnSpPr>
              <a:stCxn id="180" idx="6"/>
              <a:endCxn id="178" idx="2"/>
            </p:cNvCxnSpPr>
            <p:nvPr/>
          </p:nvCxnSpPr>
          <p:spPr bwMode="auto">
            <a:xfrm>
              <a:off x="2247881" y="1555891"/>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6" name="Straight Arrow Connector 195"/>
            <p:cNvCxnSpPr>
              <a:stCxn id="178" idx="3"/>
              <a:endCxn id="179" idx="7"/>
            </p:cNvCxnSpPr>
            <p:nvPr/>
          </p:nvCxnSpPr>
          <p:spPr bwMode="auto">
            <a:xfrm rot="5400000">
              <a:off x="2337958" y="1520777"/>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7" name="Straight Arrow Connector 196"/>
            <p:cNvCxnSpPr>
              <a:stCxn id="178" idx="4"/>
              <a:endCxn id="192" idx="0"/>
            </p:cNvCxnSpPr>
            <p:nvPr/>
          </p:nvCxnSpPr>
          <p:spPr bwMode="auto">
            <a:xfrm rot="5400000">
              <a:off x="3026214" y="2056633"/>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8" name="Straight Arrow Connector 197"/>
            <p:cNvCxnSpPr/>
            <p:nvPr/>
          </p:nvCxnSpPr>
          <p:spPr bwMode="auto">
            <a:xfrm flipH="1">
              <a:off x="2239717" y="2557376"/>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9" name="Straight Arrow Connector 198"/>
            <p:cNvCxnSpPr>
              <a:stCxn id="180" idx="5"/>
              <a:endCxn id="192" idx="1"/>
            </p:cNvCxnSpPr>
            <p:nvPr/>
          </p:nvCxnSpPr>
          <p:spPr bwMode="auto">
            <a:xfrm rot="16200000" flipH="1">
              <a:off x="2340844" y="1523663"/>
              <a:ext cx="785959" cy="1065940"/>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200" name="Straight Arrow Connector 199"/>
            <p:cNvCxnSpPr/>
            <p:nvPr/>
          </p:nvCxnSpPr>
          <p:spPr bwMode="auto">
            <a:xfrm rot="5400000" flipH="1" flipV="1">
              <a:off x="1738975" y="2056634"/>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1" name="Straight Arrow Connector 200"/>
            <p:cNvCxnSpPr>
              <a:stCxn id="178" idx="6"/>
              <a:endCxn id="181" idx="1"/>
            </p:cNvCxnSpPr>
            <p:nvPr/>
          </p:nvCxnSpPr>
          <p:spPr bwMode="auto">
            <a:xfrm>
              <a:off x="3526956" y="1555891"/>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2" name="Straight Arrow Connector 201"/>
            <p:cNvCxnSpPr>
              <a:stCxn id="192" idx="6"/>
              <a:endCxn id="181" idx="3"/>
            </p:cNvCxnSpPr>
            <p:nvPr/>
          </p:nvCxnSpPr>
          <p:spPr bwMode="auto">
            <a:xfrm flipV="1">
              <a:off x="3526956" y="2137182"/>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03" name="Text Box 71"/>
            <p:cNvSpPr txBox="1">
              <a:spLocks noChangeArrowheads="1"/>
            </p:cNvSpPr>
            <p:nvPr/>
          </p:nvSpPr>
          <p:spPr bwMode="auto">
            <a:xfrm>
              <a:off x="2459245" y="1628779"/>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3</a:t>
              </a:r>
              <a:endParaRPr lang="en-US" sz="1400" dirty="0">
                <a:latin typeface="+mn-lt"/>
              </a:endParaRPr>
            </a:p>
          </p:txBody>
        </p:sp>
        <p:sp>
          <p:nvSpPr>
            <p:cNvPr id="204" name="Text Box 71"/>
            <p:cNvSpPr txBox="1">
              <a:spLocks noChangeArrowheads="1"/>
            </p:cNvSpPr>
            <p:nvPr/>
          </p:nvSpPr>
          <p:spPr bwMode="auto">
            <a:xfrm>
              <a:off x="1829844" y="1933579"/>
              <a:ext cx="224431"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smtClean="0">
                  <a:latin typeface="+mn-lt"/>
                </a:rPr>
                <a:t>-4</a:t>
              </a:r>
              <a:endParaRPr lang="en-US" sz="1400" dirty="0">
                <a:latin typeface="+mn-lt"/>
              </a:endParaRPr>
            </a:p>
          </p:txBody>
        </p:sp>
      </p:grpSp>
      <p:sp>
        <p:nvSpPr>
          <p:cNvPr id="190" name="Content Placeholder 2"/>
          <p:cNvSpPr txBox="1">
            <a:spLocks/>
          </p:cNvSpPr>
          <p:nvPr/>
        </p:nvSpPr>
        <p:spPr bwMode="auto">
          <a:xfrm>
            <a:off x="4542755" y="756106"/>
            <a:ext cx="4601245" cy="6115124"/>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marR="0" lvl="0" indent="-228600" algn="l" defTabSz="914400" rtl="0" eaLnBrk="0" fontAlgn="base" latinLnBrk="0" hangingPunct="0">
              <a:lnSpc>
                <a:spcPct val="100000"/>
              </a:lnSpc>
              <a:spcBef>
                <a:spcPts val="600"/>
              </a:spcBef>
              <a:spcAft>
                <a:spcPts val="600"/>
              </a:spcAft>
              <a:buClr>
                <a:srgbClr val="993300"/>
              </a:buClr>
              <a:buSzPct val="75000"/>
              <a:buFont typeface="Wingdings" pitchFamily="2" charset="2"/>
              <a:buNone/>
              <a:tabLst/>
              <a:defRPr/>
            </a:pPr>
            <a:r>
              <a:rPr kumimoji="0" lang="en-US" sz="1600" b="0" i="0" u="none" strike="noStrike" kern="1200" cap="none" spc="0" normalizeH="0" baseline="0" noProof="0" dirty="0" smtClean="0">
                <a:ln>
                  <a:noFill/>
                </a:ln>
                <a:solidFill>
                  <a:srgbClr val="000000"/>
                </a:solidFill>
                <a:effectLst/>
                <a:uLnTx/>
                <a:uFillTx/>
                <a:latin typeface="+mn-lt"/>
                <a:ea typeface="ＭＳ Ｐゴシック" pitchFamily="1" charset="-128"/>
                <a:cs typeface="Times New Roman"/>
              </a:rPr>
              <a:t>2.	Let </a:t>
            </a:r>
            <a:r>
              <a:rPr kumimoji="0" lang="en-US" sz="1600" b="0" i="1" u="none" strike="noStrike" kern="1200" cap="none" spc="0" normalizeH="0" baseline="0" noProof="0" dirty="0" smtClean="0">
                <a:ln>
                  <a:noFill/>
                </a:ln>
                <a:solidFill>
                  <a:srgbClr val="000000"/>
                </a:solidFill>
                <a:effectLst/>
                <a:uLnTx/>
                <a:uFillTx/>
                <a:latin typeface="+mn-lt"/>
                <a:ea typeface="ＭＳ Ｐゴシック" pitchFamily="1" charset="-128"/>
                <a:cs typeface="Times New Roman"/>
              </a:rPr>
              <a:t>G</a:t>
            </a:r>
            <a:r>
              <a:rPr kumimoji="0" lang="en-US" sz="1600" b="0" i="0" u="none" strike="noStrike" kern="1200" cap="none" spc="0" normalizeH="0" baseline="0" noProof="0" dirty="0" smtClean="0">
                <a:ln>
                  <a:noFill/>
                </a:ln>
                <a:solidFill>
                  <a:srgbClr val="000000"/>
                </a:solidFill>
                <a:effectLst/>
                <a:uLnTx/>
                <a:uFillTx/>
                <a:latin typeface="+mn-lt"/>
                <a:ea typeface="ＭＳ Ｐゴシック" pitchFamily="1" charset="-128"/>
                <a:cs typeface="Times New Roman"/>
              </a:rPr>
              <a:t> be </a:t>
            </a:r>
            <a:r>
              <a:rPr kumimoji="0" lang="en-US" sz="1600" b="0" i="0" u="none" strike="noStrike" kern="0" cap="none" spc="0" normalizeH="0" baseline="0" noProof="0" dirty="0" smtClean="0">
                <a:ln>
                  <a:noFill/>
                </a:ln>
                <a:solidFill>
                  <a:schemeClr val="tx1"/>
                </a:solidFill>
                <a:effectLst/>
                <a:uLnTx/>
                <a:uFillTx/>
                <a:latin typeface="+mn-lt"/>
                <a:ea typeface="Times New Roman"/>
                <a:cs typeface="Times New Roman"/>
              </a:rPr>
              <a:t> a directed graph in which each edge (</a:t>
            </a:r>
            <a:r>
              <a:rPr kumimoji="0" lang="en-US" sz="1600" b="0" i="1" u="none" strike="noStrike" kern="0" cap="none" spc="0" normalizeH="0" baseline="0" noProof="0" dirty="0" err="1" smtClean="0">
                <a:ln>
                  <a:noFill/>
                </a:ln>
                <a:solidFill>
                  <a:schemeClr val="tx1"/>
                </a:solidFill>
                <a:effectLst/>
                <a:uLnTx/>
                <a:uFillTx/>
                <a:latin typeface="+mn-lt"/>
                <a:ea typeface="Times New Roman"/>
                <a:cs typeface="Times New Roman"/>
              </a:rPr>
              <a:t>u</a:t>
            </a:r>
            <a:r>
              <a:rPr kumimoji="0" lang="en-US" sz="1600" b="0" i="0" u="none" strike="noStrike" kern="0" cap="none" spc="0" normalizeH="0" baseline="0" noProof="0" dirty="0" err="1" smtClean="0">
                <a:ln>
                  <a:noFill/>
                </a:ln>
                <a:solidFill>
                  <a:schemeClr val="tx1"/>
                </a:solidFill>
                <a:effectLst/>
                <a:uLnTx/>
                <a:uFillTx/>
                <a:latin typeface="+mn-lt"/>
                <a:ea typeface="Times New Roman"/>
                <a:cs typeface="Times New Roman"/>
              </a:rPr>
              <a:t>,</a:t>
            </a:r>
            <a:r>
              <a:rPr kumimoji="0" lang="en-US" sz="1600" b="0" i="1" u="none" strike="noStrike" kern="0" cap="none" spc="0" normalizeH="0" baseline="0" noProof="0" dirty="0" err="1" smtClean="0">
                <a:ln>
                  <a:noFill/>
                </a:ln>
                <a:solidFill>
                  <a:schemeClr val="tx1"/>
                </a:solidFill>
                <a:effectLst/>
                <a:uLnTx/>
                <a:uFillTx/>
                <a:latin typeface="+mn-lt"/>
                <a:ea typeface="Times New Roman"/>
                <a:cs typeface="Times New Roman"/>
              </a:rPr>
              <a:t>v</a:t>
            </a:r>
            <a:r>
              <a:rPr kumimoji="0" lang="en-US" sz="1600" b="0" i="0" u="none" strike="noStrike" kern="0" cap="none" spc="0" normalizeH="0" baseline="0" noProof="0" dirty="0" smtClean="0">
                <a:ln>
                  <a:noFill/>
                </a:ln>
                <a:solidFill>
                  <a:schemeClr val="tx1"/>
                </a:solidFill>
                <a:effectLst/>
                <a:uLnTx/>
                <a:uFillTx/>
                <a:latin typeface="+mn-lt"/>
                <a:ea typeface="Times New Roman"/>
                <a:cs typeface="Times New Roman"/>
              </a:rPr>
              <a:t>) has a length </a:t>
            </a:r>
            <a:r>
              <a:rPr kumimoji="0" lang="en-US" sz="1600" b="0" i="1" u="none" strike="noStrike" kern="0" cap="none" spc="0" normalizeH="0" baseline="0" noProof="0" dirty="0" err="1" smtClean="0">
                <a:ln>
                  <a:noFill/>
                </a:ln>
                <a:solidFill>
                  <a:schemeClr val="tx1"/>
                </a:solidFill>
                <a:effectLst/>
                <a:uLnTx/>
                <a:uFillTx/>
                <a:latin typeface="+mn-lt"/>
                <a:ea typeface="Times New Roman"/>
                <a:cs typeface="Times New Roman"/>
              </a:rPr>
              <a:t>length</a:t>
            </a:r>
            <a:r>
              <a:rPr kumimoji="0" lang="en-US" sz="1600" b="0" i="0" u="none" strike="noStrike" kern="0" cap="none" spc="0" normalizeH="0" baseline="0" noProof="0" dirty="0" err="1" smtClean="0">
                <a:ln>
                  <a:noFill/>
                </a:ln>
                <a:solidFill>
                  <a:schemeClr val="tx1"/>
                </a:solidFill>
                <a:effectLst/>
                <a:uLnTx/>
                <a:uFillTx/>
                <a:latin typeface="+mn-lt"/>
                <a:ea typeface="Times New Roman"/>
                <a:cs typeface="Times New Roman"/>
              </a:rPr>
              <a:t>(</a:t>
            </a:r>
            <a:r>
              <a:rPr kumimoji="0" lang="en-US" sz="1600" b="0" i="1" u="none" strike="noStrike" kern="0" cap="none" spc="0" normalizeH="0" baseline="0" noProof="0" dirty="0" err="1" smtClean="0">
                <a:ln>
                  <a:noFill/>
                </a:ln>
                <a:solidFill>
                  <a:schemeClr val="tx1"/>
                </a:solidFill>
                <a:effectLst/>
                <a:uLnTx/>
                <a:uFillTx/>
                <a:latin typeface="+mn-lt"/>
                <a:ea typeface="Times New Roman"/>
                <a:cs typeface="Times New Roman"/>
              </a:rPr>
              <a:t>u</a:t>
            </a:r>
            <a:r>
              <a:rPr kumimoji="0" lang="en-US" sz="1600" b="0" i="0" u="none" strike="noStrike" kern="0" cap="none" spc="0" normalizeH="0" baseline="0" noProof="0" dirty="0" err="1" smtClean="0">
                <a:ln>
                  <a:noFill/>
                </a:ln>
                <a:solidFill>
                  <a:schemeClr val="tx1"/>
                </a:solidFill>
                <a:effectLst/>
                <a:uLnTx/>
                <a:uFillTx/>
                <a:latin typeface="+mn-lt"/>
                <a:ea typeface="Times New Roman"/>
                <a:cs typeface="Times New Roman"/>
              </a:rPr>
              <a:t>,</a:t>
            </a:r>
            <a:r>
              <a:rPr kumimoji="0" lang="en-US" sz="1600" b="0" i="1" u="none" strike="noStrike" kern="0" cap="none" spc="0" normalizeH="0" baseline="0" noProof="0" dirty="0" err="1" smtClean="0">
                <a:ln>
                  <a:noFill/>
                </a:ln>
                <a:solidFill>
                  <a:schemeClr val="tx1"/>
                </a:solidFill>
                <a:effectLst/>
                <a:uLnTx/>
                <a:uFillTx/>
                <a:latin typeface="+mn-lt"/>
                <a:ea typeface="Times New Roman"/>
                <a:cs typeface="Times New Roman"/>
              </a:rPr>
              <a:t>v</a:t>
            </a:r>
            <a:r>
              <a:rPr kumimoji="0" lang="en-US" sz="1600" b="0" i="0" u="none" strike="noStrike" kern="0" cap="none" spc="0" normalizeH="0" baseline="0" noProof="0" dirty="0" smtClean="0">
                <a:ln>
                  <a:noFill/>
                </a:ln>
                <a:solidFill>
                  <a:schemeClr val="tx1"/>
                </a:solidFill>
                <a:effectLst/>
                <a:uLnTx/>
                <a:uFillTx/>
                <a:latin typeface="+mn-lt"/>
                <a:ea typeface="Times New Roman"/>
                <a:cs typeface="Times New Roman"/>
              </a:rPr>
              <a:t>) Describe (in words) an algorithm to determine if </a:t>
            </a:r>
            <a:r>
              <a:rPr kumimoji="0" lang="en-US" sz="1600" b="0" i="1" u="none" strike="noStrike" kern="0" cap="none" spc="0" normalizeH="0" baseline="0" noProof="0" dirty="0" smtClean="0">
                <a:ln>
                  <a:noFill/>
                </a:ln>
                <a:solidFill>
                  <a:schemeClr val="tx1"/>
                </a:solidFill>
                <a:effectLst/>
                <a:uLnTx/>
                <a:uFillTx/>
                <a:latin typeface="+mn-lt"/>
                <a:ea typeface="Times New Roman"/>
                <a:cs typeface="Times New Roman"/>
              </a:rPr>
              <a:t>G </a:t>
            </a:r>
            <a:r>
              <a:rPr kumimoji="0" lang="en-US" sz="1600" b="0" i="0" u="none" strike="noStrike" kern="0" cap="none" spc="0" normalizeH="0" baseline="0" noProof="0" dirty="0" smtClean="0">
                <a:ln>
                  <a:noFill/>
                </a:ln>
                <a:solidFill>
                  <a:schemeClr val="tx1"/>
                </a:solidFill>
                <a:effectLst/>
                <a:uLnTx/>
                <a:uFillTx/>
                <a:latin typeface="+mn-lt"/>
                <a:ea typeface="Times New Roman"/>
                <a:cs typeface="Times New Roman"/>
              </a:rPr>
              <a:t>has </a:t>
            </a:r>
            <a:r>
              <a:rPr kumimoji="0" lang="en-US" sz="1600" b="0" i="1" u="none" strike="noStrike" kern="0" cap="none" spc="0" normalizeH="0" baseline="0" noProof="0" dirty="0" err="1" smtClean="0">
                <a:ln>
                  <a:noFill/>
                </a:ln>
                <a:solidFill>
                  <a:schemeClr val="tx1"/>
                </a:solidFill>
                <a:effectLst/>
                <a:uLnTx/>
                <a:uFillTx/>
                <a:latin typeface="+mn-lt"/>
                <a:ea typeface="Times New Roman"/>
                <a:cs typeface="Times New Roman"/>
              </a:rPr>
              <a:t>k</a:t>
            </a:r>
            <a:r>
              <a:rPr kumimoji="0" lang="en-US" sz="1600" b="0" i="0" u="none" strike="noStrike" kern="0" cap="none" spc="0" normalizeH="0" baseline="0" noProof="0" dirty="0" smtClean="0">
                <a:ln>
                  <a:noFill/>
                </a:ln>
                <a:solidFill>
                  <a:schemeClr val="tx1"/>
                </a:solidFill>
                <a:effectLst/>
                <a:uLnTx/>
                <a:uFillTx/>
                <a:latin typeface="+mn-lt"/>
                <a:ea typeface="Times New Roman"/>
                <a:cs typeface="Times New Roman"/>
              </a:rPr>
              <a:t> edge disjoint paths between a given pair of vertices with total length no larger than a bound </a:t>
            </a:r>
            <a:r>
              <a:rPr kumimoji="0" lang="en-US" sz="1600" b="0" i="1" u="none" strike="noStrike" kern="0" cap="none" spc="0" normalizeH="0" baseline="0" noProof="0" dirty="0" smtClean="0">
                <a:ln>
                  <a:noFill/>
                </a:ln>
                <a:solidFill>
                  <a:schemeClr val="tx1"/>
                </a:solidFill>
                <a:effectLst/>
                <a:uLnTx/>
                <a:uFillTx/>
                <a:latin typeface="+mn-lt"/>
                <a:ea typeface="Times New Roman"/>
                <a:cs typeface="Times New Roman"/>
              </a:rPr>
              <a:t>B</a:t>
            </a:r>
            <a:r>
              <a:rPr kumimoji="0" lang="en-US" sz="1600" b="0" i="0" u="none" strike="noStrike" kern="0" cap="none" spc="0" normalizeH="0" baseline="0" noProof="0" dirty="0" smtClean="0">
                <a:ln>
                  <a:noFill/>
                </a:ln>
                <a:solidFill>
                  <a:schemeClr val="tx1"/>
                </a:solidFill>
                <a:effectLst/>
                <a:uLnTx/>
                <a:uFillTx/>
                <a:latin typeface="+mn-lt"/>
                <a:ea typeface="Times New Roman"/>
                <a:cs typeface="Times New Roman"/>
              </a:rPr>
              <a:t>.</a:t>
            </a:r>
          </a:p>
          <a:p>
            <a:pPr marL="228600" marR="0" lvl="0" indent="0" algn="l" defTabSz="914400" rtl="0" eaLnBrk="0" fontAlgn="base" latinLnBrk="0" hangingPunct="0">
              <a:lnSpc>
                <a:spcPct val="100000"/>
              </a:lnSpc>
              <a:spcBef>
                <a:spcPts val="600"/>
              </a:spcBef>
              <a:spcAft>
                <a:spcPts val="600"/>
              </a:spcAft>
              <a:buClr>
                <a:srgbClr val="993300"/>
              </a:buClr>
              <a:buSzPct val="75000"/>
              <a:buFont typeface="Wingdings" pitchFamily="2" charset="2"/>
              <a:buNone/>
              <a:tabLst/>
              <a:defRPr/>
            </a:pPr>
            <a:r>
              <a:rPr kumimoji="0" lang="en-US" sz="1600" b="0" i="1" u="none" strike="noStrike" kern="0" cap="none" spc="0" normalizeH="0" baseline="0" noProof="0" dirty="0" smtClean="0">
                <a:ln>
                  <a:noFill/>
                </a:ln>
                <a:solidFill>
                  <a:schemeClr val="tx1"/>
                </a:solidFill>
                <a:effectLst/>
                <a:uLnTx/>
                <a:uFillTx/>
                <a:latin typeface="+mn-lt"/>
                <a:ea typeface="+mn-ea"/>
                <a:cs typeface="Times New Roman"/>
              </a:rPr>
              <a:t>We can solve this using min-cost flows, by treating the given graph as a flow graph, with the two vertices as source and sink. All edges are assigned capacity 1 and the cost of each edge is equated to the given edge length.</a:t>
            </a:r>
          </a:p>
          <a:p>
            <a:pPr marL="228600" marR="0" lvl="0" indent="0" algn="l" defTabSz="914400" rtl="0" eaLnBrk="0" fontAlgn="base" latinLnBrk="0" hangingPunct="0">
              <a:lnSpc>
                <a:spcPct val="100000"/>
              </a:lnSpc>
              <a:spcBef>
                <a:spcPts val="600"/>
              </a:spcBef>
              <a:spcAft>
                <a:spcPts val="600"/>
              </a:spcAft>
              <a:buClr>
                <a:srgbClr val="993300"/>
              </a:buClr>
              <a:buSzPct val="75000"/>
              <a:buFont typeface="Wingdings" pitchFamily="2" charset="2"/>
              <a:buNone/>
              <a:tabLst/>
              <a:defRPr/>
            </a:pPr>
            <a:r>
              <a:rPr kumimoji="0" lang="en-US" sz="1600" b="0" i="1" u="none" strike="noStrike" kern="0" cap="none" spc="0" normalizeH="0" baseline="0" noProof="0" dirty="0" smtClean="0">
                <a:ln>
                  <a:noFill/>
                </a:ln>
                <a:solidFill>
                  <a:schemeClr val="tx1"/>
                </a:solidFill>
                <a:effectLst/>
                <a:uLnTx/>
                <a:uFillTx/>
                <a:latin typeface="+mn-lt"/>
                <a:ea typeface="+mn-ea"/>
                <a:cs typeface="Times New Roman"/>
              </a:rPr>
              <a:t>If we do </a:t>
            </a:r>
            <a:r>
              <a:rPr kumimoji="0" lang="en-US" sz="1600" b="0" i="1" u="none" strike="noStrike" kern="0" cap="none" spc="0" normalizeH="0" baseline="0" noProof="0" dirty="0" err="1" smtClean="0">
                <a:ln>
                  <a:noFill/>
                </a:ln>
                <a:solidFill>
                  <a:schemeClr val="tx1"/>
                </a:solidFill>
                <a:effectLst/>
                <a:uLnTx/>
                <a:uFillTx/>
                <a:latin typeface="+mn-lt"/>
                <a:ea typeface="+mn-ea"/>
                <a:cs typeface="Times New Roman"/>
              </a:rPr>
              <a:t>k</a:t>
            </a:r>
            <a:r>
              <a:rPr kumimoji="0" lang="en-US" sz="1600" b="0" i="1" u="none" strike="noStrike" kern="0" cap="none" spc="0" normalizeH="0" baseline="0" noProof="0" dirty="0" smtClean="0">
                <a:ln>
                  <a:noFill/>
                </a:ln>
                <a:solidFill>
                  <a:schemeClr val="tx1"/>
                </a:solidFill>
                <a:effectLst/>
                <a:uLnTx/>
                <a:uFillTx/>
                <a:latin typeface="+mn-lt"/>
                <a:ea typeface="+mn-ea"/>
                <a:cs typeface="Times New Roman"/>
              </a:rPr>
              <a:t> steps of the min-cost augmenting path algorithm, the set of augmenting paths will all be edge-disjoint. If the sum of their costs is less than or equal the bound B, then the algorithm succeeds. If the algorithm terminates before finding </a:t>
            </a:r>
            <a:r>
              <a:rPr kumimoji="0" lang="en-US" sz="1600" b="0" i="1" u="none" strike="noStrike" kern="0" cap="none" spc="0" normalizeH="0" baseline="0" noProof="0" dirty="0" err="1" smtClean="0">
                <a:ln>
                  <a:noFill/>
                </a:ln>
                <a:solidFill>
                  <a:schemeClr val="tx1"/>
                </a:solidFill>
                <a:effectLst/>
                <a:uLnTx/>
                <a:uFillTx/>
                <a:latin typeface="+mn-lt"/>
                <a:ea typeface="+mn-ea"/>
                <a:cs typeface="Times New Roman"/>
              </a:rPr>
              <a:t>k</a:t>
            </a:r>
            <a:r>
              <a:rPr kumimoji="0" lang="en-US" sz="1600" b="0" i="1" u="none" strike="noStrike" kern="0" cap="none" spc="0" normalizeH="0" baseline="0" noProof="0" dirty="0" smtClean="0">
                <a:ln>
                  <a:noFill/>
                </a:ln>
                <a:solidFill>
                  <a:schemeClr val="tx1"/>
                </a:solidFill>
                <a:effectLst/>
                <a:uLnTx/>
                <a:uFillTx/>
                <a:latin typeface="+mn-lt"/>
                <a:ea typeface="+mn-ea"/>
                <a:cs typeface="Times New Roman"/>
              </a:rPr>
              <a:t> paths, or if the total length of the paths found is too large, then the original graph does not have </a:t>
            </a:r>
            <a:r>
              <a:rPr kumimoji="0" lang="en-US" sz="1600" b="0" i="1" u="none" strike="noStrike" kern="0" cap="none" spc="0" normalizeH="0" baseline="0" noProof="0" dirty="0" err="1" smtClean="0">
                <a:ln>
                  <a:noFill/>
                </a:ln>
                <a:solidFill>
                  <a:schemeClr val="tx1"/>
                </a:solidFill>
                <a:effectLst/>
                <a:uLnTx/>
                <a:uFillTx/>
                <a:latin typeface="+mn-lt"/>
                <a:ea typeface="+mn-ea"/>
                <a:cs typeface="Times New Roman"/>
              </a:rPr>
              <a:t>k</a:t>
            </a:r>
            <a:r>
              <a:rPr kumimoji="0" lang="en-US" sz="1600" b="0" i="1" u="none" strike="noStrike" kern="0" cap="none" spc="0" normalizeH="0" baseline="0" noProof="0" dirty="0" smtClean="0">
                <a:ln>
                  <a:noFill/>
                </a:ln>
                <a:solidFill>
                  <a:schemeClr val="tx1"/>
                </a:solidFill>
                <a:effectLst/>
                <a:uLnTx/>
                <a:uFillTx/>
                <a:latin typeface="+mn-lt"/>
                <a:ea typeface="+mn-ea"/>
                <a:cs typeface="Times New Roman"/>
              </a:rPr>
              <a:t> edge disjoint paths with the desired total length.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dissolve">
                                      <p:cBhvr>
                                        <p:cTn id="11" dur="500"/>
                                        <p:tgtEl>
                                          <p:spTgt spid="1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0">
                                            <p:txEl>
                                              <p:pRg st="0" end="0"/>
                                            </p:txEl>
                                          </p:spTgt>
                                        </p:tgtEl>
                                        <p:attrNameLst>
                                          <p:attrName>style.visibility</p:attrName>
                                        </p:attrNameLst>
                                      </p:cBhvr>
                                      <p:to>
                                        <p:strVal val="visible"/>
                                      </p:to>
                                    </p:set>
                                    <p:animEffect transition="in" filter="wipe(left)">
                                      <p:cBhvr>
                                        <p:cTn id="31" dur="500"/>
                                        <p:tgtEl>
                                          <p:spTgt spid="19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0">
                                            <p:txEl>
                                              <p:pRg st="1" end="1"/>
                                            </p:txEl>
                                          </p:spTgt>
                                        </p:tgtEl>
                                        <p:attrNameLst>
                                          <p:attrName>style.visibility</p:attrName>
                                        </p:attrNameLst>
                                      </p:cBhvr>
                                      <p:to>
                                        <p:strVal val="visible"/>
                                      </p:to>
                                    </p:set>
                                    <p:animEffect transition="in" filter="wipe(left)">
                                      <p:cBhvr>
                                        <p:cTn id="36" dur="500"/>
                                        <p:tgtEl>
                                          <p:spTgt spid="190">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0">
                                            <p:txEl>
                                              <p:pRg st="2" end="2"/>
                                            </p:txEl>
                                          </p:spTgt>
                                        </p:tgtEl>
                                        <p:attrNameLst>
                                          <p:attrName>style.visibility</p:attrName>
                                        </p:attrNameLst>
                                      </p:cBhvr>
                                      <p:to>
                                        <p:strVal val="visible"/>
                                      </p:to>
                                    </p:set>
                                    <p:animEffect transition="in" filter="wipe(left)">
                                      <p:cBhvr>
                                        <p:cTn id="41" dur="500"/>
                                        <p:tgtEl>
                                          <p:spTgt spid="190">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1" nodeType="clickEffect">
                                  <p:stCondLst>
                                    <p:cond delay="0"/>
                                  </p:stCondLst>
                                  <p:childTnLst>
                                    <p:set>
                                      <p:cBhvr>
                                        <p:cTn id="45" dur="1" fill="hold">
                                          <p:stCondLst>
                                            <p:cond delay="0"/>
                                          </p:stCondLst>
                                        </p:cTn>
                                        <p:tgtEl>
                                          <p:spTgt spid="190">
                                            <p:txEl>
                                              <p:pRg st="0" end="0"/>
                                            </p:txEl>
                                          </p:spTgt>
                                        </p:tgtEl>
                                        <p:attrNameLst>
                                          <p:attrName>style.visibility</p:attrName>
                                        </p:attrNameLst>
                                      </p:cBhvr>
                                      <p:to>
                                        <p:strVal val="visible"/>
                                      </p:to>
                                    </p:set>
                                    <p:animEffect transition="in" filter="wipe(left)">
                                      <p:cBhvr>
                                        <p:cTn id="46" dur="500"/>
                                        <p:tgtEl>
                                          <p:spTgt spid="19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1" nodeType="clickEffect">
                                  <p:stCondLst>
                                    <p:cond delay="0"/>
                                  </p:stCondLst>
                                  <p:childTnLst>
                                    <p:set>
                                      <p:cBhvr>
                                        <p:cTn id="50" dur="1" fill="hold">
                                          <p:stCondLst>
                                            <p:cond delay="0"/>
                                          </p:stCondLst>
                                        </p:cTn>
                                        <p:tgtEl>
                                          <p:spTgt spid="190">
                                            <p:txEl>
                                              <p:pRg st="1" end="1"/>
                                            </p:txEl>
                                          </p:spTgt>
                                        </p:tgtEl>
                                        <p:attrNameLst>
                                          <p:attrName>style.visibility</p:attrName>
                                        </p:attrNameLst>
                                      </p:cBhvr>
                                      <p:to>
                                        <p:strVal val="visible"/>
                                      </p:to>
                                    </p:set>
                                    <p:animEffect transition="in" filter="wipe(left)">
                                      <p:cBhvr>
                                        <p:cTn id="51" dur="500"/>
                                        <p:tgtEl>
                                          <p:spTgt spid="190">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1" nodeType="clickEffect">
                                  <p:stCondLst>
                                    <p:cond delay="0"/>
                                  </p:stCondLst>
                                  <p:childTnLst>
                                    <p:set>
                                      <p:cBhvr>
                                        <p:cTn id="55" dur="1" fill="hold">
                                          <p:stCondLst>
                                            <p:cond delay="0"/>
                                          </p:stCondLst>
                                        </p:cTn>
                                        <p:tgtEl>
                                          <p:spTgt spid="190">
                                            <p:txEl>
                                              <p:pRg st="2" end="2"/>
                                            </p:txEl>
                                          </p:spTgt>
                                        </p:tgtEl>
                                        <p:attrNameLst>
                                          <p:attrName>style.visibility</p:attrName>
                                        </p:attrNameLst>
                                      </p:cBhvr>
                                      <p:to>
                                        <p:strVal val="visible"/>
                                      </p:to>
                                    </p:set>
                                    <p:animEffect transition="in" filter="wipe(left)">
                                      <p:cBhvr>
                                        <p:cTn id="56" dur="500"/>
                                        <p:tgtEl>
                                          <p:spTgt spid="1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0" grpId="0" build="p"/>
      <p:bldP spid="190" grpI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627230" y="689958"/>
            <a:ext cx="4516770" cy="617635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4763">
              <a:spcBef>
                <a:spcPts val="300"/>
              </a:spcBef>
              <a:spcAft>
                <a:spcPts val="300"/>
              </a:spcAft>
            </a:pPr>
            <a:endParaRPr lang="en-US" sz="1400" i="1" dirty="0" smtClean="0"/>
          </a:p>
        </p:txBody>
      </p:sp>
      <p:sp>
        <p:nvSpPr>
          <p:cNvPr id="143" name="Content Placeholder 2"/>
          <p:cNvSpPr txBox="1">
            <a:spLocks/>
          </p:cNvSpPr>
          <p:nvPr/>
        </p:nvSpPr>
        <p:spPr bwMode="auto">
          <a:xfrm>
            <a:off x="4627230" y="3069315"/>
            <a:ext cx="4516770" cy="1296521"/>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174625">
              <a:spcBef>
                <a:spcPts val="200"/>
              </a:spcBef>
              <a:spcAft>
                <a:spcPts val="200"/>
              </a:spcAft>
            </a:pPr>
            <a:r>
              <a:rPr lang="en-US" dirty="0" smtClean="0">
                <a:latin typeface="+mn-lt"/>
              </a:rPr>
              <a:t>Show how the residual graph changes when the minimum cost augmenting path is saturated and show the new minimum cost augmenting path</a:t>
            </a:r>
            <a:r>
              <a:rPr lang="en-US" dirty="0" smtClean="0">
                <a:latin typeface="+mn-lt"/>
                <a:cs typeface="Times New Roman"/>
              </a:rPr>
              <a:t>.</a:t>
            </a:r>
            <a:endParaRPr lang="en-US" dirty="0" smtClean="0">
              <a:latin typeface="+mn-lt"/>
            </a:endParaRPr>
          </a:p>
        </p:txBody>
      </p:sp>
      <p:grpSp>
        <p:nvGrpSpPr>
          <p:cNvPr id="144" name="Group 314"/>
          <p:cNvGrpSpPr>
            <a:grpSpLocks/>
          </p:cNvGrpSpPr>
          <p:nvPr/>
        </p:nvGrpSpPr>
        <p:grpSpPr bwMode="auto">
          <a:xfrm>
            <a:off x="4917731" y="1026736"/>
            <a:ext cx="3740533" cy="1886568"/>
            <a:chOff x="922" y="2106"/>
            <a:chExt cx="2524" cy="1273"/>
          </a:xfrm>
        </p:grpSpPr>
        <p:sp>
          <p:nvSpPr>
            <p:cNvPr id="145" name="Line 5"/>
            <p:cNvSpPr>
              <a:spLocks noChangeShapeType="1"/>
            </p:cNvSpPr>
            <p:nvPr/>
          </p:nvSpPr>
          <p:spPr bwMode="auto">
            <a:xfrm flipV="1">
              <a:off x="1154" y="2257"/>
              <a:ext cx="478" cy="360"/>
            </a:xfrm>
            <a:prstGeom prst="line">
              <a:avLst/>
            </a:prstGeom>
            <a:noFill/>
            <a:ln w="28575">
              <a:solidFill>
                <a:schemeClr val="tx1"/>
              </a:solidFill>
              <a:round/>
              <a:headEnd/>
              <a:tailEnd type="triangle" w="med" len="med"/>
            </a:ln>
            <a:effectLst/>
          </p:spPr>
          <p:txBody>
            <a:bodyPr/>
            <a:lstStyle/>
            <a:p>
              <a:endParaRPr lang="en-US"/>
            </a:p>
          </p:txBody>
        </p:sp>
        <p:sp>
          <p:nvSpPr>
            <p:cNvPr id="146" name="Line 6"/>
            <p:cNvSpPr>
              <a:spLocks noChangeShapeType="1"/>
            </p:cNvSpPr>
            <p:nvPr/>
          </p:nvSpPr>
          <p:spPr bwMode="auto">
            <a:xfrm>
              <a:off x="1815" y="2237"/>
              <a:ext cx="587" cy="0"/>
            </a:xfrm>
            <a:prstGeom prst="line">
              <a:avLst/>
            </a:prstGeom>
            <a:noFill/>
            <a:ln w="28575">
              <a:solidFill>
                <a:schemeClr val="tx1"/>
              </a:solidFill>
              <a:round/>
              <a:headEnd/>
              <a:tailEnd type="triangle" w="med" len="med"/>
            </a:ln>
            <a:effectLst/>
          </p:spPr>
          <p:txBody>
            <a:bodyPr/>
            <a:lstStyle/>
            <a:p>
              <a:endParaRPr lang="en-US"/>
            </a:p>
          </p:txBody>
        </p:sp>
        <p:sp>
          <p:nvSpPr>
            <p:cNvPr id="147" name="Line 7"/>
            <p:cNvSpPr>
              <a:spLocks noChangeShapeType="1"/>
            </p:cNvSpPr>
            <p:nvPr/>
          </p:nvSpPr>
          <p:spPr bwMode="auto">
            <a:xfrm>
              <a:off x="2583" y="2237"/>
              <a:ext cx="543" cy="0"/>
            </a:xfrm>
            <a:prstGeom prst="line">
              <a:avLst/>
            </a:prstGeom>
            <a:noFill/>
            <a:ln w="28575">
              <a:solidFill>
                <a:schemeClr val="tx1"/>
              </a:solidFill>
              <a:round/>
              <a:headEnd/>
              <a:tailEnd type="triangle" w="med" len="med"/>
            </a:ln>
            <a:effectLst/>
          </p:spPr>
          <p:txBody>
            <a:bodyPr/>
            <a:lstStyle/>
            <a:p>
              <a:endParaRPr lang="en-US"/>
            </a:p>
          </p:txBody>
        </p:sp>
        <p:sp>
          <p:nvSpPr>
            <p:cNvPr id="148" name="Line 8"/>
            <p:cNvSpPr>
              <a:spLocks noChangeShapeType="1"/>
            </p:cNvSpPr>
            <p:nvPr/>
          </p:nvSpPr>
          <p:spPr bwMode="auto">
            <a:xfrm flipH="1">
              <a:off x="2568" y="2322"/>
              <a:ext cx="587" cy="352"/>
            </a:xfrm>
            <a:prstGeom prst="line">
              <a:avLst/>
            </a:prstGeom>
            <a:noFill/>
            <a:ln w="9525">
              <a:solidFill>
                <a:schemeClr val="tx1"/>
              </a:solidFill>
              <a:round/>
              <a:headEnd/>
              <a:tailEnd type="triangle" w="med" len="med"/>
            </a:ln>
            <a:effectLst/>
          </p:spPr>
          <p:txBody>
            <a:bodyPr/>
            <a:lstStyle/>
            <a:p>
              <a:endParaRPr lang="en-US"/>
            </a:p>
          </p:txBody>
        </p:sp>
        <p:sp>
          <p:nvSpPr>
            <p:cNvPr id="149" name="Line 9"/>
            <p:cNvSpPr>
              <a:spLocks noChangeShapeType="1"/>
            </p:cNvSpPr>
            <p:nvPr/>
          </p:nvSpPr>
          <p:spPr bwMode="auto">
            <a:xfrm rot="10800000">
              <a:off x="2597" y="3227"/>
              <a:ext cx="543" cy="0"/>
            </a:xfrm>
            <a:prstGeom prst="line">
              <a:avLst/>
            </a:prstGeom>
            <a:noFill/>
            <a:ln w="9525">
              <a:solidFill>
                <a:schemeClr val="tx1"/>
              </a:solidFill>
              <a:round/>
              <a:headEnd/>
              <a:tailEnd type="triangle" w="med" len="med"/>
            </a:ln>
            <a:effectLst/>
          </p:spPr>
          <p:txBody>
            <a:bodyPr/>
            <a:lstStyle/>
            <a:p>
              <a:endParaRPr lang="en-US"/>
            </a:p>
          </p:txBody>
        </p:sp>
        <p:sp>
          <p:nvSpPr>
            <p:cNvPr id="150" name="Line 10"/>
            <p:cNvSpPr>
              <a:spLocks noChangeShapeType="1"/>
            </p:cNvSpPr>
            <p:nvPr/>
          </p:nvSpPr>
          <p:spPr bwMode="auto">
            <a:xfrm>
              <a:off x="1822" y="3219"/>
              <a:ext cx="601" cy="0"/>
            </a:xfrm>
            <a:prstGeom prst="line">
              <a:avLst/>
            </a:prstGeom>
            <a:noFill/>
            <a:ln w="9525">
              <a:solidFill>
                <a:schemeClr val="tx1"/>
              </a:solidFill>
              <a:round/>
              <a:headEnd/>
              <a:tailEnd type="triangle" w="med" len="med"/>
            </a:ln>
            <a:effectLst/>
          </p:spPr>
          <p:txBody>
            <a:bodyPr/>
            <a:lstStyle/>
            <a:p>
              <a:endParaRPr lang="en-US"/>
            </a:p>
          </p:txBody>
        </p:sp>
        <p:sp>
          <p:nvSpPr>
            <p:cNvPr id="151" name="Line 11"/>
            <p:cNvSpPr>
              <a:spLocks noChangeShapeType="1"/>
            </p:cNvSpPr>
            <p:nvPr/>
          </p:nvSpPr>
          <p:spPr bwMode="auto">
            <a:xfrm>
              <a:off x="3227" y="2337"/>
              <a:ext cx="0" cy="314"/>
            </a:xfrm>
            <a:prstGeom prst="line">
              <a:avLst/>
            </a:prstGeom>
            <a:noFill/>
            <a:ln w="28575">
              <a:solidFill>
                <a:schemeClr val="tx1"/>
              </a:solidFill>
              <a:round/>
              <a:headEnd/>
              <a:tailEnd type="triangle" w="med" len="med"/>
            </a:ln>
            <a:effectLst/>
          </p:spPr>
          <p:txBody>
            <a:bodyPr/>
            <a:lstStyle/>
            <a:p>
              <a:endParaRPr lang="en-US"/>
            </a:p>
          </p:txBody>
        </p:sp>
        <p:sp>
          <p:nvSpPr>
            <p:cNvPr id="152" name="Line 12"/>
            <p:cNvSpPr>
              <a:spLocks noChangeShapeType="1"/>
            </p:cNvSpPr>
            <p:nvPr/>
          </p:nvSpPr>
          <p:spPr bwMode="auto">
            <a:xfrm>
              <a:off x="2583" y="2782"/>
              <a:ext cx="572" cy="391"/>
            </a:xfrm>
            <a:prstGeom prst="line">
              <a:avLst/>
            </a:prstGeom>
            <a:noFill/>
            <a:ln w="9525">
              <a:solidFill>
                <a:schemeClr val="tx1"/>
              </a:solidFill>
              <a:round/>
              <a:headEnd/>
              <a:tailEnd type="triangle" w="med" len="med"/>
            </a:ln>
            <a:effectLst/>
          </p:spPr>
          <p:txBody>
            <a:bodyPr/>
            <a:lstStyle/>
            <a:p>
              <a:endParaRPr lang="en-US"/>
            </a:p>
          </p:txBody>
        </p:sp>
        <p:sp>
          <p:nvSpPr>
            <p:cNvPr id="153" name="Line 13"/>
            <p:cNvSpPr>
              <a:spLocks noChangeShapeType="1"/>
            </p:cNvSpPr>
            <p:nvPr/>
          </p:nvSpPr>
          <p:spPr bwMode="auto">
            <a:xfrm flipV="1">
              <a:off x="3269" y="2836"/>
              <a:ext cx="0" cy="299"/>
            </a:xfrm>
            <a:prstGeom prst="line">
              <a:avLst/>
            </a:prstGeom>
            <a:noFill/>
            <a:ln w="9525">
              <a:solidFill>
                <a:schemeClr val="tx1"/>
              </a:solidFill>
              <a:round/>
              <a:headEnd/>
              <a:tailEnd type="triangle" w="med" len="med"/>
            </a:ln>
            <a:effectLst/>
          </p:spPr>
          <p:txBody>
            <a:bodyPr/>
            <a:lstStyle/>
            <a:p>
              <a:endParaRPr lang="en-US"/>
            </a:p>
          </p:txBody>
        </p:sp>
        <p:sp>
          <p:nvSpPr>
            <p:cNvPr id="154" name="Line 14"/>
            <p:cNvSpPr>
              <a:spLocks noChangeShapeType="1"/>
            </p:cNvSpPr>
            <p:nvPr/>
          </p:nvSpPr>
          <p:spPr bwMode="auto">
            <a:xfrm flipV="1">
              <a:off x="2503" y="2820"/>
              <a:ext cx="0" cy="322"/>
            </a:xfrm>
            <a:prstGeom prst="line">
              <a:avLst/>
            </a:prstGeom>
            <a:noFill/>
            <a:ln w="9525">
              <a:solidFill>
                <a:schemeClr val="tx1"/>
              </a:solidFill>
              <a:round/>
              <a:headEnd/>
              <a:tailEnd type="triangle" w="med" len="med"/>
            </a:ln>
            <a:effectLst/>
          </p:spPr>
          <p:txBody>
            <a:bodyPr/>
            <a:lstStyle/>
            <a:p>
              <a:endParaRPr lang="en-US"/>
            </a:p>
          </p:txBody>
        </p:sp>
        <p:sp>
          <p:nvSpPr>
            <p:cNvPr id="155" name="Line 16"/>
            <p:cNvSpPr>
              <a:spLocks noChangeShapeType="1"/>
            </p:cNvSpPr>
            <p:nvPr/>
          </p:nvSpPr>
          <p:spPr bwMode="auto">
            <a:xfrm flipV="1">
              <a:off x="1815" y="2291"/>
              <a:ext cx="601" cy="376"/>
            </a:xfrm>
            <a:prstGeom prst="line">
              <a:avLst/>
            </a:prstGeom>
            <a:noFill/>
            <a:ln w="9525">
              <a:solidFill>
                <a:schemeClr val="tx1"/>
              </a:solidFill>
              <a:round/>
              <a:headEnd/>
              <a:tailEnd type="triangle" w="med" len="med"/>
            </a:ln>
            <a:effectLst/>
          </p:spPr>
          <p:txBody>
            <a:bodyPr/>
            <a:lstStyle/>
            <a:p>
              <a:endParaRPr lang="en-US"/>
            </a:p>
          </p:txBody>
        </p:sp>
        <p:sp>
          <p:nvSpPr>
            <p:cNvPr id="156" name="Line 17"/>
            <p:cNvSpPr>
              <a:spLocks noChangeShapeType="1"/>
            </p:cNvSpPr>
            <p:nvPr/>
          </p:nvSpPr>
          <p:spPr bwMode="auto">
            <a:xfrm rot="10800000">
              <a:off x="1815" y="2306"/>
              <a:ext cx="630" cy="852"/>
            </a:xfrm>
            <a:prstGeom prst="line">
              <a:avLst/>
            </a:prstGeom>
            <a:noFill/>
            <a:ln w="9525">
              <a:solidFill>
                <a:schemeClr val="tx1"/>
              </a:solidFill>
              <a:round/>
              <a:headEnd/>
              <a:tailEnd type="triangle" w="med" len="med"/>
            </a:ln>
            <a:effectLst/>
          </p:spPr>
          <p:txBody>
            <a:bodyPr/>
            <a:lstStyle/>
            <a:p>
              <a:endParaRPr lang="en-US"/>
            </a:p>
          </p:txBody>
        </p:sp>
        <p:sp>
          <p:nvSpPr>
            <p:cNvPr id="157" name="Line 18"/>
            <p:cNvSpPr>
              <a:spLocks noChangeShapeType="1"/>
            </p:cNvSpPr>
            <p:nvPr/>
          </p:nvSpPr>
          <p:spPr bwMode="auto">
            <a:xfrm>
              <a:off x="1152" y="2827"/>
              <a:ext cx="493" cy="361"/>
            </a:xfrm>
            <a:prstGeom prst="line">
              <a:avLst/>
            </a:prstGeom>
            <a:noFill/>
            <a:ln w="9525">
              <a:solidFill>
                <a:schemeClr val="tx1"/>
              </a:solidFill>
              <a:round/>
              <a:headEnd/>
              <a:tailEnd type="triangle" w="med" len="med"/>
            </a:ln>
            <a:effectLst/>
          </p:spPr>
          <p:txBody>
            <a:bodyPr/>
            <a:lstStyle/>
            <a:p>
              <a:endParaRPr lang="en-US"/>
            </a:p>
          </p:txBody>
        </p:sp>
        <p:sp>
          <p:nvSpPr>
            <p:cNvPr id="158" name="Line 19"/>
            <p:cNvSpPr>
              <a:spLocks noChangeShapeType="1"/>
            </p:cNvSpPr>
            <p:nvPr/>
          </p:nvSpPr>
          <p:spPr bwMode="auto">
            <a:xfrm>
              <a:off x="1192" y="2728"/>
              <a:ext cx="456" cy="0"/>
            </a:xfrm>
            <a:prstGeom prst="line">
              <a:avLst/>
            </a:prstGeom>
            <a:noFill/>
            <a:ln w="9525">
              <a:solidFill>
                <a:schemeClr val="tx1"/>
              </a:solidFill>
              <a:round/>
              <a:headEnd/>
              <a:tailEnd type="triangle" w="med" len="med"/>
            </a:ln>
            <a:effectLst/>
          </p:spPr>
          <p:txBody>
            <a:bodyPr/>
            <a:lstStyle/>
            <a:p>
              <a:endParaRPr lang="en-US"/>
            </a:p>
          </p:txBody>
        </p:sp>
        <p:sp>
          <p:nvSpPr>
            <p:cNvPr id="159" name="Line 20"/>
            <p:cNvSpPr>
              <a:spLocks noChangeShapeType="1"/>
            </p:cNvSpPr>
            <p:nvPr/>
          </p:nvSpPr>
          <p:spPr bwMode="auto">
            <a:xfrm flipV="1">
              <a:off x="2503" y="2329"/>
              <a:ext cx="0" cy="322"/>
            </a:xfrm>
            <a:prstGeom prst="line">
              <a:avLst/>
            </a:prstGeom>
            <a:noFill/>
            <a:ln w="9525">
              <a:solidFill>
                <a:schemeClr val="tx1"/>
              </a:solidFill>
              <a:round/>
              <a:headEnd/>
              <a:tailEnd type="triangle" w="med" len="med"/>
            </a:ln>
            <a:effectLst/>
          </p:spPr>
          <p:txBody>
            <a:bodyPr/>
            <a:lstStyle/>
            <a:p>
              <a:endParaRPr lang="en-US"/>
            </a:p>
          </p:txBody>
        </p:sp>
        <p:sp>
          <p:nvSpPr>
            <p:cNvPr id="160" name="Line 21"/>
            <p:cNvSpPr>
              <a:spLocks noChangeShapeType="1"/>
            </p:cNvSpPr>
            <p:nvPr/>
          </p:nvSpPr>
          <p:spPr bwMode="auto">
            <a:xfrm>
              <a:off x="1743" y="2329"/>
              <a:ext cx="0" cy="307"/>
            </a:xfrm>
            <a:prstGeom prst="line">
              <a:avLst/>
            </a:prstGeom>
            <a:noFill/>
            <a:ln w="9525">
              <a:solidFill>
                <a:schemeClr val="tx1"/>
              </a:solidFill>
              <a:round/>
              <a:headEnd/>
              <a:tailEnd type="triangle" w="med" len="med"/>
            </a:ln>
            <a:effectLst/>
          </p:spPr>
          <p:txBody>
            <a:bodyPr/>
            <a:lstStyle/>
            <a:p>
              <a:endParaRPr lang="en-US"/>
            </a:p>
          </p:txBody>
        </p:sp>
        <p:sp>
          <p:nvSpPr>
            <p:cNvPr id="161" name="Line 22"/>
            <p:cNvSpPr>
              <a:spLocks noChangeShapeType="1"/>
            </p:cNvSpPr>
            <p:nvPr/>
          </p:nvSpPr>
          <p:spPr bwMode="auto">
            <a:xfrm>
              <a:off x="1735" y="2820"/>
              <a:ext cx="0" cy="307"/>
            </a:xfrm>
            <a:prstGeom prst="line">
              <a:avLst/>
            </a:prstGeom>
            <a:noFill/>
            <a:ln w="9525">
              <a:solidFill>
                <a:schemeClr val="tx1"/>
              </a:solidFill>
              <a:round/>
              <a:headEnd/>
              <a:tailEnd type="triangle" w="med" len="med"/>
            </a:ln>
            <a:effectLst/>
          </p:spPr>
          <p:txBody>
            <a:bodyPr/>
            <a:lstStyle/>
            <a:p>
              <a:endParaRPr lang="en-US"/>
            </a:p>
          </p:txBody>
        </p:sp>
        <p:sp>
          <p:nvSpPr>
            <p:cNvPr id="162" name="Text Box 23"/>
            <p:cNvSpPr txBox="1">
              <a:spLocks noChangeArrowheads="1"/>
            </p:cNvSpPr>
            <p:nvPr/>
          </p:nvSpPr>
          <p:spPr bwMode="auto">
            <a:xfrm>
              <a:off x="1974" y="324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3,2</a:t>
              </a:r>
            </a:p>
          </p:txBody>
        </p:sp>
        <p:sp>
          <p:nvSpPr>
            <p:cNvPr id="163" name="Text Box 24"/>
            <p:cNvSpPr txBox="1">
              <a:spLocks noChangeArrowheads="1"/>
            </p:cNvSpPr>
            <p:nvPr/>
          </p:nvSpPr>
          <p:spPr bwMode="auto">
            <a:xfrm>
              <a:off x="1916" y="2867"/>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1</a:t>
              </a:r>
            </a:p>
          </p:txBody>
        </p:sp>
        <p:sp>
          <p:nvSpPr>
            <p:cNvPr id="164" name="Text Box 25"/>
            <p:cNvSpPr txBox="1">
              <a:spLocks noChangeArrowheads="1"/>
            </p:cNvSpPr>
            <p:nvPr/>
          </p:nvSpPr>
          <p:spPr bwMode="auto">
            <a:xfrm>
              <a:off x="2793" y="3232"/>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a:t>
              </a:r>
              <a:r>
                <a:rPr lang="en-US" sz="1200">
                  <a:latin typeface="Symbol" pitchFamily="18" charset="2"/>
                </a:rPr>
                <a:t>-</a:t>
              </a:r>
              <a:r>
                <a:rPr lang="en-US" sz="1200"/>
                <a:t>1</a:t>
              </a:r>
            </a:p>
          </p:txBody>
        </p:sp>
        <p:sp>
          <p:nvSpPr>
            <p:cNvPr id="165" name="Text Box 26"/>
            <p:cNvSpPr txBox="1">
              <a:spLocks noChangeArrowheads="1"/>
            </p:cNvSpPr>
            <p:nvPr/>
          </p:nvSpPr>
          <p:spPr bwMode="auto">
            <a:xfrm>
              <a:off x="1264" y="301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5,4</a:t>
              </a:r>
            </a:p>
          </p:txBody>
        </p:sp>
        <p:sp>
          <p:nvSpPr>
            <p:cNvPr id="166" name="Text Box 27"/>
            <p:cNvSpPr txBox="1">
              <a:spLocks noChangeArrowheads="1"/>
            </p:cNvSpPr>
            <p:nvPr/>
          </p:nvSpPr>
          <p:spPr bwMode="auto">
            <a:xfrm>
              <a:off x="3287" y="2954"/>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4,4</a:t>
              </a:r>
            </a:p>
          </p:txBody>
        </p:sp>
        <p:sp>
          <p:nvSpPr>
            <p:cNvPr id="167" name="Text Box 28"/>
            <p:cNvSpPr txBox="1">
              <a:spLocks noChangeArrowheads="1"/>
            </p:cNvSpPr>
            <p:nvPr/>
          </p:nvSpPr>
          <p:spPr bwMode="auto">
            <a:xfrm>
              <a:off x="2750" y="298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5,2</a:t>
              </a:r>
            </a:p>
          </p:txBody>
        </p:sp>
        <p:sp>
          <p:nvSpPr>
            <p:cNvPr id="168" name="Text Box 29"/>
            <p:cNvSpPr txBox="1">
              <a:spLocks noChangeArrowheads="1"/>
            </p:cNvSpPr>
            <p:nvPr/>
          </p:nvSpPr>
          <p:spPr bwMode="auto">
            <a:xfrm>
              <a:off x="3263" y="238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169" name="Text Box 30"/>
            <p:cNvSpPr txBox="1">
              <a:spLocks noChangeArrowheads="1"/>
            </p:cNvSpPr>
            <p:nvPr/>
          </p:nvSpPr>
          <p:spPr bwMode="auto">
            <a:xfrm>
              <a:off x="1262" y="232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170" name="Text Box 31"/>
            <p:cNvSpPr txBox="1">
              <a:spLocks noChangeArrowheads="1"/>
            </p:cNvSpPr>
            <p:nvPr/>
          </p:nvSpPr>
          <p:spPr bwMode="auto">
            <a:xfrm>
              <a:off x="2050" y="2106"/>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6,4</a:t>
              </a:r>
            </a:p>
          </p:txBody>
        </p:sp>
        <p:sp>
          <p:nvSpPr>
            <p:cNvPr id="171" name="Text Box 32"/>
            <p:cNvSpPr txBox="1">
              <a:spLocks noChangeArrowheads="1"/>
            </p:cNvSpPr>
            <p:nvPr/>
          </p:nvSpPr>
          <p:spPr bwMode="auto">
            <a:xfrm>
              <a:off x="2740" y="2109"/>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3,4</a:t>
              </a:r>
            </a:p>
          </p:txBody>
        </p:sp>
        <p:sp>
          <p:nvSpPr>
            <p:cNvPr id="172" name="Text Box 33"/>
            <p:cNvSpPr txBox="1">
              <a:spLocks noChangeArrowheads="1"/>
            </p:cNvSpPr>
            <p:nvPr/>
          </p:nvSpPr>
          <p:spPr bwMode="auto">
            <a:xfrm>
              <a:off x="2090" y="229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4,4</a:t>
              </a:r>
            </a:p>
          </p:txBody>
        </p:sp>
        <p:sp>
          <p:nvSpPr>
            <p:cNvPr id="173" name="Text Box 34"/>
            <p:cNvSpPr txBox="1">
              <a:spLocks noChangeArrowheads="1"/>
            </p:cNvSpPr>
            <p:nvPr/>
          </p:nvSpPr>
          <p:spPr bwMode="auto">
            <a:xfrm>
              <a:off x="2107" y="2588"/>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a:t>
              </a:r>
              <a:r>
                <a:rPr lang="en-US" sz="1200">
                  <a:latin typeface="Symbol" pitchFamily="18" charset="2"/>
                </a:rPr>
                <a:t>-</a:t>
              </a:r>
              <a:r>
                <a:rPr lang="en-US" sz="1200"/>
                <a:t>3</a:t>
              </a:r>
            </a:p>
          </p:txBody>
        </p:sp>
        <p:sp>
          <p:nvSpPr>
            <p:cNvPr id="174" name="Text Box 35"/>
            <p:cNvSpPr txBox="1">
              <a:spLocks noChangeArrowheads="1"/>
            </p:cNvSpPr>
            <p:nvPr/>
          </p:nvSpPr>
          <p:spPr bwMode="auto">
            <a:xfrm>
              <a:off x="2774" y="238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3,1</a:t>
              </a:r>
            </a:p>
          </p:txBody>
        </p:sp>
        <p:sp>
          <p:nvSpPr>
            <p:cNvPr id="175" name="Text Box 36"/>
            <p:cNvSpPr txBox="1">
              <a:spLocks noChangeArrowheads="1"/>
            </p:cNvSpPr>
            <p:nvPr/>
          </p:nvSpPr>
          <p:spPr bwMode="auto">
            <a:xfrm>
              <a:off x="1757" y="2430"/>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1,2</a:t>
              </a:r>
            </a:p>
          </p:txBody>
        </p:sp>
        <p:sp>
          <p:nvSpPr>
            <p:cNvPr id="176" name="Text Box 37"/>
            <p:cNvSpPr txBox="1">
              <a:spLocks noChangeArrowheads="1"/>
            </p:cNvSpPr>
            <p:nvPr/>
          </p:nvSpPr>
          <p:spPr bwMode="auto">
            <a:xfrm>
              <a:off x="1594" y="287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2,1</a:t>
              </a:r>
            </a:p>
          </p:txBody>
        </p:sp>
        <p:sp>
          <p:nvSpPr>
            <p:cNvPr id="177" name="Text Box 38"/>
            <p:cNvSpPr txBox="1">
              <a:spLocks noChangeArrowheads="1"/>
            </p:cNvSpPr>
            <p:nvPr/>
          </p:nvSpPr>
          <p:spPr bwMode="auto">
            <a:xfrm>
              <a:off x="2525" y="2408"/>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178" name="Text Box 39"/>
            <p:cNvSpPr txBox="1">
              <a:spLocks noChangeArrowheads="1"/>
            </p:cNvSpPr>
            <p:nvPr/>
          </p:nvSpPr>
          <p:spPr bwMode="auto">
            <a:xfrm>
              <a:off x="2520" y="295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1,3</a:t>
              </a:r>
            </a:p>
          </p:txBody>
        </p:sp>
        <p:sp>
          <p:nvSpPr>
            <p:cNvPr id="179" name="Text Box 40"/>
            <p:cNvSpPr txBox="1">
              <a:spLocks noChangeArrowheads="1"/>
            </p:cNvSpPr>
            <p:nvPr/>
          </p:nvSpPr>
          <p:spPr bwMode="auto">
            <a:xfrm>
              <a:off x="1394" y="261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4,3</a:t>
              </a:r>
            </a:p>
          </p:txBody>
        </p:sp>
        <p:sp>
          <p:nvSpPr>
            <p:cNvPr id="180" name="Oval 41"/>
            <p:cNvSpPr>
              <a:spLocks noChangeArrowheads="1"/>
            </p:cNvSpPr>
            <p:nvPr/>
          </p:nvSpPr>
          <p:spPr bwMode="auto">
            <a:xfrm>
              <a:off x="1028" y="2626"/>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s</a:t>
              </a:r>
              <a:endParaRPr lang="en-US" baseline="-25000"/>
            </a:p>
          </p:txBody>
        </p:sp>
        <p:sp>
          <p:nvSpPr>
            <p:cNvPr id="181" name="Oval 42"/>
            <p:cNvSpPr>
              <a:spLocks noChangeArrowheads="1"/>
            </p:cNvSpPr>
            <p:nvPr/>
          </p:nvSpPr>
          <p:spPr bwMode="auto">
            <a:xfrm>
              <a:off x="3136"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f</a:t>
              </a:r>
              <a:endParaRPr lang="en-US" baseline="-25000"/>
            </a:p>
          </p:txBody>
        </p:sp>
        <p:sp>
          <p:nvSpPr>
            <p:cNvPr id="182" name="Oval 43"/>
            <p:cNvSpPr>
              <a:spLocks noChangeArrowheads="1"/>
            </p:cNvSpPr>
            <p:nvPr/>
          </p:nvSpPr>
          <p:spPr bwMode="auto">
            <a:xfrm>
              <a:off x="2404" y="214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c</a:t>
              </a:r>
              <a:endParaRPr lang="en-US" baseline="-25000"/>
            </a:p>
          </p:txBody>
        </p:sp>
        <p:sp>
          <p:nvSpPr>
            <p:cNvPr id="183" name="Oval 44"/>
            <p:cNvSpPr>
              <a:spLocks noChangeArrowheads="1"/>
            </p:cNvSpPr>
            <p:nvPr/>
          </p:nvSpPr>
          <p:spPr bwMode="auto">
            <a:xfrm>
              <a:off x="3143" y="2649"/>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t</a:t>
              </a:r>
              <a:endParaRPr lang="en-US" baseline="-25000"/>
            </a:p>
          </p:txBody>
        </p:sp>
        <p:sp>
          <p:nvSpPr>
            <p:cNvPr id="184" name="Oval 45"/>
            <p:cNvSpPr>
              <a:spLocks noChangeArrowheads="1"/>
            </p:cNvSpPr>
            <p:nvPr/>
          </p:nvSpPr>
          <p:spPr bwMode="auto">
            <a:xfrm>
              <a:off x="3143" y="3132"/>
              <a:ext cx="178" cy="190"/>
            </a:xfrm>
            <a:prstGeom prst="ellipse">
              <a:avLst/>
            </a:prstGeom>
            <a:solidFill>
              <a:srgbClr val="CCFFFF"/>
            </a:solidFill>
            <a:ln w="9525">
              <a:solidFill>
                <a:schemeClr val="tx1"/>
              </a:solidFill>
              <a:round/>
              <a:headEnd/>
              <a:tailEnd/>
            </a:ln>
            <a:effectLst/>
          </p:spPr>
          <p:txBody>
            <a:bodyPr wrap="none" anchor="ctr"/>
            <a:lstStyle/>
            <a:p>
              <a:pPr algn="ctr"/>
              <a:r>
                <a:rPr lang="en-US" i="1"/>
                <a:t>g</a:t>
              </a:r>
              <a:endParaRPr lang="en-US" baseline="-25000"/>
            </a:p>
          </p:txBody>
        </p:sp>
        <p:sp>
          <p:nvSpPr>
            <p:cNvPr id="185" name="Oval 46"/>
            <p:cNvSpPr>
              <a:spLocks noChangeArrowheads="1"/>
            </p:cNvSpPr>
            <p:nvPr/>
          </p:nvSpPr>
          <p:spPr bwMode="auto">
            <a:xfrm>
              <a:off x="1644" y="3117"/>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h</a:t>
              </a:r>
              <a:endParaRPr lang="en-US" baseline="-25000"/>
            </a:p>
          </p:txBody>
        </p:sp>
        <p:sp>
          <p:nvSpPr>
            <p:cNvPr id="186" name="Oval 47"/>
            <p:cNvSpPr>
              <a:spLocks noChangeArrowheads="1"/>
            </p:cNvSpPr>
            <p:nvPr/>
          </p:nvSpPr>
          <p:spPr bwMode="auto">
            <a:xfrm>
              <a:off x="1651" y="2634"/>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b</a:t>
              </a:r>
              <a:endParaRPr lang="en-US" baseline="-25000"/>
            </a:p>
          </p:txBody>
        </p:sp>
        <p:sp>
          <p:nvSpPr>
            <p:cNvPr id="187" name="Oval 48"/>
            <p:cNvSpPr>
              <a:spLocks noChangeArrowheads="1"/>
            </p:cNvSpPr>
            <p:nvPr/>
          </p:nvSpPr>
          <p:spPr bwMode="auto">
            <a:xfrm>
              <a:off x="1651"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a</a:t>
              </a:r>
              <a:endParaRPr lang="en-US" baseline="-25000"/>
            </a:p>
          </p:txBody>
        </p:sp>
        <p:sp>
          <p:nvSpPr>
            <p:cNvPr id="188" name="Oval 49"/>
            <p:cNvSpPr>
              <a:spLocks noChangeArrowheads="1"/>
            </p:cNvSpPr>
            <p:nvPr/>
          </p:nvSpPr>
          <p:spPr bwMode="auto">
            <a:xfrm>
              <a:off x="2411" y="2641"/>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d</a:t>
              </a:r>
              <a:endParaRPr lang="en-US" baseline="-25000"/>
            </a:p>
          </p:txBody>
        </p:sp>
        <p:sp>
          <p:nvSpPr>
            <p:cNvPr id="189" name="Oval 50"/>
            <p:cNvSpPr>
              <a:spLocks noChangeArrowheads="1"/>
            </p:cNvSpPr>
            <p:nvPr/>
          </p:nvSpPr>
          <p:spPr bwMode="auto">
            <a:xfrm>
              <a:off x="2411" y="313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e</a:t>
              </a:r>
              <a:endParaRPr lang="en-US" baseline="-25000"/>
            </a:p>
          </p:txBody>
        </p:sp>
        <p:sp>
          <p:nvSpPr>
            <p:cNvPr id="190" name="Line 51"/>
            <p:cNvSpPr>
              <a:spLocks noChangeShapeType="1"/>
            </p:cNvSpPr>
            <p:nvPr/>
          </p:nvSpPr>
          <p:spPr bwMode="auto">
            <a:xfrm>
              <a:off x="2590" y="2704"/>
              <a:ext cx="564" cy="0"/>
            </a:xfrm>
            <a:prstGeom prst="line">
              <a:avLst/>
            </a:prstGeom>
            <a:noFill/>
            <a:ln w="9525">
              <a:solidFill>
                <a:schemeClr val="tx1"/>
              </a:solidFill>
              <a:round/>
              <a:headEnd/>
              <a:tailEnd type="triangle" w="med" len="med"/>
            </a:ln>
            <a:effectLst/>
          </p:spPr>
          <p:txBody>
            <a:bodyPr/>
            <a:lstStyle/>
            <a:p>
              <a:endParaRPr lang="en-US"/>
            </a:p>
          </p:txBody>
        </p:sp>
        <p:sp>
          <p:nvSpPr>
            <p:cNvPr id="191" name="Text Box 52"/>
            <p:cNvSpPr txBox="1">
              <a:spLocks noChangeArrowheads="1"/>
            </p:cNvSpPr>
            <p:nvPr/>
          </p:nvSpPr>
          <p:spPr bwMode="auto">
            <a:xfrm>
              <a:off x="2876" y="258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2,3</a:t>
              </a:r>
            </a:p>
          </p:txBody>
        </p:sp>
        <p:sp>
          <p:nvSpPr>
            <p:cNvPr id="192" name="Text Box 53"/>
            <p:cNvSpPr txBox="1">
              <a:spLocks noChangeArrowheads="1"/>
            </p:cNvSpPr>
            <p:nvPr/>
          </p:nvSpPr>
          <p:spPr bwMode="auto">
            <a:xfrm>
              <a:off x="922" y="3234"/>
              <a:ext cx="672" cy="145"/>
            </a:xfrm>
            <a:prstGeom prst="rect">
              <a:avLst/>
            </a:prstGeom>
            <a:noFill/>
            <a:ln w="9525">
              <a:noFill/>
              <a:miter lim="800000"/>
              <a:headEnd/>
              <a:tailEnd/>
            </a:ln>
            <a:effectLst/>
          </p:spPr>
          <p:txBody>
            <a:bodyPr wrap="square" lIns="0" tIns="0" rIns="0" bIns="0">
              <a:spAutoFit/>
            </a:bodyPr>
            <a:lstStyle/>
            <a:p>
              <a:pPr>
                <a:spcBef>
                  <a:spcPct val="50000"/>
                </a:spcBef>
              </a:pPr>
              <a:r>
                <a:rPr lang="en-US" sz="1400" i="1" dirty="0"/>
                <a:t>res. cap</a:t>
              </a:r>
              <a:r>
                <a:rPr lang="en-US" sz="1400" dirty="0"/>
                <a:t>,</a:t>
              </a:r>
              <a:r>
                <a:rPr lang="en-US" sz="1400" i="1" dirty="0"/>
                <a:t> cost</a:t>
              </a:r>
            </a:p>
          </p:txBody>
        </p:sp>
        <p:sp>
          <p:nvSpPr>
            <p:cNvPr id="193" name="Line 54"/>
            <p:cNvSpPr>
              <a:spLocks noChangeShapeType="1"/>
            </p:cNvSpPr>
            <p:nvPr/>
          </p:nvSpPr>
          <p:spPr bwMode="auto">
            <a:xfrm flipV="1">
              <a:off x="1170" y="3126"/>
              <a:ext cx="120" cy="126"/>
            </a:xfrm>
            <a:prstGeom prst="line">
              <a:avLst/>
            </a:prstGeom>
            <a:noFill/>
            <a:ln w="9525">
              <a:solidFill>
                <a:schemeClr val="tx1"/>
              </a:solidFill>
              <a:round/>
              <a:headEnd/>
              <a:tailEnd type="triangle" w="med" len="med"/>
            </a:ln>
            <a:effectLst/>
          </p:spPr>
          <p:txBody>
            <a:bodyPr/>
            <a:lstStyle/>
            <a:p>
              <a:endParaRPr lang="en-US"/>
            </a:p>
          </p:txBody>
        </p:sp>
        <p:sp>
          <p:nvSpPr>
            <p:cNvPr id="194" name="Line 202"/>
            <p:cNvSpPr>
              <a:spLocks noChangeShapeType="1"/>
            </p:cNvSpPr>
            <p:nvPr/>
          </p:nvSpPr>
          <p:spPr bwMode="auto">
            <a:xfrm rot="-10800000">
              <a:off x="1182" y="2767"/>
              <a:ext cx="493" cy="361"/>
            </a:xfrm>
            <a:prstGeom prst="line">
              <a:avLst/>
            </a:prstGeom>
            <a:noFill/>
            <a:ln w="9525">
              <a:solidFill>
                <a:schemeClr val="tx1"/>
              </a:solidFill>
              <a:round/>
              <a:headEnd/>
              <a:tailEnd type="triangle" w="med" len="med"/>
            </a:ln>
            <a:effectLst/>
          </p:spPr>
          <p:txBody>
            <a:bodyPr/>
            <a:lstStyle/>
            <a:p>
              <a:endParaRPr lang="en-US"/>
            </a:p>
          </p:txBody>
        </p:sp>
        <p:sp>
          <p:nvSpPr>
            <p:cNvPr id="195" name="Text Box 203"/>
            <p:cNvSpPr txBox="1">
              <a:spLocks noChangeArrowheads="1"/>
            </p:cNvSpPr>
            <p:nvPr/>
          </p:nvSpPr>
          <p:spPr bwMode="auto">
            <a:xfrm>
              <a:off x="1351" y="2772"/>
              <a:ext cx="201"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2,-4</a:t>
              </a:r>
            </a:p>
          </p:txBody>
        </p:sp>
        <p:sp>
          <p:nvSpPr>
            <p:cNvPr id="196" name="Line 204"/>
            <p:cNvSpPr>
              <a:spLocks noChangeShapeType="1"/>
            </p:cNvSpPr>
            <p:nvPr/>
          </p:nvSpPr>
          <p:spPr bwMode="auto">
            <a:xfrm rot="10800000" flipV="1">
              <a:off x="1799" y="2786"/>
              <a:ext cx="623" cy="368"/>
            </a:xfrm>
            <a:prstGeom prst="line">
              <a:avLst/>
            </a:prstGeom>
            <a:noFill/>
            <a:ln w="9525">
              <a:solidFill>
                <a:schemeClr val="tx1"/>
              </a:solidFill>
              <a:round/>
              <a:headEnd/>
              <a:tailEnd type="triangle" w="med" len="med"/>
            </a:ln>
            <a:effectLst/>
          </p:spPr>
          <p:txBody>
            <a:bodyPr/>
            <a:lstStyle/>
            <a:p>
              <a:endParaRPr lang="en-US"/>
            </a:p>
          </p:txBody>
        </p:sp>
        <p:sp>
          <p:nvSpPr>
            <p:cNvPr id="197" name="Line 308"/>
            <p:cNvSpPr>
              <a:spLocks noChangeShapeType="1"/>
            </p:cNvSpPr>
            <p:nvPr/>
          </p:nvSpPr>
          <p:spPr bwMode="auto">
            <a:xfrm rot="10800000" flipV="1">
              <a:off x="1202" y="2311"/>
              <a:ext cx="478" cy="360"/>
            </a:xfrm>
            <a:prstGeom prst="line">
              <a:avLst/>
            </a:prstGeom>
            <a:noFill/>
            <a:ln w="9525">
              <a:solidFill>
                <a:schemeClr val="tx1"/>
              </a:solidFill>
              <a:round/>
              <a:headEnd/>
              <a:tailEnd type="triangle" w="med" len="med"/>
            </a:ln>
            <a:effectLst/>
          </p:spPr>
          <p:txBody>
            <a:bodyPr/>
            <a:lstStyle/>
            <a:p>
              <a:endParaRPr lang="en-US"/>
            </a:p>
          </p:txBody>
        </p:sp>
        <p:sp>
          <p:nvSpPr>
            <p:cNvPr id="198" name="Text Box 309"/>
            <p:cNvSpPr txBox="1">
              <a:spLocks noChangeArrowheads="1"/>
            </p:cNvSpPr>
            <p:nvPr/>
          </p:nvSpPr>
          <p:spPr bwMode="auto">
            <a:xfrm>
              <a:off x="1445" y="2478"/>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2</a:t>
              </a:r>
            </a:p>
          </p:txBody>
        </p:sp>
        <p:sp>
          <p:nvSpPr>
            <p:cNvPr id="199" name="Line 310"/>
            <p:cNvSpPr>
              <a:spLocks noChangeShapeType="1"/>
            </p:cNvSpPr>
            <p:nvPr/>
          </p:nvSpPr>
          <p:spPr bwMode="auto">
            <a:xfrm flipH="1">
              <a:off x="2584" y="2758"/>
              <a:ext cx="564" cy="0"/>
            </a:xfrm>
            <a:prstGeom prst="line">
              <a:avLst/>
            </a:prstGeom>
            <a:noFill/>
            <a:ln w="9525">
              <a:solidFill>
                <a:schemeClr val="tx1"/>
              </a:solidFill>
              <a:round/>
              <a:headEnd/>
              <a:tailEnd type="triangle" w="med" len="med"/>
            </a:ln>
            <a:effectLst/>
          </p:spPr>
          <p:txBody>
            <a:bodyPr/>
            <a:lstStyle/>
            <a:p>
              <a:endParaRPr lang="en-US"/>
            </a:p>
          </p:txBody>
        </p:sp>
        <p:sp>
          <p:nvSpPr>
            <p:cNvPr id="200" name="Text Box 311"/>
            <p:cNvSpPr txBox="1">
              <a:spLocks noChangeArrowheads="1"/>
            </p:cNvSpPr>
            <p:nvPr/>
          </p:nvSpPr>
          <p:spPr bwMode="auto">
            <a:xfrm>
              <a:off x="2846" y="2755"/>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3</a:t>
              </a:r>
            </a:p>
          </p:txBody>
        </p:sp>
        <p:sp>
          <p:nvSpPr>
            <p:cNvPr id="201" name="Line 312"/>
            <p:cNvSpPr>
              <a:spLocks noChangeShapeType="1"/>
            </p:cNvSpPr>
            <p:nvPr/>
          </p:nvSpPr>
          <p:spPr bwMode="auto">
            <a:xfrm rot="10800000" flipV="1">
              <a:off x="3197" y="2842"/>
              <a:ext cx="0" cy="299"/>
            </a:xfrm>
            <a:prstGeom prst="line">
              <a:avLst/>
            </a:prstGeom>
            <a:noFill/>
            <a:ln w="9525">
              <a:solidFill>
                <a:schemeClr val="tx1"/>
              </a:solidFill>
              <a:round/>
              <a:headEnd/>
              <a:tailEnd type="triangle" w="med" len="med"/>
            </a:ln>
            <a:effectLst/>
          </p:spPr>
          <p:txBody>
            <a:bodyPr/>
            <a:lstStyle/>
            <a:p>
              <a:endParaRPr lang="en-US"/>
            </a:p>
          </p:txBody>
        </p:sp>
        <p:sp>
          <p:nvSpPr>
            <p:cNvPr id="202" name="Text Box 313"/>
            <p:cNvSpPr txBox="1">
              <a:spLocks noChangeArrowheads="1"/>
            </p:cNvSpPr>
            <p:nvPr/>
          </p:nvSpPr>
          <p:spPr bwMode="auto">
            <a:xfrm>
              <a:off x="2987" y="2870"/>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4</a:t>
              </a:r>
            </a:p>
          </p:txBody>
        </p:sp>
      </p:grpSp>
      <p:sp>
        <p:nvSpPr>
          <p:cNvPr id="203" name="Content Placeholder 2"/>
          <p:cNvSpPr txBox="1">
            <a:spLocks/>
          </p:cNvSpPr>
          <p:nvPr/>
        </p:nvSpPr>
        <p:spPr bwMode="auto">
          <a:xfrm>
            <a:off x="0" y="721453"/>
            <a:ext cx="4516770" cy="6136547"/>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5425" indent="-225425">
              <a:spcBef>
                <a:spcPts val="200"/>
              </a:spcBef>
              <a:spcAft>
                <a:spcPts val="200"/>
              </a:spcAft>
            </a:pPr>
            <a:r>
              <a:rPr lang="en-US" dirty="0" smtClean="0">
                <a:latin typeface="+mn-lt"/>
              </a:rPr>
              <a:t>3.	The figure below represents an instance of the minimum cost, maximum flow problem. What is the cost of the flow that is shown? </a:t>
            </a:r>
          </a:p>
          <a:p>
            <a:pPr marL="174625" indent="-174625">
              <a:spcBef>
                <a:spcPts val="200"/>
              </a:spcBef>
              <a:spcAft>
                <a:spcPts val="200"/>
              </a:spcAft>
            </a:pPr>
            <a:endParaRPr lang="en-US" dirty="0" smtClean="0">
              <a:latin typeface="+mn-lt"/>
            </a:endParaRPr>
          </a:p>
          <a:p>
            <a:pPr marL="174625" indent="-174625">
              <a:spcBef>
                <a:spcPts val="200"/>
              </a:spcBef>
              <a:spcAft>
                <a:spcPts val="200"/>
              </a:spcAft>
            </a:pPr>
            <a:endParaRPr lang="en-US" dirty="0" smtClean="0">
              <a:latin typeface="+mn-lt"/>
            </a:endParaRPr>
          </a:p>
          <a:p>
            <a:pPr marL="174625" indent="-174625">
              <a:spcBef>
                <a:spcPts val="200"/>
              </a:spcBef>
              <a:spcAft>
                <a:spcPts val="200"/>
              </a:spcAft>
            </a:pPr>
            <a:endParaRPr lang="en-US" dirty="0" smtClean="0">
              <a:latin typeface="+mn-lt"/>
            </a:endParaRPr>
          </a:p>
          <a:p>
            <a:pPr marL="174625" indent="-174625">
              <a:spcBef>
                <a:spcPts val="200"/>
              </a:spcBef>
              <a:spcAft>
                <a:spcPts val="200"/>
              </a:spcAft>
            </a:pPr>
            <a:endParaRPr lang="en-US" dirty="0" smtClean="0">
              <a:latin typeface="+mn-lt"/>
            </a:endParaRPr>
          </a:p>
          <a:p>
            <a:pPr marL="174625" indent="-174625">
              <a:spcBef>
                <a:spcPts val="200"/>
              </a:spcBef>
              <a:spcAft>
                <a:spcPts val="200"/>
              </a:spcAft>
            </a:pPr>
            <a:endParaRPr lang="en-US" dirty="0" smtClean="0">
              <a:latin typeface="+mn-lt"/>
            </a:endParaRPr>
          </a:p>
          <a:p>
            <a:pPr marL="174625" indent="-174625">
              <a:spcBef>
                <a:spcPts val="200"/>
              </a:spcBef>
              <a:spcAft>
                <a:spcPts val="200"/>
              </a:spcAft>
            </a:pPr>
            <a:endParaRPr lang="en-US" dirty="0" smtClean="0">
              <a:latin typeface="+mn-lt"/>
            </a:endParaRPr>
          </a:p>
          <a:p>
            <a:pPr marL="174625" indent="-174625">
              <a:spcBef>
                <a:spcPts val="200"/>
              </a:spcBef>
              <a:spcAft>
                <a:spcPts val="200"/>
              </a:spcAft>
            </a:pPr>
            <a:endParaRPr lang="en-US" dirty="0" smtClean="0">
              <a:latin typeface="+mn-lt"/>
            </a:endParaRPr>
          </a:p>
          <a:p>
            <a:pPr marL="174625" indent="-174625">
              <a:spcBef>
                <a:spcPts val="200"/>
              </a:spcBef>
              <a:spcAft>
                <a:spcPts val="200"/>
              </a:spcAft>
            </a:pPr>
            <a:endParaRPr lang="en-US" dirty="0" smtClean="0">
              <a:latin typeface="+mn-lt"/>
            </a:endParaRPr>
          </a:p>
          <a:p>
            <a:pPr marL="174625">
              <a:spcBef>
                <a:spcPts val="200"/>
              </a:spcBef>
              <a:spcAft>
                <a:spcPts val="200"/>
              </a:spcAft>
            </a:pPr>
            <a:r>
              <a:rPr lang="en-US" i="1" dirty="0" smtClean="0">
                <a:latin typeface="+mn-lt"/>
              </a:rPr>
              <a:t>The cost of the original flow is 46.</a:t>
            </a:r>
            <a:endParaRPr lang="en-US" dirty="0" smtClean="0">
              <a:latin typeface="+mn-lt"/>
            </a:endParaRPr>
          </a:p>
          <a:p>
            <a:pPr marL="174625">
              <a:spcBef>
                <a:spcPts val="200"/>
              </a:spcBef>
              <a:spcAft>
                <a:spcPts val="200"/>
              </a:spcAft>
            </a:pPr>
            <a:r>
              <a:rPr lang="en-US" dirty="0" smtClean="0">
                <a:latin typeface="+mn-lt"/>
              </a:rPr>
              <a:t>Show the residual graph corresponding to this flow (including the edge costs) and show the minimum cost augmenting path in the residual graph.</a:t>
            </a:r>
          </a:p>
        </p:txBody>
      </p:sp>
      <p:grpSp>
        <p:nvGrpSpPr>
          <p:cNvPr id="204" name="Group 380"/>
          <p:cNvGrpSpPr>
            <a:grpSpLocks/>
          </p:cNvGrpSpPr>
          <p:nvPr/>
        </p:nvGrpSpPr>
        <p:grpSpPr bwMode="auto">
          <a:xfrm>
            <a:off x="287891" y="1817802"/>
            <a:ext cx="4012704" cy="2008680"/>
            <a:chOff x="910" y="681"/>
            <a:chExt cx="2585" cy="1294"/>
          </a:xfrm>
        </p:grpSpPr>
        <p:grpSp>
          <p:nvGrpSpPr>
            <p:cNvPr id="205" name="Group 206"/>
            <p:cNvGrpSpPr>
              <a:grpSpLocks/>
            </p:cNvGrpSpPr>
            <p:nvPr/>
          </p:nvGrpSpPr>
          <p:grpSpPr bwMode="auto">
            <a:xfrm>
              <a:off x="1022" y="681"/>
              <a:ext cx="2473" cy="1292"/>
              <a:chOff x="980" y="849"/>
              <a:chExt cx="2473" cy="1292"/>
            </a:xfrm>
          </p:grpSpPr>
          <p:sp>
            <p:nvSpPr>
              <p:cNvPr id="208" name="Line 207"/>
              <p:cNvSpPr>
                <a:spLocks noChangeShapeType="1"/>
              </p:cNvSpPr>
              <p:nvPr/>
            </p:nvSpPr>
            <p:spPr bwMode="auto">
              <a:xfrm flipV="1">
                <a:off x="1130" y="1051"/>
                <a:ext cx="478" cy="360"/>
              </a:xfrm>
              <a:prstGeom prst="line">
                <a:avLst/>
              </a:prstGeom>
              <a:noFill/>
              <a:ln w="9525">
                <a:solidFill>
                  <a:schemeClr val="tx1"/>
                </a:solidFill>
                <a:round/>
                <a:headEnd/>
                <a:tailEnd type="triangle" w="med" len="med"/>
              </a:ln>
              <a:effectLst/>
            </p:spPr>
            <p:txBody>
              <a:bodyPr/>
              <a:lstStyle/>
              <a:p>
                <a:endParaRPr lang="en-US" sz="1800"/>
              </a:p>
            </p:txBody>
          </p:sp>
          <p:sp>
            <p:nvSpPr>
              <p:cNvPr id="209" name="Line 208"/>
              <p:cNvSpPr>
                <a:spLocks noChangeShapeType="1"/>
              </p:cNvSpPr>
              <p:nvPr/>
            </p:nvSpPr>
            <p:spPr bwMode="auto">
              <a:xfrm>
                <a:off x="1767" y="989"/>
                <a:ext cx="587" cy="0"/>
              </a:xfrm>
              <a:prstGeom prst="line">
                <a:avLst/>
              </a:prstGeom>
              <a:noFill/>
              <a:ln w="9525">
                <a:solidFill>
                  <a:schemeClr val="tx1"/>
                </a:solidFill>
                <a:round/>
                <a:headEnd/>
                <a:tailEnd type="triangle" w="med" len="med"/>
              </a:ln>
              <a:effectLst/>
            </p:spPr>
            <p:txBody>
              <a:bodyPr/>
              <a:lstStyle/>
              <a:p>
                <a:endParaRPr lang="en-US" sz="1800"/>
              </a:p>
            </p:txBody>
          </p:sp>
          <p:sp>
            <p:nvSpPr>
              <p:cNvPr id="210" name="Line 209"/>
              <p:cNvSpPr>
                <a:spLocks noChangeShapeType="1"/>
              </p:cNvSpPr>
              <p:nvPr/>
            </p:nvSpPr>
            <p:spPr bwMode="auto">
              <a:xfrm>
                <a:off x="2535" y="989"/>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211" name="Line 210"/>
              <p:cNvSpPr>
                <a:spLocks noChangeShapeType="1"/>
              </p:cNvSpPr>
              <p:nvPr/>
            </p:nvSpPr>
            <p:spPr bwMode="auto">
              <a:xfrm flipH="1">
                <a:off x="2520" y="1074"/>
                <a:ext cx="587" cy="352"/>
              </a:xfrm>
              <a:prstGeom prst="line">
                <a:avLst/>
              </a:prstGeom>
              <a:noFill/>
              <a:ln w="9525">
                <a:solidFill>
                  <a:schemeClr val="tx1"/>
                </a:solidFill>
                <a:round/>
                <a:headEnd/>
                <a:tailEnd type="triangle" w="med" len="med"/>
              </a:ln>
              <a:effectLst/>
            </p:spPr>
            <p:txBody>
              <a:bodyPr/>
              <a:lstStyle/>
              <a:p>
                <a:endParaRPr lang="en-US" sz="1800"/>
              </a:p>
            </p:txBody>
          </p:sp>
          <p:sp>
            <p:nvSpPr>
              <p:cNvPr id="212" name="Line 211"/>
              <p:cNvSpPr>
                <a:spLocks noChangeShapeType="1"/>
              </p:cNvSpPr>
              <p:nvPr/>
            </p:nvSpPr>
            <p:spPr bwMode="auto">
              <a:xfrm>
                <a:off x="2549" y="1979"/>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213" name="Line 212"/>
              <p:cNvSpPr>
                <a:spLocks noChangeShapeType="1"/>
              </p:cNvSpPr>
              <p:nvPr/>
            </p:nvSpPr>
            <p:spPr bwMode="auto">
              <a:xfrm>
                <a:off x="1774" y="1971"/>
                <a:ext cx="601" cy="0"/>
              </a:xfrm>
              <a:prstGeom prst="line">
                <a:avLst/>
              </a:prstGeom>
              <a:noFill/>
              <a:ln w="9525">
                <a:solidFill>
                  <a:schemeClr val="tx1"/>
                </a:solidFill>
                <a:round/>
                <a:headEnd/>
                <a:tailEnd type="triangle" w="med" len="med"/>
              </a:ln>
              <a:effectLst/>
            </p:spPr>
            <p:txBody>
              <a:bodyPr/>
              <a:lstStyle/>
              <a:p>
                <a:endParaRPr lang="en-US" sz="1800"/>
              </a:p>
            </p:txBody>
          </p:sp>
          <p:sp>
            <p:nvSpPr>
              <p:cNvPr id="214" name="Line 213"/>
              <p:cNvSpPr>
                <a:spLocks noChangeShapeType="1"/>
              </p:cNvSpPr>
              <p:nvPr/>
            </p:nvSpPr>
            <p:spPr bwMode="auto">
              <a:xfrm>
                <a:off x="3179" y="1089"/>
                <a:ext cx="0" cy="314"/>
              </a:xfrm>
              <a:prstGeom prst="line">
                <a:avLst/>
              </a:prstGeom>
              <a:noFill/>
              <a:ln w="9525">
                <a:solidFill>
                  <a:schemeClr val="tx1"/>
                </a:solidFill>
                <a:round/>
                <a:headEnd/>
                <a:tailEnd type="triangle" w="med" len="med"/>
              </a:ln>
              <a:effectLst/>
            </p:spPr>
            <p:txBody>
              <a:bodyPr/>
              <a:lstStyle/>
              <a:p>
                <a:endParaRPr lang="en-US" sz="1800"/>
              </a:p>
            </p:txBody>
          </p:sp>
          <p:sp>
            <p:nvSpPr>
              <p:cNvPr id="215" name="Line 214"/>
              <p:cNvSpPr>
                <a:spLocks noChangeShapeType="1"/>
              </p:cNvSpPr>
              <p:nvPr/>
            </p:nvSpPr>
            <p:spPr bwMode="auto">
              <a:xfrm>
                <a:off x="2535" y="1534"/>
                <a:ext cx="572" cy="391"/>
              </a:xfrm>
              <a:prstGeom prst="line">
                <a:avLst/>
              </a:prstGeom>
              <a:noFill/>
              <a:ln w="9525">
                <a:solidFill>
                  <a:schemeClr val="tx1"/>
                </a:solidFill>
                <a:round/>
                <a:headEnd/>
                <a:tailEnd type="triangle" w="med" len="med"/>
              </a:ln>
              <a:effectLst/>
            </p:spPr>
            <p:txBody>
              <a:bodyPr/>
              <a:lstStyle/>
              <a:p>
                <a:endParaRPr lang="en-US" sz="1800"/>
              </a:p>
            </p:txBody>
          </p:sp>
          <p:sp>
            <p:nvSpPr>
              <p:cNvPr id="216" name="Line 215"/>
              <p:cNvSpPr>
                <a:spLocks noChangeShapeType="1"/>
              </p:cNvSpPr>
              <p:nvPr/>
            </p:nvSpPr>
            <p:spPr bwMode="auto">
              <a:xfrm flipV="1">
                <a:off x="3179" y="1588"/>
                <a:ext cx="0" cy="299"/>
              </a:xfrm>
              <a:prstGeom prst="line">
                <a:avLst/>
              </a:prstGeom>
              <a:noFill/>
              <a:ln w="9525">
                <a:solidFill>
                  <a:schemeClr val="tx1"/>
                </a:solidFill>
                <a:round/>
                <a:headEnd/>
                <a:tailEnd type="triangle" w="med" len="med"/>
              </a:ln>
              <a:effectLst/>
            </p:spPr>
            <p:txBody>
              <a:bodyPr/>
              <a:lstStyle/>
              <a:p>
                <a:endParaRPr lang="en-US" sz="1800"/>
              </a:p>
            </p:txBody>
          </p:sp>
          <p:sp>
            <p:nvSpPr>
              <p:cNvPr id="217" name="Line 216"/>
              <p:cNvSpPr>
                <a:spLocks noChangeShapeType="1"/>
              </p:cNvSpPr>
              <p:nvPr/>
            </p:nvSpPr>
            <p:spPr bwMode="auto">
              <a:xfrm flipV="1">
                <a:off x="2455" y="1572"/>
                <a:ext cx="0" cy="322"/>
              </a:xfrm>
              <a:prstGeom prst="line">
                <a:avLst/>
              </a:prstGeom>
              <a:noFill/>
              <a:ln w="9525">
                <a:solidFill>
                  <a:schemeClr val="tx1"/>
                </a:solidFill>
                <a:round/>
                <a:headEnd/>
                <a:tailEnd type="triangle" w="med" len="med"/>
              </a:ln>
              <a:effectLst/>
            </p:spPr>
            <p:txBody>
              <a:bodyPr/>
              <a:lstStyle/>
              <a:p>
                <a:endParaRPr lang="en-US" sz="1800"/>
              </a:p>
            </p:txBody>
          </p:sp>
          <p:sp>
            <p:nvSpPr>
              <p:cNvPr id="218" name="Line 217"/>
              <p:cNvSpPr>
                <a:spLocks noChangeShapeType="1"/>
              </p:cNvSpPr>
              <p:nvPr/>
            </p:nvSpPr>
            <p:spPr bwMode="auto">
              <a:xfrm flipV="1">
                <a:off x="1745" y="1526"/>
                <a:ext cx="623" cy="368"/>
              </a:xfrm>
              <a:prstGeom prst="line">
                <a:avLst/>
              </a:prstGeom>
              <a:noFill/>
              <a:ln w="9525">
                <a:solidFill>
                  <a:schemeClr val="tx1"/>
                </a:solidFill>
                <a:round/>
                <a:headEnd/>
                <a:tailEnd type="triangle" w="med" len="med"/>
              </a:ln>
              <a:effectLst/>
            </p:spPr>
            <p:txBody>
              <a:bodyPr/>
              <a:lstStyle/>
              <a:p>
                <a:endParaRPr lang="en-US" sz="1800"/>
              </a:p>
            </p:txBody>
          </p:sp>
          <p:sp>
            <p:nvSpPr>
              <p:cNvPr id="219" name="Line 218"/>
              <p:cNvSpPr>
                <a:spLocks noChangeShapeType="1"/>
              </p:cNvSpPr>
              <p:nvPr/>
            </p:nvSpPr>
            <p:spPr bwMode="auto">
              <a:xfrm flipV="1">
                <a:off x="1767" y="1043"/>
                <a:ext cx="601" cy="376"/>
              </a:xfrm>
              <a:prstGeom prst="line">
                <a:avLst/>
              </a:prstGeom>
              <a:noFill/>
              <a:ln w="9525">
                <a:solidFill>
                  <a:schemeClr val="tx1"/>
                </a:solidFill>
                <a:round/>
                <a:headEnd/>
                <a:tailEnd type="triangle" w="med" len="med"/>
              </a:ln>
              <a:effectLst/>
            </p:spPr>
            <p:txBody>
              <a:bodyPr/>
              <a:lstStyle/>
              <a:p>
                <a:endParaRPr lang="en-US" sz="1800"/>
              </a:p>
            </p:txBody>
          </p:sp>
          <p:sp>
            <p:nvSpPr>
              <p:cNvPr id="220" name="Line 219"/>
              <p:cNvSpPr>
                <a:spLocks noChangeShapeType="1"/>
              </p:cNvSpPr>
              <p:nvPr/>
            </p:nvSpPr>
            <p:spPr bwMode="auto">
              <a:xfrm>
                <a:off x="1767" y="1058"/>
                <a:ext cx="630" cy="852"/>
              </a:xfrm>
              <a:prstGeom prst="line">
                <a:avLst/>
              </a:prstGeom>
              <a:noFill/>
              <a:ln w="9525">
                <a:solidFill>
                  <a:schemeClr val="tx1"/>
                </a:solidFill>
                <a:round/>
                <a:headEnd/>
                <a:tailEnd type="triangle" w="med" len="med"/>
              </a:ln>
              <a:effectLst/>
            </p:spPr>
            <p:txBody>
              <a:bodyPr/>
              <a:lstStyle/>
              <a:p>
                <a:endParaRPr lang="en-US" sz="1800"/>
              </a:p>
            </p:txBody>
          </p:sp>
          <p:sp>
            <p:nvSpPr>
              <p:cNvPr id="221" name="Line 220"/>
              <p:cNvSpPr>
                <a:spLocks noChangeShapeType="1"/>
              </p:cNvSpPr>
              <p:nvPr/>
            </p:nvSpPr>
            <p:spPr bwMode="auto">
              <a:xfrm>
                <a:off x="1122" y="1549"/>
                <a:ext cx="493" cy="361"/>
              </a:xfrm>
              <a:prstGeom prst="line">
                <a:avLst/>
              </a:prstGeom>
              <a:noFill/>
              <a:ln w="9525">
                <a:solidFill>
                  <a:schemeClr val="tx1"/>
                </a:solidFill>
                <a:round/>
                <a:headEnd/>
                <a:tailEnd type="triangle" w="med" len="med"/>
              </a:ln>
              <a:effectLst/>
            </p:spPr>
            <p:txBody>
              <a:bodyPr/>
              <a:lstStyle/>
              <a:p>
                <a:endParaRPr lang="en-US" sz="1800"/>
              </a:p>
            </p:txBody>
          </p:sp>
          <p:sp>
            <p:nvSpPr>
              <p:cNvPr id="222" name="Line 221"/>
              <p:cNvSpPr>
                <a:spLocks noChangeShapeType="1"/>
              </p:cNvSpPr>
              <p:nvPr/>
            </p:nvSpPr>
            <p:spPr bwMode="auto">
              <a:xfrm>
                <a:off x="1144" y="1480"/>
                <a:ext cx="456" cy="0"/>
              </a:xfrm>
              <a:prstGeom prst="line">
                <a:avLst/>
              </a:prstGeom>
              <a:noFill/>
              <a:ln w="9525">
                <a:solidFill>
                  <a:schemeClr val="tx1"/>
                </a:solidFill>
                <a:round/>
                <a:headEnd/>
                <a:tailEnd type="triangle" w="med" len="med"/>
              </a:ln>
              <a:effectLst/>
            </p:spPr>
            <p:txBody>
              <a:bodyPr/>
              <a:lstStyle/>
              <a:p>
                <a:endParaRPr lang="en-US" sz="1800"/>
              </a:p>
            </p:txBody>
          </p:sp>
          <p:sp>
            <p:nvSpPr>
              <p:cNvPr id="223" name="Line 222"/>
              <p:cNvSpPr>
                <a:spLocks noChangeShapeType="1"/>
              </p:cNvSpPr>
              <p:nvPr/>
            </p:nvSpPr>
            <p:spPr bwMode="auto">
              <a:xfrm flipV="1">
                <a:off x="2455" y="1081"/>
                <a:ext cx="0" cy="322"/>
              </a:xfrm>
              <a:prstGeom prst="line">
                <a:avLst/>
              </a:prstGeom>
              <a:noFill/>
              <a:ln w="9525">
                <a:solidFill>
                  <a:schemeClr val="tx1"/>
                </a:solidFill>
                <a:round/>
                <a:headEnd/>
                <a:tailEnd type="triangle" w="med" len="med"/>
              </a:ln>
              <a:effectLst/>
            </p:spPr>
            <p:txBody>
              <a:bodyPr/>
              <a:lstStyle/>
              <a:p>
                <a:endParaRPr lang="en-US" sz="1800"/>
              </a:p>
            </p:txBody>
          </p:sp>
          <p:sp>
            <p:nvSpPr>
              <p:cNvPr id="224" name="Line 223"/>
              <p:cNvSpPr>
                <a:spLocks noChangeShapeType="1"/>
              </p:cNvSpPr>
              <p:nvPr/>
            </p:nvSpPr>
            <p:spPr bwMode="auto">
              <a:xfrm>
                <a:off x="1695" y="1081"/>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225" name="Line 224"/>
              <p:cNvSpPr>
                <a:spLocks noChangeShapeType="1"/>
              </p:cNvSpPr>
              <p:nvPr/>
            </p:nvSpPr>
            <p:spPr bwMode="auto">
              <a:xfrm>
                <a:off x="1687" y="1572"/>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226" name="Text Box 225"/>
              <p:cNvSpPr txBox="1">
                <a:spLocks noChangeArrowheads="1"/>
              </p:cNvSpPr>
              <p:nvPr/>
            </p:nvSpPr>
            <p:spPr bwMode="auto">
              <a:xfrm>
                <a:off x="1926" y="199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3,0,2</a:t>
                </a:r>
              </a:p>
            </p:txBody>
          </p:sp>
          <p:sp>
            <p:nvSpPr>
              <p:cNvPr id="227" name="Text Box 226"/>
              <p:cNvSpPr txBox="1">
                <a:spLocks noChangeArrowheads="1"/>
              </p:cNvSpPr>
              <p:nvPr/>
            </p:nvSpPr>
            <p:spPr bwMode="auto">
              <a:xfrm>
                <a:off x="1952" y="1757"/>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2,2,1</a:t>
                </a:r>
              </a:p>
            </p:txBody>
          </p:sp>
          <p:sp>
            <p:nvSpPr>
              <p:cNvPr id="228" name="Text Box 227"/>
              <p:cNvSpPr txBox="1">
                <a:spLocks noChangeArrowheads="1"/>
              </p:cNvSpPr>
              <p:nvPr/>
            </p:nvSpPr>
            <p:spPr bwMode="auto">
              <a:xfrm>
                <a:off x="2709" y="2002"/>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3,3,1</a:t>
                </a:r>
              </a:p>
            </p:txBody>
          </p:sp>
          <p:sp>
            <p:nvSpPr>
              <p:cNvPr id="229" name="Text Box 228"/>
              <p:cNvSpPr txBox="1">
                <a:spLocks noChangeArrowheads="1"/>
              </p:cNvSpPr>
              <p:nvPr/>
            </p:nvSpPr>
            <p:spPr bwMode="auto">
              <a:xfrm>
                <a:off x="1162" y="176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7,2,4</a:t>
                </a:r>
              </a:p>
            </p:txBody>
          </p:sp>
          <p:sp>
            <p:nvSpPr>
              <p:cNvPr id="230" name="Text Box 229"/>
              <p:cNvSpPr txBox="1">
                <a:spLocks noChangeArrowheads="1"/>
              </p:cNvSpPr>
              <p:nvPr/>
            </p:nvSpPr>
            <p:spPr bwMode="auto">
              <a:xfrm>
                <a:off x="3215" y="1718"/>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7,3,4</a:t>
                </a:r>
              </a:p>
            </p:txBody>
          </p:sp>
          <p:sp>
            <p:nvSpPr>
              <p:cNvPr id="231" name="Text Box 230"/>
              <p:cNvSpPr txBox="1">
                <a:spLocks noChangeArrowheads="1"/>
              </p:cNvSpPr>
              <p:nvPr/>
            </p:nvSpPr>
            <p:spPr bwMode="auto">
              <a:xfrm>
                <a:off x="2828" y="163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5,0,2</a:t>
                </a:r>
              </a:p>
            </p:txBody>
          </p:sp>
          <p:sp>
            <p:nvSpPr>
              <p:cNvPr id="232" name="Text Box 231"/>
              <p:cNvSpPr txBox="1">
                <a:spLocks noChangeArrowheads="1"/>
              </p:cNvSpPr>
              <p:nvPr/>
            </p:nvSpPr>
            <p:spPr bwMode="auto">
              <a:xfrm>
                <a:off x="3215" y="1135"/>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2,0,2</a:t>
                </a:r>
              </a:p>
            </p:txBody>
          </p:sp>
          <p:sp>
            <p:nvSpPr>
              <p:cNvPr id="233" name="Text Box 232"/>
              <p:cNvSpPr txBox="1">
                <a:spLocks noChangeArrowheads="1"/>
              </p:cNvSpPr>
              <p:nvPr/>
            </p:nvSpPr>
            <p:spPr bwMode="auto">
              <a:xfrm>
                <a:off x="1160" y="107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5,3,2</a:t>
                </a:r>
              </a:p>
            </p:txBody>
          </p:sp>
          <p:sp>
            <p:nvSpPr>
              <p:cNvPr id="234" name="Text Box 233"/>
              <p:cNvSpPr txBox="1">
                <a:spLocks noChangeArrowheads="1"/>
              </p:cNvSpPr>
              <p:nvPr/>
            </p:nvSpPr>
            <p:spPr bwMode="auto">
              <a:xfrm>
                <a:off x="1954" y="852"/>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6,0,4</a:t>
                </a:r>
              </a:p>
            </p:txBody>
          </p:sp>
          <p:sp>
            <p:nvSpPr>
              <p:cNvPr id="235" name="Text Box 234"/>
              <p:cNvSpPr txBox="1">
                <a:spLocks noChangeArrowheads="1"/>
              </p:cNvSpPr>
              <p:nvPr/>
            </p:nvSpPr>
            <p:spPr bwMode="auto">
              <a:xfrm>
                <a:off x="2680" y="849"/>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3,0,4</a:t>
                </a:r>
              </a:p>
            </p:txBody>
          </p:sp>
          <p:sp>
            <p:nvSpPr>
              <p:cNvPr id="236" name="Text Box 235"/>
              <p:cNvSpPr txBox="1">
                <a:spLocks noChangeArrowheads="1"/>
              </p:cNvSpPr>
              <p:nvPr/>
            </p:nvSpPr>
            <p:spPr bwMode="auto">
              <a:xfrm>
                <a:off x="1970" y="1043"/>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4,0,4</a:t>
                </a:r>
              </a:p>
            </p:txBody>
          </p:sp>
          <p:sp>
            <p:nvSpPr>
              <p:cNvPr id="237" name="Text Box 236"/>
              <p:cNvSpPr txBox="1">
                <a:spLocks noChangeArrowheads="1"/>
              </p:cNvSpPr>
              <p:nvPr/>
            </p:nvSpPr>
            <p:spPr bwMode="auto">
              <a:xfrm>
                <a:off x="2059" y="1340"/>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3,3,3</a:t>
                </a:r>
              </a:p>
            </p:txBody>
          </p:sp>
          <p:sp>
            <p:nvSpPr>
              <p:cNvPr id="238" name="Text Box 237"/>
              <p:cNvSpPr txBox="1">
                <a:spLocks noChangeArrowheads="1"/>
              </p:cNvSpPr>
              <p:nvPr/>
            </p:nvSpPr>
            <p:spPr bwMode="auto">
              <a:xfrm>
                <a:off x="2804" y="1249"/>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3,0,1</a:t>
                </a:r>
              </a:p>
            </p:txBody>
          </p:sp>
          <p:sp>
            <p:nvSpPr>
              <p:cNvPr id="239" name="Text Box 238"/>
              <p:cNvSpPr txBox="1">
                <a:spLocks noChangeArrowheads="1"/>
              </p:cNvSpPr>
              <p:nvPr/>
            </p:nvSpPr>
            <p:spPr bwMode="auto">
              <a:xfrm>
                <a:off x="1427" y="1216"/>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1,0,2</a:t>
                </a:r>
              </a:p>
            </p:txBody>
          </p:sp>
          <p:sp>
            <p:nvSpPr>
              <p:cNvPr id="240" name="Text Box 239"/>
              <p:cNvSpPr txBox="1">
                <a:spLocks noChangeArrowheads="1"/>
              </p:cNvSpPr>
              <p:nvPr/>
            </p:nvSpPr>
            <p:spPr bwMode="auto">
              <a:xfrm>
                <a:off x="1414" y="1611"/>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2,0,1</a:t>
                </a:r>
              </a:p>
            </p:txBody>
          </p:sp>
          <p:sp>
            <p:nvSpPr>
              <p:cNvPr id="241" name="Text Box 240"/>
              <p:cNvSpPr txBox="1">
                <a:spLocks noChangeArrowheads="1"/>
              </p:cNvSpPr>
              <p:nvPr/>
            </p:nvSpPr>
            <p:spPr bwMode="auto">
              <a:xfrm>
                <a:off x="2474" y="1130"/>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2,0,2</a:t>
                </a:r>
              </a:p>
            </p:txBody>
          </p:sp>
          <p:sp>
            <p:nvSpPr>
              <p:cNvPr id="242" name="Text Box 241"/>
              <p:cNvSpPr txBox="1">
                <a:spLocks noChangeArrowheads="1"/>
              </p:cNvSpPr>
              <p:nvPr/>
            </p:nvSpPr>
            <p:spPr bwMode="auto">
              <a:xfrm>
                <a:off x="2472" y="1703"/>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1,0,3</a:t>
                </a:r>
              </a:p>
            </p:txBody>
          </p:sp>
          <p:sp>
            <p:nvSpPr>
              <p:cNvPr id="243" name="Text Box 242"/>
              <p:cNvSpPr txBox="1">
                <a:spLocks noChangeArrowheads="1"/>
              </p:cNvSpPr>
              <p:nvPr/>
            </p:nvSpPr>
            <p:spPr bwMode="auto">
              <a:xfrm>
                <a:off x="1238" y="1351"/>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4,0,3</a:t>
                </a:r>
              </a:p>
            </p:txBody>
          </p:sp>
          <p:sp>
            <p:nvSpPr>
              <p:cNvPr id="244" name="Oval 243"/>
              <p:cNvSpPr>
                <a:spLocks noChangeArrowheads="1"/>
              </p:cNvSpPr>
              <p:nvPr/>
            </p:nvSpPr>
            <p:spPr bwMode="auto">
              <a:xfrm>
                <a:off x="980" y="1378"/>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a:t>s</a:t>
                </a:r>
                <a:endParaRPr lang="en-US" sz="1800" baseline="-25000"/>
              </a:p>
            </p:txBody>
          </p:sp>
          <p:sp>
            <p:nvSpPr>
              <p:cNvPr id="245" name="Oval 244"/>
              <p:cNvSpPr>
                <a:spLocks noChangeArrowheads="1"/>
              </p:cNvSpPr>
              <p:nvPr/>
            </p:nvSpPr>
            <p:spPr bwMode="auto">
              <a:xfrm>
                <a:off x="3088" y="902"/>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f</a:t>
                </a:r>
                <a:endParaRPr lang="en-US" sz="1800" baseline="-25000"/>
              </a:p>
            </p:txBody>
          </p:sp>
          <p:sp>
            <p:nvSpPr>
              <p:cNvPr id="246" name="Oval 245"/>
              <p:cNvSpPr>
                <a:spLocks noChangeArrowheads="1"/>
              </p:cNvSpPr>
              <p:nvPr/>
            </p:nvSpPr>
            <p:spPr bwMode="auto">
              <a:xfrm>
                <a:off x="2356" y="894"/>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c</a:t>
                </a:r>
                <a:endParaRPr lang="en-US" sz="1800" baseline="-25000"/>
              </a:p>
            </p:txBody>
          </p:sp>
          <p:sp>
            <p:nvSpPr>
              <p:cNvPr id="247" name="Oval 246"/>
              <p:cNvSpPr>
                <a:spLocks noChangeArrowheads="1"/>
              </p:cNvSpPr>
              <p:nvPr/>
            </p:nvSpPr>
            <p:spPr bwMode="auto">
              <a:xfrm>
                <a:off x="3095" y="1401"/>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t</a:t>
                </a:r>
                <a:endParaRPr lang="en-US" sz="1800" baseline="-25000"/>
              </a:p>
            </p:txBody>
          </p:sp>
          <p:sp>
            <p:nvSpPr>
              <p:cNvPr id="248" name="Oval 247"/>
              <p:cNvSpPr>
                <a:spLocks noChangeArrowheads="1"/>
              </p:cNvSpPr>
              <p:nvPr/>
            </p:nvSpPr>
            <p:spPr bwMode="auto">
              <a:xfrm>
                <a:off x="3095" y="1884"/>
                <a:ext cx="178" cy="190"/>
              </a:xfrm>
              <a:prstGeom prst="ellipse">
                <a:avLst/>
              </a:prstGeom>
              <a:solidFill>
                <a:srgbClr val="CCFFFF"/>
              </a:solidFill>
              <a:ln w="9525">
                <a:solidFill>
                  <a:schemeClr val="tx1"/>
                </a:solidFill>
                <a:round/>
                <a:headEnd/>
                <a:tailEnd/>
              </a:ln>
              <a:effectLst/>
            </p:spPr>
            <p:txBody>
              <a:bodyPr wrap="none" anchor="ctr"/>
              <a:lstStyle/>
              <a:p>
                <a:pPr algn="ctr"/>
                <a:r>
                  <a:rPr lang="en-US" sz="1800" i="1"/>
                  <a:t>g</a:t>
                </a:r>
                <a:endParaRPr lang="en-US" sz="1800" baseline="-25000"/>
              </a:p>
            </p:txBody>
          </p:sp>
          <p:sp>
            <p:nvSpPr>
              <p:cNvPr id="249" name="Oval 248"/>
              <p:cNvSpPr>
                <a:spLocks noChangeArrowheads="1"/>
              </p:cNvSpPr>
              <p:nvPr/>
            </p:nvSpPr>
            <p:spPr bwMode="auto">
              <a:xfrm>
                <a:off x="1596" y="1869"/>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h</a:t>
                </a:r>
                <a:endParaRPr lang="en-US" sz="1800" baseline="-25000"/>
              </a:p>
            </p:txBody>
          </p:sp>
          <p:sp>
            <p:nvSpPr>
              <p:cNvPr id="250" name="Oval 249"/>
              <p:cNvSpPr>
                <a:spLocks noChangeArrowheads="1"/>
              </p:cNvSpPr>
              <p:nvPr/>
            </p:nvSpPr>
            <p:spPr bwMode="auto">
              <a:xfrm>
                <a:off x="1603" y="1386"/>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dirty="0"/>
                  <a:t>b</a:t>
                </a:r>
                <a:endParaRPr lang="en-US" sz="1800" baseline="-25000" dirty="0"/>
              </a:p>
            </p:txBody>
          </p:sp>
          <p:sp>
            <p:nvSpPr>
              <p:cNvPr id="251" name="Oval 250"/>
              <p:cNvSpPr>
                <a:spLocks noChangeArrowheads="1"/>
              </p:cNvSpPr>
              <p:nvPr/>
            </p:nvSpPr>
            <p:spPr bwMode="auto">
              <a:xfrm>
                <a:off x="1603" y="902"/>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a</a:t>
                </a:r>
                <a:endParaRPr lang="en-US" sz="1800" baseline="-25000"/>
              </a:p>
            </p:txBody>
          </p:sp>
          <p:sp>
            <p:nvSpPr>
              <p:cNvPr id="252" name="Oval 251"/>
              <p:cNvSpPr>
                <a:spLocks noChangeArrowheads="1"/>
              </p:cNvSpPr>
              <p:nvPr/>
            </p:nvSpPr>
            <p:spPr bwMode="auto">
              <a:xfrm>
                <a:off x="2363" y="1393"/>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dirty="0"/>
                  <a:t>d</a:t>
                </a:r>
                <a:endParaRPr lang="en-US" sz="1800" baseline="-25000" dirty="0"/>
              </a:p>
            </p:txBody>
          </p:sp>
          <p:sp>
            <p:nvSpPr>
              <p:cNvPr id="253" name="Oval 252"/>
              <p:cNvSpPr>
                <a:spLocks noChangeArrowheads="1"/>
              </p:cNvSpPr>
              <p:nvPr/>
            </p:nvSpPr>
            <p:spPr bwMode="auto">
              <a:xfrm>
                <a:off x="2363" y="1884"/>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e</a:t>
                </a:r>
                <a:endParaRPr lang="en-US" sz="1800" baseline="-25000"/>
              </a:p>
            </p:txBody>
          </p:sp>
          <p:sp>
            <p:nvSpPr>
              <p:cNvPr id="254" name="Line 253"/>
              <p:cNvSpPr>
                <a:spLocks noChangeShapeType="1"/>
              </p:cNvSpPr>
              <p:nvPr/>
            </p:nvSpPr>
            <p:spPr bwMode="auto">
              <a:xfrm>
                <a:off x="2542" y="1480"/>
                <a:ext cx="564" cy="0"/>
              </a:xfrm>
              <a:prstGeom prst="line">
                <a:avLst/>
              </a:prstGeom>
              <a:noFill/>
              <a:ln w="9525">
                <a:solidFill>
                  <a:schemeClr val="tx1"/>
                </a:solidFill>
                <a:round/>
                <a:headEnd/>
                <a:tailEnd type="triangle" w="med" len="med"/>
              </a:ln>
              <a:effectLst/>
            </p:spPr>
            <p:txBody>
              <a:bodyPr/>
              <a:lstStyle/>
              <a:p>
                <a:endParaRPr lang="en-US" sz="1800"/>
              </a:p>
            </p:txBody>
          </p:sp>
          <p:sp>
            <p:nvSpPr>
              <p:cNvPr id="255" name="Text Box 254"/>
              <p:cNvSpPr txBox="1">
                <a:spLocks noChangeArrowheads="1"/>
              </p:cNvSpPr>
              <p:nvPr/>
            </p:nvSpPr>
            <p:spPr bwMode="auto">
              <a:xfrm>
                <a:off x="2744" y="1483"/>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4,2,3</a:t>
                </a:r>
              </a:p>
            </p:txBody>
          </p:sp>
        </p:grpSp>
        <p:sp>
          <p:nvSpPr>
            <p:cNvPr id="206" name="Text Box 306"/>
            <p:cNvSpPr txBox="1">
              <a:spLocks noChangeArrowheads="1"/>
            </p:cNvSpPr>
            <p:nvPr/>
          </p:nvSpPr>
          <p:spPr bwMode="auto">
            <a:xfrm>
              <a:off x="910" y="1836"/>
              <a:ext cx="671"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i="1"/>
                <a:t>cap, flow, cost</a:t>
              </a:r>
            </a:p>
          </p:txBody>
        </p:sp>
        <p:sp>
          <p:nvSpPr>
            <p:cNvPr id="207" name="Line 307"/>
            <p:cNvSpPr>
              <a:spLocks noChangeShapeType="1"/>
            </p:cNvSpPr>
            <p:nvPr/>
          </p:nvSpPr>
          <p:spPr bwMode="auto">
            <a:xfrm flipV="1">
              <a:off x="1158" y="1728"/>
              <a:ext cx="120" cy="126"/>
            </a:xfrm>
            <a:prstGeom prst="line">
              <a:avLst/>
            </a:prstGeom>
            <a:noFill/>
            <a:ln w="9525">
              <a:solidFill>
                <a:schemeClr val="tx1"/>
              </a:solidFill>
              <a:round/>
              <a:headEnd/>
              <a:tailEnd type="triangle" w="med" len="med"/>
            </a:ln>
            <a:effectLst/>
          </p:spPr>
          <p:txBody>
            <a:bodyPr/>
            <a:lstStyle/>
            <a:p>
              <a:endParaRPr lang="en-US" sz="1800"/>
            </a:p>
          </p:txBody>
        </p:sp>
      </p:grpSp>
      <p:grpSp>
        <p:nvGrpSpPr>
          <p:cNvPr id="319" name="Group 318"/>
          <p:cNvGrpSpPr/>
          <p:nvPr/>
        </p:nvGrpSpPr>
        <p:grpSpPr>
          <a:xfrm>
            <a:off x="4990759" y="4274155"/>
            <a:ext cx="3755353" cy="1979934"/>
            <a:chOff x="4871707" y="4128625"/>
            <a:chExt cx="3755353" cy="1979934"/>
          </a:xfrm>
        </p:grpSpPr>
        <p:grpSp>
          <p:nvGrpSpPr>
            <p:cNvPr id="256" name="Group 314"/>
            <p:cNvGrpSpPr>
              <a:grpSpLocks/>
            </p:cNvGrpSpPr>
            <p:nvPr/>
          </p:nvGrpSpPr>
          <p:grpSpPr bwMode="auto">
            <a:xfrm>
              <a:off x="4871707" y="4128625"/>
              <a:ext cx="3755353" cy="1979934"/>
              <a:chOff x="922" y="2043"/>
              <a:chExt cx="2534" cy="1336"/>
            </a:xfrm>
          </p:grpSpPr>
          <p:sp>
            <p:nvSpPr>
              <p:cNvPr id="258" name="Line 6"/>
              <p:cNvSpPr>
                <a:spLocks noChangeShapeType="1"/>
              </p:cNvSpPr>
              <p:nvPr/>
            </p:nvSpPr>
            <p:spPr bwMode="auto">
              <a:xfrm>
                <a:off x="1815" y="2203"/>
                <a:ext cx="587"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59" name="Line 7"/>
              <p:cNvSpPr>
                <a:spLocks noChangeShapeType="1"/>
              </p:cNvSpPr>
              <p:nvPr/>
            </p:nvSpPr>
            <p:spPr bwMode="auto">
              <a:xfrm>
                <a:off x="2583" y="2203"/>
                <a:ext cx="543"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60" name="Line 8"/>
              <p:cNvSpPr>
                <a:spLocks noChangeShapeType="1"/>
              </p:cNvSpPr>
              <p:nvPr/>
            </p:nvSpPr>
            <p:spPr bwMode="auto">
              <a:xfrm flipH="1">
                <a:off x="2568" y="2322"/>
                <a:ext cx="587" cy="352"/>
              </a:xfrm>
              <a:prstGeom prst="line">
                <a:avLst/>
              </a:prstGeom>
              <a:noFill/>
              <a:ln w="9525">
                <a:solidFill>
                  <a:schemeClr val="tx1"/>
                </a:solidFill>
                <a:round/>
                <a:headEnd/>
                <a:tailEnd type="triangle" w="med" len="med"/>
              </a:ln>
              <a:effectLst/>
            </p:spPr>
            <p:txBody>
              <a:bodyPr/>
              <a:lstStyle/>
              <a:p>
                <a:endParaRPr lang="en-US"/>
              </a:p>
            </p:txBody>
          </p:sp>
          <p:sp>
            <p:nvSpPr>
              <p:cNvPr id="261" name="Line 9"/>
              <p:cNvSpPr>
                <a:spLocks noChangeShapeType="1"/>
              </p:cNvSpPr>
              <p:nvPr/>
            </p:nvSpPr>
            <p:spPr bwMode="auto">
              <a:xfrm rot="10800000">
                <a:off x="2597" y="3227"/>
                <a:ext cx="543" cy="0"/>
              </a:xfrm>
              <a:prstGeom prst="line">
                <a:avLst/>
              </a:prstGeom>
              <a:noFill/>
              <a:ln w="9525">
                <a:solidFill>
                  <a:schemeClr val="tx1"/>
                </a:solidFill>
                <a:round/>
                <a:headEnd/>
                <a:tailEnd type="triangle" w="med" len="med"/>
              </a:ln>
              <a:effectLst/>
            </p:spPr>
            <p:txBody>
              <a:bodyPr/>
              <a:lstStyle/>
              <a:p>
                <a:endParaRPr lang="en-US"/>
              </a:p>
            </p:txBody>
          </p:sp>
          <p:sp>
            <p:nvSpPr>
              <p:cNvPr id="262" name="Line 10"/>
              <p:cNvSpPr>
                <a:spLocks noChangeShapeType="1"/>
              </p:cNvSpPr>
              <p:nvPr/>
            </p:nvSpPr>
            <p:spPr bwMode="auto">
              <a:xfrm>
                <a:off x="1822" y="3219"/>
                <a:ext cx="601" cy="0"/>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63" name="Line 11"/>
              <p:cNvSpPr>
                <a:spLocks noChangeShapeType="1"/>
              </p:cNvSpPr>
              <p:nvPr/>
            </p:nvSpPr>
            <p:spPr bwMode="auto">
              <a:xfrm flipV="1">
                <a:off x="3227" y="2337"/>
                <a:ext cx="0" cy="314"/>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64" name="Line 12"/>
              <p:cNvSpPr>
                <a:spLocks noChangeShapeType="1"/>
              </p:cNvSpPr>
              <p:nvPr/>
            </p:nvSpPr>
            <p:spPr bwMode="auto">
              <a:xfrm>
                <a:off x="2583" y="2782"/>
                <a:ext cx="572" cy="391"/>
              </a:xfrm>
              <a:prstGeom prst="line">
                <a:avLst/>
              </a:prstGeom>
              <a:noFill/>
              <a:ln w="9525">
                <a:solidFill>
                  <a:schemeClr val="tx1"/>
                </a:solidFill>
                <a:round/>
                <a:headEnd/>
                <a:tailEnd type="triangle" w="med" len="med"/>
              </a:ln>
              <a:effectLst/>
            </p:spPr>
            <p:txBody>
              <a:bodyPr/>
              <a:lstStyle/>
              <a:p>
                <a:endParaRPr lang="en-US"/>
              </a:p>
            </p:txBody>
          </p:sp>
          <p:sp>
            <p:nvSpPr>
              <p:cNvPr id="265" name="Line 13"/>
              <p:cNvSpPr>
                <a:spLocks noChangeShapeType="1"/>
              </p:cNvSpPr>
              <p:nvPr/>
            </p:nvSpPr>
            <p:spPr bwMode="auto">
              <a:xfrm flipV="1">
                <a:off x="3269" y="2836"/>
                <a:ext cx="0" cy="299"/>
              </a:xfrm>
              <a:prstGeom prst="line">
                <a:avLst/>
              </a:prstGeom>
              <a:noFill/>
              <a:ln w="9525">
                <a:solidFill>
                  <a:schemeClr val="tx1"/>
                </a:solidFill>
                <a:round/>
                <a:headEnd/>
                <a:tailEnd type="triangle" w="med" len="med"/>
              </a:ln>
              <a:effectLst/>
            </p:spPr>
            <p:txBody>
              <a:bodyPr/>
              <a:lstStyle/>
              <a:p>
                <a:endParaRPr lang="en-US"/>
              </a:p>
            </p:txBody>
          </p:sp>
          <p:sp>
            <p:nvSpPr>
              <p:cNvPr id="266" name="Line 14"/>
              <p:cNvSpPr>
                <a:spLocks noChangeShapeType="1"/>
              </p:cNvSpPr>
              <p:nvPr/>
            </p:nvSpPr>
            <p:spPr bwMode="auto">
              <a:xfrm flipV="1">
                <a:off x="2503" y="2820"/>
                <a:ext cx="0" cy="322"/>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67" name="Line 16"/>
              <p:cNvSpPr>
                <a:spLocks noChangeShapeType="1"/>
              </p:cNvSpPr>
              <p:nvPr/>
            </p:nvSpPr>
            <p:spPr bwMode="auto">
              <a:xfrm flipV="1">
                <a:off x="1815" y="2291"/>
                <a:ext cx="601" cy="376"/>
              </a:xfrm>
              <a:prstGeom prst="line">
                <a:avLst/>
              </a:prstGeom>
              <a:noFill/>
              <a:ln w="9525">
                <a:solidFill>
                  <a:schemeClr val="tx1"/>
                </a:solidFill>
                <a:round/>
                <a:headEnd/>
                <a:tailEnd type="triangle" w="med" len="med"/>
              </a:ln>
              <a:effectLst/>
            </p:spPr>
            <p:txBody>
              <a:bodyPr/>
              <a:lstStyle/>
              <a:p>
                <a:endParaRPr lang="en-US"/>
              </a:p>
            </p:txBody>
          </p:sp>
          <p:sp>
            <p:nvSpPr>
              <p:cNvPr id="268" name="Line 17"/>
              <p:cNvSpPr>
                <a:spLocks noChangeShapeType="1"/>
              </p:cNvSpPr>
              <p:nvPr/>
            </p:nvSpPr>
            <p:spPr bwMode="auto">
              <a:xfrm rot="10800000">
                <a:off x="1815" y="2306"/>
                <a:ext cx="630" cy="852"/>
              </a:xfrm>
              <a:prstGeom prst="line">
                <a:avLst/>
              </a:prstGeom>
              <a:noFill/>
              <a:ln w="9525">
                <a:solidFill>
                  <a:schemeClr val="tx1"/>
                </a:solidFill>
                <a:round/>
                <a:headEnd/>
                <a:tailEnd type="triangle" w="med" len="med"/>
              </a:ln>
              <a:effectLst/>
            </p:spPr>
            <p:txBody>
              <a:bodyPr/>
              <a:lstStyle/>
              <a:p>
                <a:endParaRPr lang="en-US"/>
              </a:p>
            </p:txBody>
          </p:sp>
          <p:sp>
            <p:nvSpPr>
              <p:cNvPr id="269" name="Line 18"/>
              <p:cNvSpPr>
                <a:spLocks noChangeShapeType="1"/>
              </p:cNvSpPr>
              <p:nvPr/>
            </p:nvSpPr>
            <p:spPr bwMode="auto">
              <a:xfrm>
                <a:off x="1152" y="2827"/>
                <a:ext cx="493" cy="361"/>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70" name="Line 19"/>
              <p:cNvSpPr>
                <a:spLocks noChangeShapeType="1"/>
              </p:cNvSpPr>
              <p:nvPr/>
            </p:nvSpPr>
            <p:spPr bwMode="auto">
              <a:xfrm>
                <a:off x="1192" y="2728"/>
                <a:ext cx="456" cy="0"/>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71" name="Line 20"/>
              <p:cNvSpPr>
                <a:spLocks noChangeShapeType="1"/>
              </p:cNvSpPr>
              <p:nvPr/>
            </p:nvSpPr>
            <p:spPr bwMode="auto">
              <a:xfrm flipV="1">
                <a:off x="2503" y="2329"/>
                <a:ext cx="0" cy="322"/>
              </a:xfrm>
              <a:prstGeom prst="line">
                <a:avLst/>
              </a:prstGeom>
              <a:noFill/>
              <a:ln w="9525">
                <a:solidFill>
                  <a:schemeClr val="tx1"/>
                </a:solidFill>
                <a:round/>
                <a:headEnd/>
                <a:tailEnd type="triangle" w="med" len="med"/>
              </a:ln>
              <a:effectLst/>
            </p:spPr>
            <p:txBody>
              <a:bodyPr/>
              <a:lstStyle/>
              <a:p>
                <a:endParaRPr lang="en-US"/>
              </a:p>
            </p:txBody>
          </p:sp>
          <p:sp>
            <p:nvSpPr>
              <p:cNvPr id="272" name="Line 21"/>
              <p:cNvSpPr>
                <a:spLocks noChangeShapeType="1"/>
              </p:cNvSpPr>
              <p:nvPr/>
            </p:nvSpPr>
            <p:spPr bwMode="auto">
              <a:xfrm>
                <a:off x="1743" y="2329"/>
                <a:ext cx="0" cy="307"/>
              </a:xfrm>
              <a:prstGeom prst="line">
                <a:avLst/>
              </a:prstGeom>
              <a:noFill/>
              <a:ln w="9525">
                <a:solidFill>
                  <a:schemeClr val="tx1"/>
                </a:solidFill>
                <a:round/>
                <a:headEnd/>
                <a:tailEnd type="triangle" w="med" len="med"/>
              </a:ln>
              <a:effectLst/>
            </p:spPr>
            <p:txBody>
              <a:bodyPr/>
              <a:lstStyle/>
              <a:p>
                <a:endParaRPr lang="en-US"/>
              </a:p>
            </p:txBody>
          </p:sp>
          <p:sp>
            <p:nvSpPr>
              <p:cNvPr id="273" name="Line 22"/>
              <p:cNvSpPr>
                <a:spLocks noChangeShapeType="1"/>
              </p:cNvSpPr>
              <p:nvPr/>
            </p:nvSpPr>
            <p:spPr bwMode="auto">
              <a:xfrm>
                <a:off x="1735" y="2820"/>
                <a:ext cx="0" cy="307"/>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74" name="Text Box 23"/>
              <p:cNvSpPr txBox="1">
                <a:spLocks noChangeArrowheads="1"/>
              </p:cNvSpPr>
              <p:nvPr/>
            </p:nvSpPr>
            <p:spPr bwMode="auto">
              <a:xfrm>
                <a:off x="1974" y="324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3,2</a:t>
                </a:r>
              </a:p>
            </p:txBody>
          </p:sp>
          <p:sp>
            <p:nvSpPr>
              <p:cNvPr id="275" name="Text Box 24"/>
              <p:cNvSpPr txBox="1">
                <a:spLocks noChangeArrowheads="1"/>
              </p:cNvSpPr>
              <p:nvPr/>
            </p:nvSpPr>
            <p:spPr bwMode="auto">
              <a:xfrm>
                <a:off x="1916" y="2867"/>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1</a:t>
                </a:r>
              </a:p>
            </p:txBody>
          </p:sp>
          <p:sp>
            <p:nvSpPr>
              <p:cNvPr id="276" name="Text Box 25"/>
              <p:cNvSpPr txBox="1">
                <a:spLocks noChangeArrowheads="1"/>
              </p:cNvSpPr>
              <p:nvPr/>
            </p:nvSpPr>
            <p:spPr bwMode="auto">
              <a:xfrm>
                <a:off x="2793" y="3232"/>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a:t>
                </a:r>
                <a:r>
                  <a:rPr lang="en-US" sz="1200">
                    <a:latin typeface="Symbol" pitchFamily="18" charset="2"/>
                  </a:rPr>
                  <a:t>-</a:t>
                </a:r>
                <a:r>
                  <a:rPr lang="en-US" sz="1200"/>
                  <a:t>1</a:t>
                </a:r>
              </a:p>
            </p:txBody>
          </p:sp>
          <p:sp>
            <p:nvSpPr>
              <p:cNvPr id="277" name="Text Box 26"/>
              <p:cNvSpPr txBox="1">
                <a:spLocks noChangeArrowheads="1"/>
              </p:cNvSpPr>
              <p:nvPr/>
            </p:nvSpPr>
            <p:spPr bwMode="auto">
              <a:xfrm>
                <a:off x="1264" y="301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5,4</a:t>
                </a:r>
              </a:p>
            </p:txBody>
          </p:sp>
          <p:sp>
            <p:nvSpPr>
              <p:cNvPr id="278" name="Text Box 27"/>
              <p:cNvSpPr txBox="1">
                <a:spLocks noChangeArrowheads="1"/>
              </p:cNvSpPr>
              <p:nvPr/>
            </p:nvSpPr>
            <p:spPr bwMode="auto">
              <a:xfrm>
                <a:off x="3287" y="2954"/>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4,4</a:t>
                </a:r>
              </a:p>
            </p:txBody>
          </p:sp>
          <p:sp>
            <p:nvSpPr>
              <p:cNvPr id="279" name="Text Box 28"/>
              <p:cNvSpPr txBox="1">
                <a:spLocks noChangeArrowheads="1"/>
              </p:cNvSpPr>
              <p:nvPr/>
            </p:nvSpPr>
            <p:spPr bwMode="auto">
              <a:xfrm>
                <a:off x="2750" y="298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5,2</a:t>
                </a:r>
              </a:p>
            </p:txBody>
          </p:sp>
          <p:sp>
            <p:nvSpPr>
              <p:cNvPr id="280" name="Text Box 29"/>
              <p:cNvSpPr txBox="1">
                <a:spLocks noChangeArrowheads="1"/>
              </p:cNvSpPr>
              <p:nvPr/>
            </p:nvSpPr>
            <p:spPr bwMode="auto">
              <a:xfrm>
                <a:off x="3263" y="2383"/>
                <a:ext cx="193"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a:t>
                </a:r>
                <a:r>
                  <a:rPr lang="en-US" sz="1200" dirty="0" smtClean="0"/>
                  <a:t>,–2</a:t>
                </a:r>
                <a:endParaRPr lang="en-US" sz="1200" dirty="0"/>
              </a:p>
            </p:txBody>
          </p:sp>
          <p:sp>
            <p:nvSpPr>
              <p:cNvPr id="282" name="Text Box 31"/>
              <p:cNvSpPr txBox="1">
                <a:spLocks noChangeArrowheads="1"/>
              </p:cNvSpPr>
              <p:nvPr/>
            </p:nvSpPr>
            <p:spPr bwMode="auto">
              <a:xfrm>
                <a:off x="2050" y="204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smtClean="0"/>
                  <a:t>4,4</a:t>
                </a:r>
                <a:endParaRPr lang="en-US" sz="1200" dirty="0"/>
              </a:p>
            </p:txBody>
          </p:sp>
          <p:sp>
            <p:nvSpPr>
              <p:cNvPr id="283" name="Text Box 32"/>
              <p:cNvSpPr txBox="1">
                <a:spLocks noChangeArrowheads="1"/>
              </p:cNvSpPr>
              <p:nvPr/>
            </p:nvSpPr>
            <p:spPr bwMode="auto">
              <a:xfrm>
                <a:off x="2740" y="206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smtClean="0"/>
                  <a:t>1,4</a:t>
                </a:r>
                <a:endParaRPr lang="en-US" sz="1200" dirty="0"/>
              </a:p>
            </p:txBody>
          </p:sp>
          <p:sp>
            <p:nvSpPr>
              <p:cNvPr id="284" name="Text Box 33"/>
              <p:cNvSpPr txBox="1">
                <a:spLocks noChangeArrowheads="1"/>
              </p:cNvSpPr>
              <p:nvPr/>
            </p:nvSpPr>
            <p:spPr bwMode="auto">
              <a:xfrm>
                <a:off x="2176" y="241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4,4</a:t>
                </a:r>
              </a:p>
            </p:txBody>
          </p:sp>
          <p:sp>
            <p:nvSpPr>
              <p:cNvPr id="285" name="Text Box 34"/>
              <p:cNvSpPr txBox="1">
                <a:spLocks noChangeArrowheads="1"/>
              </p:cNvSpPr>
              <p:nvPr/>
            </p:nvSpPr>
            <p:spPr bwMode="auto">
              <a:xfrm>
                <a:off x="2124" y="2605"/>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3</a:t>
                </a:r>
              </a:p>
            </p:txBody>
          </p:sp>
          <p:sp>
            <p:nvSpPr>
              <p:cNvPr id="286" name="Text Box 35"/>
              <p:cNvSpPr txBox="1">
                <a:spLocks noChangeArrowheads="1"/>
              </p:cNvSpPr>
              <p:nvPr/>
            </p:nvSpPr>
            <p:spPr bwMode="auto">
              <a:xfrm>
                <a:off x="2728" y="238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3,1</a:t>
                </a:r>
              </a:p>
            </p:txBody>
          </p:sp>
          <p:sp>
            <p:nvSpPr>
              <p:cNvPr id="287" name="Text Box 36"/>
              <p:cNvSpPr txBox="1">
                <a:spLocks noChangeArrowheads="1"/>
              </p:cNvSpPr>
              <p:nvPr/>
            </p:nvSpPr>
            <p:spPr bwMode="auto">
              <a:xfrm>
                <a:off x="1757" y="2430"/>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1,2</a:t>
                </a:r>
              </a:p>
            </p:txBody>
          </p:sp>
          <p:sp>
            <p:nvSpPr>
              <p:cNvPr id="288" name="Text Box 37"/>
              <p:cNvSpPr txBox="1">
                <a:spLocks noChangeArrowheads="1"/>
              </p:cNvSpPr>
              <p:nvPr/>
            </p:nvSpPr>
            <p:spPr bwMode="auto">
              <a:xfrm>
                <a:off x="1594" y="287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2,1</a:t>
                </a:r>
              </a:p>
            </p:txBody>
          </p:sp>
          <p:sp>
            <p:nvSpPr>
              <p:cNvPr id="289" name="Text Box 38"/>
              <p:cNvSpPr txBox="1">
                <a:spLocks noChangeArrowheads="1"/>
              </p:cNvSpPr>
              <p:nvPr/>
            </p:nvSpPr>
            <p:spPr bwMode="auto">
              <a:xfrm>
                <a:off x="2525" y="2408"/>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290" name="Text Box 39"/>
              <p:cNvSpPr txBox="1">
                <a:spLocks noChangeArrowheads="1"/>
              </p:cNvSpPr>
              <p:nvPr/>
            </p:nvSpPr>
            <p:spPr bwMode="auto">
              <a:xfrm>
                <a:off x="2520" y="295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1,3</a:t>
                </a:r>
              </a:p>
            </p:txBody>
          </p:sp>
          <p:sp>
            <p:nvSpPr>
              <p:cNvPr id="291" name="Text Box 40"/>
              <p:cNvSpPr txBox="1">
                <a:spLocks noChangeArrowheads="1"/>
              </p:cNvSpPr>
              <p:nvPr/>
            </p:nvSpPr>
            <p:spPr bwMode="auto">
              <a:xfrm>
                <a:off x="1394" y="2600"/>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4,3</a:t>
                </a:r>
              </a:p>
            </p:txBody>
          </p:sp>
          <p:sp>
            <p:nvSpPr>
              <p:cNvPr id="292" name="Oval 41"/>
              <p:cNvSpPr>
                <a:spLocks noChangeArrowheads="1"/>
              </p:cNvSpPr>
              <p:nvPr/>
            </p:nvSpPr>
            <p:spPr bwMode="auto">
              <a:xfrm>
                <a:off x="1028" y="2626"/>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s</a:t>
                </a:r>
                <a:endParaRPr lang="en-US" baseline="-25000"/>
              </a:p>
            </p:txBody>
          </p:sp>
          <p:sp>
            <p:nvSpPr>
              <p:cNvPr id="293" name="Oval 42"/>
              <p:cNvSpPr>
                <a:spLocks noChangeArrowheads="1"/>
              </p:cNvSpPr>
              <p:nvPr/>
            </p:nvSpPr>
            <p:spPr bwMode="auto">
              <a:xfrm>
                <a:off x="3136"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f</a:t>
                </a:r>
                <a:endParaRPr lang="en-US" baseline="-25000"/>
              </a:p>
            </p:txBody>
          </p:sp>
          <p:sp>
            <p:nvSpPr>
              <p:cNvPr id="294" name="Oval 43"/>
              <p:cNvSpPr>
                <a:spLocks noChangeArrowheads="1"/>
              </p:cNvSpPr>
              <p:nvPr/>
            </p:nvSpPr>
            <p:spPr bwMode="auto">
              <a:xfrm>
                <a:off x="2404" y="214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c</a:t>
                </a:r>
                <a:endParaRPr lang="en-US" baseline="-25000"/>
              </a:p>
            </p:txBody>
          </p:sp>
          <p:sp>
            <p:nvSpPr>
              <p:cNvPr id="295" name="Oval 44"/>
              <p:cNvSpPr>
                <a:spLocks noChangeArrowheads="1"/>
              </p:cNvSpPr>
              <p:nvPr/>
            </p:nvSpPr>
            <p:spPr bwMode="auto">
              <a:xfrm>
                <a:off x="3143" y="2649"/>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t</a:t>
                </a:r>
                <a:endParaRPr lang="en-US" baseline="-25000"/>
              </a:p>
            </p:txBody>
          </p:sp>
          <p:sp>
            <p:nvSpPr>
              <p:cNvPr id="296" name="Oval 45"/>
              <p:cNvSpPr>
                <a:spLocks noChangeArrowheads="1"/>
              </p:cNvSpPr>
              <p:nvPr/>
            </p:nvSpPr>
            <p:spPr bwMode="auto">
              <a:xfrm>
                <a:off x="3143" y="3132"/>
                <a:ext cx="178" cy="190"/>
              </a:xfrm>
              <a:prstGeom prst="ellipse">
                <a:avLst/>
              </a:prstGeom>
              <a:solidFill>
                <a:srgbClr val="CCFFFF"/>
              </a:solidFill>
              <a:ln w="9525">
                <a:solidFill>
                  <a:schemeClr val="tx1"/>
                </a:solidFill>
                <a:round/>
                <a:headEnd/>
                <a:tailEnd/>
              </a:ln>
              <a:effectLst/>
            </p:spPr>
            <p:txBody>
              <a:bodyPr wrap="none" anchor="ctr"/>
              <a:lstStyle/>
              <a:p>
                <a:pPr algn="ctr"/>
                <a:r>
                  <a:rPr lang="en-US" i="1"/>
                  <a:t>g</a:t>
                </a:r>
                <a:endParaRPr lang="en-US" baseline="-25000"/>
              </a:p>
            </p:txBody>
          </p:sp>
          <p:sp>
            <p:nvSpPr>
              <p:cNvPr id="297" name="Oval 46"/>
              <p:cNvSpPr>
                <a:spLocks noChangeArrowheads="1"/>
              </p:cNvSpPr>
              <p:nvPr/>
            </p:nvSpPr>
            <p:spPr bwMode="auto">
              <a:xfrm>
                <a:off x="1644" y="3117"/>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h</a:t>
                </a:r>
                <a:endParaRPr lang="en-US" baseline="-25000"/>
              </a:p>
            </p:txBody>
          </p:sp>
          <p:sp>
            <p:nvSpPr>
              <p:cNvPr id="298" name="Oval 47"/>
              <p:cNvSpPr>
                <a:spLocks noChangeArrowheads="1"/>
              </p:cNvSpPr>
              <p:nvPr/>
            </p:nvSpPr>
            <p:spPr bwMode="auto">
              <a:xfrm>
                <a:off x="1651" y="2634"/>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b</a:t>
                </a:r>
                <a:endParaRPr lang="en-US" baseline="-25000"/>
              </a:p>
            </p:txBody>
          </p:sp>
          <p:sp>
            <p:nvSpPr>
              <p:cNvPr id="299" name="Oval 48"/>
              <p:cNvSpPr>
                <a:spLocks noChangeArrowheads="1"/>
              </p:cNvSpPr>
              <p:nvPr/>
            </p:nvSpPr>
            <p:spPr bwMode="auto">
              <a:xfrm>
                <a:off x="1651"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a</a:t>
                </a:r>
                <a:endParaRPr lang="en-US" baseline="-25000"/>
              </a:p>
            </p:txBody>
          </p:sp>
          <p:sp>
            <p:nvSpPr>
              <p:cNvPr id="300" name="Oval 49"/>
              <p:cNvSpPr>
                <a:spLocks noChangeArrowheads="1"/>
              </p:cNvSpPr>
              <p:nvPr/>
            </p:nvSpPr>
            <p:spPr bwMode="auto">
              <a:xfrm>
                <a:off x="2411" y="2641"/>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d</a:t>
                </a:r>
                <a:endParaRPr lang="en-US" baseline="-25000"/>
              </a:p>
            </p:txBody>
          </p:sp>
          <p:sp>
            <p:nvSpPr>
              <p:cNvPr id="301" name="Oval 50"/>
              <p:cNvSpPr>
                <a:spLocks noChangeArrowheads="1"/>
              </p:cNvSpPr>
              <p:nvPr/>
            </p:nvSpPr>
            <p:spPr bwMode="auto">
              <a:xfrm>
                <a:off x="2411" y="313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e</a:t>
                </a:r>
                <a:endParaRPr lang="en-US" baseline="-25000"/>
              </a:p>
            </p:txBody>
          </p:sp>
          <p:sp>
            <p:nvSpPr>
              <p:cNvPr id="302" name="Line 51"/>
              <p:cNvSpPr>
                <a:spLocks noChangeShapeType="1"/>
              </p:cNvSpPr>
              <p:nvPr/>
            </p:nvSpPr>
            <p:spPr bwMode="auto">
              <a:xfrm>
                <a:off x="2590" y="2704"/>
                <a:ext cx="564" cy="0"/>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303" name="Text Box 52"/>
              <p:cNvSpPr txBox="1">
                <a:spLocks noChangeArrowheads="1"/>
              </p:cNvSpPr>
              <p:nvPr/>
            </p:nvSpPr>
            <p:spPr bwMode="auto">
              <a:xfrm>
                <a:off x="2876" y="258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2,3</a:t>
                </a:r>
              </a:p>
            </p:txBody>
          </p:sp>
          <p:sp>
            <p:nvSpPr>
              <p:cNvPr id="304" name="Text Box 53"/>
              <p:cNvSpPr txBox="1">
                <a:spLocks noChangeArrowheads="1"/>
              </p:cNvSpPr>
              <p:nvPr/>
            </p:nvSpPr>
            <p:spPr bwMode="auto">
              <a:xfrm>
                <a:off x="922" y="3234"/>
                <a:ext cx="672" cy="145"/>
              </a:xfrm>
              <a:prstGeom prst="rect">
                <a:avLst/>
              </a:prstGeom>
              <a:noFill/>
              <a:ln w="9525">
                <a:noFill/>
                <a:miter lim="800000"/>
                <a:headEnd/>
                <a:tailEnd/>
              </a:ln>
              <a:effectLst/>
            </p:spPr>
            <p:txBody>
              <a:bodyPr wrap="square" lIns="0" tIns="0" rIns="0" bIns="0">
                <a:spAutoFit/>
              </a:bodyPr>
              <a:lstStyle/>
              <a:p>
                <a:pPr>
                  <a:spcBef>
                    <a:spcPct val="50000"/>
                  </a:spcBef>
                </a:pPr>
                <a:r>
                  <a:rPr lang="en-US" sz="1400" i="1" dirty="0"/>
                  <a:t>res. cap</a:t>
                </a:r>
                <a:r>
                  <a:rPr lang="en-US" sz="1400" dirty="0"/>
                  <a:t>,</a:t>
                </a:r>
                <a:r>
                  <a:rPr lang="en-US" sz="1400" i="1" dirty="0"/>
                  <a:t> cost</a:t>
                </a:r>
              </a:p>
            </p:txBody>
          </p:sp>
          <p:sp>
            <p:nvSpPr>
              <p:cNvPr id="305" name="Line 54"/>
              <p:cNvSpPr>
                <a:spLocks noChangeShapeType="1"/>
              </p:cNvSpPr>
              <p:nvPr/>
            </p:nvSpPr>
            <p:spPr bwMode="auto">
              <a:xfrm flipV="1">
                <a:off x="1170" y="3126"/>
                <a:ext cx="120" cy="126"/>
              </a:xfrm>
              <a:prstGeom prst="line">
                <a:avLst/>
              </a:prstGeom>
              <a:noFill/>
              <a:ln w="9525">
                <a:solidFill>
                  <a:schemeClr val="tx1"/>
                </a:solidFill>
                <a:round/>
                <a:headEnd/>
                <a:tailEnd type="triangle" w="med" len="med"/>
              </a:ln>
              <a:effectLst/>
            </p:spPr>
            <p:txBody>
              <a:bodyPr/>
              <a:lstStyle/>
              <a:p>
                <a:endParaRPr lang="en-US"/>
              </a:p>
            </p:txBody>
          </p:sp>
          <p:sp>
            <p:nvSpPr>
              <p:cNvPr id="306" name="Line 202"/>
              <p:cNvSpPr>
                <a:spLocks noChangeShapeType="1"/>
              </p:cNvSpPr>
              <p:nvPr/>
            </p:nvSpPr>
            <p:spPr bwMode="auto">
              <a:xfrm rot="-10800000">
                <a:off x="1182" y="2767"/>
                <a:ext cx="493" cy="361"/>
              </a:xfrm>
              <a:prstGeom prst="line">
                <a:avLst/>
              </a:prstGeom>
              <a:noFill/>
              <a:ln w="9525">
                <a:solidFill>
                  <a:schemeClr val="tx1"/>
                </a:solidFill>
                <a:round/>
                <a:headEnd/>
                <a:tailEnd type="triangle" w="med" len="med"/>
              </a:ln>
              <a:effectLst/>
            </p:spPr>
            <p:txBody>
              <a:bodyPr/>
              <a:lstStyle/>
              <a:p>
                <a:endParaRPr lang="en-US"/>
              </a:p>
            </p:txBody>
          </p:sp>
          <p:sp>
            <p:nvSpPr>
              <p:cNvPr id="307" name="Text Box 203"/>
              <p:cNvSpPr txBox="1">
                <a:spLocks noChangeArrowheads="1"/>
              </p:cNvSpPr>
              <p:nvPr/>
            </p:nvSpPr>
            <p:spPr bwMode="auto">
              <a:xfrm>
                <a:off x="1351" y="2772"/>
                <a:ext cx="201"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2,-4</a:t>
                </a:r>
              </a:p>
            </p:txBody>
          </p:sp>
          <p:sp>
            <p:nvSpPr>
              <p:cNvPr id="308" name="Line 204"/>
              <p:cNvSpPr>
                <a:spLocks noChangeShapeType="1"/>
              </p:cNvSpPr>
              <p:nvPr/>
            </p:nvSpPr>
            <p:spPr bwMode="auto">
              <a:xfrm rot="10800000" flipV="1">
                <a:off x="1799" y="2786"/>
                <a:ext cx="623" cy="368"/>
              </a:xfrm>
              <a:prstGeom prst="line">
                <a:avLst/>
              </a:prstGeom>
              <a:noFill/>
              <a:ln w="9525">
                <a:solidFill>
                  <a:schemeClr val="tx1"/>
                </a:solidFill>
                <a:round/>
                <a:headEnd/>
                <a:tailEnd type="triangle" w="med" len="med"/>
              </a:ln>
              <a:effectLst/>
            </p:spPr>
            <p:txBody>
              <a:bodyPr/>
              <a:lstStyle/>
              <a:p>
                <a:endParaRPr lang="en-US"/>
              </a:p>
            </p:txBody>
          </p:sp>
          <p:sp>
            <p:nvSpPr>
              <p:cNvPr id="309" name="Line 308"/>
              <p:cNvSpPr>
                <a:spLocks noChangeShapeType="1"/>
              </p:cNvSpPr>
              <p:nvPr/>
            </p:nvSpPr>
            <p:spPr bwMode="auto">
              <a:xfrm rot="10800000" flipV="1">
                <a:off x="1185" y="2288"/>
                <a:ext cx="478" cy="360"/>
              </a:xfrm>
              <a:prstGeom prst="line">
                <a:avLst/>
              </a:prstGeom>
              <a:noFill/>
              <a:ln w="9525">
                <a:solidFill>
                  <a:schemeClr val="tx1"/>
                </a:solidFill>
                <a:round/>
                <a:headEnd/>
                <a:tailEnd type="triangle" w="med" len="med"/>
              </a:ln>
              <a:effectLst/>
            </p:spPr>
            <p:txBody>
              <a:bodyPr/>
              <a:lstStyle/>
              <a:p>
                <a:endParaRPr lang="en-US"/>
              </a:p>
            </p:txBody>
          </p:sp>
          <p:sp>
            <p:nvSpPr>
              <p:cNvPr id="310" name="Text Box 309"/>
              <p:cNvSpPr txBox="1">
                <a:spLocks noChangeArrowheads="1"/>
              </p:cNvSpPr>
              <p:nvPr/>
            </p:nvSpPr>
            <p:spPr bwMode="auto">
              <a:xfrm>
                <a:off x="1245" y="2341"/>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smtClean="0"/>
                  <a:t>5,</a:t>
                </a:r>
                <a:r>
                  <a:rPr lang="en-US" sz="1200" dirty="0" smtClean="0">
                    <a:latin typeface="Symbol" pitchFamily="18" charset="2"/>
                  </a:rPr>
                  <a:t>-</a:t>
                </a:r>
                <a:r>
                  <a:rPr lang="en-US" sz="1200" dirty="0" smtClean="0"/>
                  <a:t>2</a:t>
                </a:r>
                <a:endParaRPr lang="en-US" sz="1200" dirty="0"/>
              </a:p>
            </p:txBody>
          </p:sp>
          <p:sp>
            <p:nvSpPr>
              <p:cNvPr id="311" name="Line 310"/>
              <p:cNvSpPr>
                <a:spLocks noChangeShapeType="1"/>
              </p:cNvSpPr>
              <p:nvPr/>
            </p:nvSpPr>
            <p:spPr bwMode="auto">
              <a:xfrm flipH="1">
                <a:off x="2584" y="2758"/>
                <a:ext cx="564" cy="0"/>
              </a:xfrm>
              <a:prstGeom prst="line">
                <a:avLst/>
              </a:prstGeom>
              <a:noFill/>
              <a:ln w="9525">
                <a:solidFill>
                  <a:schemeClr val="tx1"/>
                </a:solidFill>
                <a:round/>
                <a:headEnd/>
                <a:tailEnd type="triangle" w="med" len="med"/>
              </a:ln>
              <a:effectLst/>
            </p:spPr>
            <p:txBody>
              <a:bodyPr/>
              <a:lstStyle/>
              <a:p>
                <a:endParaRPr lang="en-US"/>
              </a:p>
            </p:txBody>
          </p:sp>
          <p:sp>
            <p:nvSpPr>
              <p:cNvPr id="312" name="Text Box 311"/>
              <p:cNvSpPr txBox="1">
                <a:spLocks noChangeArrowheads="1"/>
              </p:cNvSpPr>
              <p:nvPr/>
            </p:nvSpPr>
            <p:spPr bwMode="auto">
              <a:xfrm>
                <a:off x="2846" y="2755"/>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3</a:t>
                </a:r>
              </a:p>
            </p:txBody>
          </p:sp>
          <p:sp>
            <p:nvSpPr>
              <p:cNvPr id="313" name="Line 312"/>
              <p:cNvSpPr>
                <a:spLocks noChangeShapeType="1"/>
              </p:cNvSpPr>
              <p:nvPr/>
            </p:nvSpPr>
            <p:spPr bwMode="auto">
              <a:xfrm rot="10800000" flipV="1">
                <a:off x="3197" y="2842"/>
                <a:ext cx="0" cy="299"/>
              </a:xfrm>
              <a:prstGeom prst="line">
                <a:avLst/>
              </a:prstGeom>
              <a:noFill/>
              <a:ln w="9525">
                <a:solidFill>
                  <a:schemeClr val="tx1"/>
                </a:solidFill>
                <a:round/>
                <a:headEnd/>
                <a:tailEnd type="triangle" w="med" len="med"/>
              </a:ln>
              <a:effectLst/>
            </p:spPr>
            <p:txBody>
              <a:bodyPr/>
              <a:lstStyle/>
              <a:p>
                <a:endParaRPr lang="en-US"/>
              </a:p>
            </p:txBody>
          </p:sp>
          <p:sp>
            <p:nvSpPr>
              <p:cNvPr id="314" name="Text Box 313"/>
              <p:cNvSpPr txBox="1">
                <a:spLocks noChangeArrowheads="1"/>
              </p:cNvSpPr>
              <p:nvPr/>
            </p:nvSpPr>
            <p:spPr bwMode="auto">
              <a:xfrm>
                <a:off x="2987" y="2870"/>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4</a:t>
                </a:r>
              </a:p>
            </p:txBody>
          </p:sp>
        </p:grpSp>
        <p:sp>
          <p:nvSpPr>
            <p:cNvPr id="315" name="Line 6"/>
            <p:cNvSpPr>
              <a:spLocks noChangeShapeType="1"/>
            </p:cNvSpPr>
            <p:nvPr/>
          </p:nvSpPr>
          <p:spPr bwMode="auto">
            <a:xfrm flipH="1">
              <a:off x="6212055" y="4441529"/>
              <a:ext cx="869926"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316" name="Text Box 31"/>
            <p:cNvSpPr txBox="1">
              <a:spLocks noChangeArrowheads="1"/>
            </p:cNvSpPr>
            <p:nvPr/>
          </p:nvSpPr>
          <p:spPr bwMode="auto">
            <a:xfrm>
              <a:off x="6492587" y="4442121"/>
              <a:ext cx="297680" cy="184666"/>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smtClean="0"/>
                <a:t>2,–4</a:t>
              </a:r>
              <a:endParaRPr lang="en-US" sz="1200" dirty="0"/>
            </a:p>
          </p:txBody>
        </p:sp>
        <p:sp>
          <p:nvSpPr>
            <p:cNvPr id="317" name="Line 7"/>
            <p:cNvSpPr>
              <a:spLocks noChangeShapeType="1"/>
            </p:cNvSpPr>
            <p:nvPr/>
          </p:nvSpPr>
          <p:spPr bwMode="auto">
            <a:xfrm flipH="1">
              <a:off x="7333286" y="4449996"/>
              <a:ext cx="804718"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318" name="Text Box 31"/>
            <p:cNvSpPr txBox="1">
              <a:spLocks noChangeArrowheads="1"/>
            </p:cNvSpPr>
            <p:nvPr/>
          </p:nvSpPr>
          <p:spPr bwMode="auto">
            <a:xfrm>
              <a:off x="7550921" y="4442121"/>
              <a:ext cx="297680" cy="184666"/>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smtClean="0"/>
                <a:t>2,–4</a:t>
              </a:r>
              <a:endParaRPr lang="en-US" sz="1200"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wipe(left)">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dissolv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
                                            <p:txEl>
                                              <p:pRg st="0" end="0"/>
                                            </p:txEl>
                                          </p:spTgt>
                                        </p:tgtEl>
                                        <p:attrNameLst>
                                          <p:attrName>style.visibility</p:attrName>
                                        </p:attrNameLst>
                                      </p:cBhvr>
                                      <p:to>
                                        <p:strVal val="visible"/>
                                      </p:to>
                                    </p:set>
                                    <p:animEffect transition="in" filter="wipe(left)">
                                      <p:cBhvr>
                                        <p:cTn id="17" dur="500"/>
                                        <p:tgtEl>
                                          <p:spTgt spid="203">
                                            <p:txEl>
                                              <p:pRg st="0" end="0"/>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04"/>
                                        </p:tgtEl>
                                        <p:attrNameLst>
                                          <p:attrName>style.visibility</p:attrName>
                                        </p:attrNameLst>
                                      </p:cBhvr>
                                      <p:to>
                                        <p:strVal val="visible"/>
                                      </p:to>
                                    </p:set>
                                    <p:animEffect transition="in" filter="dissolve">
                                      <p:cBhvr>
                                        <p:cTn id="21" dur="500"/>
                                        <p:tgtEl>
                                          <p:spTgt spid="2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3">
                                            <p:txEl>
                                              <p:pRg st="9" end="9"/>
                                            </p:txEl>
                                          </p:spTgt>
                                        </p:tgtEl>
                                        <p:attrNameLst>
                                          <p:attrName>style.visibility</p:attrName>
                                        </p:attrNameLst>
                                      </p:cBhvr>
                                      <p:to>
                                        <p:strVal val="visible"/>
                                      </p:to>
                                    </p:set>
                                    <p:animEffect transition="in" filter="wipe(left)">
                                      <p:cBhvr>
                                        <p:cTn id="26" dur="500"/>
                                        <p:tgtEl>
                                          <p:spTgt spid="20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3">
                                            <p:txEl>
                                              <p:pRg st="10" end="10"/>
                                            </p:txEl>
                                          </p:spTgt>
                                        </p:tgtEl>
                                        <p:attrNameLst>
                                          <p:attrName>style.visibility</p:attrName>
                                        </p:attrNameLst>
                                      </p:cBhvr>
                                      <p:to>
                                        <p:strVal val="visible"/>
                                      </p:to>
                                    </p:set>
                                    <p:animEffect transition="in" filter="wipe(left)">
                                      <p:cBhvr>
                                        <p:cTn id="31" dur="500"/>
                                        <p:tgtEl>
                                          <p:spTgt spid="2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P spid="20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627230" y="689958"/>
            <a:ext cx="4516770" cy="617635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4763">
              <a:spcBef>
                <a:spcPts val="300"/>
              </a:spcBef>
              <a:spcAft>
                <a:spcPts val="300"/>
              </a:spcAft>
            </a:pPr>
            <a:endParaRPr lang="en-US" sz="1400" i="1" dirty="0" smtClean="0"/>
          </a:p>
        </p:txBody>
      </p:sp>
      <p:sp>
        <p:nvSpPr>
          <p:cNvPr id="327" name="Content Placeholder 2"/>
          <p:cNvSpPr txBox="1">
            <a:spLocks/>
          </p:cNvSpPr>
          <p:nvPr/>
        </p:nvSpPr>
        <p:spPr bwMode="auto">
          <a:xfrm>
            <a:off x="0" y="676275"/>
            <a:ext cx="4516770" cy="6181724"/>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176213">
              <a:spcBef>
                <a:spcPts val="300"/>
              </a:spcBef>
              <a:spcAft>
                <a:spcPts val="300"/>
              </a:spcAft>
            </a:pPr>
            <a:endParaRPr lang="en-US" sz="1400" dirty="0" smtClean="0"/>
          </a:p>
          <a:p>
            <a:pPr marL="228600" indent="-176213">
              <a:spcBef>
                <a:spcPts val="300"/>
              </a:spcBef>
              <a:spcAft>
                <a:spcPts val="300"/>
              </a:spcAft>
            </a:pPr>
            <a:endParaRPr lang="en-US" sz="1400" dirty="0" smtClean="0"/>
          </a:p>
          <a:p>
            <a:pPr marL="228600" indent="-176213">
              <a:spcBef>
                <a:spcPts val="300"/>
              </a:spcBef>
              <a:spcAft>
                <a:spcPts val="300"/>
              </a:spcAft>
            </a:pPr>
            <a:endParaRPr lang="en-US" sz="1400" dirty="0" smtClean="0"/>
          </a:p>
          <a:p>
            <a:pPr marL="228600" indent="-176213">
              <a:spcBef>
                <a:spcPts val="300"/>
              </a:spcBef>
              <a:spcAft>
                <a:spcPts val="300"/>
              </a:spcAft>
            </a:pPr>
            <a:endParaRPr lang="en-US" sz="1400" dirty="0" smtClean="0"/>
          </a:p>
        </p:txBody>
      </p:sp>
      <p:grpSp>
        <p:nvGrpSpPr>
          <p:cNvPr id="5" name="Group 260"/>
          <p:cNvGrpSpPr>
            <a:grpSpLocks/>
          </p:cNvGrpSpPr>
          <p:nvPr/>
        </p:nvGrpSpPr>
        <p:grpSpPr bwMode="auto">
          <a:xfrm>
            <a:off x="4795463" y="2460744"/>
            <a:ext cx="4255941" cy="2516766"/>
            <a:chOff x="778" y="2034"/>
            <a:chExt cx="2452" cy="1450"/>
          </a:xfrm>
        </p:grpSpPr>
        <p:sp>
          <p:nvSpPr>
            <p:cNvPr id="487" name="Line 187"/>
            <p:cNvSpPr>
              <a:spLocks noChangeShapeType="1"/>
            </p:cNvSpPr>
            <p:nvPr/>
          </p:nvSpPr>
          <p:spPr bwMode="auto">
            <a:xfrm>
              <a:off x="1629" y="2237"/>
              <a:ext cx="587" cy="0"/>
            </a:xfrm>
            <a:prstGeom prst="line">
              <a:avLst/>
            </a:prstGeom>
            <a:noFill/>
            <a:ln w="9525">
              <a:solidFill>
                <a:schemeClr val="tx1"/>
              </a:solidFill>
              <a:round/>
              <a:headEnd/>
              <a:tailEnd type="triangle" w="med" len="med"/>
            </a:ln>
            <a:effectLst/>
          </p:spPr>
          <p:txBody>
            <a:bodyPr/>
            <a:lstStyle/>
            <a:p>
              <a:endParaRPr lang="en-US" sz="1800"/>
            </a:p>
          </p:txBody>
        </p:sp>
        <p:sp>
          <p:nvSpPr>
            <p:cNvPr id="488" name="Line 188"/>
            <p:cNvSpPr>
              <a:spLocks noChangeShapeType="1"/>
            </p:cNvSpPr>
            <p:nvPr/>
          </p:nvSpPr>
          <p:spPr bwMode="auto">
            <a:xfrm>
              <a:off x="2397" y="2237"/>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489" name="Line 189"/>
            <p:cNvSpPr>
              <a:spLocks noChangeShapeType="1"/>
            </p:cNvSpPr>
            <p:nvPr/>
          </p:nvSpPr>
          <p:spPr bwMode="auto">
            <a:xfrm flipH="1">
              <a:off x="2382" y="2346"/>
              <a:ext cx="587" cy="352"/>
            </a:xfrm>
            <a:prstGeom prst="line">
              <a:avLst/>
            </a:prstGeom>
            <a:noFill/>
            <a:ln w="9525">
              <a:solidFill>
                <a:schemeClr val="tx1"/>
              </a:solidFill>
              <a:round/>
              <a:headEnd/>
              <a:tailEnd type="triangle" w="med" len="med"/>
            </a:ln>
            <a:effectLst/>
          </p:spPr>
          <p:txBody>
            <a:bodyPr/>
            <a:lstStyle/>
            <a:p>
              <a:endParaRPr lang="en-US" sz="1800"/>
            </a:p>
          </p:txBody>
        </p:sp>
        <p:sp>
          <p:nvSpPr>
            <p:cNvPr id="490" name="Line 190"/>
            <p:cNvSpPr>
              <a:spLocks noChangeShapeType="1"/>
            </p:cNvSpPr>
            <p:nvPr/>
          </p:nvSpPr>
          <p:spPr bwMode="auto">
            <a:xfrm rot="10800000">
              <a:off x="2411" y="3251"/>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491" name="Line 191"/>
            <p:cNvSpPr>
              <a:spLocks noChangeShapeType="1"/>
            </p:cNvSpPr>
            <p:nvPr/>
          </p:nvSpPr>
          <p:spPr bwMode="auto">
            <a:xfrm>
              <a:off x="1636" y="3243"/>
              <a:ext cx="601" cy="0"/>
            </a:xfrm>
            <a:prstGeom prst="line">
              <a:avLst/>
            </a:prstGeom>
            <a:noFill/>
            <a:ln w="38100">
              <a:solidFill>
                <a:schemeClr val="tx1"/>
              </a:solidFill>
              <a:round/>
              <a:headEnd/>
              <a:tailEnd type="triangle" w="med" len="med"/>
            </a:ln>
            <a:effectLst/>
          </p:spPr>
          <p:txBody>
            <a:bodyPr/>
            <a:lstStyle/>
            <a:p>
              <a:endParaRPr lang="en-US" sz="1800"/>
            </a:p>
          </p:txBody>
        </p:sp>
        <p:sp>
          <p:nvSpPr>
            <p:cNvPr id="492" name="Line 192"/>
            <p:cNvSpPr>
              <a:spLocks noChangeShapeType="1"/>
            </p:cNvSpPr>
            <p:nvPr/>
          </p:nvSpPr>
          <p:spPr bwMode="auto">
            <a:xfrm flipV="1">
              <a:off x="3041" y="2361"/>
              <a:ext cx="0" cy="314"/>
            </a:xfrm>
            <a:prstGeom prst="line">
              <a:avLst/>
            </a:prstGeom>
            <a:noFill/>
            <a:ln w="9525">
              <a:solidFill>
                <a:schemeClr val="tx1"/>
              </a:solidFill>
              <a:round/>
              <a:headEnd/>
              <a:tailEnd type="triangle" w="med" len="med"/>
            </a:ln>
            <a:effectLst/>
          </p:spPr>
          <p:txBody>
            <a:bodyPr/>
            <a:lstStyle/>
            <a:p>
              <a:endParaRPr lang="en-US" sz="1800"/>
            </a:p>
          </p:txBody>
        </p:sp>
        <p:sp>
          <p:nvSpPr>
            <p:cNvPr id="493" name="Line 193"/>
            <p:cNvSpPr>
              <a:spLocks noChangeShapeType="1"/>
            </p:cNvSpPr>
            <p:nvPr/>
          </p:nvSpPr>
          <p:spPr bwMode="auto">
            <a:xfrm>
              <a:off x="2397" y="2806"/>
              <a:ext cx="572" cy="391"/>
            </a:xfrm>
            <a:prstGeom prst="line">
              <a:avLst/>
            </a:prstGeom>
            <a:noFill/>
            <a:ln w="9525">
              <a:solidFill>
                <a:schemeClr val="tx1"/>
              </a:solidFill>
              <a:round/>
              <a:headEnd/>
              <a:tailEnd type="triangle" w="med" len="med"/>
            </a:ln>
            <a:effectLst/>
          </p:spPr>
          <p:txBody>
            <a:bodyPr/>
            <a:lstStyle/>
            <a:p>
              <a:endParaRPr lang="en-US" sz="1800"/>
            </a:p>
          </p:txBody>
        </p:sp>
        <p:sp>
          <p:nvSpPr>
            <p:cNvPr id="494" name="Line 194"/>
            <p:cNvSpPr>
              <a:spLocks noChangeShapeType="1"/>
            </p:cNvSpPr>
            <p:nvPr/>
          </p:nvSpPr>
          <p:spPr bwMode="auto">
            <a:xfrm flipV="1">
              <a:off x="3083" y="2860"/>
              <a:ext cx="0" cy="299"/>
            </a:xfrm>
            <a:prstGeom prst="line">
              <a:avLst/>
            </a:prstGeom>
            <a:noFill/>
            <a:ln w="9525">
              <a:solidFill>
                <a:schemeClr val="tx1"/>
              </a:solidFill>
              <a:round/>
              <a:headEnd/>
              <a:tailEnd type="triangle" w="med" len="med"/>
            </a:ln>
            <a:effectLst/>
          </p:spPr>
          <p:txBody>
            <a:bodyPr/>
            <a:lstStyle/>
            <a:p>
              <a:endParaRPr lang="en-US" sz="1800"/>
            </a:p>
          </p:txBody>
        </p:sp>
        <p:sp>
          <p:nvSpPr>
            <p:cNvPr id="495" name="Line 195"/>
            <p:cNvSpPr>
              <a:spLocks noChangeShapeType="1"/>
            </p:cNvSpPr>
            <p:nvPr/>
          </p:nvSpPr>
          <p:spPr bwMode="auto">
            <a:xfrm flipV="1">
              <a:off x="2317" y="2844"/>
              <a:ext cx="0" cy="322"/>
            </a:xfrm>
            <a:prstGeom prst="line">
              <a:avLst/>
            </a:prstGeom>
            <a:noFill/>
            <a:ln w="38100">
              <a:solidFill>
                <a:schemeClr val="tx1"/>
              </a:solidFill>
              <a:round/>
              <a:headEnd/>
              <a:tailEnd type="triangle" w="med" len="med"/>
            </a:ln>
            <a:effectLst/>
          </p:spPr>
          <p:txBody>
            <a:bodyPr/>
            <a:lstStyle/>
            <a:p>
              <a:endParaRPr lang="en-US" sz="1800"/>
            </a:p>
          </p:txBody>
        </p:sp>
        <p:sp>
          <p:nvSpPr>
            <p:cNvPr id="496" name="Line 196"/>
            <p:cNvSpPr>
              <a:spLocks noChangeShapeType="1"/>
            </p:cNvSpPr>
            <p:nvPr/>
          </p:nvSpPr>
          <p:spPr bwMode="auto">
            <a:xfrm flipV="1">
              <a:off x="1629" y="2315"/>
              <a:ext cx="601" cy="376"/>
            </a:xfrm>
            <a:prstGeom prst="line">
              <a:avLst/>
            </a:prstGeom>
            <a:noFill/>
            <a:ln w="9525">
              <a:solidFill>
                <a:schemeClr val="tx1"/>
              </a:solidFill>
              <a:round/>
              <a:headEnd/>
              <a:tailEnd type="triangle" w="med" len="med"/>
            </a:ln>
            <a:effectLst/>
          </p:spPr>
          <p:txBody>
            <a:bodyPr/>
            <a:lstStyle/>
            <a:p>
              <a:endParaRPr lang="en-US" sz="1800"/>
            </a:p>
          </p:txBody>
        </p:sp>
        <p:sp>
          <p:nvSpPr>
            <p:cNvPr id="497" name="Line 197"/>
            <p:cNvSpPr>
              <a:spLocks noChangeShapeType="1"/>
            </p:cNvSpPr>
            <p:nvPr/>
          </p:nvSpPr>
          <p:spPr bwMode="auto">
            <a:xfrm rot="10800000">
              <a:off x="1629" y="2330"/>
              <a:ext cx="630" cy="852"/>
            </a:xfrm>
            <a:prstGeom prst="line">
              <a:avLst/>
            </a:prstGeom>
            <a:noFill/>
            <a:ln w="9525">
              <a:solidFill>
                <a:schemeClr val="tx1"/>
              </a:solidFill>
              <a:round/>
              <a:headEnd/>
              <a:tailEnd type="triangle" w="med" len="med"/>
            </a:ln>
            <a:effectLst/>
          </p:spPr>
          <p:txBody>
            <a:bodyPr/>
            <a:lstStyle/>
            <a:p>
              <a:endParaRPr lang="en-US" sz="1800"/>
            </a:p>
          </p:txBody>
        </p:sp>
        <p:sp>
          <p:nvSpPr>
            <p:cNvPr id="498" name="Line 198"/>
            <p:cNvSpPr>
              <a:spLocks noChangeShapeType="1"/>
            </p:cNvSpPr>
            <p:nvPr/>
          </p:nvSpPr>
          <p:spPr bwMode="auto">
            <a:xfrm>
              <a:off x="966" y="2851"/>
              <a:ext cx="493" cy="361"/>
            </a:xfrm>
            <a:prstGeom prst="line">
              <a:avLst/>
            </a:prstGeom>
            <a:noFill/>
            <a:ln w="38100">
              <a:solidFill>
                <a:schemeClr val="tx1"/>
              </a:solidFill>
              <a:round/>
              <a:headEnd/>
              <a:tailEnd type="triangle" w="med" len="med"/>
            </a:ln>
            <a:effectLst/>
          </p:spPr>
          <p:txBody>
            <a:bodyPr/>
            <a:lstStyle/>
            <a:p>
              <a:endParaRPr lang="en-US" sz="1800"/>
            </a:p>
          </p:txBody>
        </p:sp>
        <p:sp>
          <p:nvSpPr>
            <p:cNvPr id="499" name="Line 199"/>
            <p:cNvSpPr>
              <a:spLocks noChangeShapeType="1"/>
            </p:cNvSpPr>
            <p:nvPr/>
          </p:nvSpPr>
          <p:spPr bwMode="auto">
            <a:xfrm>
              <a:off x="1006" y="2752"/>
              <a:ext cx="456" cy="0"/>
            </a:xfrm>
            <a:prstGeom prst="line">
              <a:avLst/>
            </a:prstGeom>
            <a:noFill/>
            <a:ln w="9525">
              <a:solidFill>
                <a:schemeClr val="tx1"/>
              </a:solidFill>
              <a:round/>
              <a:headEnd/>
              <a:tailEnd type="triangle" w="med" len="med"/>
            </a:ln>
            <a:effectLst/>
          </p:spPr>
          <p:txBody>
            <a:bodyPr/>
            <a:lstStyle/>
            <a:p>
              <a:endParaRPr lang="en-US" sz="1800"/>
            </a:p>
          </p:txBody>
        </p:sp>
        <p:sp>
          <p:nvSpPr>
            <p:cNvPr id="500" name="Line 200"/>
            <p:cNvSpPr>
              <a:spLocks noChangeShapeType="1"/>
            </p:cNvSpPr>
            <p:nvPr/>
          </p:nvSpPr>
          <p:spPr bwMode="auto">
            <a:xfrm flipV="1">
              <a:off x="2317" y="2353"/>
              <a:ext cx="0" cy="322"/>
            </a:xfrm>
            <a:prstGeom prst="line">
              <a:avLst/>
            </a:prstGeom>
            <a:noFill/>
            <a:ln w="9525">
              <a:solidFill>
                <a:schemeClr val="tx1"/>
              </a:solidFill>
              <a:round/>
              <a:headEnd/>
              <a:tailEnd type="triangle" w="med" len="med"/>
            </a:ln>
            <a:effectLst/>
          </p:spPr>
          <p:txBody>
            <a:bodyPr/>
            <a:lstStyle/>
            <a:p>
              <a:endParaRPr lang="en-US" sz="1800"/>
            </a:p>
          </p:txBody>
        </p:sp>
        <p:sp>
          <p:nvSpPr>
            <p:cNvPr id="501" name="Line 201"/>
            <p:cNvSpPr>
              <a:spLocks noChangeShapeType="1"/>
            </p:cNvSpPr>
            <p:nvPr/>
          </p:nvSpPr>
          <p:spPr bwMode="auto">
            <a:xfrm>
              <a:off x="1557" y="2353"/>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502" name="Line 202"/>
            <p:cNvSpPr>
              <a:spLocks noChangeShapeType="1"/>
            </p:cNvSpPr>
            <p:nvPr/>
          </p:nvSpPr>
          <p:spPr bwMode="auto">
            <a:xfrm>
              <a:off x="1549" y="2844"/>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503" name="Text Box 203"/>
            <p:cNvSpPr txBox="1">
              <a:spLocks noChangeArrowheads="1"/>
            </p:cNvSpPr>
            <p:nvPr/>
          </p:nvSpPr>
          <p:spPr bwMode="auto">
            <a:xfrm>
              <a:off x="1788" y="326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3,0</a:t>
              </a:r>
            </a:p>
          </p:txBody>
        </p:sp>
        <p:sp>
          <p:nvSpPr>
            <p:cNvPr id="504" name="Text Box 204"/>
            <p:cNvSpPr txBox="1">
              <a:spLocks noChangeArrowheads="1"/>
            </p:cNvSpPr>
            <p:nvPr/>
          </p:nvSpPr>
          <p:spPr bwMode="auto">
            <a:xfrm>
              <a:off x="1736" y="290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r>
                <a:rPr lang="en-US" sz="1400">
                  <a:latin typeface="Symbol" pitchFamily="18" charset="2"/>
                </a:rPr>
                <a:t>0</a:t>
              </a:r>
              <a:endParaRPr lang="en-US" sz="1400"/>
            </a:p>
          </p:txBody>
        </p:sp>
        <p:sp>
          <p:nvSpPr>
            <p:cNvPr id="505" name="Text Box 205"/>
            <p:cNvSpPr txBox="1">
              <a:spLocks noChangeArrowheads="1"/>
            </p:cNvSpPr>
            <p:nvPr/>
          </p:nvSpPr>
          <p:spPr bwMode="auto">
            <a:xfrm>
              <a:off x="2607" y="325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1</a:t>
              </a:r>
              <a:endParaRPr lang="en-US" sz="1400"/>
            </a:p>
          </p:txBody>
        </p:sp>
        <p:sp>
          <p:nvSpPr>
            <p:cNvPr id="506" name="Text Box 206"/>
            <p:cNvSpPr txBox="1">
              <a:spLocks noChangeArrowheads="1"/>
            </p:cNvSpPr>
            <p:nvPr/>
          </p:nvSpPr>
          <p:spPr bwMode="auto">
            <a:xfrm>
              <a:off x="1096" y="303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5,0</a:t>
              </a:r>
            </a:p>
          </p:txBody>
        </p:sp>
        <p:sp>
          <p:nvSpPr>
            <p:cNvPr id="507" name="Text Box 207"/>
            <p:cNvSpPr txBox="1">
              <a:spLocks noChangeArrowheads="1"/>
            </p:cNvSpPr>
            <p:nvPr/>
          </p:nvSpPr>
          <p:spPr bwMode="auto">
            <a:xfrm>
              <a:off x="3101" y="2978"/>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508" name="Text Box 208"/>
            <p:cNvSpPr txBox="1">
              <a:spLocks noChangeArrowheads="1"/>
            </p:cNvSpPr>
            <p:nvPr/>
          </p:nvSpPr>
          <p:spPr bwMode="auto">
            <a:xfrm>
              <a:off x="2564" y="298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5,3</a:t>
              </a:r>
            </a:p>
          </p:txBody>
        </p:sp>
        <p:sp>
          <p:nvSpPr>
            <p:cNvPr id="509" name="Text Box 209"/>
            <p:cNvSpPr txBox="1">
              <a:spLocks noChangeArrowheads="1"/>
            </p:cNvSpPr>
            <p:nvPr/>
          </p:nvSpPr>
          <p:spPr bwMode="auto">
            <a:xfrm>
              <a:off x="3071" y="2473"/>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10" name="Text Box 211"/>
            <p:cNvSpPr txBox="1">
              <a:spLocks noChangeArrowheads="1"/>
            </p:cNvSpPr>
            <p:nvPr/>
          </p:nvSpPr>
          <p:spPr bwMode="auto">
            <a:xfrm>
              <a:off x="1864" y="210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511" name="Text Box 212"/>
            <p:cNvSpPr txBox="1">
              <a:spLocks noChangeArrowheads="1"/>
            </p:cNvSpPr>
            <p:nvPr/>
          </p:nvSpPr>
          <p:spPr bwMode="auto">
            <a:xfrm>
              <a:off x="2554" y="210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1,0</a:t>
              </a:r>
            </a:p>
          </p:txBody>
        </p:sp>
        <p:sp>
          <p:nvSpPr>
            <p:cNvPr id="512" name="Text Box 213"/>
            <p:cNvSpPr txBox="1">
              <a:spLocks noChangeArrowheads="1"/>
            </p:cNvSpPr>
            <p:nvPr/>
          </p:nvSpPr>
          <p:spPr bwMode="auto">
            <a:xfrm>
              <a:off x="2018" y="242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4,1</a:t>
              </a:r>
            </a:p>
          </p:txBody>
        </p:sp>
        <p:sp>
          <p:nvSpPr>
            <p:cNvPr id="513" name="Text Box 214"/>
            <p:cNvSpPr txBox="1">
              <a:spLocks noChangeArrowheads="1"/>
            </p:cNvSpPr>
            <p:nvPr/>
          </p:nvSpPr>
          <p:spPr bwMode="auto">
            <a:xfrm>
              <a:off x="1921" y="2612"/>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1</a:t>
              </a:r>
              <a:endParaRPr lang="en-US" sz="1400"/>
            </a:p>
          </p:txBody>
        </p:sp>
        <p:sp>
          <p:nvSpPr>
            <p:cNvPr id="514" name="Text Box 215"/>
            <p:cNvSpPr txBox="1">
              <a:spLocks noChangeArrowheads="1"/>
            </p:cNvSpPr>
            <p:nvPr/>
          </p:nvSpPr>
          <p:spPr bwMode="auto">
            <a:xfrm>
              <a:off x="2558" y="241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3,2</a:t>
              </a:r>
            </a:p>
          </p:txBody>
        </p:sp>
        <p:sp>
          <p:nvSpPr>
            <p:cNvPr id="515" name="Text Box 216"/>
            <p:cNvSpPr txBox="1">
              <a:spLocks noChangeArrowheads="1"/>
            </p:cNvSpPr>
            <p:nvPr/>
          </p:nvSpPr>
          <p:spPr bwMode="auto">
            <a:xfrm>
              <a:off x="1565" y="245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1,1</a:t>
              </a:r>
            </a:p>
          </p:txBody>
        </p:sp>
        <p:sp>
          <p:nvSpPr>
            <p:cNvPr id="516" name="Text Box 217"/>
            <p:cNvSpPr txBox="1">
              <a:spLocks noChangeArrowheads="1"/>
            </p:cNvSpPr>
            <p:nvPr/>
          </p:nvSpPr>
          <p:spPr bwMode="auto">
            <a:xfrm>
              <a:off x="1414" y="289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17" name="Text Box 218"/>
            <p:cNvSpPr txBox="1">
              <a:spLocks noChangeArrowheads="1"/>
            </p:cNvSpPr>
            <p:nvPr/>
          </p:nvSpPr>
          <p:spPr bwMode="auto">
            <a:xfrm>
              <a:off x="2339" y="244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2,5</a:t>
              </a:r>
            </a:p>
          </p:txBody>
        </p:sp>
        <p:sp>
          <p:nvSpPr>
            <p:cNvPr id="518" name="Text Box 219"/>
            <p:cNvSpPr txBox="1">
              <a:spLocks noChangeArrowheads="1"/>
            </p:cNvSpPr>
            <p:nvPr/>
          </p:nvSpPr>
          <p:spPr bwMode="auto">
            <a:xfrm>
              <a:off x="2334" y="297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1,0</a:t>
              </a:r>
            </a:p>
          </p:txBody>
        </p:sp>
        <p:sp>
          <p:nvSpPr>
            <p:cNvPr id="519" name="Text Box 220"/>
            <p:cNvSpPr txBox="1">
              <a:spLocks noChangeArrowheads="1"/>
            </p:cNvSpPr>
            <p:nvPr/>
          </p:nvSpPr>
          <p:spPr bwMode="auto">
            <a:xfrm>
              <a:off x="1208" y="263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520" name="Oval 221"/>
            <p:cNvSpPr>
              <a:spLocks noChangeArrowheads="1"/>
            </p:cNvSpPr>
            <p:nvPr/>
          </p:nvSpPr>
          <p:spPr bwMode="auto">
            <a:xfrm>
              <a:off x="842" y="2650"/>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a:t>s</a:t>
              </a:r>
              <a:endParaRPr lang="en-US" sz="1800" baseline="-25000"/>
            </a:p>
          </p:txBody>
        </p:sp>
        <p:sp>
          <p:nvSpPr>
            <p:cNvPr id="521" name="Oval 222"/>
            <p:cNvSpPr>
              <a:spLocks noChangeArrowheads="1"/>
            </p:cNvSpPr>
            <p:nvPr/>
          </p:nvSpPr>
          <p:spPr bwMode="auto">
            <a:xfrm>
              <a:off x="2950" y="2174"/>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f</a:t>
              </a:r>
              <a:endParaRPr lang="en-US" sz="1800" baseline="-25000"/>
            </a:p>
          </p:txBody>
        </p:sp>
        <p:sp>
          <p:nvSpPr>
            <p:cNvPr id="522" name="Oval 223"/>
            <p:cNvSpPr>
              <a:spLocks noChangeArrowheads="1"/>
            </p:cNvSpPr>
            <p:nvPr/>
          </p:nvSpPr>
          <p:spPr bwMode="auto">
            <a:xfrm>
              <a:off x="2218" y="2166"/>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c</a:t>
              </a:r>
              <a:endParaRPr lang="en-US" sz="1800" baseline="-25000"/>
            </a:p>
          </p:txBody>
        </p:sp>
        <p:sp>
          <p:nvSpPr>
            <p:cNvPr id="523" name="Oval 224"/>
            <p:cNvSpPr>
              <a:spLocks noChangeArrowheads="1"/>
            </p:cNvSpPr>
            <p:nvPr/>
          </p:nvSpPr>
          <p:spPr bwMode="auto">
            <a:xfrm>
              <a:off x="2957" y="2673"/>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t</a:t>
              </a:r>
              <a:endParaRPr lang="en-US" sz="1800" baseline="-25000"/>
            </a:p>
          </p:txBody>
        </p:sp>
        <p:sp>
          <p:nvSpPr>
            <p:cNvPr id="524" name="Oval 225"/>
            <p:cNvSpPr>
              <a:spLocks noChangeArrowheads="1"/>
            </p:cNvSpPr>
            <p:nvPr/>
          </p:nvSpPr>
          <p:spPr bwMode="auto">
            <a:xfrm>
              <a:off x="2957" y="3156"/>
              <a:ext cx="178" cy="190"/>
            </a:xfrm>
            <a:prstGeom prst="ellipse">
              <a:avLst/>
            </a:prstGeom>
            <a:solidFill>
              <a:srgbClr val="CCFFFF"/>
            </a:solidFill>
            <a:ln w="9525">
              <a:solidFill>
                <a:schemeClr val="tx1"/>
              </a:solidFill>
              <a:round/>
              <a:headEnd/>
              <a:tailEnd/>
            </a:ln>
            <a:effectLst/>
          </p:spPr>
          <p:txBody>
            <a:bodyPr wrap="none" anchor="ctr"/>
            <a:lstStyle/>
            <a:p>
              <a:pPr algn="ctr"/>
              <a:r>
                <a:rPr lang="en-US" sz="1800" i="1"/>
                <a:t>g</a:t>
              </a:r>
              <a:endParaRPr lang="en-US" sz="1800" baseline="-25000"/>
            </a:p>
          </p:txBody>
        </p:sp>
        <p:sp>
          <p:nvSpPr>
            <p:cNvPr id="525" name="Oval 226"/>
            <p:cNvSpPr>
              <a:spLocks noChangeArrowheads="1"/>
            </p:cNvSpPr>
            <p:nvPr/>
          </p:nvSpPr>
          <p:spPr bwMode="auto">
            <a:xfrm>
              <a:off x="1458" y="3141"/>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h</a:t>
              </a:r>
              <a:endParaRPr lang="en-US" sz="1800" baseline="-25000"/>
            </a:p>
          </p:txBody>
        </p:sp>
        <p:sp>
          <p:nvSpPr>
            <p:cNvPr id="526" name="Oval 227"/>
            <p:cNvSpPr>
              <a:spLocks noChangeArrowheads="1"/>
            </p:cNvSpPr>
            <p:nvPr/>
          </p:nvSpPr>
          <p:spPr bwMode="auto">
            <a:xfrm>
              <a:off x="1465" y="2658"/>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b</a:t>
              </a:r>
              <a:endParaRPr lang="en-US" sz="1800" baseline="-25000"/>
            </a:p>
          </p:txBody>
        </p:sp>
        <p:sp>
          <p:nvSpPr>
            <p:cNvPr id="527" name="Oval 228"/>
            <p:cNvSpPr>
              <a:spLocks noChangeArrowheads="1"/>
            </p:cNvSpPr>
            <p:nvPr/>
          </p:nvSpPr>
          <p:spPr bwMode="auto">
            <a:xfrm>
              <a:off x="1465" y="2174"/>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a</a:t>
              </a:r>
              <a:endParaRPr lang="en-US" sz="1800" baseline="-25000"/>
            </a:p>
          </p:txBody>
        </p:sp>
        <p:sp>
          <p:nvSpPr>
            <p:cNvPr id="528" name="Oval 229"/>
            <p:cNvSpPr>
              <a:spLocks noChangeArrowheads="1"/>
            </p:cNvSpPr>
            <p:nvPr/>
          </p:nvSpPr>
          <p:spPr bwMode="auto">
            <a:xfrm>
              <a:off x="2225" y="2665"/>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a:t>d</a:t>
              </a:r>
              <a:endParaRPr lang="en-US" sz="1800" baseline="-25000"/>
            </a:p>
          </p:txBody>
        </p:sp>
        <p:sp>
          <p:nvSpPr>
            <p:cNvPr id="529" name="Oval 230"/>
            <p:cNvSpPr>
              <a:spLocks noChangeArrowheads="1"/>
            </p:cNvSpPr>
            <p:nvPr/>
          </p:nvSpPr>
          <p:spPr bwMode="auto">
            <a:xfrm>
              <a:off x="2225" y="3156"/>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e</a:t>
              </a:r>
              <a:endParaRPr lang="en-US" sz="1800" baseline="-25000"/>
            </a:p>
          </p:txBody>
        </p:sp>
        <p:sp>
          <p:nvSpPr>
            <p:cNvPr id="530" name="Line 231"/>
            <p:cNvSpPr>
              <a:spLocks noChangeShapeType="1"/>
            </p:cNvSpPr>
            <p:nvPr/>
          </p:nvSpPr>
          <p:spPr bwMode="auto">
            <a:xfrm>
              <a:off x="2404" y="2728"/>
              <a:ext cx="564" cy="0"/>
            </a:xfrm>
            <a:prstGeom prst="line">
              <a:avLst/>
            </a:prstGeom>
            <a:noFill/>
            <a:ln w="38100">
              <a:solidFill>
                <a:schemeClr val="tx1"/>
              </a:solidFill>
              <a:round/>
              <a:headEnd/>
              <a:tailEnd type="triangle" w="med" len="med"/>
            </a:ln>
            <a:effectLst/>
          </p:spPr>
          <p:txBody>
            <a:bodyPr/>
            <a:lstStyle/>
            <a:p>
              <a:endParaRPr lang="en-US" sz="1800"/>
            </a:p>
          </p:txBody>
        </p:sp>
        <p:sp>
          <p:nvSpPr>
            <p:cNvPr id="531" name="Text Box 232"/>
            <p:cNvSpPr txBox="1">
              <a:spLocks noChangeArrowheads="1"/>
            </p:cNvSpPr>
            <p:nvPr/>
          </p:nvSpPr>
          <p:spPr bwMode="auto">
            <a:xfrm>
              <a:off x="2690" y="260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32" name="Line 233"/>
            <p:cNvSpPr>
              <a:spLocks noChangeShapeType="1"/>
            </p:cNvSpPr>
            <p:nvPr/>
          </p:nvSpPr>
          <p:spPr bwMode="auto">
            <a:xfrm rot="-10800000">
              <a:off x="996" y="2791"/>
              <a:ext cx="493" cy="361"/>
            </a:xfrm>
            <a:prstGeom prst="line">
              <a:avLst/>
            </a:prstGeom>
            <a:noFill/>
            <a:ln w="9525">
              <a:solidFill>
                <a:schemeClr val="tx1"/>
              </a:solidFill>
              <a:round/>
              <a:headEnd/>
              <a:tailEnd type="triangle" w="med" len="med"/>
            </a:ln>
            <a:effectLst/>
          </p:spPr>
          <p:txBody>
            <a:bodyPr/>
            <a:lstStyle/>
            <a:p>
              <a:endParaRPr lang="en-US" sz="1800"/>
            </a:p>
          </p:txBody>
        </p:sp>
        <p:sp>
          <p:nvSpPr>
            <p:cNvPr id="533" name="Text Box 234"/>
            <p:cNvSpPr txBox="1">
              <a:spLocks noChangeArrowheads="1"/>
            </p:cNvSpPr>
            <p:nvPr/>
          </p:nvSpPr>
          <p:spPr bwMode="auto">
            <a:xfrm>
              <a:off x="1174" y="281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34" name="Line 235"/>
            <p:cNvSpPr>
              <a:spLocks noChangeShapeType="1"/>
            </p:cNvSpPr>
            <p:nvPr/>
          </p:nvSpPr>
          <p:spPr bwMode="auto">
            <a:xfrm rot="10800000" flipV="1">
              <a:off x="1613" y="2810"/>
              <a:ext cx="623" cy="368"/>
            </a:xfrm>
            <a:prstGeom prst="line">
              <a:avLst/>
            </a:prstGeom>
            <a:noFill/>
            <a:ln w="9525">
              <a:solidFill>
                <a:schemeClr val="tx1"/>
              </a:solidFill>
              <a:round/>
              <a:headEnd/>
              <a:tailEnd type="triangle" w="med" len="med"/>
            </a:ln>
            <a:effectLst/>
          </p:spPr>
          <p:txBody>
            <a:bodyPr/>
            <a:lstStyle/>
            <a:p>
              <a:endParaRPr lang="en-US" sz="1800"/>
            </a:p>
          </p:txBody>
        </p:sp>
        <p:sp>
          <p:nvSpPr>
            <p:cNvPr id="535" name="Line 236"/>
            <p:cNvSpPr>
              <a:spLocks noChangeShapeType="1"/>
            </p:cNvSpPr>
            <p:nvPr/>
          </p:nvSpPr>
          <p:spPr bwMode="auto">
            <a:xfrm rot="10800000" flipV="1">
              <a:off x="998" y="2311"/>
              <a:ext cx="478" cy="360"/>
            </a:xfrm>
            <a:prstGeom prst="line">
              <a:avLst/>
            </a:prstGeom>
            <a:noFill/>
            <a:ln w="9525">
              <a:solidFill>
                <a:schemeClr val="tx1"/>
              </a:solidFill>
              <a:round/>
              <a:headEnd/>
              <a:tailEnd type="triangle" w="med" len="med"/>
            </a:ln>
            <a:effectLst/>
          </p:spPr>
          <p:txBody>
            <a:bodyPr/>
            <a:lstStyle/>
            <a:p>
              <a:endParaRPr lang="en-US" sz="1800"/>
            </a:p>
          </p:txBody>
        </p:sp>
        <p:sp>
          <p:nvSpPr>
            <p:cNvPr id="536" name="Text Box 237"/>
            <p:cNvSpPr txBox="1">
              <a:spLocks noChangeArrowheads="1"/>
            </p:cNvSpPr>
            <p:nvPr/>
          </p:nvSpPr>
          <p:spPr bwMode="auto">
            <a:xfrm>
              <a:off x="1124" y="237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5,</a:t>
              </a:r>
              <a:r>
                <a:rPr lang="en-US" sz="1400">
                  <a:latin typeface="Symbol" pitchFamily="18" charset="2"/>
                </a:rPr>
                <a:t>0</a:t>
              </a:r>
              <a:endParaRPr lang="en-US" sz="1400"/>
            </a:p>
          </p:txBody>
        </p:sp>
        <p:sp>
          <p:nvSpPr>
            <p:cNvPr id="537" name="Line 238"/>
            <p:cNvSpPr>
              <a:spLocks noChangeShapeType="1"/>
            </p:cNvSpPr>
            <p:nvPr/>
          </p:nvSpPr>
          <p:spPr bwMode="auto">
            <a:xfrm flipH="1">
              <a:off x="2398" y="2782"/>
              <a:ext cx="564" cy="0"/>
            </a:xfrm>
            <a:prstGeom prst="line">
              <a:avLst/>
            </a:prstGeom>
            <a:noFill/>
            <a:ln w="9525">
              <a:solidFill>
                <a:schemeClr val="tx1"/>
              </a:solidFill>
              <a:round/>
              <a:headEnd/>
              <a:tailEnd type="triangle" w="med" len="med"/>
            </a:ln>
            <a:effectLst/>
          </p:spPr>
          <p:txBody>
            <a:bodyPr/>
            <a:lstStyle/>
            <a:p>
              <a:endParaRPr lang="en-US" sz="1800"/>
            </a:p>
          </p:txBody>
        </p:sp>
        <p:sp>
          <p:nvSpPr>
            <p:cNvPr id="538" name="Text Box 239"/>
            <p:cNvSpPr txBox="1">
              <a:spLocks noChangeArrowheads="1"/>
            </p:cNvSpPr>
            <p:nvPr/>
          </p:nvSpPr>
          <p:spPr bwMode="auto">
            <a:xfrm>
              <a:off x="2660" y="277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r>
                <a:rPr lang="en-US" sz="1400">
                  <a:latin typeface="Symbol" pitchFamily="18" charset="2"/>
                </a:rPr>
                <a:t>0</a:t>
              </a:r>
              <a:endParaRPr lang="en-US" sz="1400"/>
            </a:p>
          </p:txBody>
        </p:sp>
        <p:sp>
          <p:nvSpPr>
            <p:cNvPr id="539" name="Line 240"/>
            <p:cNvSpPr>
              <a:spLocks noChangeShapeType="1"/>
            </p:cNvSpPr>
            <p:nvPr/>
          </p:nvSpPr>
          <p:spPr bwMode="auto">
            <a:xfrm rot="10800000" flipV="1">
              <a:off x="3011" y="2866"/>
              <a:ext cx="0" cy="299"/>
            </a:xfrm>
            <a:prstGeom prst="line">
              <a:avLst/>
            </a:prstGeom>
            <a:noFill/>
            <a:ln w="9525">
              <a:solidFill>
                <a:schemeClr val="tx1"/>
              </a:solidFill>
              <a:round/>
              <a:headEnd/>
              <a:tailEnd type="triangle" w="med" len="med"/>
            </a:ln>
            <a:effectLst/>
          </p:spPr>
          <p:txBody>
            <a:bodyPr/>
            <a:lstStyle/>
            <a:p>
              <a:endParaRPr lang="en-US" sz="1800"/>
            </a:p>
          </p:txBody>
        </p:sp>
        <p:sp>
          <p:nvSpPr>
            <p:cNvPr id="540" name="Text Box 241"/>
            <p:cNvSpPr txBox="1">
              <a:spLocks noChangeArrowheads="1"/>
            </p:cNvSpPr>
            <p:nvPr/>
          </p:nvSpPr>
          <p:spPr bwMode="auto">
            <a:xfrm>
              <a:off x="2819" y="289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541" name="Text Box 242"/>
            <p:cNvSpPr txBox="1">
              <a:spLocks noChangeArrowheads="1"/>
            </p:cNvSpPr>
            <p:nvPr/>
          </p:nvSpPr>
          <p:spPr bwMode="auto">
            <a:xfrm>
              <a:off x="1516" y="3354"/>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2" name="Text Box 243"/>
            <p:cNvSpPr txBox="1">
              <a:spLocks noChangeArrowheads="1"/>
            </p:cNvSpPr>
            <p:nvPr/>
          </p:nvSpPr>
          <p:spPr bwMode="auto">
            <a:xfrm>
              <a:off x="1534" y="2040"/>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3" name="Text Box 244"/>
            <p:cNvSpPr txBox="1">
              <a:spLocks noChangeArrowheads="1"/>
            </p:cNvSpPr>
            <p:nvPr/>
          </p:nvSpPr>
          <p:spPr bwMode="auto">
            <a:xfrm>
              <a:off x="2284" y="2034"/>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4" name="Text Box 245"/>
            <p:cNvSpPr txBox="1">
              <a:spLocks noChangeArrowheads="1"/>
            </p:cNvSpPr>
            <p:nvPr/>
          </p:nvSpPr>
          <p:spPr bwMode="auto">
            <a:xfrm>
              <a:off x="3028" y="2052"/>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5" name="Text Box 246"/>
            <p:cNvSpPr txBox="1">
              <a:spLocks noChangeArrowheads="1"/>
            </p:cNvSpPr>
            <p:nvPr/>
          </p:nvSpPr>
          <p:spPr bwMode="auto">
            <a:xfrm>
              <a:off x="3166" y="2694"/>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6" name="Text Box 247"/>
            <p:cNvSpPr txBox="1">
              <a:spLocks noChangeArrowheads="1"/>
            </p:cNvSpPr>
            <p:nvPr/>
          </p:nvSpPr>
          <p:spPr bwMode="auto">
            <a:xfrm>
              <a:off x="3028" y="3360"/>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7" name="Text Box 248"/>
            <p:cNvSpPr txBox="1">
              <a:spLocks noChangeArrowheads="1"/>
            </p:cNvSpPr>
            <p:nvPr/>
          </p:nvSpPr>
          <p:spPr bwMode="auto">
            <a:xfrm>
              <a:off x="2290" y="3360"/>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8" name="Text Box 249"/>
            <p:cNvSpPr txBox="1">
              <a:spLocks noChangeArrowheads="1"/>
            </p:cNvSpPr>
            <p:nvPr/>
          </p:nvSpPr>
          <p:spPr bwMode="auto">
            <a:xfrm>
              <a:off x="778" y="2688"/>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9" name="Text Box 250"/>
            <p:cNvSpPr txBox="1">
              <a:spLocks noChangeArrowheads="1"/>
            </p:cNvSpPr>
            <p:nvPr/>
          </p:nvSpPr>
          <p:spPr bwMode="auto">
            <a:xfrm>
              <a:off x="2140" y="2676"/>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50" name="Text Box 251"/>
            <p:cNvSpPr txBox="1">
              <a:spLocks noChangeArrowheads="1"/>
            </p:cNvSpPr>
            <p:nvPr/>
          </p:nvSpPr>
          <p:spPr bwMode="auto">
            <a:xfrm>
              <a:off x="1654" y="2712"/>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51" name="Line 252"/>
            <p:cNvSpPr>
              <a:spLocks noChangeShapeType="1"/>
            </p:cNvSpPr>
            <p:nvPr/>
          </p:nvSpPr>
          <p:spPr bwMode="auto">
            <a:xfrm flipH="1">
              <a:off x="1641" y="2291"/>
              <a:ext cx="587" cy="0"/>
            </a:xfrm>
            <a:prstGeom prst="line">
              <a:avLst/>
            </a:prstGeom>
            <a:noFill/>
            <a:ln w="9525">
              <a:solidFill>
                <a:schemeClr val="tx1"/>
              </a:solidFill>
              <a:round/>
              <a:headEnd/>
              <a:tailEnd type="triangle" w="med" len="med"/>
            </a:ln>
            <a:effectLst/>
          </p:spPr>
          <p:txBody>
            <a:bodyPr/>
            <a:lstStyle/>
            <a:p>
              <a:endParaRPr lang="en-US" sz="1800"/>
            </a:p>
          </p:txBody>
        </p:sp>
        <p:sp>
          <p:nvSpPr>
            <p:cNvPr id="552" name="Line 253"/>
            <p:cNvSpPr>
              <a:spLocks noChangeShapeType="1"/>
            </p:cNvSpPr>
            <p:nvPr/>
          </p:nvSpPr>
          <p:spPr bwMode="auto">
            <a:xfrm flipH="1">
              <a:off x="2409" y="2291"/>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553" name="Text Box 258"/>
            <p:cNvSpPr txBox="1">
              <a:spLocks noChangeArrowheads="1"/>
            </p:cNvSpPr>
            <p:nvPr/>
          </p:nvSpPr>
          <p:spPr bwMode="auto">
            <a:xfrm>
              <a:off x="1876" y="2292"/>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54" name="Text Box 259"/>
            <p:cNvSpPr txBox="1">
              <a:spLocks noChangeArrowheads="1"/>
            </p:cNvSpPr>
            <p:nvPr/>
          </p:nvSpPr>
          <p:spPr bwMode="auto">
            <a:xfrm>
              <a:off x="2590" y="228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grpSp>
      <p:sp>
        <p:nvSpPr>
          <p:cNvPr id="143" name="Content Placeholder 2"/>
          <p:cNvSpPr txBox="1">
            <a:spLocks/>
          </p:cNvSpPr>
          <p:nvPr/>
        </p:nvSpPr>
        <p:spPr bwMode="auto">
          <a:xfrm>
            <a:off x="0" y="676276"/>
            <a:ext cx="4516770" cy="395415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228600">
              <a:spcBef>
                <a:spcPts val="300"/>
              </a:spcBef>
              <a:spcAft>
                <a:spcPts val="300"/>
              </a:spcAft>
            </a:pPr>
            <a:r>
              <a:rPr lang="en-US" dirty="0" smtClean="0">
                <a:latin typeface="+mn-lt"/>
              </a:rPr>
              <a:t>4.	Take the original residual graph from the previous problem and transform the edge costs to make them non-negative. Also, show the distances from </a:t>
            </a:r>
            <a:r>
              <a:rPr lang="en-US" i="1" dirty="0" smtClean="0">
                <a:latin typeface="+mn-lt"/>
              </a:rPr>
              <a:t>s</a:t>
            </a:r>
            <a:r>
              <a:rPr lang="en-US" dirty="0" smtClean="0">
                <a:latin typeface="+mn-lt"/>
              </a:rPr>
              <a:t> using the transformed costs.</a:t>
            </a:r>
          </a:p>
          <a:p>
            <a:pPr marL="228600" indent="-176213">
              <a:spcBef>
                <a:spcPts val="300"/>
              </a:spcBef>
              <a:spcAft>
                <a:spcPts val="300"/>
              </a:spcAft>
            </a:pPr>
            <a:endParaRPr lang="en-US" dirty="0" smtClean="0">
              <a:latin typeface="+mn-lt"/>
            </a:endParaRPr>
          </a:p>
          <a:p>
            <a:pPr marL="228600" indent="-176213">
              <a:spcBef>
                <a:spcPts val="300"/>
              </a:spcBef>
              <a:spcAft>
                <a:spcPts val="300"/>
              </a:spcAft>
            </a:pPr>
            <a:endParaRPr lang="en-US" dirty="0" smtClean="0">
              <a:latin typeface="+mn-lt"/>
            </a:endParaRPr>
          </a:p>
          <a:p>
            <a:pPr marL="228600" indent="-176213">
              <a:spcBef>
                <a:spcPts val="300"/>
              </a:spcBef>
              <a:spcAft>
                <a:spcPts val="300"/>
              </a:spcAft>
            </a:pPr>
            <a:endParaRPr lang="en-US" dirty="0" smtClean="0">
              <a:latin typeface="+mn-lt"/>
            </a:endParaRPr>
          </a:p>
          <a:p>
            <a:pPr marL="228600" indent="-176213">
              <a:spcBef>
                <a:spcPts val="300"/>
              </a:spcBef>
              <a:spcAft>
                <a:spcPts val="300"/>
              </a:spcAft>
            </a:pPr>
            <a:endParaRPr lang="en-US" dirty="0" smtClean="0">
              <a:latin typeface="+mn-lt"/>
            </a:endParaRPr>
          </a:p>
          <a:p>
            <a:pPr marL="228600" indent="-176213">
              <a:spcBef>
                <a:spcPts val="300"/>
              </a:spcBef>
              <a:spcAft>
                <a:spcPts val="300"/>
              </a:spcAft>
            </a:pPr>
            <a:endParaRPr lang="en-US" dirty="0" smtClean="0">
              <a:latin typeface="+mn-lt"/>
            </a:endParaRPr>
          </a:p>
          <a:p>
            <a:pPr marL="228600" indent="-176213">
              <a:spcBef>
                <a:spcPts val="300"/>
              </a:spcBef>
              <a:spcAft>
                <a:spcPts val="300"/>
              </a:spcAft>
            </a:pPr>
            <a:endParaRPr lang="en-US" dirty="0" smtClean="0">
              <a:latin typeface="+mn-lt"/>
            </a:endParaRPr>
          </a:p>
          <a:p>
            <a:pPr marL="228600" indent="-176213">
              <a:spcBef>
                <a:spcPts val="300"/>
              </a:spcBef>
              <a:spcAft>
                <a:spcPts val="300"/>
              </a:spcAft>
            </a:pPr>
            <a:endParaRPr lang="en-US" dirty="0" smtClean="0">
              <a:latin typeface="+mn-lt"/>
            </a:endParaRPr>
          </a:p>
        </p:txBody>
      </p:sp>
      <p:grpSp>
        <p:nvGrpSpPr>
          <p:cNvPr id="213" name="Group 212"/>
          <p:cNvGrpSpPr/>
          <p:nvPr/>
        </p:nvGrpSpPr>
        <p:grpSpPr>
          <a:xfrm>
            <a:off x="226736" y="2329817"/>
            <a:ext cx="4136517" cy="2490745"/>
            <a:chOff x="359018" y="2104907"/>
            <a:chExt cx="4136517" cy="2490745"/>
          </a:xfrm>
        </p:grpSpPr>
        <p:sp>
          <p:nvSpPr>
            <p:cNvPr id="145" name="Line 59"/>
            <p:cNvSpPr>
              <a:spLocks noChangeShapeType="1"/>
            </p:cNvSpPr>
            <p:nvPr/>
          </p:nvSpPr>
          <p:spPr bwMode="auto">
            <a:xfrm flipV="1">
              <a:off x="679548" y="2528608"/>
              <a:ext cx="806385" cy="617540"/>
            </a:xfrm>
            <a:prstGeom prst="line">
              <a:avLst/>
            </a:prstGeom>
            <a:noFill/>
            <a:ln w="28575">
              <a:solidFill>
                <a:schemeClr val="tx1"/>
              </a:solidFill>
              <a:round/>
              <a:headEnd/>
              <a:tailEnd type="triangle" w="med" len="med"/>
            </a:ln>
            <a:effectLst/>
          </p:spPr>
          <p:txBody>
            <a:bodyPr/>
            <a:lstStyle/>
            <a:p>
              <a:endParaRPr lang="en-US" sz="1800"/>
            </a:p>
          </p:txBody>
        </p:sp>
        <p:sp>
          <p:nvSpPr>
            <p:cNvPr id="146" name="Line 60"/>
            <p:cNvSpPr>
              <a:spLocks noChangeShapeType="1"/>
            </p:cNvSpPr>
            <p:nvPr/>
          </p:nvSpPr>
          <p:spPr bwMode="auto">
            <a:xfrm>
              <a:off x="1794653" y="2494300"/>
              <a:ext cx="990267" cy="0"/>
            </a:xfrm>
            <a:prstGeom prst="line">
              <a:avLst/>
            </a:prstGeom>
            <a:noFill/>
            <a:ln w="28575">
              <a:solidFill>
                <a:schemeClr val="tx1"/>
              </a:solidFill>
              <a:round/>
              <a:headEnd/>
              <a:tailEnd type="triangle" w="med" len="med"/>
            </a:ln>
            <a:effectLst/>
          </p:spPr>
          <p:txBody>
            <a:bodyPr/>
            <a:lstStyle/>
            <a:p>
              <a:endParaRPr lang="en-US" sz="1800"/>
            </a:p>
          </p:txBody>
        </p:sp>
        <p:sp>
          <p:nvSpPr>
            <p:cNvPr id="147" name="Line 61"/>
            <p:cNvSpPr>
              <a:spLocks noChangeShapeType="1"/>
            </p:cNvSpPr>
            <p:nvPr/>
          </p:nvSpPr>
          <p:spPr bwMode="auto">
            <a:xfrm>
              <a:off x="3090266" y="2494300"/>
              <a:ext cx="916039" cy="0"/>
            </a:xfrm>
            <a:prstGeom prst="line">
              <a:avLst/>
            </a:prstGeom>
            <a:noFill/>
            <a:ln w="28575">
              <a:solidFill>
                <a:schemeClr val="tx1"/>
              </a:solidFill>
              <a:round/>
              <a:headEnd/>
              <a:tailEnd type="triangle" w="med" len="med"/>
            </a:ln>
            <a:effectLst/>
          </p:spPr>
          <p:txBody>
            <a:bodyPr/>
            <a:lstStyle/>
            <a:p>
              <a:endParaRPr lang="en-US" sz="1800"/>
            </a:p>
          </p:txBody>
        </p:sp>
        <p:sp>
          <p:nvSpPr>
            <p:cNvPr id="148" name="Line 62"/>
            <p:cNvSpPr>
              <a:spLocks noChangeShapeType="1"/>
            </p:cNvSpPr>
            <p:nvPr/>
          </p:nvSpPr>
          <p:spPr bwMode="auto">
            <a:xfrm flipH="1">
              <a:off x="3064962" y="2640108"/>
              <a:ext cx="990267" cy="603817"/>
            </a:xfrm>
            <a:prstGeom prst="line">
              <a:avLst/>
            </a:prstGeom>
            <a:noFill/>
            <a:ln w="9525">
              <a:solidFill>
                <a:schemeClr val="tx1"/>
              </a:solidFill>
              <a:round/>
              <a:headEnd/>
              <a:tailEnd type="triangle" w="med" len="med"/>
            </a:ln>
            <a:effectLst/>
          </p:spPr>
          <p:txBody>
            <a:bodyPr/>
            <a:lstStyle/>
            <a:p>
              <a:endParaRPr lang="en-US" sz="1800"/>
            </a:p>
          </p:txBody>
        </p:sp>
        <p:sp>
          <p:nvSpPr>
            <p:cNvPr id="149" name="Line 63"/>
            <p:cNvSpPr>
              <a:spLocks noChangeShapeType="1"/>
            </p:cNvSpPr>
            <p:nvPr/>
          </p:nvSpPr>
          <p:spPr bwMode="auto">
            <a:xfrm rot="10800000">
              <a:off x="3113884" y="4192536"/>
              <a:ext cx="916039" cy="0"/>
            </a:xfrm>
            <a:prstGeom prst="line">
              <a:avLst/>
            </a:prstGeom>
            <a:noFill/>
            <a:ln w="9525">
              <a:solidFill>
                <a:schemeClr val="tx1"/>
              </a:solidFill>
              <a:round/>
              <a:headEnd/>
              <a:tailEnd type="triangle" w="med" len="med"/>
            </a:ln>
            <a:effectLst/>
          </p:spPr>
          <p:txBody>
            <a:bodyPr/>
            <a:lstStyle/>
            <a:p>
              <a:endParaRPr lang="en-US" sz="1800"/>
            </a:p>
          </p:txBody>
        </p:sp>
        <p:sp>
          <p:nvSpPr>
            <p:cNvPr id="150" name="Line 64"/>
            <p:cNvSpPr>
              <a:spLocks noChangeShapeType="1"/>
            </p:cNvSpPr>
            <p:nvPr/>
          </p:nvSpPr>
          <p:spPr bwMode="auto">
            <a:xfrm>
              <a:off x="1806462" y="4178812"/>
              <a:ext cx="1013885" cy="0"/>
            </a:xfrm>
            <a:prstGeom prst="line">
              <a:avLst/>
            </a:prstGeom>
            <a:noFill/>
            <a:ln w="9525">
              <a:solidFill>
                <a:schemeClr val="tx1"/>
              </a:solidFill>
              <a:round/>
              <a:headEnd/>
              <a:tailEnd type="triangle" w="med" len="med"/>
            </a:ln>
            <a:effectLst/>
          </p:spPr>
          <p:txBody>
            <a:bodyPr/>
            <a:lstStyle/>
            <a:p>
              <a:endParaRPr lang="en-US" sz="1800"/>
            </a:p>
          </p:txBody>
        </p:sp>
        <p:sp>
          <p:nvSpPr>
            <p:cNvPr id="151" name="Line 65"/>
            <p:cNvSpPr>
              <a:spLocks noChangeShapeType="1"/>
            </p:cNvSpPr>
            <p:nvPr/>
          </p:nvSpPr>
          <p:spPr bwMode="auto">
            <a:xfrm>
              <a:off x="4176693" y="2665839"/>
              <a:ext cx="0" cy="538632"/>
            </a:xfrm>
            <a:prstGeom prst="line">
              <a:avLst/>
            </a:prstGeom>
            <a:noFill/>
            <a:ln w="28575">
              <a:solidFill>
                <a:schemeClr val="tx1"/>
              </a:solidFill>
              <a:round/>
              <a:headEnd/>
              <a:tailEnd type="triangle" w="med" len="med"/>
            </a:ln>
            <a:effectLst/>
          </p:spPr>
          <p:txBody>
            <a:bodyPr/>
            <a:lstStyle/>
            <a:p>
              <a:endParaRPr lang="en-US" sz="1800"/>
            </a:p>
          </p:txBody>
        </p:sp>
        <p:sp>
          <p:nvSpPr>
            <p:cNvPr id="152" name="Line 66"/>
            <p:cNvSpPr>
              <a:spLocks noChangeShapeType="1"/>
            </p:cNvSpPr>
            <p:nvPr/>
          </p:nvSpPr>
          <p:spPr bwMode="auto">
            <a:xfrm>
              <a:off x="3090266" y="3429187"/>
              <a:ext cx="964962" cy="670717"/>
            </a:xfrm>
            <a:prstGeom prst="line">
              <a:avLst/>
            </a:prstGeom>
            <a:noFill/>
            <a:ln w="9525">
              <a:solidFill>
                <a:schemeClr val="tx1"/>
              </a:solidFill>
              <a:round/>
              <a:headEnd/>
              <a:tailEnd type="triangle" w="med" len="med"/>
            </a:ln>
            <a:effectLst/>
          </p:spPr>
          <p:txBody>
            <a:bodyPr/>
            <a:lstStyle/>
            <a:p>
              <a:endParaRPr lang="en-US" sz="1800"/>
            </a:p>
          </p:txBody>
        </p:sp>
        <p:sp>
          <p:nvSpPr>
            <p:cNvPr id="153" name="Line 67"/>
            <p:cNvSpPr>
              <a:spLocks noChangeShapeType="1"/>
            </p:cNvSpPr>
            <p:nvPr/>
          </p:nvSpPr>
          <p:spPr bwMode="auto">
            <a:xfrm flipV="1">
              <a:off x="4247546" y="3521818"/>
              <a:ext cx="0" cy="512901"/>
            </a:xfrm>
            <a:prstGeom prst="line">
              <a:avLst/>
            </a:prstGeom>
            <a:noFill/>
            <a:ln w="9525">
              <a:solidFill>
                <a:schemeClr val="tx1"/>
              </a:solidFill>
              <a:round/>
              <a:headEnd/>
              <a:tailEnd type="triangle" w="med" len="med"/>
            </a:ln>
            <a:effectLst/>
          </p:spPr>
          <p:txBody>
            <a:bodyPr/>
            <a:lstStyle/>
            <a:p>
              <a:endParaRPr lang="en-US" sz="1800"/>
            </a:p>
          </p:txBody>
        </p:sp>
        <p:sp>
          <p:nvSpPr>
            <p:cNvPr id="154" name="Line 68"/>
            <p:cNvSpPr>
              <a:spLocks noChangeShapeType="1"/>
            </p:cNvSpPr>
            <p:nvPr/>
          </p:nvSpPr>
          <p:spPr bwMode="auto">
            <a:xfrm flipV="1">
              <a:off x="2955307" y="3494372"/>
              <a:ext cx="0" cy="552355"/>
            </a:xfrm>
            <a:prstGeom prst="line">
              <a:avLst/>
            </a:prstGeom>
            <a:noFill/>
            <a:ln w="9525">
              <a:solidFill>
                <a:schemeClr val="tx1"/>
              </a:solidFill>
              <a:round/>
              <a:headEnd/>
              <a:tailEnd type="triangle" w="med" len="med"/>
            </a:ln>
            <a:effectLst/>
          </p:spPr>
          <p:txBody>
            <a:bodyPr/>
            <a:lstStyle/>
            <a:p>
              <a:endParaRPr lang="en-US" sz="1800"/>
            </a:p>
          </p:txBody>
        </p:sp>
        <p:sp>
          <p:nvSpPr>
            <p:cNvPr id="155" name="Line 69"/>
            <p:cNvSpPr>
              <a:spLocks noChangeShapeType="1"/>
            </p:cNvSpPr>
            <p:nvPr/>
          </p:nvSpPr>
          <p:spPr bwMode="auto">
            <a:xfrm flipV="1">
              <a:off x="1794653" y="2586931"/>
              <a:ext cx="1013885" cy="644986"/>
            </a:xfrm>
            <a:prstGeom prst="line">
              <a:avLst/>
            </a:prstGeom>
            <a:noFill/>
            <a:ln w="9525">
              <a:solidFill>
                <a:schemeClr val="tx1"/>
              </a:solidFill>
              <a:round/>
              <a:headEnd/>
              <a:tailEnd type="triangle" w="med" len="med"/>
            </a:ln>
            <a:effectLst/>
          </p:spPr>
          <p:txBody>
            <a:bodyPr/>
            <a:lstStyle/>
            <a:p>
              <a:endParaRPr lang="en-US" sz="1800"/>
            </a:p>
          </p:txBody>
        </p:sp>
        <p:sp>
          <p:nvSpPr>
            <p:cNvPr id="156" name="Line 70"/>
            <p:cNvSpPr>
              <a:spLocks noChangeShapeType="1"/>
            </p:cNvSpPr>
            <p:nvPr/>
          </p:nvSpPr>
          <p:spPr bwMode="auto">
            <a:xfrm rot="10800000">
              <a:off x="1794653" y="2612662"/>
              <a:ext cx="1062808" cy="1461512"/>
            </a:xfrm>
            <a:prstGeom prst="line">
              <a:avLst/>
            </a:prstGeom>
            <a:noFill/>
            <a:ln w="9525">
              <a:solidFill>
                <a:schemeClr val="tx1"/>
              </a:solidFill>
              <a:round/>
              <a:headEnd/>
              <a:tailEnd type="triangle" w="med" len="med"/>
            </a:ln>
            <a:effectLst/>
          </p:spPr>
          <p:txBody>
            <a:bodyPr/>
            <a:lstStyle/>
            <a:p>
              <a:endParaRPr lang="en-US" sz="1800"/>
            </a:p>
          </p:txBody>
        </p:sp>
        <p:sp>
          <p:nvSpPr>
            <p:cNvPr id="157" name="Line 71"/>
            <p:cNvSpPr>
              <a:spLocks noChangeShapeType="1"/>
            </p:cNvSpPr>
            <p:nvPr/>
          </p:nvSpPr>
          <p:spPr bwMode="auto">
            <a:xfrm>
              <a:off x="676174" y="3506380"/>
              <a:ext cx="831690" cy="619255"/>
            </a:xfrm>
            <a:prstGeom prst="line">
              <a:avLst/>
            </a:prstGeom>
            <a:noFill/>
            <a:ln w="9525">
              <a:solidFill>
                <a:schemeClr val="tx1"/>
              </a:solidFill>
              <a:round/>
              <a:headEnd/>
              <a:tailEnd type="triangle" w="med" len="med"/>
            </a:ln>
            <a:effectLst/>
          </p:spPr>
          <p:txBody>
            <a:bodyPr/>
            <a:lstStyle/>
            <a:p>
              <a:endParaRPr lang="en-US" sz="1800"/>
            </a:p>
          </p:txBody>
        </p:sp>
        <p:sp>
          <p:nvSpPr>
            <p:cNvPr id="158" name="Line 72"/>
            <p:cNvSpPr>
              <a:spLocks noChangeShapeType="1"/>
            </p:cNvSpPr>
            <p:nvPr/>
          </p:nvSpPr>
          <p:spPr bwMode="auto">
            <a:xfrm>
              <a:off x="743654" y="3336556"/>
              <a:ext cx="769271" cy="0"/>
            </a:xfrm>
            <a:prstGeom prst="line">
              <a:avLst/>
            </a:prstGeom>
            <a:noFill/>
            <a:ln w="9525">
              <a:solidFill>
                <a:schemeClr val="tx1"/>
              </a:solidFill>
              <a:round/>
              <a:headEnd/>
              <a:tailEnd type="triangle" w="med" len="med"/>
            </a:ln>
            <a:effectLst/>
          </p:spPr>
          <p:txBody>
            <a:bodyPr/>
            <a:lstStyle/>
            <a:p>
              <a:endParaRPr lang="en-US" sz="1800"/>
            </a:p>
          </p:txBody>
        </p:sp>
        <p:sp>
          <p:nvSpPr>
            <p:cNvPr id="159" name="Line 73"/>
            <p:cNvSpPr>
              <a:spLocks noChangeShapeType="1"/>
            </p:cNvSpPr>
            <p:nvPr/>
          </p:nvSpPr>
          <p:spPr bwMode="auto">
            <a:xfrm flipV="1">
              <a:off x="2955307" y="2652116"/>
              <a:ext cx="0" cy="552355"/>
            </a:xfrm>
            <a:prstGeom prst="line">
              <a:avLst/>
            </a:prstGeom>
            <a:noFill/>
            <a:ln w="9525">
              <a:solidFill>
                <a:schemeClr val="tx1"/>
              </a:solidFill>
              <a:round/>
              <a:headEnd/>
              <a:tailEnd type="triangle" w="med" len="med"/>
            </a:ln>
            <a:effectLst/>
          </p:spPr>
          <p:txBody>
            <a:bodyPr/>
            <a:lstStyle/>
            <a:p>
              <a:endParaRPr lang="en-US" sz="1800"/>
            </a:p>
          </p:txBody>
        </p:sp>
        <p:sp>
          <p:nvSpPr>
            <p:cNvPr id="160" name="Line 74"/>
            <p:cNvSpPr>
              <a:spLocks noChangeShapeType="1"/>
            </p:cNvSpPr>
            <p:nvPr/>
          </p:nvSpPr>
          <p:spPr bwMode="auto">
            <a:xfrm>
              <a:off x="1673189" y="2652116"/>
              <a:ext cx="0" cy="526624"/>
            </a:xfrm>
            <a:prstGeom prst="line">
              <a:avLst/>
            </a:prstGeom>
            <a:noFill/>
            <a:ln w="9525">
              <a:solidFill>
                <a:schemeClr val="tx1"/>
              </a:solidFill>
              <a:round/>
              <a:headEnd/>
              <a:tailEnd type="triangle" w="med" len="med"/>
            </a:ln>
            <a:effectLst/>
          </p:spPr>
          <p:txBody>
            <a:bodyPr/>
            <a:lstStyle/>
            <a:p>
              <a:endParaRPr lang="en-US" sz="1800"/>
            </a:p>
          </p:txBody>
        </p:sp>
        <p:sp>
          <p:nvSpPr>
            <p:cNvPr id="161" name="Line 75"/>
            <p:cNvSpPr>
              <a:spLocks noChangeShapeType="1"/>
            </p:cNvSpPr>
            <p:nvPr/>
          </p:nvSpPr>
          <p:spPr bwMode="auto">
            <a:xfrm>
              <a:off x="1659693" y="3494372"/>
              <a:ext cx="0" cy="526624"/>
            </a:xfrm>
            <a:prstGeom prst="line">
              <a:avLst/>
            </a:prstGeom>
            <a:noFill/>
            <a:ln w="9525">
              <a:solidFill>
                <a:schemeClr val="tx1"/>
              </a:solidFill>
              <a:round/>
              <a:headEnd/>
              <a:tailEnd type="triangle" w="med" len="med"/>
            </a:ln>
            <a:effectLst/>
          </p:spPr>
          <p:txBody>
            <a:bodyPr/>
            <a:lstStyle/>
            <a:p>
              <a:endParaRPr lang="en-US" sz="1800"/>
            </a:p>
          </p:txBody>
        </p:sp>
        <p:sp>
          <p:nvSpPr>
            <p:cNvPr id="162" name="Text Box 76"/>
            <p:cNvSpPr txBox="1">
              <a:spLocks noChangeArrowheads="1"/>
            </p:cNvSpPr>
            <p:nvPr/>
          </p:nvSpPr>
          <p:spPr bwMode="auto">
            <a:xfrm>
              <a:off x="2062885" y="4218266"/>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3,1</a:t>
              </a:r>
            </a:p>
          </p:txBody>
        </p:sp>
        <p:sp>
          <p:nvSpPr>
            <p:cNvPr id="163" name="Text Box 77"/>
            <p:cNvSpPr txBox="1">
              <a:spLocks noChangeArrowheads="1"/>
            </p:cNvSpPr>
            <p:nvPr/>
          </p:nvSpPr>
          <p:spPr bwMode="auto">
            <a:xfrm>
              <a:off x="1965039" y="3574995"/>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r>
                <a:rPr lang="en-US" sz="1400">
                  <a:latin typeface="Symbol" pitchFamily="18" charset="2"/>
                </a:rPr>
                <a:t>2</a:t>
              </a:r>
              <a:endParaRPr lang="en-US" sz="1400"/>
            </a:p>
          </p:txBody>
        </p:sp>
        <p:sp>
          <p:nvSpPr>
            <p:cNvPr id="164" name="Text Box 78"/>
            <p:cNvSpPr txBox="1">
              <a:spLocks noChangeArrowheads="1"/>
            </p:cNvSpPr>
            <p:nvPr/>
          </p:nvSpPr>
          <p:spPr bwMode="auto">
            <a:xfrm>
              <a:off x="3444536" y="4201113"/>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165" name="Text Box 79"/>
            <p:cNvSpPr txBox="1">
              <a:spLocks noChangeArrowheads="1"/>
            </p:cNvSpPr>
            <p:nvPr/>
          </p:nvSpPr>
          <p:spPr bwMode="auto">
            <a:xfrm>
              <a:off x="895483" y="382372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5,0</a:t>
              </a:r>
            </a:p>
          </p:txBody>
        </p:sp>
        <p:sp>
          <p:nvSpPr>
            <p:cNvPr id="166" name="Text Box 80"/>
            <p:cNvSpPr txBox="1">
              <a:spLocks noChangeArrowheads="1"/>
            </p:cNvSpPr>
            <p:nvPr/>
          </p:nvSpPr>
          <p:spPr bwMode="auto">
            <a:xfrm>
              <a:off x="4277912" y="372423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167" name="Text Box 81"/>
            <p:cNvSpPr txBox="1">
              <a:spLocks noChangeArrowheads="1"/>
            </p:cNvSpPr>
            <p:nvPr/>
          </p:nvSpPr>
          <p:spPr bwMode="auto">
            <a:xfrm>
              <a:off x="3371995" y="373452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5,3</a:t>
              </a:r>
            </a:p>
          </p:txBody>
        </p:sp>
        <p:sp>
          <p:nvSpPr>
            <p:cNvPr id="168" name="Text Box 82"/>
            <p:cNvSpPr txBox="1">
              <a:spLocks noChangeArrowheads="1"/>
            </p:cNvSpPr>
            <p:nvPr/>
          </p:nvSpPr>
          <p:spPr bwMode="auto">
            <a:xfrm>
              <a:off x="4237424" y="274474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2,2</a:t>
              </a:r>
            </a:p>
          </p:txBody>
        </p:sp>
        <p:sp>
          <p:nvSpPr>
            <p:cNvPr id="169" name="Text Box 83"/>
            <p:cNvSpPr txBox="1">
              <a:spLocks noChangeArrowheads="1"/>
            </p:cNvSpPr>
            <p:nvPr/>
          </p:nvSpPr>
          <p:spPr bwMode="auto">
            <a:xfrm>
              <a:off x="861743" y="2640108"/>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70" name="Text Box 84"/>
            <p:cNvSpPr txBox="1">
              <a:spLocks noChangeArrowheads="1"/>
            </p:cNvSpPr>
            <p:nvPr/>
          </p:nvSpPr>
          <p:spPr bwMode="auto">
            <a:xfrm>
              <a:off x="2191097" y="226958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6,0</a:t>
              </a:r>
            </a:p>
          </p:txBody>
        </p:sp>
        <p:sp>
          <p:nvSpPr>
            <p:cNvPr id="171" name="Text Box 85"/>
            <p:cNvSpPr txBox="1">
              <a:spLocks noChangeArrowheads="1"/>
            </p:cNvSpPr>
            <p:nvPr/>
          </p:nvSpPr>
          <p:spPr bwMode="auto">
            <a:xfrm>
              <a:off x="3355125" y="2274731"/>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a:t>
              </a:r>
            </a:p>
          </p:txBody>
        </p:sp>
        <p:sp>
          <p:nvSpPr>
            <p:cNvPr id="172" name="Text Box 86"/>
            <p:cNvSpPr txBox="1">
              <a:spLocks noChangeArrowheads="1"/>
            </p:cNvSpPr>
            <p:nvPr/>
          </p:nvSpPr>
          <p:spPr bwMode="auto">
            <a:xfrm>
              <a:off x="2258577" y="259722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4,1</a:t>
              </a:r>
            </a:p>
          </p:txBody>
        </p:sp>
        <p:sp>
          <p:nvSpPr>
            <p:cNvPr id="173" name="Text Box 87"/>
            <p:cNvSpPr txBox="1">
              <a:spLocks noChangeArrowheads="1"/>
            </p:cNvSpPr>
            <p:nvPr/>
          </p:nvSpPr>
          <p:spPr bwMode="auto">
            <a:xfrm>
              <a:off x="2287256" y="309640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174" name="Text Box 88"/>
            <p:cNvSpPr txBox="1">
              <a:spLocks noChangeArrowheads="1"/>
            </p:cNvSpPr>
            <p:nvPr/>
          </p:nvSpPr>
          <p:spPr bwMode="auto">
            <a:xfrm>
              <a:off x="3412483" y="274474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3,4</a:t>
              </a:r>
            </a:p>
          </p:txBody>
        </p:sp>
        <p:sp>
          <p:nvSpPr>
            <p:cNvPr id="175" name="Text Box 89"/>
            <p:cNvSpPr txBox="1">
              <a:spLocks noChangeArrowheads="1"/>
            </p:cNvSpPr>
            <p:nvPr/>
          </p:nvSpPr>
          <p:spPr bwMode="auto">
            <a:xfrm>
              <a:off x="1686685" y="2825370"/>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1,1</a:t>
              </a:r>
            </a:p>
          </p:txBody>
        </p:sp>
        <p:sp>
          <p:nvSpPr>
            <p:cNvPr id="176" name="Text Box 90"/>
            <p:cNvSpPr txBox="1">
              <a:spLocks noChangeArrowheads="1"/>
            </p:cNvSpPr>
            <p:nvPr/>
          </p:nvSpPr>
          <p:spPr bwMode="auto">
            <a:xfrm>
              <a:off x="1431948" y="358185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77" name="Text Box 91"/>
            <p:cNvSpPr txBox="1">
              <a:spLocks noChangeArrowheads="1"/>
            </p:cNvSpPr>
            <p:nvPr/>
          </p:nvSpPr>
          <p:spPr bwMode="auto">
            <a:xfrm>
              <a:off x="2992421" y="278763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2,3</a:t>
              </a:r>
            </a:p>
          </p:txBody>
        </p:sp>
        <p:sp>
          <p:nvSpPr>
            <p:cNvPr id="178" name="Text Box 92"/>
            <p:cNvSpPr txBox="1">
              <a:spLocks noChangeArrowheads="1"/>
            </p:cNvSpPr>
            <p:nvPr/>
          </p:nvSpPr>
          <p:spPr bwMode="auto">
            <a:xfrm>
              <a:off x="2983986" y="3719088"/>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1,1</a:t>
              </a:r>
            </a:p>
          </p:txBody>
        </p:sp>
        <p:sp>
          <p:nvSpPr>
            <p:cNvPr id="179" name="Text Box 93"/>
            <p:cNvSpPr txBox="1">
              <a:spLocks noChangeArrowheads="1"/>
            </p:cNvSpPr>
            <p:nvPr/>
          </p:nvSpPr>
          <p:spPr bwMode="auto">
            <a:xfrm>
              <a:off x="1084427" y="3135856"/>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180" name="Oval 94"/>
            <p:cNvSpPr>
              <a:spLocks noChangeArrowheads="1"/>
            </p:cNvSpPr>
            <p:nvPr/>
          </p:nvSpPr>
          <p:spPr bwMode="auto">
            <a:xfrm>
              <a:off x="466986" y="3161587"/>
              <a:ext cx="301972"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s</a:t>
              </a:r>
              <a:endParaRPr lang="en-US" sz="1800" baseline="-25000"/>
            </a:p>
          </p:txBody>
        </p:sp>
        <p:sp>
          <p:nvSpPr>
            <p:cNvPr id="181" name="Oval 95"/>
            <p:cNvSpPr>
              <a:spLocks noChangeArrowheads="1"/>
            </p:cNvSpPr>
            <p:nvPr/>
          </p:nvSpPr>
          <p:spPr bwMode="auto">
            <a:xfrm>
              <a:off x="4023176" y="2345061"/>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f</a:t>
              </a:r>
              <a:endParaRPr lang="en-US" sz="1800" baseline="-25000"/>
            </a:p>
          </p:txBody>
        </p:sp>
        <p:sp>
          <p:nvSpPr>
            <p:cNvPr id="182" name="Oval 96"/>
            <p:cNvSpPr>
              <a:spLocks noChangeArrowheads="1"/>
            </p:cNvSpPr>
            <p:nvPr/>
          </p:nvSpPr>
          <p:spPr bwMode="auto">
            <a:xfrm>
              <a:off x="2788294" y="2331338"/>
              <a:ext cx="301972" cy="325924"/>
            </a:xfrm>
            <a:prstGeom prst="ellipse">
              <a:avLst/>
            </a:prstGeom>
            <a:solidFill>
              <a:srgbClr val="CCFFFF"/>
            </a:solidFill>
            <a:ln w="9525">
              <a:solidFill>
                <a:schemeClr val="tx1"/>
              </a:solidFill>
              <a:round/>
              <a:headEnd/>
              <a:tailEnd/>
            </a:ln>
            <a:effectLst/>
          </p:spPr>
          <p:txBody>
            <a:bodyPr wrap="none" anchor="ctr"/>
            <a:lstStyle/>
            <a:p>
              <a:pPr algn="ctr"/>
              <a:r>
                <a:rPr lang="en-US" sz="1800" i="1"/>
                <a:t>c</a:t>
              </a:r>
              <a:endParaRPr lang="en-US" sz="1800" baseline="-25000"/>
            </a:p>
          </p:txBody>
        </p:sp>
        <p:sp>
          <p:nvSpPr>
            <p:cNvPr id="183" name="Oval 97"/>
            <p:cNvSpPr>
              <a:spLocks noChangeArrowheads="1"/>
            </p:cNvSpPr>
            <p:nvPr/>
          </p:nvSpPr>
          <p:spPr bwMode="auto">
            <a:xfrm>
              <a:off x="4034985" y="3201041"/>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t</a:t>
              </a:r>
              <a:endParaRPr lang="en-US" sz="1800" baseline="-25000"/>
            </a:p>
          </p:txBody>
        </p:sp>
        <p:sp>
          <p:nvSpPr>
            <p:cNvPr id="184" name="Oval 98"/>
            <p:cNvSpPr>
              <a:spLocks noChangeArrowheads="1"/>
            </p:cNvSpPr>
            <p:nvPr/>
          </p:nvSpPr>
          <p:spPr bwMode="auto">
            <a:xfrm>
              <a:off x="4034985" y="4029574"/>
              <a:ext cx="300285" cy="325924"/>
            </a:xfrm>
            <a:prstGeom prst="ellipse">
              <a:avLst/>
            </a:prstGeom>
            <a:solidFill>
              <a:srgbClr val="CCFFFF"/>
            </a:solidFill>
            <a:ln w="9525">
              <a:solidFill>
                <a:schemeClr val="tx1"/>
              </a:solidFill>
              <a:round/>
              <a:headEnd/>
              <a:tailEnd/>
            </a:ln>
            <a:effectLst/>
          </p:spPr>
          <p:txBody>
            <a:bodyPr wrap="none" anchor="ctr"/>
            <a:lstStyle/>
            <a:p>
              <a:pPr algn="ctr"/>
              <a:r>
                <a:rPr lang="en-US" sz="1800" i="1"/>
                <a:t>g</a:t>
              </a:r>
              <a:endParaRPr lang="en-US" sz="1800" baseline="-25000"/>
            </a:p>
          </p:txBody>
        </p:sp>
        <p:sp>
          <p:nvSpPr>
            <p:cNvPr id="185" name="Oval 99"/>
            <p:cNvSpPr>
              <a:spLocks noChangeArrowheads="1"/>
            </p:cNvSpPr>
            <p:nvPr/>
          </p:nvSpPr>
          <p:spPr bwMode="auto">
            <a:xfrm>
              <a:off x="1506176" y="4003843"/>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h</a:t>
              </a:r>
              <a:endParaRPr lang="en-US" sz="1800" baseline="-25000"/>
            </a:p>
          </p:txBody>
        </p:sp>
        <p:sp>
          <p:nvSpPr>
            <p:cNvPr id="186" name="Oval 100"/>
            <p:cNvSpPr>
              <a:spLocks noChangeArrowheads="1"/>
            </p:cNvSpPr>
            <p:nvPr/>
          </p:nvSpPr>
          <p:spPr bwMode="auto">
            <a:xfrm>
              <a:off x="1517985" y="3175310"/>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b</a:t>
              </a:r>
              <a:endParaRPr lang="en-US" sz="1800" baseline="-25000"/>
            </a:p>
          </p:txBody>
        </p:sp>
        <p:sp>
          <p:nvSpPr>
            <p:cNvPr id="187" name="Oval 101"/>
            <p:cNvSpPr>
              <a:spLocks noChangeArrowheads="1"/>
            </p:cNvSpPr>
            <p:nvPr/>
          </p:nvSpPr>
          <p:spPr bwMode="auto">
            <a:xfrm>
              <a:off x="1517985" y="2345061"/>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a</a:t>
              </a:r>
              <a:endParaRPr lang="en-US" sz="1800" baseline="-25000"/>
            </a:p>
          </p:txBody>
        </p:sp>
        <p:sp>
          <p:nvSpPr>
            <p:cNvPr id="188" name="Oval 102"/>
            <p:cNvSpPr>
              <a:spLocks noChangeArrowheads="1"/>
            </p:cNvSpPr>
            <p:nvPr/>
          </p:nvSpPr>
          <p:spPr bwMode="auto">
            <a:xfrm>
              <a:off x="2800103" y="3187318"/>
              <a:ext cx="301972"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d</a:t>
              </a:r>
              <a:endParaRPr lang="en-US" sz="1800" baseline="-25000"/>
            </a:p>
          </p:txBody>
        </p:sp>
        <p:sp>
          <p:nvSpPr>
            <p:cNvPr id="189" name="Oval 103"/>
            <p:cNvSpPr>
              <a:spLocks noChangeArrowheads="1"/>
            </p:cNvSpPr>
            <p:nvPr/>
          </p:nvSpPr>
          <p:spPr bwMode="auto">
            <a:xfrm>
              <a:off x="2800103" y="4029574"/>
              <a:ext cx="301972" cy="325924"/>
            </a:xfrm>
            <a:prstGeom prst="ellipse">
              <a:avLst/>
            </a:prstGeom>
            <a:solidFill>
              <a:srgbClr val="CCFFFF"/>
            </a:solidFill>
            <a:ln w="9525">
              <a:solidFill>
                <a:schemeClr val="tx1"/>
              </a:solidFill>
              <a:round/>
              <a:headEnd/>
              <a:tailEnd/>
            </a:ln>
            <a:effectLst/>
          </p:spPr>
          <p:txBody>
            <a:bodyPr wrap="none" anchor="ctr"/>
            <a:lstStyle/>
            <a:p>
              <a:pPr algn="ctr"/>
              <a:r>
                <a:rPr lang="en-US" sz="1800" i="1"/>
                <a:t>e</a:t>
              </a:r>
              <a:endParaRPr lang="en-US" sz="1800" baseline="-25000"/>
            </a:p>
          </p:txBody>
        </p:sp>
        <p:sp>
          <p:nvSpPr>
            <p:cNvPr id="190" name="Line 104"/>
            <p:cNvSpPr>
              <a:spLocks noChangeShapeType="1"/>
            </p:cNvSpPr>
            <p:nvPr/>
          </p:nvSpPr>
          <p:spPr bwMode="auto">
            <a:xfrm>
              <a:off x="3102075" y="3295387"/>
              <a:ext cx="951466" cy="0"/>
            </a:xfrm>
            <a:prstGeom prst="line">
              <a:avLst/>
            </a:prstGeom>
            <a:noFill/>
            <a:ln w="9525">
              <a:solidFill>
                <a:schemeClr val="tx1"/>
              </a:solidFill>
              <a:round/>
              <a:headEnd/>
              <a:tailEnd type="triangle" w="med" len="med"/>
            </a:ln>
            <a:effectLst/>
          </p:spPr>
          <p:txBody>
            <a:bodyPr/>
            <a:lstStyle/>
            <a:p>
              <a:endParaRPr lang="en-US" sz="1800"/>
            </a:p>
          </p:txBody>
        </p:sp>
        <p:sp>
          <p:nvSpPr>
            <p:cNvPr id="191" name="Text Box 105"/>
            <p:cNvSpPr txBox="1">
              <a:spLocks noChangeArrowheads="1"/>
            </p:cNvSpPr>
            <p:nvPr/>
          </p:nvSpPr>
          <p:spPr bwMode="auto">
            <a:xfrm>
              <a:off x="3584557" y="308439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93" name="Line 108"/>
            <p:cNvSpPr>
              <a:spLocks noChangeShapeType="1"/>
            </p:cNvSpPr>
            <p:nvPr/>
          </p:nvSpPr>
          <p:spPr bwMode="auto">
            <a:xfrm rot="10800000">
              <a:off x="726784" y="3403457"/>
              <a:ext cx="831690" cy="619255"/>
            </a:xfrm>
            <a:prstGeom prst="line">
              <a:avLst/>
            </a:prstGeom>
            <a:noFill/>
            <a:ln w="9525">
              <a:solidFill>
                <a:schemeClr val="tx1"/>
              </a:solidFill>
              <a:round/>
              <a:headEnd/>
              <a:tailEnd type="triangle" w="med" len="med"/>
            </a:ln>
            <a:effectLst/>
          </p:spPr>
          <p:txBody>
            <a:bodyPr/>
            <a:lstStyle/>
            <a:p>
              <a:endParaRPr lang="en-US" sz="1800"/>
            </a:p>
          </p:txBody>
        </p:sp>
        <p:sp>
          <p:nvSpPr>
            <p:cNvPr id="194" name="Text Box 109"/>
            <p:cNvSpPr txBox="1">
              <a:spLocks noChangeArrowheads="1"/>
            </p:cNvSpPr>
            <p:nvPr/>
          </p:nvSpPr>
          <p:spPr bwMode="auto">
            <a:xfrm>
              <a:off x="1027069" y="3442911"/>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95" name="Line 110"/>
            <p:cNvSpPr>
              <a:spLocks noChangeShapeType="1"/>
            </p:cNvSpPr>
            <p:nvPr/>
          </p:nvSpPr>
          <p:spPr bwMode="auto">
            <a:xfrm rot="10800000" flipV="1">
              <a:off x="1767661" y="3436049"/>
              <a:ext cx="1050999" cy="631263"/>
            </a:xfrm>
            <a:prstGeom prst="line">
              <a:avLst/>
            </a:prstGeom>
            <a:noFill/>
            <a:ln w="9525">
              <a:solidFill>
                <a:schemeClr val="tx1"/>
              </a:solidFill>
              <a:round/>
              <a:headEnd/>
              <a:tailEnd type="triangle" w="med" len="med"/>
            </a:ln>
            <a:effectLst/>
          </p:spPr>
          <p:txBody>
            <a:bodyPr/>
            <a:lstStyle/>
            <a:p>
              <a:endParaRPr lang="en-US" sz="1800"/>
            </a:p>
          </p:txBody>
        </p:sp>
        <p:sp>
          <p:nvSpPr>
            <p:cNvPr id="196" name="Line 111"/>
            <p:cNvSpPr>
              <a:spLocks noChangeShapeType="1"/>
            </p:cNvSpPr>
            <p:nvPr/>
          </p:nvSpPr>
          <p:spPr bwMode="auto">
            <a:xfrm rot="10800000" flipV="1">
              <a:off x="760524" y="2621239"/>
              <a:ext cx="806385" cy="617540"/>
            </a:xfrm>
            <a:prstGeom prst="line">
              <a:avLst/>
            </a:prstGeom>
            <a:noFill/>
            <a:ln w="9525">
              <a:solidFill>
                <a:schemeClr val="tx1"/>
              </a:solidFill>
              <a:round/>
              <a:headEnd/>
              <a:tailEnd type="triangle" w="med" len="med"/>
            </a:ln>
            <a:effectLst/>
          </p:spPr>
          <p:txBody>
            <a:bodyPr/>
            <a:lstStyle/>
            <a:p>
              <a:endParaRPr lang="en-US" sz="1800"/>
            </a:p>
          </p:txBody>
        </p:sp>
        <p:sp>
          <p:nvSpPr>
            <p:cNvPr id="197" name="Text Box 112"/>
            <p:cNvSpPr txBox="1">
              <a:spLocks noChangeArrowheads="1"/>
            </p:cNvSpPr>
            <p:nvPr/>
          </p:nvSpPr>
          <p:spPr bwMode="auto">
            <a:xfrm>
              <a:off x="1195769" y="289741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198" name="Line 113"/>
            <p:cNvSpPr>
              <a:spLocks noChangeShapeType="1"/>
            </p:cNvSpPr>
            <p:nvPr/>
          </p:nvSpPr>
          <p:spPr bwMode="auto">
            <a:xfrm flipH="1">
              <a:off x="3091953" y="3388018"/>
              <a:ext cx="951466" cy="0"/>
            </a:xfrm>
            <a:prstGeom prst="line">
              <a:avLst/>
            </a:prstGeom>
            <a:noFill/>
            <a:ln w="9525">
              <a:solidFill>
                <a:schemeClr val="tx1"/>
              </a:solidFill>
              <a:round/>
              <a:headEnd/>
              <a:tailEnd type="triangle" w="med" len="med"/>
            </a:ln>
            <a:effectLst/>
          </p:spPr>
          <p:txBody>
            <a:bodyPr/>
            <a:lstStyle/>
            <a:p>
              <a:endParaRPr lang="en-US" sz="1800"/>
            </a:p>
          </p:txBody>
        </p:sp>
        <p:sp>
          <p:nvSpPr>
            <p:cNvPr id="199" name="Text Box 114"/>
            <p:cNvSpPr txBox="1">
              <a:spLocks noChangeArrowheads="1"/>
            </p:cNvSpPr>
            <p:nvPr/>
          </p:nvSpPr>
          <p:spPr bwMode="auto">
            <a:xfrm>
              <a:off x="3533947" y="338287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2,</a:t>
              </a:r>
              <a:r>
                <a:rPr lang="en-US" sz="1400" dirty="0">
                  <a:latin typeface="Symbol" pitchFamily="18" charset="2"/>
                </a:rPr>
                <a:t>0</a:t>
              </a:r>
              <a:endParaRPr lang="en-US" sz="1400" dirty="0"/>
            </a:p>
          </p:txBody>
        </p:sp>
        <p:sp>
          <p:nvSpPr>
            <p:cNvPr id="200" name="Line 115"/>
            <p:cNvSpPr>
              <a:spLocks noChangeShapeType="1"/>
            </p:cNvSpPr>
            <p:nvPr/>
          </p:nvSpPr>
          <p:spPr bwMode="auto">
            <a:xfrm rot="10800000" flipV="1">
              <a:off x="4126083" y="3532111"/>
              <a:ext cx="0" cy="512901"/>
            </a:xfrm>
            <a:prstGeom prst="line">
              <a:avLst/>
            </a:prstGeom>
            <a:noFill/>
            <a:ln w="9525">
              <a:solidFill>
                <a:schemeClr val="tx1"/>
              </a:solidFill>
              <a:round/>
              <a:headEnd/>
              <a:tailEnd type="triangle" w="med" len="med"/>
            </a:ln>
            <a:effectLst/>
          </p:spPr>
          <p:txBody>
            <a:bodyPr/>
            <a:lstStyle/>
            <a:p>
              <a:endParaRPr lang="en-US" sz="1800"/>
            </a:p>
          </p:txBody>
        </p:sp>
        <p:sp>
          <p:nvSpPr>
            <p:cNvPr id="201" name="Text Box 116"/>
            <p:cNvSpPr txBox="1">
              <a:spLocks noChangeArrowheads="1"/>
            </p:cNvSpPr>
            <p:nvPr/>
          </p:nvSpPr>
          <p:spPr bwMode="auto">
            <a:xfrm>
              <a:off x="3802179" y="358014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202" name="Text Box 176"/>
            <p:cNvSpPr txBox="1">
              <a:spLocks noChangeArrowheads="1"/>
            </p:cNvSpPr>
            <p:nvPr/>
          </p:nvSpPr>
          <p:spPr bwMode="auto">
            <a:xfrm>
              <a:off x="1604022" y="4369221"/>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3" name="Text Box 177"/>
            <p:cNvSpPr txBox="1">
              <a:spLocks noChangeArrowheads="1"/>
            </p:cNvSpPr>
            <p:nvPr/>
          </p:nvSpPr>
          <p:spPr bwMode="auto">
            <a:xfrm>
              <a:off x="1634388" y="2115199"/>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4" name="Text Box 178"/>
            <p:cNvSpPr txBox="1">
              <a:spLocks noChangeArrowheads="1"/>
            </p:cNvSpPr>
            <p:nvPr/>
          </p:nvSpPr>
          <p:spPr bwMode="auto">
            <a:xfrm>
              <a:off x="2899636" y="2104907"/>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5" name="Text Box 179"/>
            <p:cNvSpPr txBox="1">
              <a:spLocks noChangeArrowheads="1"/>
            </p:cNvSpPr>
            <p:nvPr/>
          </p:nvSpPr>
          <p:spPr bwMode="auto">
            <a:xfrm>
              <a:off x="4124396" y="2135784"/>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6" name="Text Box 180"/>
            <p:cNvSpPr txBox="1">
              <a:spLocks noChangeArrowheads="1"/>
            </p:cNvSpPr>
            <p:nvPr/>
          </p:nvSpPr>
          <p:spPr bwMode="auto">
            <a:xfrm>
              <a:off x="4387567" y="3237064"/>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p>
          </p:txBody>
        </p:sp>
        <p:sp>
          <p:nvSpPr>
            <p:cNvPr id="207" name="Text Box 181"/>
            <p:cNvSpPr txBox="1">
              <a:spLocks noChangeArrowheads="1"/>
            </p:cNvSpPr>
            <p:nvPr/>
          </p:nvSpPr>
          <p:spPr bwMode="auto">
            <a:xfrm>
              <a:off x="4154762" y="4379513"/>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p>
          </p:txBody>
        </p:sp>
        <p:sp>
          <p:nvSpPr>
            <p:cNvPr id="208" name="Text Box 182"/>
            <p:cNvSpPr txBox="1">
              <a:spLocks noChangeArrowheads="1"/>
            </p:cNvSpPr>
            <p:nvPr/>
          </p:nvSpPr>
          <p:spPr bwMode="auto">
            <a:xfrm>
              <a:off x="2909758" y="4379513"/>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a:t>
              </a:r>
            </a:p>
          </p:txBody>
        </p:sp>
        <p:sp>
          <p:nvSpPr>
            <p:cNvPr id="209" name="Text Box 183"/>
            <p:cNvSpPr txBox="1">
              <a:spLocks noChangeArrowheads="1"/>
            </p:cNvSpPr>
            <p:nvPr/>
          </p:nvSpPr>
          <p:spPr bwMode="auto">
            <a:xfrm>
              <a:off x="359018" y="3226771"/>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10" name="Text Box 184"/>
            <p:cNvSpPr txBox="1">
              <a:spLocks noChangeArrowheads="1"/>
            </p:cNvSpPr>
            <p:nvPr/>
          </p:nvSpPr>
          <p:spPr bwMode="auto">
            <a:xfrm>
              <a:off x="2656708" y="3206187"/>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p>
          </p:txBody>
        </p:sp>
        <p:sp>
          <p:nvSpPr>
            <p:cNvPr id="211" name="Text Box 185"/>
            <p:cNvSpPr txBox="1">
              <a:spLocks noChangeArrowheads="1"/>
            </p:cNvSpPr>
            <p:nvPr/>
          </p:nvSpPr>
          <p:spPr bwMode="auto">
            <a:xfrm>
              <a:off x="1877316" y="3267941"/>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grpSp>
      <p:sp>
        <p:nvSpPr>
          <p:cNvPr id="212" name="Content Placeholder 2"/>
          <p:cNvSpPr txBox="1">
            <a:spLocks/>
          </p:cNvSpPr>
          <p:nvPr/>
        </p:nvSpPr>
        <p:spPr bwMode="auto">
          <a:xfrm>
            <a:off x="4627230" y="661490"/>
            <a:ext cx="4516770" cy="526406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a:spcBef>
                <a:spcPts val="300"/>
              </a:spcBef>
              <a:spcAft>
                <a:spcPts val="300"/>
              </a:spcAft>
            </a:pPr>
            <a:r>
              <a:rPr lang="en-US" dirty="0" smtClean="0">
                <a:latin typeface="+mn-lt"/>
              </a:rPr>
              <a:t>Find the shortest augmenting path using the transformed costs, add flow to that path and show the new residual graph with the new transformed edge costs and new distance values. Identify the shortest augmenting path in this residual graph.</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Breadth-First Scanning</a:t>
            </a:r>
          </a:p>
        </p:txBody>
      </p:sp>
      <p:sp>
        <p:nvSpPr>
          <p:cNvPr id="345091" name="Rectangle 3"/>
          <p:cNvSpPr>
            <a:spLocks noGrp="1" noChangeArrowheads="1"/>
          </p:cNvSpPr>
          <p:nvPr>
            <p:ph type="body" idx="1"/>
          </p:nvPr>
        </p:nvSpPr>
        <p:spPr>
          <a:xfrm>
            <a:off x="-39688" y="1354507"/>
            <a:ext cx="9066213" cy="5503493"/>
          </a:xfrm>
        </p:spPr>
        <p:txBody>
          <a:bodyPr/>
          <a:lstStyle/>
          <a:p>
            <a:pPr defTabSz="685800">
              <a:tabLst>
                <a:tab pos="1309688" algn="l"/>
                <a:tab pos="1944688" algn="l"/>
                <a:tab pos="2513013" algn="l"/>
              </a:tabLst>
            </a:pPr>
            <a:r>
              <a:rPr lang="en-US" sz="2400" dirty="0" smtClean="0"/>
              <a:t>Variant of scanning &amp; </a:t>
            </a:r>
            <a:r>
              <a:rPr lang="en-US" sz="2400" dirty="0" err="1" smtClean="0"/>
              <a:t>labelling</a:t>
            </a:r>
            <a:r>
              <a:rPr lang="en-US" sz="2400" dirty="0" smtClean="0"/>
              <a:t> method; at each step, select vertex </a:t>
            </a:r>
            <a:r>
              <a:rPr lang="en-US" sz="2400" dirty="0"/>
              <a:t>that</a:t>
            </a:r>
            <a:r>
              <a:rPr lang="en-US" sz="2400" dirty="0" smtClean="0"/>
              <a:t> least </a:t>
            </a:r>
            <a:r>
              <a:rPr lang="en-US" sz="2400" dirty="0"/>
              <a:t>recently bec</a:t>
            </a:r>
            <a:r>
              <a:rPr lang="en-US" sz="2400" dirty="0">
                <a:latin typeface="Arial" pitchFamily="34" charset="0"/>
                <a:cs typeface="Arial" pitchFamily="34" charset="0"/>
              </a:rPr>
              <a:t>ame </a:t>
            </a:r>
            <a:r>
              <a:rPr lang="en-US" sz="2400" dirty="0" smtClean="0">
                <a:latin typeface="Arial" pitchFamily="34" charset="0"/>
                <a:cs typeface="Arial" pitchFamily="34" charset="0"/>
              </a:rPr>
              <a:t>labeled</a:t>
            </a:r>
          </a:p>
          <a:p>
            <a:pPr marL="341313" lvl="1" indent="0" defTabSz="685800">
              <a:spcBef>
                <a:spcPct val="0"/>
              </a:spcBef>
              <a:buFontTx/>
              <a:buNone/>
              <a:tabLst>
                <a:tab pos="1309688" algn="l"/>
                <a:tab pos="1944688" algn="l"/>
                <a:tab pos="2513013" algn="l"/>
              </a:tabLst>
            </a:pPr>
            <a:r>
              <a:rPr lang="en-US" b="1" dirty="0" smtClean="0">
                <a:latin typeface="Arial" pitchFamily="34" charset="0"/>
                <a:cs typeface="Arial" pitchFamily="34" charset="0"/>
              </a:rPr>
              <a:t>procedure</a:t>
            </a:r>
            <a:r>
              <a:rPr lang="en-US" dirty="0" smtClean="0">
                <a:latin typeface="Arial" pitchFamily="34" charset="0"/>
                <a:cs typeface="Arial" pitchFamily="34" charset="0"/>
              </a:rPr>
              <a:t> </a:t>
            </a:r>
            <a:r>
              <a:rPr lang="en-US" dirty="0" err="1" smtClean="0">
                <a:latin typeface="Arial" pitchFamily="34" charset="0"/>
                <a:cs typeface="Arial" pitchFamily="34" charset="0"/>
              </a:rPr>
              <a:t>breadthFirst(</a:t>
            </a:r>
            <a:r>
              <a:rPr lang="en-US" b="1" dirty="0" err="1" smtClean="0">
                <a:latin typeface="Arial" pitchFamily="34" charset="0"/>
                <a:cs typeface="Arial" pitchFamily="34" charset="0"/>
              </a:rPr>
              <a:t>graph</a:t>
            </a:r>
            <a:r>
              <a:rPr lang="en-US" b="1" dirty="0" smtClean="0">
                <a:latin typeface="Arial" pitchFamily="34" charset="0"/>
                <a:cs typeface="Arial" pitchFamily="34" charset="0"/>
              </a:rPr>
              <a:t> </a:t>
            </a:r>
            <a:r>
              <a:rPr lang="en-US" i="1" dirty="0" smtClean="0">
                <a:latin typeface="Arial" pitchFamily="34" charset="0"/>
                <a:cs typeface="Arial" pitchFamily="34" charset="0"/>
              </a:rPr>
              <a:t>G=</a:t>
            </a:r>
            <a:r>
              <a:rPr lang="en-US" dirty="0" smtClean="0">
                <a:latin typeface="Arial" pitchFamily="34" charset="0"/>
                <a:cs typeface="Arial" pitchFamily="34" charset="0"/>
              </a:rPr>
              <a:t>(</a:t>
            </a:r>
            <a:r>
              <a:rPr lang="en-US" i="1" dirty="0" smtClean="0">
                <a:latin typeface="Arial" pitchFamily="34" charset="0"/>
                <a:cs typeface="Arial" pitchFamily="34" charset="0"/>
              </a:rPr>
              <a:t>V,E</a:t>
            </a:r>
            <a:r>
              <a:rPr lang="en-US" dirty="0" smtClean="0">
                <a:latin typeface="Arial" pitchFamily="34" charset="0"/>
                <a:cs typeface="Arial" pitchFamily="34" charset="0"/>
              </a:rPr>
              <a:t>), </a:t>
            </a:r>
            <a:r>
              <a:rPr lang="en-US" b="1" dirty="0">
                <a:latin typeface="Arial" pitchFamily="34" charset="0"/>
                <a:cs typeface="Arial" pitchFamily="34" charset="0"/>
              </a:rPr>
              <a:t>vertex </a:t>
            </a:r>
            <a:r>
              <a:rPr lang="en-US" i="1" dirty="0">
                <a:latin typeface="Arial" pitchFamily="34" charset="0"/>
                <a:cs typeface="Arial" pitchFamily="34" charset="0"/>
              </a:rPr>
              <a:t>s</a:t>
            </a:r>
            <a:r>
              <a:rPr lang="en-US" dirty="0" smtClean="0">
                <a:latin typeface="Arial" pitchFamily="34" charset="0"/>
                <a:cs typeface="Arial" pitchFamily="34" charset="0"/>
              </a:rPr>
              <a:t>,</a:t>
            </a:r>
            <a:br>
              <a:rPr lang="en-US" dirty="0" smtClean="0">
                <a:latin typeface="Arial" pitchFamily="34" charset="0"/>
                <a:cs typeface="Arial" pitchFamily="34" charset="0"/>
              </a:rPr>
            </a:br>
            <a:r>
              <a:rPr lang="en-US" dirty="0" smtClean="0">
                <a:latin typeface="Arial" pitchFamily="34" charset="0"/>
                <a:cs typeface="Arial" pitchFamily="34" charset="0"/>
              </a:rPr>
              <a:t> 						   </a:t>
            </a:r>
            <a:r>
              <a:rPr lang="en-US" b="1" dirty="0" smtClean="0">
                <a:latin typeface="Arial" pitchFamily="34" charset="0"/>
                <a:cs typeface="Arial" pitchFamily="34" charset="0"/>
              </a:rPr>
              <a:t>mapping </a:t>
            </a:r>
            <a:r>
              <a:rPr lang="en-US" i="1" dirty="0" err="1" smtClean="0">
                <a:latin typeface="Arial" pitchFamily="34" charset="0"/>
                <a:cs typeface="Arial" pitchFamily="34" charset="0"/>
              </a:rPr>
              <a:t>p</a:t>
            </a:r>
            <a:r>
              <a:rPr lang="en-US" dirty="0" err="1" smtClean="0">
                <a:latin typeface="Arial" pitchFamily="34" charset="0"/>
                <a:cs typeface="Arial" pitchFamily="34" charset="0"/>
              </a:rPr>
              <a:t>:</a:t>
            </a:r>
            <a:r>
              <a:rPr lang="en-US" b="1" dirty="0" err="1" smtClean="0">
                <a:latin typeface="Arial" pitchFamily="34" charset="0"/>
                <a:cs typeface="Arial" pitchFamily="34" charset="0"/>
              </a:rPr>
              <a:t>vertex</a:t>
            </a:r>
            <a:r>
              <a:rPr lang="en-US" dirty="0" err="1">
                <a:latin typeface="Arial" pitchFamily="34" charset="0"/>
                <a:cs typeface="Arial" pitchFamily="34" charset="0"/>
                <a:sym typeface="Symbol" pitchFamily="18" charset="2"/>
              </a:rPr>
              <a:t></a:t>
            </a:r>
            <a:r>
              <a:rPr lang="en-US" b="1" dirty="0" err="1">
                <a:latin typeface="Arial" pitchFamily="34" charset="0"/>
                <a:cs typeface="Arial" pitchFamily="34" charset="0"/>
              </a:rPr>
              <a:t>vertex</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b="1" dirty="0" smtClean="0">
                <a:latin typeface="Arial" pitchFamily="34" charset="0"/>
                <a:cs typeface="Arial" pitchFamily="34" charset="0"/>
              </a:rPr>
              <a:t>vertex </a:t>
            </a:r>
            <a:r>
              <a:rPr lang="en-US" i="1" dirty="0">
                <a:latin typeface="Arial" pitchFamily="34" charset="0"/>
                <a:cs typeface="Arial" pitchFamily="34" charset="0"/>
              </a:rPr>
              <a:t>v</a:t>
            </a:r>
            <a:r>
              <a:rPr lang="en-US" dirty="0">
                <a:latin typeface="Arial" pitchFamily="34" charset="0"/>
                <a:cs typeface="Arial" pitchFamily="34" charset="0"/>
              </a:rPr>
              <a:t>; </a:t>
            </a:r>
            <a:r>
              <a:rPr lang="en-US" b="1" dirty="0">
                <a:latin typeface="Arial" pitchFamily="34" charset="0"/>
                <a:cs typeface="Arial" pitchFamily="34" charset="0"/>
              </a:rPr>
              <a:t>list </a:t>
            </a:r>
            <a:r>
              <a:rPr lang="en-US" i="1" dirty="0">
                <a:latin typeface="Arial" pitchFamily="34" charset="0"/>
                <a:cs typeface="Arial" pitchFamily="34" charset="0"/>
              </a:rPr>
              <a:t>queue</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b="1" dirty="0" smtClean="0">
                <a:latin typeface="Arial" pitchFamily="34" charset="0"/>
                <a:cs typeface="Arial" pitchFamily="34" charset="0"/>
              </a:rPr>
              <a:t>for </a:t>
            </a:r>
            <a:r>
              <a:rPr lang="en-US" i="1" dirty="0" err="1" smtClean="0">
                <a:latin typeface="Arial" pitchFamily="34" charset="0"/>
                <a:cs typeface="Arial" pitchFamily="34" charset="0"/>
              </a:rPr>
              <a:t>v</a:t>
            </a:r>
            <a:r>
              <a:rPr lang="en-US" dirty="0" err="1" smtClean="0">
                <a:latin typeface="Arial" pitchFamily="34" charset="0"/>
                <a:cs typeface="Arial" pitchFamily="34" charset="0"/>
                <a:sym typeface="Symbol" pitchFamily="18" charset="2"/>
              </a:rPr>
              <a:t></a:t>
            </a:r>
            <a:r>
              <a:rPr lang="en-US" i="1" dirty="0" err="1" smtClean="0">
                <a:latin typeface="Arial" pitchFamily="34" charset="0"/>
                <a:cs typeface="Arial" pitchFamily="34" charset="0"/>
              </a:rPr>
              <a:t>V</a:t>
            </a:r>
            <a:r>
              <a:rPr lang="en-US" dirty="0" smtClean="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v</a:t>
            </a:r>
            <a:r>
              <a:rPr lang="en-US" dirty="0" smtClean="0">
                <a:latin typeface="Arial" pitchFamily="34" charset="0"/>
                <a:cs typeface="Arial" pitchFamily="34" charset="0"/>
              </a:rPr>
              <a:t>):=</a:t>
            </a:r>
            <a:r>
              <a:rPr lang="en-US" dirty="0" smtClean="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a:t>
            </a:r>
            <a:r>
              <a:rPr lang="en-US" i="1" dirty="0">
                <a:latin typeface="Arial" pitchFamily="34" charset="0"/>
                <a:cs typeface="Arial" pitchFamily="34" charset="0"/>
              </a:rPr>
              <a:t>v</a:t>
            </a:r>
            <a:r>
              <a:rPr lang="en-US" dirty="0" smtClean="0">
                <a:latin typeface="Arial" pitchFamily="34" charset="0"/>
                <a:cs typeface="Arial" pitchFamily="34" charset="0"/>
              </a:rPr>
              <a:t>):=</a:t>
            </a:r>
            <a:r>
              <a:rPr lang="en-US" b="1" dirty="0" smtClean="0">
                <a:latin typeface="Arial" pitchFamily="34" charset="0"/>
                <a:cs typeface="Arial" pitchFamily="34" charset="0"/>
              </a:rPr>
              <a:t>null</a:t>
            </a:r>
            <a:r>
              <a:rPr lang="en-US" dirty="0">
                <a:latin typeface="Arial" pitchFamily="34" charset="0"/>
                <a:cs typeface="Arial" pitchFamily="34" charset="0"/>
              </a:rPr>
              <a:t>; </a:t>
            </a:r>
            <a:r>
              <a:rPr lang="en-US" b="1" dirty="0" err="1">
                <a:latin typeface="Arial" pitchFamily="34" charset="0"/>
                <a:cs typeface="Arial" pitchFamily="34" charset="0"/>
              </a:rPr>
              <a:t>rof</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i="1" dirty="0" err="1" smtClean="0">
                <a:latin typeface="Arial" pitchFamily="34" charset="0"/>
                <a:cs typeface="Arial" pitchFamily="34" charset="0"/>
              </a:rPr>
              <a:t>dist</a:t>
            </a:r>
            <a:r>
              <a:rPr lang="en-US" dirty="0" err="1" smtClean="0">
                <a:latin typeface="Arial" pitchFamily="34" charset="0"/>
                <a:cs typeface="Arial" pitchFamily="34" charset="0"/>
              </a:rPr>
              <a:t>(</a:t>
            </a:r>
            <a:r>
              <a:rPr lang="en-US" i="1" dirty="0" err="1" smtClean="0">
                <a:latin typeface="Arial" pitchFamily="34" charset="0"/>
                <a:cs typeface="Arial" pitchFamily="34" charset="0"/>
              </a:rPr>
              <a:t>s</a:t>
            </a:r>
            <a:r>
              <a:rPr lang="en-US" dirty="0" smtClean="0">
                <a:latin typeface="Arial" pitchFamily="34" charset="0"/>
                <a:cs typeface="Arial" pitchFamily="34" charset="0"/>
              </a:rPr>
              <a:t>):=0</a:t>
            </a:r>
            <a:r>
              <a:rPr lang="en-US" dirty="0">
                <a:latin typeface="Arial" pitchFamily="34" charset="0"/>
                <a:cs typeface="Arial" pitchFamily="34" charset="0"/>
              </a:rPr>
              <a:t>; </a:t>
            </a:r>
            <a:r>
              <a:rPr lang="en-US" i="1" dirty="0" smtClean="0">
                <a:latin typeface="Arial" pitchFamily="34" charset="0"/>
                <a:cs typeface="Arial" pitchFamily="34" charset="0"/>
              </a:rPr>
              <a:t>queue</a:t>
            </a:r>
            <a:r>
              <a:rPr lang="en-US" dirty="0" smtClean="0">
                <a:latin typeface="Arial" pitchFamily="34" charset="0"/>
                <a:cs typeface="Arial" pitchFamily="34" charset="0"/>
              </a:rPr>
              <a:t>:=[</a:t>
            </a:r>
            <a:r>
              <a:rPr lang="en-US" i="1" dirty="0">
                <a:latin typeface="Arial" pitchFamily="34" charset="0"/>
                <a:cs typeface="Arial" pitchFamily="34" charset="0"/>
              </a:rPr>
              <a:t>s</a:t>
            </a:r>
            <a:r>
              <a:rPr lang="en-US" dirty="0">
                <a:latin typeface="Arial" pitchFamily="34" charset="0"/>
                <a:cs typeface="Arial" pitchFamily="34" charset="0"/>
              </a:rPr>
              <a:t>];</a:t>
            </a:r>
            <a:r>
              <a:rPr lang="en-US" dirty="0" smtClean="0">
                <a:latin typeface="Arial" pitchFamily="34" charset="0"/>
                <a:cs typeface="Arial" pitchFamily="34" charset="0"/>
              </a:rPr>
              <a:t>    // contains all </a:t>
            </a:r>
            <a:r>
              <a:rPr lang="en-US" i="1" dirty="0" err="1" smtClean="0">
                <a:latin typeface="Arial" pitchFamily="34" charset="0"/>
                <a:cs typeface="Arial" pitchFamily="34" charset="0"/>
              </a:rPr>
              <a:t>labelled</a:t>
            </a:r>
            <a:r>
              <a:rPr lang="en-US" i="1" dirty="0" smtClean="0">
                <a:latin typeface="Arial" pitchFamily="34" charset="0"/>
                <a:cs typeface="Arial" pitchFamily="34" charset="0"/>
              </a:rPr>
              <a:t> </a:t>
            </a:r>
            <a:r>
              <a:rPr lang="en-US" dirty="0" smtClean="0">
                <a:latin typeface="Arial" pitchFamily="34" charset="0"/>
                <a:cs typeface="Arial" pitchFamily="34" charset="0"/>
              </a:rPr>
              <a:t>vertices</a:t>
            </a: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b="1" dirty="0" smtClean="0">
                <a:latin typeface="Arial" pitchFamily="34" charset="0"/>
                <a:cs typeface="Arial" pitchFamily="34" charset="0"/>
              </a:rPr>
              <a:t>do </a:t>
            </a:r>
            <a:r>
              <a:rPr lang="en-US" i="1" dirty="0">
                <a:latin typeface="Arial" pitchFamily="34" charset="0"/>
                <a:cs typeface="Arial" pitchFamily="34" charset="0"/>
              </a:rPr>
              <a:t>queue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 ] </a:t>
            </a:r>
            <a:r>
              <a:rPr lang="en-US" dirty="0" err="1">
                <a:latin typeface="Arial" pitchFamily="34" charset="0"/>
                <a:cs typeface="Arial" pitchFamily="34" charset="0"/>
                <a:sym typeface="Symbol" pitchFamily="18" charset="2"/>
              </a:rPr>
              <a:t></a:t>
            </a:r>
            <a:r>
              <a:rPr lang="en-US" dirty="0">
                <a:latin typeface="Arial" pitchFamily="34" charset="0"/>
                <a:cs typeface="Arial" pitchFamily="34" charset="0"/>
              </a:rPr>
              <a:t> </a:t>
            </a:r>
            <a:endParaRPr lang="en-US" dirty="0" smtClean="0">
              <a:latin typeface="Arial" pitchFamily="34" charset="0"/>
              <a:cs typeface="Arial" pitchFamily="34" charset="0"/>
            </a:endParaRP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dirty="0">
                <a:latin typeface="Arial" pitchFamily="34" charset="0"/>
                <a:cs typeface="Arial" pitchFamily="34" charset="0"/>
              </a:rPr>
              <a:t>	</a:t>
            </a:r>
            <a:r>
              <a:rPr lang="en-US" i="1" dirty="0">
                <a:latin typeface="Arial" pitchFamily="34" charset="0"/>
                <a:cs typeface="Arial" pitchFamily="34" charset="0"/>
              </a:rPr>
              <a:t>v</a:t>
            </a:r>
            <a:r>
              <a:rPr lang="en-US" dirty="0">
                <a:latin typeface="Arial" pitchFamily="34" charset="0"/>
                <a:cs typeface="Arial" pitchFamily="34" charset="0"/>
              </a:rPr>
              <a:t> := </a:t>
            </a:r>
            <a:r>
              <a:rPr lang="en-US" i="1" dirty="0">
                <a:latin typeface="Arial" pitchFamily="34" charset="0"/>
                <a:cs typeface="Arial" pitchFamily="34" charset="0"/>
              </a:rPr>
              <a:t>queue</a:t>
            </a:r>
            <a:r>
              <a:rPr lang="en-US" dirty="0">
                <a:latin typeface="Arial" pitchFamily="34" charset="0"/>
                <a:cs typeface="Arial" pitchFamily="34" charset="0"/>
              </a:rPr>
              <a:t>(1); </a:t>
            </a:r>
            <a:r>
              <a:rPr lang="en-US" i="1" dirty="0">
                <a:latin typeface="Arial" pitchFamily="34" charset="0"/>
                <a:cs typeface="Arial" pitchFamily="34" charset="0"/>
              </a:rPr>
              <a:t>queue </a:t>
            </a:r>
            <a:r>
              <a:rPr lang="en-US" dirty="0">
                <a:latin typeface="Arial" pitchFamily="34" charset="0"/>
                <a:cs typeface="Arial" pitchFamily="34" charset="0"/>
              </a:rPr>
              <a:t>:= </a:t>
            </a:r>
            <a:r>
              <a:rPr lang="en-US" i="1" dirty="0">
                <a:latin typeface="Arial" pitchFamily="34" charset="0"/>
                <a:cs typeface="Arial" pitchFamily="34" charset="0"/>
              </a:rPr>
              <a:t>queue</a:t>
            </a:r>
            <a:r>
              <a:rPr lang="en-US" dirty="0">
                <a:latin typeface="Arial" pitchFamily="34" charset="0"/>
                <a:cs typeface="Arial" pitchFamily="34" charset="0"/>
              </a:rPr>
              <a:t>[2..]; </a:t>
            </a:r>
            <a:endParaRPr lang="en-US" dirty="0" smtClean="0">
              <a:latin typeface="Arial" pitchFamily="34" charset="0"/>
              <a:cs typeface="Arial" pitchFamily="34" charset="0"/>
            </a:endParaRP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dirty="0">
                <a:latin typeface="Arial" pitchFamily="34" charset="0"/>
                <a:cs typeface="Arial" pitchFamily="34" charset="0"/>
              </a:rPr>
              <a:t>	</a:t>
            </a:r>
            <a:r>
              <a:rPr lang="en-US" b="1" dirty="0">
                <a:latin typeface="Arial" pitchFamily="34" charset="0"/>
                <a:cs typeface="Arial" pitchFamily="34" charset="0"/>
              </a:rPr>
              <a:t>for </a:t>
            </a:r>
            <a:r>
              <a:rPr lang="en-US" dirty="0">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w</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out</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 </a:t>
            </a:r>
            <a:r>
              <a:rPr lang="en-US" dirty="0" err="1">
                <a:latin typeface="Arial" pitchFamily="34" charset="0"/>
                <a:cs typeface="Arial" pitchFamily="34" charset="0"/>
                <a:sym typeface="Symbol" pitchFamily="18" charset="2"/>
              </a:rPr>
              <a:t></a:t>
            </a:r>
            <a:r>
              <a:rPr lang="en-US" dirty="0">
                <a:latin typeface="Arial" pitchFamily="34" charset="0"/>
                <a:cs typeface="Arial" pitchFamily="34" charset="0"/>
              </a:rPr>
              <a:t> </a:t>
            </a:r>
            <a:endParaRPr lang="en-US" dirty="0" smtClean="0">
              <a:latin typeface="Arial" pitchFamily="34" charset="0"/>
              <a:cs typeface="Arial" pitchFamily="34" charset="0"/>
            </a:endParaRP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err="1">
                <a:latin typeface="Arial" pitchFamily="34" charset="0"/>
                <a:cs typeface="Arial" pitchFamily="34" charset="0"/>
              </a:rPr>
              <a:t>dist</a:t>
            </a:r>
            <a:r>
              <a:rPr lang="en-US" dirty="0" err="1">
                <a:latin typeface="Arial" pitchFamily="34" charset="0"/>
                <a:cs typeface="Arial" pitchFamily="34" charset="0"/>
              </a:rPr>
              <a:t>(</a:t>
            </a:r>
            <a:r>
              <a:rPr lang="en-US" i="1" dirty="0" err="1">
                <a:latin typeface="Arial" pitchFamily="34" charset="0"/>
                <a:cs typeface="Arial" pitchFamily="34" charset="0"/>
              </a:rPr>
              <a:t>v</a:t>
            </a:r>
            <a:r>
              <a:rPr lang="en-US" dirty="0" err="1" smtClean="0">
                <a:latin typeface="Arial" pitchFamily="34" charset="0"/>
                <a:cs typeface="Arial" pitchFamily="34" charset="0"/>
              </a:rPr>
              <a:t>)+</a:t>
            </a:r>
            <a:r>
              <a:rPr lang="en-US" i="1" dirty="0" err="1" smtClean="0">
                <a:latin typeface="Arial" pitchFamily="34" charset="0"/>
                <a:cs typeface="Arial" pitchFamily="34" charset="0"/>
              </a:rPr>
              <a:t>length</a:t>
            </a:r>
            <a:r>
              <a:rPr lang="en-US" dirty="0" err="1" smtClean="0">
                <a:latin typeface="Arial" pitchFamily="34" charset="0"/>
                <a:cs typeface="Arial" pitchFamily="34" charset="0"/>
              </a:rPr>
              <a:t>(</a:t>
            </a:r>
            <a:r>
              <a:rPr lang="en-US" i="1" dirty="0" err="1" smtClean="0">
                <a:latin typeface="Arial" pitchFamily="34" charset="0"/>
                <a:cs typeface="Arial" pitchFamily="34" charset="0"/>
              </a:rPr>
              <a:t>v</a:t>
            </a:r>
            <a:r>
              <a:rPr lang="en-US" dirty="0" err="1" smtClean="0">
                <a:latin typeface="Arial" pitchFamily="34" charset="0"/>
                <a:cs typeface="Arial" pitchFamily="34" charset="0"/>
              </a:rPr>
              <a:t>,</a:t>
            </a:r>
            <a:r>
              <a:rPr lang="en-US" i="1" dirty="0" err="1" smtClean="0">
                <a:latin typeface="Arial" pitchFamily="34" charset="0"/>
                <a:cs typeface="Arial" pitchFamily="34" charset="0"/>
              </a:rPr>
              <a:t>w</a:t>
            </a:r>
            <a:r>
              <a:rPr lang="en-US" dirty="0" smtClean="0">
                <a:latin typeface="Arial" pitchFamily="34" charset="0"/>
                <a:cs typeface="Arial" pitchFamily="34" charset="0"/>
              </a:rPr>
              <a:t>)&lt;</a:t>
            </a:r>
            <a:r>
              <a:rPr lang="en-US" i="1" dirty="0" smtClean="0">
                <a:latin typeface="Arial" pitchFamily="34" charset="0"/>
                <a:cs typeface="Arial" pitchFamily="34" charset="0"/>
              </a:rPr>
              <a:t>dist</a:t>
            </a:r>
            <a:r>
              <a:rPr lang="en-US" dirty="0" smtClean="0">
                <a:latin typeface="Arial" pitchFamily="34" charset="0"/>
                <a:cs typeface="Arial" pitchFamily="34" charset="0"/>
              </a:rPr>
              <a:t>(</a:t>
            </a:r>
            <a:r>
              <a:rPr lang="en-US" i="1" dirty="0" smtClean="0">
                <a:latin typeface="Arial" pitchFamily="34" charset="0"/>
                <a:cs typeface="Arial" pitchFamily="34" charset="0"/>
              </a:rPr>
              <a:t>w</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smtClean="0">
                <a:latin typeface="Arial" pitchFamily="34" charset="0"/>
                <a:cs typeface="Arial" pitchFamily="34" charset="0"/>
              </a:rPr>
              <a:t>		</a:t>
            </a:r>
            <a:r>
              <a:rPr lang="en-US" dirty="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a:t>
            </a:r>
            <a:r>
              <a:rPr lang="en-US" i="1" dirty="0">
                <a:latin typeface="Arial" pitchFamily="34" charset="0"/>
                <a:cs typeface="Arial" pitchFamily="34" charset="0"/>
              </a:rPr>
              <a:t>w</a:t>
            </a:r>
            <a:r>
              <a:rPr lang="en-US" dirty="0" smtClean="0">
                <a:latin typeface="Arial" pitchFamily="34" charset="0"/>
                <a:cs typeface="Arial" pitchFamily="34" charset="0"/>
              </a:rPr>
              <a:t>):=</a:t>
            </a:r>
            <a:r>
              <a:rPr lang="en-US" i="1" dirty="0" smtClean="0">
                <a:latin typeface="Arial" pitchFamily="34" charset="0"/>
                <a:cs typeface="Arial" pitchFamily="34" charset="0"/>
              </a:rPr>
              <a:t>v</a:t>
            </a: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w</a:t>
            </a:r>
            <a:r>
              <a:rPr lang="en-US" dirty="0" smtClean="0">
                <a:latin typeface="Arial" pitchFamily="34" charset="0"/>
                <a:cs typeface="Arial" pitchFamily="34" charset="0"/>
              </a:rPr>
              <a:t>):=</a:t>
            </a:r>
            <a:r>
              <a:rPr lang="en-US" i="1" dirty="0" err="1" smtClean="0">
                <a:latin typeface="Arial" pitchFamily="34" charset="0"/>
                <a:cs typeface="Arial" pitchFamily="34" charset="0"/>
              </a:rPr>
              <a:t>dist</a:t>
            </a:r>
            <a:r>
              <a:rPr lang="en-US" dirty="0" err="1" smtClean="0">
                <a:latin typeface="Arial" pitchFamily="34" charset="0"/>
                <a:cs typeface="Arial" pitchFamily="34" charset="0"/>
              </a:rPr>
              <a:t>(</a:t>
            </a:r>
            <a:r>
              <a:rPr lang="en-US" i="1" dirty="0" err="1" smtClean="0">
                <a:latin typeface="Arial" pitchFamily="34" charset="0"/>
                <a:cs typeface="Arial" pitchFamily="34" charset="0"/>
              </a:rPr>
              <a:t>v</a:t>
            </a:r>
            <a:r>
              <a:rPr lang="en-US" dirty="0" err="1" smtClean="0">
                <a:latin typeface="Arial" pitchFamily="34" charset="0"/>
                <a:cs typeface="Arial" pitchFamily="34" charset="0"/>
              </a:rPr>
              <a:t>)+</a:t>
            </a:r>
            <a:r>
              <a:rPr lang="en-US" i="1" dirty="0" err="1" smtClean="0">
                <a:latin typeface="Arial" pitchFamily="34" charset="0"/>
                <a:cs typeface="Arial" pitchFamily="34" charset="0"/>
              </a:rPr>
              <a:t>length</a:t>
            </a:r>
            <a:r>
              <a:rPr lang="en-US" dirty="0" err="1" smtClean="0">
                <a:latin typeface="Arial" pitchFamily="34" charset="0"/>
                <a:cs typeface="Arial" pitchFamily="34" charset="0"/>
              </a:rPr>
              <a:t>(</a:t>
            </a:r>
            <a:r>
              <a:rPr lang="en-US" i="1" dirty="0" err="1" smtClean="0">
                <a:latin typeface="Arial" pitchFamily="34" charset="0"/>
                <a:cs typeface="Arial" pitchFamily="34" charset="0"/>
              </a:rPr>
              <a:t>v</a:t>
            </a:r>
            <a:r>
              <a:rPr lang="en-US" dirty="0" err="1" smtClean="0">
                <a:latin typeface="Arial" pitchFamily="34" charset="0"/>
                <a:cs typeface="Arial" pitchFamily="34" charset="0"/>
              </a:rPr>
              <a:t>,</a:t>
            </a:r>
            <a:r>
              <a:rPr lang="en-US" i="1" dirty="0" err="1" smtClean="0">
                <a:latin typeface="Arial" pitchFamily="34" charset="0"/>
                <a:cs typeface="Arial" pitchFamily="34" charset="0"/>
              </a:rPr>
              <a:t>w</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dirty="0" smtClean="0">
                <a:latin typeface="Arial" pitchFamily="34" charset="0"/>
                <a:cs typeface="Arial" pitchFamily="34" charset="0"/>
              </a:rPr>
              <a:t>		</a:t>
            </a: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err="1" smtClean="0">
                <a:latin typeface="Arial" pitchFamily="34" charset="0"/>
                <a:cs typeface="Arial" pitchFamily="34" charset="0"/>
              </a:rPr>
              <a:t>w</a:t>
            </a:r>
            <a:r>
              <a:rPr lang="en-US" dirty="0" err="1" smtClean="0">
                <a:latin typeface="Arial" pitchFamily="34" charset="0"/>
                <a:cs typeface="Arial" pitchFamily="34" charset="0"/>
                <a:sym typeface="Symbol" pitchFamily="18" charset="2"/>
              </a:rPr>
              <a:t></a:t>
            </a:r>
            <a:r>
              <a:rPr lang="en-US" i="1" dirty="0" err="1" smtClean="0">
                <a:latin typeface="Arial" pitchFamily="34" charset="0"/>
                <a:cs typeface="Arial" pitchFamily="34" charset="0"/>
              </a:rPr>
              <a:t>queue</a:t>
            </a:r>
            <a:r>
              <a:rPr lang="en-US" i="1" dirty="0" smtClean="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smtClean="0">
                <a:latin typeface="Arial" pitchFamily="34" charset="0"/>
                <a:cs typeface="Arial" pitchFamily="34" charset="0"/>
              </a:rPr>
              <a:t>queue</a:t>
            </a:r>
            <a:r>
              <a:rPr lang="en-US" dirty="0" smtClean="0">
                <a:latin typeface="Arial" pitchFamily="34" charset="0"/>
                <a:cs typeface="Arial" pitchFamily="34" charset="0"/>
              </a:rPr>
              <a:t>:=</a:t>
            </a:r>
            <a:r>
              <a:rPr lang="en-US" i="1" dirty="0" smtClean="0">
                <a:latin typeface="Arial" pitchFamily="34" charset="0"/>
                <a:cs typeface="Arial" pitchFamily="34" charset="0"/>
              </a:rPr>
              <a:t>queue </a:t>
            </a:r>
            <a:r>
              <a:rPr lang="en-US" dirty="0">
                <a:latin typeface="Arial" pitchFamily="34" charset="0"/>
                <a:cs typeface="Arial" pitchFamily="34" charset="0"/>
              </a:rPr>
              <a:t>&amp; [</a:t>
            </a:r>
            <a:r>
              <a:rPr lang="en-US" i="1" dirty="0">
                <a:latin typeface="Arial" pitchFamily="34" charset="0"/>
                <a:cs typeface="Arial" pitchFamily="34" charset="0"/>
              </a:rPr>
              <a:t>w</a:t>
            </a:r>
            <a:r>
              <a:rPr lang="en-US" dirty="0">
                <a:latin typeface="Arial" pitchFamily="34" charset="0"/>
                <a:cs typeface="Arial" pitchFamily="34" charset="0"/>
              </a:rPr>
              <a:t>]; </a:t>
            </a:r>
            <a:r>
              <a:rPr lang="en-US" b="1" dirty="0" err="1">
                <a:latin typeface="Arial" pitchFamily="34" charset="0"/>
                <a:cs typeface="Arial" pitchFamily="34" charset="0"/>
              </a:rPr>
              <a:t>fi</a:t>
            </a:r>
            <a:r>
              <a:rPr lang="en-US" dirty="0">
                <a:latin typeface="Arial" pitchFamily="34" charset="0"/>
                <a:cs typeface="Arial" pitchFamily="34" charset="0"/>
              </a:rPr>
              <a:t>; </a:t>
            </a:r>
          </a:p>
          <a:p>
            <a:pPr marL="341313" lvl="1" indent="0" defTabSz="685800">
              <a:lnSpc>
                <a:spcPct val="70000"/>
              </a:lnSpc>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dirty="0" smtClean="0">
                <a:latin typeface="Arial" pitchFamily="34" charset="0"/>
                <a:cs typeface="Arial" pitchFamily="34" charset="0"/>
              </a:rPr>
              <a:t>	</a:t>
            </a:r>
            <a:r>
              <a:rPr lang="en-US" b="1" dirty="0" err="1" smtClean="0">
                <a:latin typeface="Arial" pitchFamily="34" charset="0"/>
                <a:cs typeface="Arial" pitchFamily="34" charset="0"/>
              </a:rPr>
              <a:t>fi</a:t>
            </a:r>
            <a:r>
              <a:rPr lang="en-US" dirty="0">
                <a:latin typeface="Arial" pitchFamily="34" charset="0"/>
                <a:cs typeface="Arial" pitchFamily="34" charset="0"/>
              </a:rPr>
              <a:t>; </a:t>
            </a:r>
          </a:p>
          <a:p>
            <a:pPr marL="341313" lvl="1" indent="0" defTabSz="685800">
              <a:lnSpc>
                <a:spcPct val="70000"/>
              </a:lnSpc>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dirty="0" smtClean="0">
                <a:latin typeface="Arial" pitchFamily="34" charset="0"/>
                <a:cs typeface="Arial" pitchFamily="34" charset="0"/>
              </a:rPr>
              <a:t>	</a:t>
            </a:r>
            <a:r>
              <a:rPr lang="en-US" b="1" dirty="0" err="1" smtClean="0">
                <a:latin typeface="Arial" pitchFamily="34" charset="0"/>
                <a:cs typeface="Arial" pitchFamily="34" charset="0"/>
              </a:rPr>
              <a:t>rof</a:t>
            </a:r>
            <a:r>
              <a:rPr lang="en-US" b="1" dirty="0" smtClean="0">
                <a:latin typeface="Arial" pitchFamily="34" charset="0"/>
                <a:cs typeface="Arial" pitchFamily="34" charset="0"/>
              </a:rPr>
              <a:t>; </a:t>
            </a:r>
          </a:p>
          <a:p>
            <a:pPr marL="341313" lvl="1" indent="0" defTabSz="685800">
              <a:lnSpc>
                <a:spcPct val="70000"/>
              </a:lnSpc>
              <a:spcBef>
                <a:spcPct val="0"/>
              </a:spcBef>
              <a:buFontTx/>
              <a:buNone/>
              <a:tabLst>
                <a:tab pos="912813" algn="l"/>
                <a:tab pos="1376363" algn="l"/>
                <a:tab pos="1825625" algn="l"/>
                <a:tab pos="2060575" algn="l"/>
                <a:tab pos="2401888" algn="l"/>
              </a:tabLst>
            </a:pPr>
            <a:r>
              <a:rPr lang="en-US" b="1" dirty="0" smtClean="0">
                <a:latin typeface="Arial" pitchFamily="34" charset="0"/>
                <a:cs typeface="Arial" pitchFamily="34" charset="0"/>
              </a:rPr>
              <a:t>	</a:t>
            </a:r>
            <a:r>
              <a:rPr lang="en-US" b="1" dirty="0" err="1" smtClean="0">
                <a:latin typeface="Arial" pitchFamily="34" charset="0"/>
                <a:cs typeface="Arial" pitchFamily="34" charset="0"/>
              </a:rPr>
              <a:t>od</a:t>
            </a:r>
            <a:r>
              <a:rPr lang="en-US" b="1" dirty="0" smtClean="0">
                <a:latin typeface="Arial" pitchFamily="34" charset="0"/>
                <a:cs typeface="Arial" pitchFamily="34" charset="0"/>
              </a:rPr>
              <a:t>;</a:t>
            </a:r>
            <a:endParaRPr lang="en-US" dirty="0" smtClean="0">
              <a:latin typeface="Arial" pitchFamily="34" charset="0"/>
              <a:cs typeface="Arial" pitchFamily="34" charset="0"/>
            </a:endParaRPr>
          </a:p>
          <a:p>
            <a:pPr marL="341313" lvl="1" indent="0" defTabSz="685800">
              <a:lnSpc>
                <a:spcPct val="70000"/>
              </a:lnSpc>
              <a:spcBef>
                <a:spcPct val="0"/>
              </a:spcBef>
              <a:buFontTx/>
              <a:buNone/>
              <a:tabLst>
                <a:tab pos="912813" algn="l"/>
                <a:tab pos="1376363" algn="l"/>
                <a:tab pos="1825625" algn="l"/>
                <a:tab pos="2060575" algn="l"/>
                <a:tab pos="2401888" algn="l"/>
              </a:tabLst>
            </a:pPr>
            <a:r>
              <a:rPr lang="en-US" b="1" dirty="0" smtClean="0">
                <a:latin typeface="Arial" pitchFamily="34" charset="0"/>
                <a:cs typeface="Arial" pitchFamily="34" charset="0"/>
              </a:rPr>
              <a:t>end</a:t>
            </a:r>
            <a:r>
              <a:rPr lang="en-US" dirty="0">
                <a:latin typeface="Arial" pitchFamily="34" charset="0"/>
                <a:cs typeface="Arial" pitchFamily="34"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left)">
                                      <p:cBhvr>
                                        <p:cTn id="7" dur="500"/>
                                        <p:tgtEl>
                                          <p:spTgt spid="3450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5091">
                                            <p:txEl>
                                              <p:pRg st="1" end="1"/>
                                            </p:txEl>
                                          </p:spTgt>
                                        </p:tgtEl>
                                        <p:attrNameLst>
                                          <p:attrName>style.visibility</p:attrName>
                                        </p:attrNameLst>
                                      </p:cBhvr>
                                      <p:to>
                                        <p:strVal val="visible"/>
                                      </p:to>
                                    </p:set>
                                    <p:animEffect transition="in" filter="wipe(left)">
                                      <p:cBhvr>
                                        <p:cTn id="10" dur="500"/>
                                        <p:tgtEl>
                                          <p:spTgt spid="3450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5091">
                                            <p:txEl>
                                              <p:pRg st="2" end="2"/>
                                            </p:txEl>
                                          </p:spTgt>
                                        </p:tgtEl>
                                        <p:attrNameLst>
                                          <p:attrName>style.visibility</p:attrName>
                                        </p:attrNameLst>
                                      </p:cBhvr>
                                      <p:to>
                                        <p:strVal val="visible"/>
                                      </p:to>
                                    </p:set>
                                    <p:animEffect transition="in" filter="wipe(left)">
                                      <p:cBhvr>
                                        <p:cTn id="13" dur="500"/>
                                        <p:tgtEl>
                                          <p:spTgt spid="34509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5091">
                                            <p:txEl>
                                              <p:pRg st="3" end="3"/>
                                            </p:txEl>
                                          </p:spTgt>
                                        </p:tgtEl>
                                        <p:attrNameLst>
                                          <p:attrName>style.visibility</p:attrName>
                                        </p:attrNameLst>
                                      </p:cBhvr>
                                      <p:to>
                                        <p:strVal val="visible"/>
                                      </p:to>
                                    </p:set>
                                    <p:animEffect transition="in" filter="wipe(left)">
                                      <p:cBhvr>
                                        <p:cTn id="16" dur="500"/>
                                        <p:tgtEl>
                                          <p:spTgt spid="3450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5091">
                                            <p:txEl>
                                              <p:pRg st="4" end="4"/>
                                            </p:txEl>
                                          </p:spTgt>
                                        </p:tgtEl>
                                        <p:attrNameLst>
                                          <p:attrName>style.visibility</p:attrName>
                                        </p:attrNameLst>
                                      </p:cBhvr>
                                      <p:to>
                                        <p:strVal val="visible"/>
                                      </p:to>
                                    </p:set>
                                    <p:animEffect transition="in" filter="wipe(left)">
                                      <p:cBhvr>
                                        <p:cTn id="21" dur="500"/>
                                        <p:tgtEl>
                                          <p:spTgt spid="34509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5091">
                                            <p:txEl>
                                              <p:pRg st="5" end="5"/>
                                            </p:txEl>
                                          </p:spTgt>
                                        </p:tgtEl>
                                        <p:attrNameLst>
                                          <p:attrName>style.visibility</p:attrName>
                                        </p:attrNameLst>
                                      </p:cBhvr>
                                      <p:to>
                                        <p:strVal val="visible"/>
                                      </p:to>
                                    </p:set>
                                    <p:animEffect transition="in" filter="wipe(left)">
                                      <p:cBhvr>
                                        <p:cTn id="24" dur="500"/>
                                        <p:tgtEl>
                                          <p:spTgt spid="34509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5091">
                                            <p:txEl>
                                              <p:pRg st="6" end="6"/>
                                            </p:txEl>
                                          </p:spTgt>
                                        </p:tgtEl>
                                        <p:attrNameLst>
                                          <p:attrName>style.visibility</p:attrName>
                                        </p:attrNameLst>
                                      </p:cBhvr>
                                      <p:to>
                                        <p:strVal val="visible"/>
                                      </p:to>
                                    </p:set>
                                    <p:animEffect transition="in" filter="wipe(left)">
                                      <p:cBhvr>
                                        <p:cTn id="27" dur="500"/>
                                        <p:tgtEl>
                                          <p:spTgt spid="34509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45091">
                                            <p:txEl>
                                              <p:pRg st="7" end="7"/>
                                            </p:txEl>
                                          </p:spTgt>
                                        </p:tgtEl>
                                        <p:attrNameLst>
                                          <p:attrName>style.visibility</p:attrName>
                                        </p:attrNameLst>
                                      </p:cBhvr>
                                      <p:to>
                                        <p:strVal val="visible"/>
                                      </p:to>
                                    </p:set>
                                    <p:animEffect transition="in" filter="wipe(left)">
                                      <p:cBhvr>
                                        <p:cTn id="30" dur="500"/>
                                        <p:tgtEl>
                                          <p:spTgt spid="34509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5091">
                                            <p:txEl>
                                              <p:pRg st="8" end="8"/>
                                            </p:txEl>
                                          </p:spTgt>
                                        </p:tgtEl>
                                        <p:attrNameLst>
                                          <p:attrName>style.visibility</p:attrName>
                                        </p:attrNameLst>
                                      </p:cBhvr>
                                      <p:to>
                                        <p:strVal val="visible"/>
                                      </p:to>
                                    </p:set>
                                    <p:animEffect transition="in" filter="wipe(left)">
                                      <p:cBhvr>
                                        <p:cTn id="33" dur="500"/>
                                        <p:tgtEl>
                                          <p:spTgt spid="345091">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45091">
                                            <p:txEl>
                                              <p:pRg st="9" end="9"/>
                                            </p:txEl>
                                          </p:spTgt>
                                        </p:tgtEl>
                                        <p:attrNameLst>
                                          <p:attrName>style.visibility</p:attrName>
                                        </p:attrNameLst>
                                      </p:cBhvr>
                                      <p:to>
                                        <p:strVal val="visible"/>
                                      </p:to>
                                    </p:set>
                                    <p:animEffect transition="in" filter="wipe(left)">
                                      <p:cBhvr>
                                        <p:cTn id="36" dur="500"/>
                                        <p:tgtEl>
                                          <p:spTgt spid="345091">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5091">
                                            <p:txEl>
                                              <p:pRg st="10" end="10"/>
                                            </p:txEl>
                                          </p:spTgt>
                                        </p:tgtEl>
                                        <p:attrNameLst>
                                          <p:attrName>style.visibility</p:attrName>
                                        </p:attrNameLst>
                                      </p:cBhvr>
                                      <p:to>
                                        <p:strVal val="visible"/>
                                      </p:to>
                                    </p:set>
                                    <p:animEffect transition="in" filter="wipe(left)">
                                      <p:cBhvr>
                                        <p:cTn id="39" dur="500"/>
                                        <p:tgtEl>
                                          <p:spTgt spid="345091">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45091">
                                            <p:txEl>
                                              <p:pRg st="11" end="11"/>
                                            </p:txEl>
                                          </p:spTgt>
                                        </p:tgtEl>
                                        <p:attrNameLst>
                                          <p:attrName>style.visibility</p:attrName>
                                        </p:attrNameLst>
                                      </p:cBhvr>
                                      <p:to>
                                        <p:strVal val="visible"/>
                                      </p:to>
                                    </p:set>
                                    <p:animEffect transition="in" filter="wipe(left)">
                                      <p:cBhvr>
                                        <p:cTn id="42" dur="500"/>
                                        <p:tgtEl>
                                          <p:spTgt spid="345091">
                                            <p:txEl>
                                              <p:pRg st="11" end="11"/>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45091">
                                            <p:txEl>
                                              <p:pRg st="12" end="12"/>
                                            </p:txEl>
                                          </p:spTgt>
                                        </p:tgtEl>
                                        <p:attrNameLst>
                                          <p:attrName>style.visibility</p:attrName>
                                        </p:attrNameLst>
                                      </p:cBhvr>
                                      <p:to>
                                        <p:strVal val="visible"/>
                                      </p:to>
                                    </p:set>
                                    <p:animEffect transition="in" filter="wipe(left)">
                                      <p:cBhvr>
                                        <p:cTn id="45" dur="500"/>
                                        <p:tgtEl>
                                          <p:spTgt spid="345091">
                                            <p:txEl>
                                              <p:pRg st="12" end="12"/>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45091">
                                            <p:txEl>
                                              <p:pRg st="13" end="13"/>
                                            </p:txEl>
                                          </p:spTgt>
                                        </p:tgtEl>
                                        <p:attrNameLst>
                                          <p:attrName>style.visibility</p:attrName>
                                        </p:attrNameLst>
                                      </p:cBhvr>
                                      <p:to>
                                        <p:strVal val="visible"/>
                                      </p:to>
                                    </p:set>
                                    <p:animEffect transition="in" filter="wipe(left)">
                                      <p:cBhvr>
                                        <p:cTn id="48" dur="500"/>
                                        <p:tgtEl>
                                          <p:spTgt spid="345091">
                                            <p:txEl>
                                              <p:pRg st="13" end="13"/>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45091">
                                            <p:txEl>
                                              <p:pRg st="14" end="14"/>
                                            </p:txEl>
                                          </p:spTgt>
                                        </p:tgtEl>
                                        <p:attrNameLst>
                                          <p:attrName>style.visibility</p:attrName>
                                        </p:attrNameLst>
                                      </p:cBhvr>
                                      <p:to>
                                        <p:strVal val="visible"/>
                                      </p:to>
                                    </p:set>
                                    <p:animEffect transition="in" filter="wipe(left)">
                                      <p:cBhvr>
                                        <p:cTn id="51" dur="500"/>
                                        <p:tgtEl>
                                          <p:spTgt spid="3450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56098" y="608015"/>
            <a:ext cx="9021762" cy="838200"/>
          </a:xfrm>
        </p:spPr>
        <p:txBody>
          <a:bodyPr/>
          <a:lstStyle/>
          <a:p>
            <a:r>
              <a:rPr lang="en-US" dirty="0"/>
              <a:t>Analysis of Breadth-First Scanning</a:t>
            </a:r>
          </a:p>
        </p:txBody>
      </p:sp>
      <p:sp>
        <p:nvSpPr>
          <p:cNvPr id="465923" name="Rectangle 3"/>
          <p:cNvSpPr>
            <a:spLocks noGrp="1" noChangeArrowheads="1"/>
          </p:cNvSpPr>
          <p:nvPr>
            <p:ph type="body" idx="1"/>
          </p:nvPr>
        </p:nvSpPr>
        <p:spPr>
          <a:xfrm>
            <a:off x="0" y="1614036"/>
            <a:ext cx="9142413" cy="5243964"/>
          </a:xfrm>
        </p:spPr>
        <p:txBody>
          <a:bodyPr/>
          <a:lstStyle/>
          <a:p>
            <a:r>
              <a:rPr lang="en-US" sz="2400" dirty="0" smtClean="0"/>
              <a:t>Divide </a:t>
            </a:r>
            <a:r>
              <a:rPr lang="en-US" sz="2400" dirty="0"/>
              <a:t>execution into </a:t>
            </a:r>
            <a:r>
              <a:rPr lang="en-US" sz="2400" i="1" dirty="0" smtClean="0"/>
              <a:t>passes</a:t>
            </a:r>
            <a:endParaRPr lang="en-US" sz="2400" dirty="0"/>
          </a:p>
          <a:p>
            <a:pPr lvl="1"/>
            <a:r>
              <a:rPr lang="en-US" i="1" dirty="0" smtClean="0"/>
              <a:t>pass</a:t>
            </a:r>
            <a:r>
              <a:rPr lang="en-US" dirty="0" smtClean="0"/>
              <a:t> </a:t>
            </a:r>
            <a:r>
              <a:rPr lang="en-US" dirty="0"/>
              <a:t>0 ends after vertex </a:t>
            </a:r>
            <a:r>
              <a:rPr lang="en-US" i="1" dirty="0"/>
              <a:t>s</a:t>
            </a:r>
            <a:r>
              <a:rPr lang="en-US" dirty="0"/>
              <a:t> is scanned for </a:t>
            </a:r>
            <a:r>
              <a:rPr lang="en-US" dirty="0" smtClean="0"/>
              <a:t>the first </a:t>
            </a:r>
            <a:r>
              <a:rPr lang="en-US" dirty="0"/>
              <a:t>time.</a:t>
            </a:r>
          </a:p>
          <a:p>
            <a:pPr lvl="1"/>
            <a:r>
              <a:rPr lang="en-US" i="1" dirty="0" smtClean="0"/>
              <a:t>pass</a:t>
            </a:r>
            <a:r>
              <a:rPr lang="en-US" dirty="0" smtClean="0"/>
              <a:t> </a:t>
            </a:r>
            <a:r>
              <a:rPr lang="en-US" i="1" dirty="0"/>
              <a:t>j</a:t>
            </a:r>
            <a:r>
              <a:rPr lang="en-US" dirty="0"/>
              <a:t> ends after every vertex on </a:t>
            </a:r>
            <a:r>
              <a:rPr lang="en-US" dirty="0" smtClean="0"/>
              <a:t>queue </a:t>
            </a:r>
            <a:r>
              <a:rPr lang="en-US" dirty="0"/>
              <a:t>at </a:t>
            </a:r>
            <a:r>
              <a:rPr lang="en-US" dirty="0" smtClean="0"/>
              <a:t>end </a:t>
            </a:r>
            <a:r>
              <a:rPr lang="en-US" dirty="0"/>
              <a:t>of pass </a:t>
            </a:r>
            <a:r>
              <a:rPr lang="en-US" i="1" dirty="0"/>
              <a:t>j</a:t>
            </a:r>
            <a:r>
              <a:rPr lang="en-US" dirty="0">
                <a:latin typeface="Symbol" pitchFamily="18" charset="2"/>
              </a:rPr>
              <a:t>-</a:t>
            </a:r>
            <a:r>
              <a:rPr lang="en-US" dirty="0"/>
              <a:t>1 has been scanned</a:t>
            </a:r>
          </a:p>
          <a:p>
            <a:pPr lvl="1"/>
            <a:r>
              <a:rPr lang="en-US" dirty="0"/>
              <a:t>the time for each pass is</a:t>
            </a:r>
            <a:r>
              <a:rPr lang="en-US" i="1" dirty="0"/>
              <a:t> O</a:t>
            </a:r>
            <a:r>
              <a:rPr lang="en-US" dirty="0"/>
              <a:t>(</a:t>
            </a:r>
            <a:r>
              <a:rPr lang="en-US" i="1" dirty="0"/>
              <a:t>m</a:t>
            </a:r>
            <a:r>
              <a:rPr lang="en-US" dirty="0"/>
              <a:t>)</a:t>
            </a:r>
          </a:p>
          <a:p>
            <a:r>
              <a:rPr lang="en-US" sz="2400" b="1" dirty="0">
                <a:latin typeface="Arial" pitchFamily="34" charset="0"/>
                <a:cs typeface="Arial" pitchFamily="34" charset="0"/>
              </a:rPr>
              <a:t>Theorem 7.7</a:t>
            </a:r>
            <a:r>
              <a:rPr lang="en-US" sz="2400" dirty="0"/>
              <a:t>. If </a:t>
            </a:r>
            <a:r>
              <a:rPr lang="en-US" sz="2400" dirty="0" smtClean="0"/>
              <a:t>no </a:t>
            </a:r>
            <a:r>
              <a:rPr lang="en-US" sz="2400" dirty="0"/>
              <a:t>negative cycle </a:t>
            </a:r>
            <a:r>
              <a:rPr lang="en-US" sz="2400" dirty="0" smtClean="0"/>
              <a:t>is reachable </a:t>
            </a:r>
            <a:r>
              <a:rPr lang="en-US" sz="2400" dirty="0"/>
              <a:t>from </a:t>
            </a:r>
            <a:r>
              <a:rPr lang="en-US" sz="2400" i="1" dirty="0"/>
              <a:t>s</a:t>
            </a:r>
            <a:r>
              <a:rPr lang="en-US" sz="2400" dirty="0"/>
              <a:t>, the breadth-first algorithm runs in </a:t>
            </a:r>
            <a:r>
              <a:rPr lang="en-US" sz="2400" i="1" dirty="0"/>
              <a:t>O</a:t>
            </a:r>
            <a:r>
              <a:rPr lang="en-US" sz="2400" dirty="0"/>
              <a:t>(</a:t>
            </a:r>
            <a:r>
              <a:rPr lang="en-US" sz="2400" i="1" dirty="0" err="1"/>
              <a:t>mn</a:t>
            </a:r>
            <a:r>
              <a:rPr lang="en-US" sz="2400" dirty="0"/>
              <a:t>) time stopping after at most pass </a:t>
            </a:r>
            <a:r>
              <a:rPr lang="en-US" sz="2400" i="1" dirty="0" smtClean="0"/>
              <a:t>n</a:t>
            </a:r>
            <a:r>
              <a:rPr lang="en-US" sz="2400" dirty="0" smtClean="0">
                <a:latin typeface="Symbol" pitchFamily="18" charset="2"/>
              </a:rPr>
              <a:t>-</a:t>
            </a:r>
            <a:r>
              <a:rPr lang="en-US" sz="2400" dirty="0" smtClean="0"/>
              <a:t>1; otherwise </a:t>
            </a:r>
            <a:r>
              <a:rPr lang="en-US" sz="2400" dirty="0"/>
              <a:t>it never </a:t>
            </a:r>
            <a:r>
              <a:rPr lang="en-US" sz="2400" dirty="0" smtClean="0"/>
              <a:t>halts</a:t>
            </a:r>
            <a:endParaRPr lang="en-US" sz="2400" dirty="0"/>
          </a:p>
          <a:p>
            <a:pPr>
              <a:spcBef>
                <a:spcPct val="20000"/>
              </a:spcBef>
              <a:buFont typeface="Wingdings" pitchFamily="2" charset="2"/>
              <a:buNone/>
            </a:pPr>
            <a:r>
              <a:rPr lang="en-US" sz="2200" i="1" dirty="0"/>
              <a:t>	Proof</a:t>
            </a:r>
            <a:r>
              <a:rPr lang="en-US" sz="2200" dirty="0"/>
              <a:t>. </a:t>
            </a:r>
            <a:r>
              <a:rPr lang="en-US" sz="2200" dirty="0" smtClean="0"/>
              <a:t>Show </a:t>
            </a:r>
            <a:r>
              <a:rPr lang="en-US" sz="2200" dirty="0"/>
              <a:t>by induction on </a:t>
            </a:r>
            <a:r>
              <a:rPr lang="en-US" sz="2200" i="1" dirty="0"/>
              <a:t>k</a:t>
            </a:r>
            <a:r>
              <a:rPr lang="en-US" sz="2200" dirty="0"/>
              <a:t> that if there is a shortest path from </a:t>
            </a:r>
            <a:r>
              <a:rPr lang="en-US" sz="2200" i="1" dirty="0"/>
              <a:t>s</a:t>
            </a:r>
            <a:r>
              <a:rPr lang="en-US" sz="2200" dirty="0"/>
              <a:t> to </a:t>
            </a:r>
            <a:r>
              <a:rPr lang="en-US" sz="2200" i="1" dirty="0"/>
              <a:t>v</a:t>
            </a:r>
            <a:r>
              <a:rPr lang="en-US" sz="2200" dirty="0"/>
              <a:t> with </a:t>
            </a:r>
            <a:r>
              <a:rPr lang="en-US" sz="2200" i="1" dirty="0"/>
              <a:t>k</a:t>
            </a:r>
            <a:r>
              <a:rPr lang="en-US" sz="2200" dirty="0"/>
              <a:t> edges, then </a:t>
            </a:r>
            <a:r>
              <a:rPr lang="en-US" sz="2200" i="1" dirty="0"/>
              <a:t>dist</a:t>
            </a:r>
            <a:r>
              <a:rPr lang="en-US" sz="2200" dirty="0"/>
              <a:t>(</a:t>
            </a:r>
            <a:r>
              <a:rPr lang="en-US" sz="2200" i="1" dirty="0"/>
              <a:t>v</a:t>
            </a:r>
            <a:r>
              <a:rPr lang="en-US" sz="2200" dirty="0"/>
              <a:t>) will equal the length of this path by the end of pass </a:t>
            </a:r>
            <a:r>
              <a:rPr lang="en-US" sz="2200" i="1" dirty="0" smtClean="0"/>
              <a:t>k</a:t>
            </a:r>
            <a:r>
              <a:rPr lang="en-US" sz="2200" dirty="0" smtClean="0">
                <a:latin typeface="Symbol" pitchFamily="18" charset="2"/>
              </a:rPr>
              <a:t>-</a:t>
            </a:r>
            <a:r>
              <a:rPr lang="en-US" sz="2200" dirty="0" smtClean="0"/>
              <a:t>1</a:t>
            </a:r>
            <a:endParaRPr lang="en-US" sz="2200" dirty="0"/>
          </a:p>
          <a:p>
            <a:pPr>
              <a:buNone/>
            </a:pPr>
            <a:r>
              <a:rPr lang="en-US" sz="2200" dirty="0"/>
              <a:t>	Basis: </a:t>
            </a:r>
            <a:r>
              <a:rPr lang="en-US" sz="2200" i="1" dirty="0"/>
              <a:t>k</a:t>
            </a:r>
            <a:r>
              <a:rPr lang="en-US" sz="2200" dirty="0"/>
              <a:t>=1. After pass 0</a:t>
            </a:r>
            <a:r>
              <a:rPr lang="en-US" sz="2200" dirty="0" smtClean="0"/>
              <a:t>, </a:t>
            </a:r>
            <a:r>
              <a:rPr lang="en-US" sz="2200" i="1" dirty="0"/>
              <a:t>dist</a:t>
            </a:r>
            <a:r>
              <a:rPr lang="en-US" sz="2200" dirty="0"/>
              <a:t>(</a:t>
            </a:r>
            <a:r>
              <a:rPr lang="en-US" sz="2200" i="1" dirty="0"/>
              <a:t>w</a:t>
            </a:r>
            <a:r>
              <a:rPr lang="en-US" sz="2200" dirty="0" smtClean="0"/>
              <a:t>)=</a:t>
            </a:r>
            <a:r>
              <a:rPr lang="en-US" sz="2200" i="1" dirty="0" smtClean="0"/>
              <a:t>length</a:t>
            </a:r>
            <a:r>
              <a:rPr lang="en-US" sz="2200" dirty="0" smtClean="0"/>
              <a:t>(</a:t>
            </a:r>
            <a:r>
              <a:rPr lang="en-US" sz="2200" i="1" dirty="0" err="1" smtClean="0"/>
              <a:t>s</a:t>
            </a:r>
            <a:r>
              <a:rPr lang="en-US" sz="2200" dirty="0" err="1" smtClean="0"/>
              <a:t>,</a:t>
            </a:r>
            <a:r>
              <a:rPr lang="en-US" sz="2200" i="1" dirty="0" err="1" smtClean="0"/>
              <a:t>w</a:t>
            </a:r>
            <a:r>
              <a:rPr lang="en-US" sz="2200" dirty="0" smtClean="0"/>
              <a:t>), for every edge [</a:t>
            </a:r>
            <a:r>
              <a:rPr lang="en-US" sz="2200" i="1" dirty="0" err="1" smtClean="0"/>
              <a:t>s</a:t>
            </a:r>
            <a:r>
              <a:rPr lang="en-US" sz="2200" dirty="0" err="1" smtClean="0"/>
              <a:t>,</a:t>
            </a:r>
            <a:r>
              <a:rPr lang="en-US" sz="2200" i="1" dirty="0" err="1" smtClean="0"/>
              <a:t>w</a:t>
            </a:r>
            <a:r>
              <a:rPr lang="en-US" sz="2200" dirty="0" smtClean="0"/>
              <a:t>]</a:t>
            </a:r>
            <a:r>
              <a:rPr lang="en-US" sz="22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wipe(left)">
                                      <p:cBhvr>
                                        <p:cTn id="7" dur="500"/>
                                        <p:tgtEl>
                                          <p:spTgt spid="4659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65923">
                                            <p:txEl>
                                              <p:pRg st="1" end="1"/>
                                            </p:txEl>
                                          </p:spTgt>
                                        </p:tgtEl>
                                        <p:attrNameLst>
                                          <p:attrName>style.visibility</p:attrName>
                                        </p:attrNameLst>
                                      </p:cBhvr>
                                      <p:to>
                                        <p:strVal val="visible"/>
                                      </p:to>
                                    </p:set>
                                    <p:animEffect transition="in" filter="wipe(left)">
                                      <p:cBhvr>
                                        <p:cTn id="10" dur="500"/>
                                        <p:tgtEl>
                                          <p:spTgt spid="4659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65923">
                                            <p:txEl>
                                              <p:pRg st="2" end="2"/>
                                            </p:txEl>
                                          </p:spTgt>
                                        </p:tgtEl>
                                        <p:attrNameLst>
                                          <p:attrName>style.visibility</p:attrName>
                                        </p:attrNameLst>
                                      </p:cBhvr>
                                      <p:to>
                                        <p:strVal val="visible"/>
                                      </p:to>
                                    </p:set>
                                    <p:animEffect transition="in" filter="wipe(left)">
                                      <p:cBhvr>
                                        <p:cTn id="15" dur="500"/>
                                        <p:tgtEl>
                                          <p:spTgt spid="4659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65923">
                                            <p:txEl>
                                              <p:pRg st="3" end="3"/>
                                            </p:txEl>
                                          </p:spTgt>
                                        </p:tgtEl>
                                        <p:attrNameLst>
                                          <p:attrName>style.visibility</p:attrName>
                                        </p:attrNameLst>
                                      </p:cBhvr>
                                      <p:to>
                                        <p:strVal val="visible"/>
                                      </p:to>
                                    </p:set>
                                    <p:animEffect transition="in" filter="wipe(left)">
                                      <p:cBhvr>
                                        <p:cTn id="18" dur="500"/>
                                        <p:tgtEl>
                                          <p:spTgt spid="4659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5923">
                                            <p:txEl>
                                              <p:pRg st="4" end="4"/>
                                            </p:txEl>
                                          </p:spTgt>
                                        </p:tgtEl>
                                        <p:attrNameLst>
                                          <p:attrName>style.visibility</p:attrName>
                                        </p:attrNameLst>
                                      </p:cBhvr>
                                      <p:to>
                                        <p:strVal val="visible"/>
                                      </p:to>
                                    </p:set>
                                    <p:animEffect transition="in" filter="wipe(left)">
                                      <p:cBhvr>
                                        <p:cTn id="23" dur="500"/>
                                        <p:tgtEl>
                                          <p:spTgt spid="46592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5923">
                                            <p:txEl>
                                              <p:pRg st="5" end="5"/>
                                            </p:txEl>
                                          </p:spTgt>
                                        </p:tgtEl>
                                        <p:attrNameLst>
                                          <p:attrName>style.visibility</p:attrName>
                                        </p:attrNameLst>
                                      </p:cBhvr>
                                      <p:to>
                                        <p:strVal val="visible"/>
                                      </p:to>
                                    </p:set>
                                    <p:animEffect transition="in" filter="wipe(left)">
                                      <p:cBhvr>
                                        <p:cTn id="28" dur="500"/>
                                        <p:tgtEl>
                                          <p:spTgt spid="465923">
                                            <p:txEl>
                                              <p:pRg st="5" end="5"/>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65923">
                                            <p:txEl>
                                              <p:pRg st="6" end="6"/>
                                            </p:txEl>
                                          </p:spTgt>
                                        </p:tgtEl>
                                        <p:attrNameLst>
                                          <p:attrName>style.visibility</p:attrName>
                                        </p:attrNameLst>
                                      </p:cBhvr>
                                      <p:to>
                                        <p:strVal val="visible"/>
                                      </p:to>
                                    </p:set>
                                    <p:animEffect transition="in" filter="wipe(left)">
                                      <p:cBhvr>
                                        <p:cTn id="32" dur="500"/>
                                        <p:tgtEl>
                                          <p:spTgt spid="465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7" name="Rectangle 3"/>
          <p:cNvSpPr>
            <a:spLocks noGrp="1" noChangeArrowheads="1"/>
          </p:cNvSpPr>
          <p:nvPr>
            <p:ph type="body" idx="1"/>
          </p:nvPr>
        </p:nvSpPr>
        <p:spPr>
          <a:xfrm>
            <a:off x="11686" y="1334729"/>
            <a:ext cx="9066212" cy="5275396"/>
          </a:xfrm>
        </p:spPr>
        <p:txBody>
          <a:bodyPr/>
          <a:lstStyle/>
          <a:p>
            <a:pPr>
              <a:spcBef>
                <a:spcPct val="20000"/>
              </a:spcBef>
              <a:buFont typeface="Wingdings" pitchFamily="2" charset="2"/>
              <a:buNone/>
            </a:pPr>
            <a:r>
              <a:rPr lang="en-US" dirty="0"/>
              <a:t>	</a:t>
            </a:r>
            <a:r>
              <a:rPr lang="en-US" sz="2200" dirty="0"/>
              <a:t>Induction: </a:t>
            </a:r>
            <a:r>
              <a:rPr lang="en-US" sz="2200" dirty="0" smtClean="0"/>
              <a:t>assume </a:t>
            </a:r>
            <a:r>
              <a:rPr lang="en-US" sz="2200" dirty="0"/>
              <a:t>that after pass </a:t>
            </a:r>
            <a:r>
              <a:rPr lang="en-US" sz="2200" i="1" dirty="0"/>
              <a:t>k</a:t>
            </a:r>
            <a:r>
              <a:rPr lang="en-US" sz="2200" dirty="0">
                <a:latin typeface="Symbol" pitchFamily="18" charset="2"/>
              </a:rPr>
              <a:t>-</a:t>
            </a:r>
            <a:r>
              <a:rPr lang="en-US" sz="2200" dirty="0"/>
              <a:t>1, </a:t>
            </a:r>
            <a:r>
              <a:rPr lang="en-US" sz="2200" dirty="0" smtClean="0"/>
              <a:t>for every </a:t>
            </a:r>
            <a:r>
              <a:rPr lang="en-US" sz="2200" dirty="0"/>
              <a:t>vertex </a:t>
            </a:r>
            <a:r>
              <a:rPr lang="en-US" sz="2200" i="1" dirty="0"/>
              <a:t>v</a:t>
            </a:r>
            <a:r>
              <a:rPr lang="en-US" sz="2200" dirty="0"/>
              <a:t> </a:t>
            </a:r>
            <a:r>
              <a:rPr lang="en-US" sz="2200" dirty="0" smtClean="0"/>
              <a:t>with </a:t>
            </a:r>
            <a:r>
              <a:rPr lang="en-US" sz="2200" dirty="0"/>
              <a:t>a shortest path from </a:t>
            </a:r>
            <a:r>
              <a:rPr lang="en-US" sz="2200" i="1" dirty="0"/>
              <a:t>s</a:t>
            </a:r>
            <a:r>
              <a:rPr lang="en-US" sz="2200" dirty="0"/>
              <a:t> with </a:t>
            </a:r>
            <a:r>
              <a:rPr lang="en-US" sz="2200" i="1" dirty="0"/>
              <a:t>k</a:t>
            </a:r>
            <a:r>
              <a:rPr lang="en-US" sz="2200" dirty="0"/>
              <a:t> edges, </a:t>
            </a:r>
            <a:r>
              <a:rPr lang="en-US" sz="2200" i="1" dirty="0" smtClean="0"/>
              <a:t>dist</a:t>
            </a:r>
            <a:r>
              <a:rPr lang="en-US" sz="2200" dirty="0" smtClean="0"/>
              <a:t>(</a:t>
            </a:r>
            <a:r>
              <a:rPr lang="en-US" sz="2200" i="1" dirty="0" smtClean="0"/>
              <a:t>v</a:t>
            </a:r>
            <a:r>
              <a:rPr lang="en-US" sz="2200" dirty="0" smtClean="0"/>
              <a:t>) is the length </a:t>
            </a:r>
            <a:r>
              <a:rPr lang="en-US" sz="2200" dirty="0"/>
              <a:t>of this </a:t>
            </a:r>
            <a:r>
              <a:rPr lang="en-US" sz="2200" dirty="0" smtClean="0"/>
              <a:t>path</a:t>
            </a:r>
            <a:endParaRPr lang="en-US" sz="2200" dirty="0"/>
          </a:p>
          <a:p>
            <a:pPr lvl="1">
              <a:spcBef>
                <a:spcPct val="20000"/>
              </a:spcBef>
            </a:pPr>
            <a:r>
              <a:rPr lang="en-US" sz="2000" dirty="0" smtClean="0"/>
              <a:t>let </a:t>
            </a:r>
            <a:r>
              <a:rPr lang="en-US" sz="2000" i="1" dirty="0"/>
              <a:t>w</a:t>
            </a:r>
            <a:r>
              <a:rPr lang="en-US" sz="2000" dirty="0"/>
              <a:t> be any vertex that has a shortest path from </a:t>
            </a:r>
            <a:r>
              <a:rPr lang="en-US" sz="2000" i="1" dirty="0"/>
              <a:t>s</a:t>
            </a:r>
            <a:r>
              <a:rPr lang="en-US" sz="2000" dirty="0"/>
              <a:t> with </a:t>
            </a:r>
            <a:r>
              <a:rPr lang="en-US" sz="2000" i="1" dirty="0"/>
              <a:t>k</a:t>
            </a:r>
            <a:r>
              <a:rPr lang="en-US" sz="2000" dirty="0"/>
              <a:t>+1 edges and let </a:t>
            </a:r>
            <a:r>
              <a:rPr lang="en-US" sz="2000" i="1" dirty="0"/>
              <a:t>v</a:t>
            </a:r>
            <a:r>
              <a:rPr lang="en-US" sz="2000" dirty="0"/>
              <a:t> be its predecessor on this </a:t>
            </a:r>
            <a:r>
              <a:rPr lang="en-US" sz="2000" dirty="0" smtClean="0"/>
              <a:t>path</a:t>
            </a:r>
            <a:endParaRPr lang="en-US" sz="2000" dirty="0"/>
          </a:p>
          <a:p>
            <a:pPr lvl="1">
              <a:spcBef>
                <a:spcPct val="20000"/>
              </a:spcBef>
            </a:pPr>
            <a:r>
              <a:rPr lang="en-US" sz="2000" dirty="0" smtClean="0"/>
              <a:t>since </a:t>
            </a:r>
            <a:r>
              <a:rPr lang="en-US" sz="2000" i="1" dirty="0"/>
              <a:t>dist</a:t>
            </a:r>
            <a:r>
              <a:rPr lang="en-US" sz="2000" dirty="0"/>
              <a:t>(</a:t>
            </a:r>
            <a:r>
              <a:rPr lang="en-US" sz="2000" i="1" dirty="0"/>
              <a:t>v</a:t>
            </a:r>
            <a:r>
              <a:rPr lang="en-US" sz="2000" dirty="0"/>
              <a:t>) is </a:t>
            </a:r>
            <a:r>
              <a:rPr lang="en-US" sz="2000" dirty="0" smtClean="0"/>
              <a:t>length </a:t>
            </a:r>
            <a:r>
              <a:rPr lang="en-US" sz="2000" dirty="0"/>
              <a:t>of a shortest path from </a:t>
            </a:r>
            <a:r>
              <a:rPr lang="en-US" sz="2000" i="1" dirty="0"/>
              <a:t>s</a:t>
            </a:r>
            <a:r>
              <a:rPr lang="en-US" sz="2000" dirty="0"/>
              <a:t> to </a:t>
            </a:r>
            <a:r>
              <a:rPr lang="en-US" sz="2000" i="1" dirty="0"/>
              <a:t>v</a:t>
            </a:r>
            <a:r>
              <a:rPr lang="en-US" sz="2000" dirty="0"/>
              <a:t>, </a:t>
            </a:r>
            <a:r>
              <a:rPr lang="en-US" sz="2000" i="1" dirty="0"/>
              <a:t>dist</a:t>
            </a:r>
            <a:r>
              <a:rPr lang="en-US" sz="2000" dirty="0"/>
              <a:t>(</a:t>
            </a:r>
            <a:r>
              <a:rPr lang="en-US" sz="2000" i="1" dirty="0"/>
              <a:t>v</a:t>
            </a:r>
            <a:r>
              <a:rPr lang="en-US" sz="2000" dirty="0"/>
              <a:t>)+</a:t>
            </a:r>
            <a:r>
              <a:rPr lang="en-US" sz="2000" i="1" dirty="0"/>
              <a:t>length</a:t>
            </a:r>
            <a:r>
              <a:rPr lang="en-US" sz="2000" dirty="0"/>
              <a:t>(</a:t>
            </a:r>
            <a:r>
              <a:rPr lang="en-US" sz="2000" i="1" dirty="0" err="1"/>
              <a:t>v</a:t>
            </a:r>
            <a:r>
              <a:rPr lang="en-US" sz="2000" dirty="0" err="1"/>
              <a:t>,</a:t>
            </a:r>
            <a:r>
              <a:rPr lang="en-US" sz="2000" i="1" dirty="0" err="1"/>
              <a:t>w</a:t>
            </a:r>
            <a:r>
              <a:rPr lang="en-US" sz="2000" dirty="0"/>
              <a:t>) is </a:t>
            </a:r>
            <a:r>
              <a:rPr lang="en-US" sz="2000" dirty="0" smtClean="0"/>
              <a:t>length </a:t>
            </a:r>
            <a:r>
              <a:rPr lang="en-US" sz="2000" dirty="0"/>
              <a:t>of a shortest path from </a:t>
            </a:r>
            <a:r>
              <a:rPr lang="en-US" sz="2000" i="1" dirty="0"/>
              <a:t>s</a:t>
            </a:r>
            <a:r>
              <a:rPr lang="en-US" sz="2000" dirty="0"/>
              <a:t> to </a:t>
            </a:r>
            <a:r>
              <a:rPr lang="en-US" sz="2000" i="1" dirty="0" smtClean="0"/>
              <a:t>w</a:t>
            </a:r>
            <a:endParaRPr lang="en-US" sz="2000" dirty="0"/>
          </a:p>
          <a:p>
            <a:pPr lvl="1">
              <a:spcBef>
                <a:spcPct val="20000"/>
              </a:spcBef>
            </a:pPr>
            <a:r>
              <a:rPr lang="en-US" sz="2000" dirty="0" smtClean="0"/>
              <a:t>when </a:t>
            </a:r>
            <a:r>
              <a:rPr lang="en-US" sz="2000" i="1" dirty="0"/>
              <a:t>dist</a:t>
            </a:r>
            <a:r>
              <a:rPr lang="en-US" sz="2000" dirty="0"/>
              <a:t>(</a:t>
            </a:r>
            <a:r>
              <a:rPr lang="en-US" sz="2000" i="1" dirty="0"/>
              <a:t>v</a:t>
            </a:r>
            <a:r>
              <a:rPr lang="en-US" sz="2000" dirty="0"/>
              <a:t>) receives this value, </a:t>
            </a:r>
            <a:r>
              <a:rPr lang="en-US" sz="2000" i="1" dirty="0"/>
              <a:t>v</a:t>
            </a:r>
            <a:r>
              <a:rPr lang="en-US" sz="2000" dirty="0"/>
              <a:t> is placed on the </a:t>
            </a:r>
            <a:r>
              <a:rPr lang="en-US" sz="2000" dirty="0" smtClean="0"/>
              <a:t>queue</a:t>
            </a:r>
            <a:endParaRPr lang="en-US" sz="2000" dirty="0"/>
          </a:p>
          <a:p>
            <a:pPr lvl="1">
              <a:spcBef>
                <a:spcPct val="20000"/>
              </a:spcBef>
            </a:pPr>
            <a:r>
              <a:rPr lang="en-US" sz="2000" dirty="0" smtClean="0"/>
              <a:t>since </a:t>
            </a:r>
            <a:r>
              <a:rPr lang="en-US" sz="2000" dirty="0"/>
              <a:t>this happens before </a:t>
            </a:r>
            <a:r>
              <a:rPr lang="en-US" sz="2000" dirty="0" smtClean="0"/>
              <a:t>end </a:t>
            </a:r>
            <a:r>
              <a:rPr lang="en-US" sz="2000" dirty="0"/>
              <a:t>of pass </a:t>
            </a:r>
            <a:r>
              <a:rPr lang="en-US" sz="2000" i="1" dirty="0"/>
              <a:t>k</a:t>
            </a:r>
            <a:r>
              <a:rPr lang="en-US" sz="2000" dirty="0">
                <a:latin typeface="Symbol" pitchFamily="18" charset="2"/>
              </a:rPr>
              <a:t>-</a:t>
            </a:r>
            <a:r>
              <a:rPr lang="en-US" sz="2000" dirty="0"/>
              <a:t>1, </a:t>
            </a:r>
            <a:r>
              <a:rPr lang="en-US" sz="2000" i="1" dirty="0"/>
              <a:t>v</a:t>
            </a:r>
            <a:r>
              <a:rPr lang="en-US" sz="2000" dirty="0"/>
              <a:t> will be removed from </a:t>
            </a:r>
            <a:r>
              <a:rPr lang="en-US" sz="2000" dirty="0" smtClean="0"/>
              <a:t>queue </a:t>
            </a:r>
            <a:r>
              <a:rPr lang="en-US" sz="2000" dirty="0"/>
              <a:t>before </a:t>
            </a:r>
            <a:r>
              <a:rPr lang="en-US" sz="2000" dirty="0" smtClean="0"/>
              <a:t>end </a:t>
            </a:r>
            <a:r>
              <a:rPr lang="en-US" sz="2000" dirty="0"/>
              <a:t>of pass </a:t>
            </a:r>
            <a:r>
              <a:rPr lang="en-US" sz="2000" i="1" dirty="0" smtClean="0"/>
              <a:t>k</a:t>
            </a:r>
            <a:endParaRPr lang="en-US" sz="2000" dirty="0"/>
          </a:p>
          <a:p>
            <a:pPr lvl="1">
              <a:spcBef>
                <a:spcPct val="20000"/>
              </a:spcBef>
            </a:pPr>
            <a:r>
              <a:rPr lang="en-US" sz="2000" dirty="0" smtClean="0"/>
              <a:t>when </a:t>
            </a:r>
            <a:r>
              <a:rPr lang="en-US" sz="2000" i="1" dirty="0"/>
              <a:t>v</a:t>
            </a:r>
            <a:r>
              <a:rPr lang="en-US" sz="2000" dirty="0"/>
              <a:t> is removed from </a:t>
            </a:r>
            <a:r>
              <a:rPr lang="en-US" sz="2000" dirty="0" smtClean="0"/>
              <a:t>queue</a:t>
            </a:r>
            <a:r>
              <a:rPr lang="en-US" sz="2000" dirty="0"/>
              <a:t>, </a:t>
            </a:r>
            <a:r>
              <a:rPr lang="en-US" sz="2000" i="1" dirty="0"/>
              <a:t>dist</a:t>
            </a:r>
            <a:r>
              <a:rPr lang="en-US" sz="2000" dirty="0"/>
              <a:t>(</a:t>
            </a:r>
            <a:r>
              <a:rPr lang="en-US" sz="2000" i="1" dirty="0"/>
              <a:t>w</a:t>
            </a:r>
            <a:r>
              <a:rPr lang="en-US" sz="2000" dirty="0"/>
              <a:t>) is set to</a:t>
            </a:r>
            <a:r>
              <a:rPr lang="en-US" sz="2000" dirty="0" smtClean="0"/>
              <a:t> </a:t>
            </a:r>
            <a:br>
              <a:rPr lang="en-US" sz="2000" dirty="0" smtClean="0"/>
            </a:br>
            <a:r>
              <a:rPr lang="en-US" sz="2000" i="1" dirty="0" err="1" smtClean="0"/>
              <a:t>dist</a:t>
            </a:r>
            <a:r>
              <a:rPr lang="en-US" sz="2000" dirty="0" err="1"/>
              <a:t>(</a:t>
            </a:r>
            <a:r>
              <a:rPr lang="en-US" sz="2000" i="1" dirty="0" err="1"/>
              <a:t>v</a:t>
            </a:r>
            <a:r>
              <a:rPr lang="en-US" sz="2000" dirty="0" err="1"/>
              <a:t>)+</a:t>
            </a:r>
            <a:r>
              <a:rPr lang="en-US" sz="2000" i="1" dirty="0" err="1"/>
              <a:t>length</a:t>
            </a:r>
            <a:r>
              <a:rPr lang="en-US" sz="2000" dirty="0" err="1"/>
              <a:t>(</a:t>
            </a:r>
            <a:r>
              <a:rPr lang="en-US" sz="2000" i="1" dirty="0" err="1"/>
              <a:t>v</a:t>
            </a:r>
            <a:r>
              <a:rPr lang="en-US" sz="2000" dirty="0" err="1"/>
              <a:t>,</a:t>
            </a:r>
            <a:r>
              <a:rPr lang="en-US" sz="2000" i="1" dirty="0" err="1"/>
              <a:t>w</a:t>
            </a:r>
            <a:r>
              <a:rPr lang="en-US" sz="2000" dirty="0"/>
              <a:t>) and </a:t>
            </a:r>
            <a:r>
              <a:rPr lang="en-US" sz="2000" i="1" dirty="0"/>
              <a:t>w</a:t>
            </a:r>
            <a:r>
              <a:rPr lang="en-US" sz="2000" dirty="0"/>
              <a:t> is placed on </a:t>
            </a:r>
            <a:r>
              <a:rPr lang="en-US" sz="2000" dirty="0" smtClean="0"/>
              <a:t>queue</a:t>
            </a:r>
            <a:endParaRPr lang="en-US" sz="2000" dirty="0"/>
          </a:p>
          <a:p>
            <a:pPr lvl="1">
              <a:spcBef>
                <a:spcPct val="20000"/>
              </a:spcBef>
            </a:pPr>
            <a:r>
              <a:rPr lang="en-US" sz="2000" dirty="0" smtClean="0"/>
              <a:t>hence </a:t>
            </a:r>
            <a:r>
              <a:rPr lang="en-US" sz="2000" i="1" dirty="0"/>
              <a:t>dist</a:t>
            </a:r>
            <a:r>
              <a:rPr lang="en-US" sz="2000" dirty="0"/>
              <a:t>(</a:t>
            </a:r>
            <a:r>
              <a:rPr lang="en-US" sz="2000" i="1" dirty="0"/>
              <a:t>w</a:t>
            </a:r>
            <a:r>
              <a:rPr lang="en-US" sz="2000" dirty="0"/>
              <a:t>) equals the length of a shortest path from </a:t>
            </a:r>
            <a:r>
              <a:rPr lang="en-US" sz="2000" i="1" dirty="0"/>
              <a:t>s</a:t>
            </a:r>
            <a:r>
              <a:rPr lang="en-US" sz="2000" dirty="0"/>
              <a:t> by the end of pass </a:t>
            </a:r>
            <a:r>
              <a:rPr lang="en-US" sz="2000" i="1" dirty="0" smtClean="0"/>
              <a:t>k</a:t>
            </a:r>
            <a:r>
              <a:rPr lang="en-US" sz="2000" dirty="0" smtClean="0"/>
              <a:t> </a:t>
            </a:r>
            <a:r>
              <a:rPr lang="en-US" sz="2000" dirty="0">
                <a:solidFill>
                  <a:srgbClr val="AC2900"/>
                </a:solidFill>
                <a:latin typeface="Comic Sans MS" pitchFamily="66" charset="0"/>
                <a:sym typeface="Monotype Sorts" pitchFamily="2" charset="2"/>
              </a:rPr>
              <a:t></a:t>
            </a:r>
            <a:endParaRPr lang="en-US" sz="2000" dirty="0"/>
          </a:p>
          <a:p>
            <a:r>
              <a:rPr lang="en-US" sz="2400" dirty="0"/>
              <a:t>Theorem 7.7 implies Theorem </a:t>
            </a:r>
            <a:r>
              <a:rPr lang="en-US" sz="2400" dirty="0" smtClean="0"/>
              <a:t>7.2</a:t>
            </a:r>
            <a:endParaRPr lang="en-US" sz="24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wipe(left)">
                                      <p:cBhvr>
                                        <p:cTn id="7" dur="500"/>
                                        <p:tgtEl>
                                          <p:spTgt spid="466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wipe(left)">
                                      <p:cBhvr>
                                        <p:cTn id="12" dur="500"/>
                                        <p:tgtEl>
                                          <p:spTgt spid="4669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66947">
                                            <p:txEl>
                                              <p:pRg st="2" end="2"/>
                                            </p:txEl>
                                          </p:spTgt>
                                        </p:tgtEl>
                                        <p:attrNameLst>
                                          <p:attrName>style.visibility</p:attrName>
                                        </p:attrNameLst>
                                      </p:cBhvr>
                                      <p:to>
                                        <p:strVal val="visible"/>
                                      </p:to>
                                    </p:set>
                                    <p:animEffect transition="in" filter="wipe(left)">
                                      <p:cBhvr>
                                        <p:cTn id="15" dur="500"/>
                                        <p:tgtEl>
                                          <p:spTgt spid="4669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6947">
                                            <p:txEl>
                                              <p:pRg st="3" end="3"/>
                                            </p:txEl>
                                          </p:spTgt>
                                        </p:tgtEl>
                                        <p:attrNameLst>
                                          <p:attrName>style.visibility</p:attrName>
                                        </p:attrNameLst>
                                      </p:cBhvr>
                                      <p:to>
                                        <p:strVal val="visible"/>
                                      </p:to>
                                    </p:set>
                                    <p:animEffect transition="in" filter="wipe(left)">
                                      <p:cBhvr>
                                        <p:cTn id="20" dur="500"/>
                                        <p:tgtEl>
                                          <p:spTgt spid="46694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66947">
                                            <p:txEl>
                                              <p:pRg st="4" end="4"/>
                                            </p:txEl>
                                          </p:spTgt>
                                        </p:tgtEl>
                                        <p:attrNameLst>
                                          <p:attrName>style.visibility</p:attrName>
                                        </p:attrNameLst>
                                      </p:cBhvr>
                                      <p:to>
                                        <p:strVal val="visible"/>
                                      </p:to>
                                    </p:set>
                                    <p:animEffect transition="in" filter="wipe(left)">
                                      <p:cBhvr>
                                        <p:cTn id="23" dur="500"/>
                                        <p:tgtEl>
                                          <p:spTgt spid="4669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6947">
                                            <p:txEl>
                                              <p:pRg st="5" end="5"/>
                                            </p:txEl>
                                          </p:spTgt>
                                        </p:tgtEl>
                                        <p:attrNameLst>
                                          <p:attrName>style.visibility</p:attrName>
                                        </p:attrNameLst>
                                      </p:cBhvr>
                                      <p:to>
                                        <p:strVal val="visible"/>
                                      </p:to>
                                    </p:set>
                                    <p:animEffect transition="in" filter="wipe(left)">
                                      <p:cBhvr>
                                        <p:cTn id="28" dur="500"/>
                                        <p:tgtEl>
                                          <p:spTgt spid="46694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6947">
                                            <p:txEl>
                                              <p:pRg st="6" end="6"/>
                                            </p:txEl>
                                          </p:spTgt>
                                        </p:tgtEl>
                                        <p:attrNameLst>
                                          <p:attrName>style.visibility</p:attrName>
                                        </p:attrNameLst>
                                      </p:cBhvr>
                                      <p:to>
                                        <p:strVal val="visible"/>
                                      </p:to>
                                    </p:set>
                                    <p:animEffect transition="in" filter="wipe(left)">
                                      <p:cBhvr>
                                        <p:cTn id="31" dur="500"/>
                                        <p:tgtEl>
                                          <p:spTgt spid="4669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66947">
                                            <p:txEl>
                                              <p:pRg st="7" end="7"/>
                                            </p:txEl>
                                          </p:spTgt>
                                        </p:tgtEl>
                                        <p:attrNameLst>
                                          <p:attrName>style.visibility</p:attrName>
                                        </p:attrNameLst>
                                      </p:cBhvr>
                                      <p:to>
                                        <p:strVal val="visible"/>
                                      </p:to>
                                    </p:set>
                                    <p:animEffect transition="in" filter="wipe(left)">
                                      <p:cBhvr>
                                        <p:cTn id="36" dur="500"/>
                                        <p:tgtEl>
                                          <p:spTgt spid="466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a:xfrm>
            <a:off x="12700" y="1752600"/>
            <a:ext cx="9131300" cy="5105400"/>
          </a:xfrm>
        </p:spPr>
        <p:txBody>
          <a:bodyPr/>
          <a:lstStyle/>
          <a:p>
            <a:pPr marL="290513" indent="-238125">
              <a:buClr>
                <a:schemeClr val="tx1"/>
              </a:buClr>
              <a:buFont typeface="+mj-lt"/>
              <a:buAutoNum type="arabicPeriod"/>
            </a:pPr>
            <a:r>
              <a:rPr lang="en-US" sz="1600" dirty="0" smtClean="0"/>
              <a:t>Draw a flow graph with at least 8 vertices and 12 edges. Assign a positive capacity and cost to each edge. Add flow along three augmenting paths from the source to the sink (you may choose any augmenting paths). Compute the total cost of your flow. Does the residual graph for your flow contain any negative cycles? If so identify one. If not, what does that tell you about your flow?</a:t>
            </a:r>
          </a:p>
          <a:p>
            <a:pPr marL="290513" indent="-238125">
              <a:buClr>
                <a:schemeClr val="tx1"/>
              </a:buClr>
              <a:buFont typeface="+mj-lt"/>
              <a:buAutoNum type="arabicPeriod"/>
            </a:pPr>
            <a:r>
              <a:rPr lang="en-US" sz="1600" dirty="0" smtClean="0"/>
              <a:t>Draw a directed graph with at least five vertices and eight edges. Assign lengths to all the edges, including a few negative lengths. Be careful not to introduce any negative length cycles. Now, use the breadth-first scanning algorithm to find a shortest path tree from vertex </a:t>
            </a:r>
            <a:r>
              <a:rPr lang="en-US" sz="1600" i="1" dirty="0" smtClean="0"/>
              <a:t>a</a:t>
            </a:r>
            <a:r>
              <a:rPr lang="en-US" sz="1600" dirty="0" smtClean="0"/>
              <a:t>. Are there any vertices that are placed on the queue more than once? If so, name at least one.</a:t>
            </a:r>
          </a:p>
          <a:p>
            <a:pPr marL="290513" indent="-238125">
              <a:buClr>
                <a:schemeClr val="tx1"/>
              </a:buClr>
              <a:buFont typeface="+mj-lt"/>
              <a:buAutoNum type="arabicPeriod"/>
            </a:pPr>
            <a:r>
              <a:rPr lang="en-US" sz="1600" dirty="0" smtClean="0"/>
              <a:t>In your example from question 2, how many </a:t>
            </a:r>
            <a:r>
              <a:rPr lang="en-US" sz="1600" i="1" dirty="0" smtClean="0"/>
              <a:t>passes </a:t>
            </a:r>
            <a:r>
              <a:rPr lang="en-US" sz="1600" dirty="0" smtClean="0"/>
              <a:t>are completed during the execution of the algorithm (using the definition of pass given on the top of page 4). List the vertices on the queue at the start of each pass.</a:t>
            </a:r>
            <a:endParaRPr lang="en-US" sz="16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0" y="522605"/>
            <a:ext cx="9144000" cy="838200"/>
          </a:xfrm>
        </p:spPr>
        <p:txBody>
          <a:bodyPr/>
          <a:lstStyle/>
          <a:p>
            <a:r>
              <a:rPr lang="en-US" sz="3600" dirty="0"/>
              <a:t>Making Breadth-First Algorithm Robust</a:t>
            </a:r>
          </a:p>
        </p:txBody>
      </p:sp>
      <p:sp>
        <p:nvSpPr>
          <p:cNvPr id="346115" name="Rectangle 3"/>
          <p:cNvSpPr>
            <a:spLocks noGrp="1" noChangeArrowheads="1"/>
          </p:cNvSpPr>
          <p:nvPr>
            <p:ph type="body" idx="1"/>
          </p:nvPr>
        </p:nvSpPr>
        <p:spPr>
          <a:xfrm>
            <a:off x="76200" y="1440180"/>
            <a:ext cx="9066213" cy="5417820"/>
          </a:xfrm>
        </p:spPr>
        <p:txBody>
          <a:bodyPr/>
          <a:lstStyle/>
          <a:p>
            <a:pPr defTabSz="863600">
              <a:tabLst>
                <a:tab pos="1206500" algn="l"/>
              </a:tabLst>
            </a:pPr>
            <a:r>
              <a:rPr lang="en-US" sz="2400" dirty="0"/>
              <a:t>To ensure that breadth-first algorithm always halts, count </a:t>
            </a:r>
            <a:r>
              <a:rPr lang="en-US" sz="2400" dirty="0" smtClean="0"/>
              <a:t>passes</a:t>
            </a:r>
            <a:endParaRPr lang="en-US" sz="2400" dirty="0"/>
          </a:p>
          <a:p>
            <a:pPr marL="342900" lvl="1" indent="0" defTabSz="863600">
              <a:spcBef>
                <a:spcPct val="0"/>
              </a:spcBef>
              <a:buFontTx/>
              <a:buNone/>
              <a:tabLst>
                <a:tab pos="685800" algn="l"/>
                <a:tab pos="1028700" algn="l"/>
                <a:tab pos="1371600" algn="l"/>
                <a:tab pos="1714500" algn="l"/>
                <a:tab pos="2057400" algn="l"/>
                <a:tab pos="2400300" algn="l"/>
              </a:tabLst>
            </a:pPr>
            <a:r>
              <a:rPr lang="en-US" b="1" dirty="0" smtClean="0">
                <a:latin typeface="Arial" pitchFamily="34" charset="0"/>
                <a:cs typeface="Arial" pitchFamily="34" charset="0"/>
              </a:rPr>
              <a:t>procedure</a:t>
            </a:r>
            <a:r>
              <a:rPr lang="en-US" dirty="0" smtClean="0">
                <a:latin typeface="Arial" pitchFamily="34" charset="0"/>
                <a:cs typeface="Arial" pitchFamily="34" charset="0"/>
              </a:rPr>
              <a:t> </a:t>
            </a:r>
            <a:r>
              <a:rPr lang="en-US" dirty="0" err="1" smtClean="0">
                <a:latin typeface="Arial" pitchFamily="34" charset="0"/>
                <a:cs typeface="Arial" pitchFamily="34" charset="0"/>
              </a:rPr>
              <a:t>breadthFirst</a:t>
            </a:r>
            <a:r>
              <a:rPr lang="en-US" dirty="0" smtClean="0">
                <a:latin typeface="Arial" pitchFamily="34" charset="0"/>
                <a:cs typeface="Arial" pitchFamily="34" charset="0"/>
              </a:rPr>
              <a:t>(</a:t>
            </a:r>
            <a:r>
              <a:rPr lang="en-US" b="1" dirty="0" smtClean="0">
                <a:latin typeface="Arial" pitchFamily="34" charset="0"/>
                <a:cs typeface="Arial" pitchFamily="34" charset="0"/>
              </a:rPr>
              <a:t>digraph </a:t>
            </a:r>
            <a:r>
              <a:rPr lang="en-US" i="1" dirty="0" smtClean="0">
                <a:latin typeface="Arial" pitchFamily="34" charset="0"/>
                <a:cs typeface="Arial" pitchFamily="34" charset="0"/>
              </a:rPr>
              <a:t>G=</a:t>
            </a:r>
            <a:r>
              <a:rPr lang="en-US" dirty="0" smtClean="0">
                <a:latin typeface="Arial" pitchFamily="34" charset="0"/>
                <a:cs typeface="Arial" pitchFamily="34" charset="0"/>
              </a:rPr>
              <a:t>(</a:t>
            </a:r>
            <a:r>
              <a:rPr lang="en-US" i="1" dirty="0" smtClean="0">
                <a:latin typeface="Arial" pitchFamily="34" charset="0"/>
                <a:cs typeface="Arial" pitchFamily="34" charset="0"/>
              </a:rPr>
              <a:t>V,E</a:t>
            </a:r>
            <a:r>
              <a:rPr lang="en-US" dirty="0" smtClean="0">
                <a:latin typeface="Arial" pitchFamily="34" charset="0"/>
                <a:cs typeface="Arial" pitchFamily="34" charset="0"/>
              </a:rPr>
              <a:t>), </a:t>
            </a:r>
            <a:r>
              <a:rPr lang="en-US" b="1" dirty="0">
                <a:latin typeface="Arial" pitchFamily="34" charset="0"/>
                <a:cs typeface="Arial" pitchFamily="34" charset="0"/>
              </a:rPr>
              <a:t>vertex </a:t>
            </a:r>
            <a:r>
              <a:rPr lang="en-US" i="1" dirty="0">
                <a:latin typeface="Arial" pitchFamily="34" charset="0"/>
                <a:cs typeface="Arial" pitchFamily="34" charset="0"/>
              </a:rPr>
              <a:t>s</a:t>
            </a:r>
            <a:r>
              <a:rPr lang="en-US" dirty="0">
                <a:latin typeface="Arial" pitchFamily="34" charset="0"/>
                <a:cs typeface="Arial" pitchFamily="34" charset="0"/>
              </a:rPr>
              <a:t>,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 							           </a:t>
            </a:r>
            <a:r>
              <a:rPr lang="en-US" b="1" dirty="0" smtClean="0">
                <a:latin typeface="Arial" pitchFamily="34" charset="0"/>
                <a:cs typeface="Arial" pitchFamily="34" charset="0"/>
              </a:rPr>
              <a:t>mapping </a:t>
            </a:r>
            <a:r>
              <a:rPr lang="en-US" i="1" dirty="0">
                <a:latin typeface="Arial" pitchFamily="34" charset="0"/>
                <a:cs typeface="Arial" pitchFamily="34" charset="0"/>
              </a:rPr>
              <a:t>p</a:t>
            </a:r>
            <a:r>
              <a:rPr lang="en-US" dirty="0">
                <a:latin typeface="Arial" pitchFamily="34" charset="0"/>
                <a:cs typeface="Arial" pitchFamily="34" charset="0"/>
              </a:rPr>
              <a:t>:</a:t>
            </a:r>
            <a:r>
              <a:rPr lang="en-US" b="1" dirty="0">
                <a:latin typeface="Arial" pitchFamily="34" charset="0"/>
                <a:cs typeface="Arial" pitchFamily="34" charset="0"/>
              </a:rPr>
              <a:t>vertex</a:t>
            </a:r>
            <a:r>
              <a:rPr lang="en-US" dirty="0">
                <a:latin typeface="Arial" pitchFamily="34" charset="0"/>
                <a:cs typeface="Arial" pitchFamily="34" charset="0"/>
                <a:sym typeface="Symbol" pitchFamily="18" charset="2"/>
              </a:rPr>
              <a:t></a:t>
            </a:r>
            <a:r>
              <a:rPr lang="en-US" b="1" dirty="0">
                <a:latin typeface="Arial" pitchFamily="34" charset="0"/>
                <a:cs typeface="Arial" pitchFamily="34" charset="0"/>
              </a:rPr>
              <a:t>vertex</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integer </a:t>
            </a:r>
            <a:r>
              <a:rPr lang="en-US" i="1" dirty="0">
                <a:latin typeface="Arial" pitchFamily="34" charset="0"/>
                <a:cs typeface="Arial" pitchFamily="34" charset="0"/>
              </a:rPr>
              <a:t>pass</a:t>
            </a:r>
            <a:r>
              <a:rPr lang="en-US" dirty="0">
                <a:latin typeface="Arial" pitchFamily="34" charset="0"/>
                <a:cs typeface="Arial" pitchFamily="34" charset="0"/>
              </a:rPr>
              <a:t>; </a:t>
            </a:r>
            <a:r>
              <a:rPr lang="en-US" b="1" dirty="0">
                <a:latin typeface="Arial" pitchFamily="34" charset="0"/>
                <a:cs typeface="Arial" pitchFamily="34" charset="0"/>
              </a:rPr>
              <a:t>vertex </a:t>
            </a:r>
            <a:r>
              <a:rPr lang="en-US" i="1" dirty="0">
                <a:latin typeface="Arial" pitchFamily="34" charset="0"/>
                <a:cs typeface="Arial" pitchFamily="34" charset="0"/>
              </a:rPr>
              <a:t>v</a:t>
            </a:r>
            <a:r>
              <a:rPr lang="en-US" dirty="0">
                <a:latin typeface="Arial" pitchFamily="34" charset="0"/>
                <a:cs typeface="Arial" pitchFamily="34" charset="0"/>
              </a:rPr>
              <a:t>, </a:t>
            </a:r>
            <a:r>
              <a:rPr lang="en-US" i="1" dirty="0">
                <a:latin typeface="Arial" pitchFamily="34" charset="0"/>
                <a:cs typeface="Arial" pitchFamily="34" charset="0"/>
              </a:rPr>
              <a:t>last</a:t>
            </a:r>
            <a:r>
              <a:rPr lang="en-US" dirty="0">
                <a:latin typeface="Arial" pitchFamily="34" charset="0"/>
                <a:cs typeface="Arial" pitchFamily="34" charset="0"/>
              </a:rPr>
              <a:t>; </a:t>
            </a:r>
            <a:r>
              <a:rPr lang="en-US" b="1" dirty="0">
                <a:latin typeface="Arial" pitchFamily="34" charset="0"/>
                <a:cs typeface="Arial" pitchFamily="34" charset="0"/>
              </a:rPr>
              <a:t>list </a:t>
            </a:r>
            <a:r>
              <a:rPr lang="en-US" i="1" dirty="0">
                <a:latin typeface="Arial" pitchFamily="34" charset="0"/>
                <a:cs typeface="Arial" pitchFamily="34" charset="0"/>
              </a:rPr>
              <a:t>queue</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for </a:t>
            </a:r>
            <a:r>
              <a:rPr lang="en-US" i="1" dirty="0" err="1" smtClean="0">
                <a:latin typeface="Arial" pitchFamily="34" charset="0"/>
                <a:cs typeface="Arial" pitchFamily="34" charset="0"/>
              </a:rPr>
              <a:t>v</a:t>
            </a:r>
            <a:r>
              <a:rPr lang="en-US" dirty="0" err="1" smtClean="0">
                <a:latin typeface="Arial" pitchFamily="34" charset="0"/>
                <a:cs typeface="Arial" pitchFamily="34" charset="0"/>
                <a:sym typeface="Symbol" pitchFamily="18" charset="2"/>
              </a:rPr>
              <a:t></a:t>
            </a:r>
            <a:r>
              <a:rPr lang="en-US" i="1" dirty="0" err="1" smtClean="0">
                <a:latin typeface="Arial" pitchFamily="34" charset="0"/>
                <a:cs typeface="Arial" pitchFamily="34" charset="0"/>
              </a:rPr>
              <a:t>V</a:t>
            </a:r>
            <a:r>
              <a:rPr lang="en-US" dirty="0" smtClean="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v</a:t>
            </a:r>
            <a:r>
              <a:rPr lang="en-US" dirty="0" smtClean="0">
                <a:latin typeface="Arial" pitchFamily="34" charset="0"/>
                <a:cs typeface="Arial" pitchFamily="34" charset="0"/>
              </a:rPr>
              <a:t>):=</a:t>
            </a:r>
            <a:r>
              <a:rPr lang="en-US" dirty="0" smtClean="0">
                <a:latin typeface="Arial" pitchFamily="34" charset="0"/>
                <a:cs typeface="Arial" pitchFamily="34" charset="0"/>
                <a:sym typeface="Symbol" pitchFamily="18" charset="2"/>
              </a:rPr>
              <a:t></a:t>
            </a:r>
            <a:r>
              <a:rPr lang="en-US" dirty="0" smtClean="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a:t>
            </a:r>
            <a:r>
              <a:rPr lang="en-US" i="1" dirty="0">
                <a:latin typeface="Arial" pitchFamily="34" charset="0"/>
                <a:cs typeface="Arial" pitchFamily="34" charset="0"/>
              </a:rPr>
              <a:t>v</a:t>
            </a:r>
            <a:r>
              <a:rPr lang="en-US" dirty="0" smtClean="0">
                <a:latin typeface="Arial" pitchFamily="34" charset="0"/>
                <a:cs typeface="Arial" pitchFamily="34" charset="0"/>
              </a:rPr>
              <a:t>):=</a:t>
            </a:r>
            <a:r>
              <a:rPr lang="en-US" b="1" dirty="0" smtClean="0">
                <a:latin typeface="Arial" pitchFamily="34" charset="0"/>
                <a:cs typeface="Arial" pitchFamily="34" charset="0"/>
              </a:rPr>
              <a:t>null</a:t>
            </a:r>
            <a:r>
              <a:rPr lang="en-US" dirty="0">
                <a:latin typeface="Arial" pitchFamily="34" charset="0"/>
                <a:cs typeface="Arial" pitchFamily="34" charset="0"/>
              </a:rPr>
              <a:t>; </a:t>
            </a:r>
            <a:r>
              <a:rPr lang="en-US" b="1" dirty="0" err="1">
                <a:latin typeface="Arial" pitchFamily="34" charset="0"/>
                <a:cs typeface="Arial" pitchFamily="34" charset="0"/>
              </a:rPr>
              <a:t>rof</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s</a:t>
            </a:r>
            <a:r>
              <a:rPr lang="en-US" dirty="0" smtClean="0">
                <a:latin typeface="Arial" pitchFamily="34" charset="0"/>
                <a:cs typeface="Arial" pitchFamily="34" charset="0"/>
              </a:rPr>
              <a:t>):=0</a:t>
            </a:r>
            <a:r>
              <a:rPr lang="en-US" dirty="0">
                <a:latin typeface="Arial" pitchFamily="34" charset="0"/>
                <a:cs typeface="Arial" pitchFamily="34" charset="0"/>
              </a:rPr>
              <a:t>; </a:t>
            </a:r>
            <a:r>
              <a:rPr lang="en-US" i="1" dirty="0" smtClean="0">
                <a:latin typeface="Arial" pitchFamily="34" charset="0"/>
                <a:cs typeface="Arial" pitchFamily="34" charset="0"/>
              </a:rPr>
              <a:t>queue</a:t>
            </a:r>
            <a:r>
              <a:rPr lang="en-US" dirty="0" smtClean="0">
                <a:latin typeface="Arial" pitchFamily="34" charset="0"/>
                <a:cs typeface="Arial" pitchFamily="34" charset="0"/>
              </a:rPr>
              <a:t>:=[</a:t>
            </a:r>
            <a:r>
              <a:rPr lang="en-US" i="1" dirty="0">
                <a:latin typeface="Arial" pitchFamily="34" charset="0"/>
                <a:cs typeface="Arial" pitchFamily="34" charset="0"/>
              </a:rPr>
              <a:t>s</a:t>
            </a:r>
            <a:r>
              <a:rPr lang="en-US" dirty="0">
                <a:latin typeface="Arial" pitchFamily="34" charset="0"/>
                <a:cs typeface="Arial" pitchFamily="34" charset="0"/>
              </a:rPr>
              <a:t>]; </a:t>
            </a:r>
            <a:r>
              <a:rPr lang="en-US" i="1" dirty="0" smtClean="0">
                <a:latin typeface="Arial" pitchFamily="34" charset="0"/>
                <a:cs typeface="Arial" pitchFamily="34" charset="0"/>
              </a:rPr>
              <a:t>pass</a:t>
            </a:r>
            <a:r>
              <a:rPr lang="en-US" dirty="0" smtClean="0">
                <a:latin typeface="Arial" pitchFamily="34" charset="0"/>
                <a:cs typeface="Arial" pitchFamily="34" charset="0"/>
              </a:rPr>
              <a:t>:= </a:t>
            </a:r>
            <a:r>
              <a:rPr lang="en-US" dirty="0">
                <a:latin typeface="Arial" pitchFamily="34" charset="0"/>
                <a:cs typeface="Arial" pitchFamily="34" charset="0"/>
              </a:rPr>
              <a:t>0; </a:t>
            </a:r>
            <a:r>
              <a:rPr lang="en-US" i="1" dirty="0" smtClean="0">
                <a:latin typeface="Arial" pitchFamily="34" charset="0"/>
                <a:cs typeface="Arial" pitchFamily="34" charset="0"/>
              </a:rPr>
              <a:t>last</a:t>
            </a:r>
            <a:r>
              <a:rPr lang="en-US" dirty="0" smtClean="0">
                <a:latin typeface="Arial" pitchFamily="34" charset="0"/>
                <a:cs typeface="Arial" pitchFamily="34" charset="0"/>
              </a:rPr>
              <a:t>:=</a:t>
            </a:r>
            <a:r>
              <a:rPr lang="en-US" i="1" dirty="0" smtClean="0">
                <a:latin typeface="Arial" pitchFamily="34" charset="0"/>
                <a:cs typeface="Arial" pitchFamily="34" charset="0"/>
              </a:rPr>
              <a:t>s</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do </a:t>
            </a:r>
            <a:r>
              <a:rPr lang="en-US" i="1" dirty="0">
                <a:latin typeface="Arial" pitchFamily="34" charset="0"/>
                <a:cs typeface="Arial" pitchFamily="34" charset="0"/>
              </a:rPr>
              <a:t>queue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 ]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i="1" dirty="0">
                <a:latin typeface="Arial" pitchFamily="34" charset="0"/>
                <a:cs typeface="Arial" pitchFamily="34" charset="0"/>
              </a:rPr>
              <a:t>v</a:t>
            </a:r>
            <a:r>
              <a:rPr lang="en-US" dirty="0">
                <a:latin typeface="Arial" pitchFamily="34" charset="0"/>
                <a:cs typeface="Arial" pitchFamily="34" charset="0"/>
              </a:rPr>
              <a:t> := </a:t>
            </a:r>
            <a:r>
              <a:rPr lang="en-US" i="1" dirty="0">
                <a:latin typeface="Arial" pitchFamily="34" charset="0"/>
                <a:cs typeface="Arial" pitchFamily="34" charset="0"/>
              </a:rPr>
              <a:t>queue</a:t>
            </a:r>
            <a:r>
              <a:rPr lang="en-US" dirty="0">
                <a:latin typeface="Arial" pitchFamily="34" charset="0"/>
                <a:cs typeface="Arial" pitchFamily="34" charset="0"/>
              </a:rPr>
              <a:t>(1); </a:t>
            </a:r>
            <a:r>
              <a:rPr lang="en-US" i="1" dirty="0">
                <a:latin typeface="Arial" pitchFamily="34" charset="0"/>
                <a:cs typeface="Arial" pitchFamily="34" charset="0"/>
              </a:rPr>
              <a:t>queue </a:t>
            </a:r>
            <a:r>
              <a:rPr lang="en-US" dirty="0">
                <a:latin typeface="Arial" pitchFamily="34" charset="0"/>
                <a:cs typeface="Arial" pitchFamily="34" charset="0"/>
              </a:rPr>
              <a:t>:= </a:t>
            </a:r>
            <a:r>
              <a:rPr lang="en-US" i="1" dirty="0">
                <a:latin typeface="Arial" pitchFamily="34" charset="0"/>
                <a:cs typeface="Arial" pitchFamily="34" charset="0"/>
              </a:rPr>
              <a:t>queue</a:t>
            </a:r>
            <a:r>
              <a:rPr lang="en-US" dirty="0">
                <a:latin typeface="Arial" pitchFamily="34" charset="0"/>
                <a:cs typeface="Arial" pitchFamily="34" charset="0"/>
              </a:rPr>
              <a:t>[2..];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for</a:t>
            </a:r>
            <a:r>
              <a:rPr lang="en-US" i="1" dirty="0">
                <a:latin typeface="Arial" pitchFamily="34" charset="0"/>
                <a:cs typeface="Arial" pitchFamily="34" charset="0"/>
              </a:rPr>
              <a:t> </a:t>
            </a:r>
            <a:r>
              <a:rPr lang="en-US" dirty="0">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w</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out</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dirty="0" smtClean="0">
                <a:latin typeface="Arial" pitchFamily="34" charset="0"/>
                <a:cs typeface="Arial" pitchFamily="34" charset="0"/>
              </a:rPr>
              <a:t>... </a:t>
            </a:r>
            <a:r>
              <a:rPr lang="en-US" b="1" dirty="0" err="1" smtClean="0">
                <a:latin typeface="Arial" pitchFamily="34" charset="0"/>
                <a:cs typeface="Arial" pitchFamily="34" charset="0"/>
              </a:rPr>
              <a:t>rof</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a:latin typeface="Arial" pitchFamily="34" charset="0"/>
                <a:cs typeface="Arial" pitchFamily="34" charset="0"/>
              </a:rPr>
              <a:t>v</a:t>
            </a:r>
            <a:r>
              <a:rPr lang="en-US" dirty="0">
                <a:latin typeface="Arial" pitchFamily="34" charset="0"/>
                <a:cs typeface="Arial" pitchFamily="34" charset="0"/>
              </a:rPr>
              <a:t>= </a:t>
            </a:r>
            <a:r>
              <a:rPr lang="en-US" i="1" dirty="0">
                <a:latin typeface="Arial" pitchFamily="34" charset="0"/>
                <a:cs typeface="Arial" pitchFamily="34" charset="0"/>
              </a:rPr>
              <a:t>last </a:t>
            </a:r>
            <a:r>
              <a:rPr lang="en-US" b="1" dirty="0">
                <a:latin typeface="Arial" pitchFamily="34" charset="0"/>
                <a:cs typeface="Arial" pitchFamily="34" charset="0"/>
              </a:rPr>
              <a:t>and </a:t>
            </a:r>
            <a:r>
              <a:rPr lang="en-US" i="1" dirty="0" smtClean="0">
                <a:latin typeface="Arial" pitchFamily="34" charset="0"/>
                <a:cs typeface="Arial" pitchFamily="34" charset="0"/>
              </a:rPr>
              <a:t>queue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 ]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i="1" dirty="0">
                <a:latin typeface="Arial" pitchFamily="34" charset="0"/>
                <a:cs typeface="Arial" pitchFamily="34" charset="0"/>
              </a:rPr>
              <a:t>pass </a:t>
            </a:r>
            <a:r>
              <a:rPr lang="en-US" dirty="0">
                <a:latin typeface="Arial" pitchFamily="34" charset="0"/>
                <a:cs typeface="Arial" pitchFamily="34" charset="0"/>
              </a:rPr>
              <a:t>:= </a:t>
            </a:r>
            <a:r>
              <a:rPr lang="en-US" i="1" dirty="0">
                <a:latin typeface="Arial" pitchFamily="34" charset="0"/>
                <a:cs typeface="Arial" pitchFamily="34" charset="0"/>
              </a:rPr>
              <a:t>pass </a:t>
            </a:r>
            <a:r>
              <a:rPr lang="en-US" dirty="0">
                <a:latin typeface="Arial" pitchFamily="34" charset="0"/>
                <a:cs typeface="Arial" pitchFamily="34" charset="0"/>
              </a:rPr>
              <a:t>+ 1; </a:t>
            </a:r>
            <a:r>
              <a:rPr lang="en-US" i="1" dirty="0">
                <a:latin typeface="Arial" pitchFamily="34" charset="0"/>
                <a:cs typeface="Arial" pitchFamily="34" charset="0"/>
              </a:rPr>
              <a:t>last </a:t>
            </a:r>
            <a:r>
              <a:rPr lang="en-US" dirty="0">
                <a:latin typeface="Arial" pitchFamily="34" charset="0"/>
                <a:cs typeface="Arial" pitchFamily="34" charset="0"/>
              </a:rPr>
              <a:t>:= </a:t>
            </a:r>
            <a:r>
              <a:rPr lang="en-US" i="1" dirty="0">
                <a:latin typeface="Arial" pitchFamily="34" charset="0"/>
                <a:cs typeface="Arial" pitchFamily="34" charset="0"/>
              </a:rPr>
              <a:t>queue</a:t>
            </a:r>
            <a:r>
              <a:rPr lang="en-US" dirty="0">
                <a:latin typeface="Arial" pitchFamily="34" charset="0"/>
                <a:cs typeface="Arial" pitchFamily="34" charset="0"/>
              </a:rPr>
              <a:t>(|</a:t>
            </a:r>
            <a:r>
              <a:rPr lang="en-US" i="1" dirty="0">
                <a:latin typeface="Arial" pitchFamily="34" charset="0"/>
                <a:cs typeface="Arial" pitchFamily="34" charset="0"/>
              </a:rPr>
              <a:t>queue</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err="1">
                <a:latin typeface="Arial" pitchFamily="34" charset="0"/>
                <a:cs typeface="Arial" pitchFamily="34" charset="0"/>
              </a:rPr>
              <a:t>fi</a:t>
            </a:r>
            <a:r>
              <a:rPr lang="en-US" dirty="0">
                <a:latin typeface="Arial" pitchFamily="34" charset="0"/>
                <a:cs typeface="Arial" pitchFamily="34" charset="0"/>
              </a:rPr>
              <a:t>;</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a:latin typeface="Arial" pitchFamily="34" charset="0"/>
                <a:cs typeface="Arial" pitchFamily="34" charset="0"/>
              </a:rPr>
              <a:t>pass </a:t>
            </a:r>
            <a:r>
              <a:rPr lang="en-US" dirty="0">
                <a:latin typeface="Arial" pitchFamily="34" charset="0"/>
                <a:cs typeface="Arial" pitchFamily="34" charset="0"/>
              </a:rPr>
              <a:t>= </a:t>
            </a:r>
            <a:r>
              <a:rPr lang="en-US" i="1" dirty="0">
                <a:latin typeface="Arial" pitchFamily="34" charset="0"/>
                <a:cs typeface="Arial" pitchFamily="34" charset="0"/>
              </a:rPr>
              <a:t>n</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there is a negative cycle </a:t>
            </a:r>
            <a:r>
              <a:rPr lang="en-US" b="1" dirty="0" err="1">
                <a:latin typeface="Arial" pitchFamily="34" charset="0"/>
                <a:cs typeface="Arial" pitchFamily="34" charset="0"/>
              </a:rPr>
              <a:t>fi</a:t>
            </a:r>
            <a:r>
              <a:rPr lang="en-US" dirty="0">
                <a:latin typeface="Arial" pitchFamily="34" charset="0"/>
                <a:cs typeface="Arial" pitchFamily="34" charset="0"/>
              </a:rPr>
              <a:t>; </a:t>
            </a:r>
          </a:p>
          <a:p>
            <a:pPr marL="342900" lvl="1" indent="0" defTabSz="863600">
              <a:lnSpc>
                <a:spcPct val="75000"/>
              </a:lnSpc>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err="1">
                <a:latin typeface="Arial" pitchFamily="34" charset="0"/>
                <a:cs typeface="Arial" pitchFamily="34" charset="0"/>
              </a:rPr>
              <a:t>od</a:t>
            </a:r>
            <a:r>
              <a:rPr lang="en-US" dirty="0">
                <a:latin typeface="Arial" pitchFamily="34" charset="0"/>
                <a:cs typeface="Arial" pitchFamily="34" charset="0"/>
              </a:rPr>
              <a:t>; </a:t>
            </a:r>
            <a:endParaRPr lang="en-US" dirty="0" smtClean="0">
              <a:latin typeface="Arial" pitchFamily="34" charset="0"/>
              <a:cs typeface="Arial" pitchFamily="34" charset="0"/>
            </a:endParaRPr>
          </a:p>
          <a:p>
            <a:pPr marL="342900" lvl="1" indent="0" defTabSz="863600">
              <a:lnSpc>
                <a:spcPct val="75000"/>
              </a:lnSpc>
              <a:spcBef>
                <a:spcPct val="0"/>
              </a:spcBef>
              <a:buFontTx/>
              <a:buNone/>
              <a:tabLst>
                <a:tab pos="685800" algn="l"/>
                <a:tab pos="1028700" algn="l"/>
                <a:tab pos="1371600" algn="l"/>
                <a:tab pos="1714500" algn="l"/>
                <a:tab pos="2057400" algn="l"/>
                <a:tab pos="2400300" algn="l"/>
              </a:tabLst>
            </a:pPr>
            <a:r>
              <a:rPr lang="en-US" b="1" dirty="0" smtClean="0">
                <a:latin typeface="Arial" pitchFamily="34" charset="0"/>
                <a:cs typeface="Arial" pitchFamily="34" charset="0"/>
              </a:rPr>
              <a:t>end</a:t>
            </a:r>
            <a:r>
              <a:rPr lang="en-US" dirty="0">
                <a:latin typeface="Arial" pitchFamily="34" charset="0"/>
                <a:cs typeface="Arial" pitchFamily="34"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left)">
                                      <p:cBhvr>
                                        <p:cTn id="7" dur="500"/>
                                        <p:tgtEl>
                                          <p:spTgt spid="3461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6115">
                                            <p:txEl>
                                              <p:pRg st="1" end="1"/>
                                            </p:txEl>
                                          </p:spTgt>
                                        </p:tgtEl>
                                        <p:attrNameLst>
                                          <p:attrName>style.visibility</p:attrName>
                                        </p:attrNameLst>
                                      </p:cBhvr>
                                      <p:to>
                                        <p:strVal val="visible"/>
                                      </p:to>
                                    </p:set>
                                    <p:animEffect transition="in" filter="wipe(left)">
                                      <p:cBhvr>
                                        <p:cTn id="10" dur="500"/>
                                        <p:tgtEl>
                                          <p:spTgt spid="3461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Effect transition="in" filter="wipe(left)">
                                      <p:cBhvr>
                                        <p:cTn id="13" dur="500"/>
                                        <p:tgtEl>
                                          <p:spTgt spid="3461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6115">
                                            <p:txEl>
                                              <p:pRg st="3" end="3"/>
                                            </p:txEl>
                                          </p:spTgt>
                                        </p:tgtEl>
                                        <p:attrNameLst>
                                          <p:attrName>style.visibility</p:attrName>
                                        </p:attrNameLst>
                                      </p:cBhvr>
                                      <p:to>
                                        <p:strVal val="visible"/>
                                      </p:to>
                                    </p:set>
                                    <p:animEffect transition="in" filter="wipe(left)">
                                      <p:cBhvr>
                                        <p:cTn id="16" dur="500"/>
                                        <p:tgtEl>
                                          <p:spTgt spid="34611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6115">
                                            <p:txEl>
                                              <p:pRg st="4" end="4"/>
                                            </p:txEl>
                                          </p:spTgt>
                                        </p:tgtEl>
                                        <p:attrNameLst>
                                          <p:attrName>style.visibility</p:attrName>
                                        </p:attrNameLst>
                                      </p:cBhvr>
                                      <p:to>
                                        <p:strVal val="visible"/>
                                      </p:to>
                                    </p:set>
                                    <p:animEffect transition="in" filter="wipe(left)">
                                      <p:cBhvr>
                                        <p:cTn id="19" dur="500"/>
                                        <p:tgtEl>
                                          <p:spTgt spid="34611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6115">
                                            <p:txEl>
                                              <p:pRg st="5" end="5"/>
                                            </p:txEl>
                                          </p:spTgt>
                                        </p:tgtEl>
                                        <p:attrNameLst>
                                          <p:attrName>style.visibility</p:attrName>
                                        </p:attrNameLst>
                                      </p:cBhvr>
                                      <p:to>
                                        <p:strVal val="visible"/>
                                      </p:to>
                                    </p:set>
                                    <p:animEffect transition="in" filter="wipe(left)">
                                      <p:cBhvr>
                                        <p:cTn id="22" dur="500"/>
                                        <p:tgtEl>
                                          <p:spTgt spid="34611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6115">
                                            <p:txEl>
                                              <p:pRg st="6" end="6"/>
                                            </p:txEl>
                                          </p:spTgt>
                                        </p:tgtEl>
                                        <p:attrNameLst>
                                          <p:attrName>style.visibility</p:attrName>
                                        </p:attrNameLst>
                                      </p:cBhvr>
                                      <p:to>
                                        <p:strVal val="visible"/>
                                      </p:to>
                                    </p:set>
                                    <p:animEffect transition="in" filter="wipe(left)">
                                      <p:cBhvr>
                                        <p:cTn id="25" dur="500"/>
                                        <p:tgtEl>
                                          <p:spTgt spid="34611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46115">
                                            <p:txEl>
                                              <p:pRg st="7" end="7"/>
                                            </p:txEl>
                                          </p:spTgt>
                                        </p:tgtEl>
                                        <p:attrNameLst>
                                          <p:attrName>style.visibility</p:attrName>
                                        </p:attrNameLst>
                                      </p:cBhvr>
                                      <p:to>
                                        <p:strVal val="visible"/>
                                      </p:to>
                                    </p:set>
                                    <p:animEffect transition="in" filter="wipe(left)">
                                      <p:cBhvr>
                                        <p:cTn id="28" dur="500"/>
                                        <p:tgtEl>
                                          <p:spTgt spid="34611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6115">
                                            <p:txEl>
                                              <p:pRg st="8" end="8"/>
                                            </p:txEl>
                                          </p:spTgt>
                                        </p:tgtEl>
                                        <p:attrNameLst>
                                          <p:attrName>style.visibility</p:attrName>
                                        </p:attrNameLst>
                                      </p:cBhvr>
                                      <p:to>
                                        <p:strVal val="visible"/>
                                      </p:to>
                                    </p:set>
                                    <p:animEffect transition="in" filter="wipe(left)">
                                      <p:cBhvr>
                                        <p:cTn id="31" dur="500"/>
                                        <p:tgtEl>
                                          <p:spTgt spid="346115">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6115">
                                            <p:txEl>
                                              <p:pRg st="9" end="9"/>
                                            </p:txEl>
                                          </p:spTgt>
                                        </p:tgtEl>
                                        <p:attrNameLst>
                                          <p:attrName>style.visibility</p:attrName>
                                        </p:attrNameLst>
                                      </p:cBhvr>
                                      <p:to>
                                        <p:strVal val="visible"/>
                                      </p:to>
                                    </p:set>
                                    <p:animEffect transition="in" filter="wipe(left)">
                                      <p:cBhvr>
                                        <p:cTn id="34" dur="500"/>
                                        <p:tgtEl>
                                          <p:spTgt spid="346115">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46115">
                                            <p:txEl>
                                              <p:pRg st="10" end="10"/>
                                            </p:txEl>
                                          </p:spTgt>
                                        </p:tgtEl>
                                        <p:attrNameLst>
                                          <p:attrName>style.visibility</p:attrName>
                                        </p:attrNameLst>
                                      </p:cBhvr>
                                      <p:to>
                                        <p:strVal val="visible"/>
                                      </p:to>
                                    </p:set>
                                    <p:animEffect transition="in" filter="wipe(left)">
                                      <p:cBhvr>
                                        <p:cTn id="37" dur="500"/>
                                        <p:tgtEl>
                                          <p:spTgt spid="346115">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6115">
                                            <p:txEl>
                                              <p:pRg st="11" end="11"/>
                                            </p:txEl>
                                          </p:spTgt>
                                        </p:tgtEl>
                                        <p:attrNameLst>
                                          <p:attrName>style.visibility</p:attrName>
                                        </p:attrNameLst>
                                      </p:cBhvr>
                                      <p:to>
                                        <p:strVal val="visible"/>
                                      </p:to>
                                    </p:set>
                                    <p:animEffect transition="in" filter="wipe(left)">
                                      <p:cBhvr>
                                        <p:cTn id="40" dur="500"/>
                                        <p:tgtEl>
                                          <p:spTgt spid="346115">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6115">
                                            <p:txEl>
                                              <p:pRg st="12" end="12"/>
                                            </p:txEl>
                                          </p:spTgt>
                                        </p:tgtEl>
                                        <p:attrNameLst>
                                          <p:attrName>style.visibility</p:attrName>
                                        </p:attrNameLst>
                                      </p:cBhvr>
                                      <p:to>
                                        <p:strVal val="visible"/>
                                      </p:to>
                                    </p:set>
                                    <p:animEffect transition="in" filter="wipe(left)">
                                      <p:cBhvr>
                                        <p:cTn id="43" dur="500"/>
                                        <p:tgtEl>
                                          <p:spTgt spid="346115">
                                            <p:txEl>
                                              <p:pRg st="12" end="12"/>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6115">
                                            <p:txEl>
                                              <p:pRg st="13" end="13"/>
                                            </p:txEl>
                                          </p:spTgt>
                                        </p:tgtEl>
                                        <p:attrNameLst>
                                          <p:attrName>style.visibility</p:attrName>
                                        </p:attrNameLst>
                                      </p:cBhvr>
                                      <p:to>
                                        <p:strVal val="visible"/>
                                      </p:to>
                                    </p:set>
                                    <p:animEffect transition="in" filter="wipe(left)">
                                      <p:cBhvr>
                                        <p:cTn id="46" dur="500"/>
                                        <p:tgtEl>
                                          <p:spTgt spid="3461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30480" y="1336210"/>
            <a:ext cx="9066213" cy="5330019"/>
          </a:xfrm>
        </p:spPr>
        <p:txBody>
          <a:bodyPr/>
          <a:lstStyle/>
          <a:p>
            <a:r>
              <a:rPr lang="en-US" sz="2400" i="1" dirty="0">
                <a:cs typeface="Arial" pitchFamily="34" charset="0"/>
              </a:rPr>
              <a:t>Lemma 7.6</a:t>
            </a:r>
            <a:r>
              <a:rPr lang="en-US" sz="2400" dirty="0"/>
              <a:t>. If </a:t>
            </a:r>
            <a:r>
              <a:rPr lang="en-US" sz="2400" dirty="0" smtClean="0"/>
              <a:t>queue is nonempty </a:t>
            </a:r>
            <a:r>
              <a:rPr lang="en-US" sz="2400" dirty="0"/>
              <a:t>at </a:t>
            </a:r>
            <a:r>
              <a:rPr lang="en-US" sz="2400" dirty="0" smtClean="0"/>
              <a:t>end </a:t>
            </a:r>
            <a:r>
              <a:rPr lang="en-US" sz="2400" dirty="0"/>
              <a:t>of pass </a:t>
            </a:r>
            <a:r>
              <a:rPr lang="en-US" sz="2400" i="1" dirty="0"/>
              <a:t>n</a:t>
            </a:r>
            <a:r>
              <a:rPr lang="en-US" sz="2400" dirty="0">
                <a:latin typeface="Symbol" pitchFamily="18" charset="2"/>
              </a:rPr>
              <a:t>-</a:t>
            </a:r>
            <a:r>
              <a:rPr lang="en-US" sz="2400" dirty="0"/>
              <a:t>1, </a:t>
            </a:r>
            <a:r>
              <a:rPr lang="en-US" sz="2400" i="1" dirty="0" err="1" smtClean="0"/>
              <a:t>p</a:t>
            </a:r>
            <a:r>
              <a:rPr lang="en-US" sz="2400" i="1" baseline="30000" dirty="0" err="1" smtClean="0"/>
              <a:t>k</a:t>
            </a:r>
            <a:r>
              <a:rPr lang="en-US" sz="2400" dirty="0" smtClean="0"/>
              <a:t>(</a:t>
            </a:r>
            <a:r>
              <a:rPr lang="en-US" sz="2400" i="1" dirty="0" smtClean="0"/>
              <a:t>v</a:t>
            </a:r>
            <a:r>
              <a:rPr lang="en-US" sz="2400" dirty="0" smtClean="0"/>
              <a:t>)=</a:t>
            </a:r>
            <a:r>
              <a:rPr lang="en-US" sz="2400" i="1" dirty="0" smtClean="0"/>
              <a:t>v</a:t>
            </a:r>
            <a:r>
              <a:rPr lang="en-US" sz="2400" dirty="0" smtClean="0"/>
              <a:t> </a:t>
            </a:r>
            <a:r>
              <a:rPr lang="en-US" sz="2400" dirty="0"/>
              <a:t>for some vertex </a:t>
            </a:r>
            <a:r>
              <a:rPr lang="en-US" sz="2400" i="1" dirty="0"/>
              <a:t>v</a:t>
            </a:r>
            <a:r>
              <a:rPr lang="en-US" sz="2400" dirty="0"/>
              <a:t> and positive integer </a:t>
            </a:r>
            <a:r>
              <a:rPr lang="en-US" sz="2400" i="1" dirty="0"/>
              <a:t>k</a:t>
            </a:r>
            <a:r>
              <a:rPr lang="en-US" sz="2400" dirty="0"/>
              <a:t>, and by Lemma </a:t>
            </a:r>
            <a:r>
              <a:rPr lang="en-US" sz="2400" dirty="0" smtClean="0"/>
              <a:t>7.5, corresponding </a:t>
            </a:r>
            <a:r>
              <a:rPr lang="en-US" sz="2400" dirty="0"/>
              <a:t>cycle in </a:t>
            </a:r>
            <a:r>
              <a:rPr lang="en-US" sz="2400" i="1" dirty="0"/>
              <a:t>G</a:t>
            </a:r>
            <a:r>
              <a:rPr lang="en-US" sz="2400" dirty="0"/>
              <a:t> is negative.</a:t>
            </a:r>
          </a:p>
          <a:p>
            <a:pPr>
              <a:buFont typeface="Wingdings" pitchFamily="2" charset="2"/>
              <a:buNone/>
            </a:pPr>
            <a:r>
              <a:rPr lang="en-US" sz="2400" dirty="0"/>
              <a:t>	</a:t>
            </a:r>
            <a:r>
              <a:rPr lang="en-US" sz="2200" i="1" dirty="0"/>
              <a:t>Proof. </a:t>
            </a:r>
            <a:r>
              <a:rPr lang="en-US" sz="2200" dirty="0"/>
              <a:t>Define </a:t>
            </a:r>
            <a:r>
              <a:rPr lang="en-US" sz="2200" i="1" dirty="0"/>
              <a:t>pass</a:t>
            </a:r>
            <a:r>
              <a:rPr lang="en-US" sz="2200" dirty="0"/>
              <a:t>(</a:t>
            </a:r>
            <a:r>
              <a:rPr lang="en-US" sz="2200" i="1" dirty="0"/>
              <a:t>v</a:t>
            </a:r>
            <a:r>
              <a:rPr lang="en-US" sz="2200" dirty="0"/>
              <a:t>) to be the largest integer </a:t>
            </a:r>
            <a:r>
              <a:rPr lang="en-US" sz="2200" i="1" dirty="0"/>
              <a:t>j</a:t>
            </a:r>
            <a:r>
              <a:rPr lang="en-US" sz="2200" dirty="0"/>
              <a:t> such that </a:t>
            </a:r>
            <a:r>
              <a:rPr lang="en-US" sz="2200" i="1" dirty="0"/>
              <a:t>v</a:t>
            </a:r>
            <a:r>
              <a:rPr lang="en-US" sz="2200" dirty="0"/>
              <a:t> was scanned during pass </a:t>
            </a:r>
            <a:r>
              <a:rPr lang="en-US" sz="2200" i="1" dirty="0" err="1" smtClean="0"/>
              <a:t>j</a:t>
            </a:r>
            <a:r>
              <a:rPr lang="en-US" sz="2200" i="1" dirty="0" smtClean="0"/>
              <a:t>.</a:t>
            </a:r>
            <a:endParaRPr lang="en-US" sz="2200" dirty="0" smtClean="0"/>
          </a:p>
          <a:p>
            <a:pPr>
              <a:buFont typeface="Wingdings" pitchFamily="2" charset="2"/>
              <a:buNone/>
            </a:pPr>
            <a:r>
              <a:rPr lang="en-US" sz="2200" dirty="0" smtClean="0"/>
              <a:t>	Note </a:t>
            </a:r>
            <a:r>
              <a:rPr lang="en-US" sz="2200" dirty="0"/>
              <a:t>that if </a:t>
            </a:r>
            <a:r>
              <a:rPr lang="en-US" sz="2200" i="1" dirty="0"/>
              <a:t>pass</a:t>
            </a:r>
            <a:r>
              <a:rPr lang="en-US" sz="2200" dirty="0"/>
              <a:t>(</a:t>
            </a:r>
            <a:r>
              <a:rPr lang="en-US" sz="2200" i="1" dirty="0"/>
              <a:t>v</a:t>
            </a:r>
            <a:r>
              <a:rPr lang="en-US" sz="2200" dirty="0"/>
              <a:t>) is defined and positive then </a:t>
            </a:r>
            <a:r>
              <a:rPr lang="en-US" sz="2200" i="1" dirty="0"/>
              <a:t>p</a:t>
            </a:r>
            <a:r>
              <a:rPr lang="en-US" sz="2200" dirty="0"/>
              <a:t>(</a:t>
            </a:r>
            <a:r>
              <a:rPr lang="en-US" sz="2200" i="1" dirty="0"/>
              <a:t>v</a:t>
            </a:r>
            <a:r>
              <a:rPr lang="en-US" sz="2200" dirty="0"/>
              <a:t>) and </a:t>
            </a:r>
            <a:r>
              <a:rPr lang="en-US" sz="2200" i="1" dirty="0"/>
              <a:t>pass</a:t>
            </a:r>
            <a:r>
              <a:rPr lang="en-US" sz="2200" dirty="0"/>
              <a:t>(</a:t>
            </a:r>
            <a:r>
              <a:rPr lang="en-US" sz="2200" i="1" dirty="0"/>
              <a:t>p</a:t>
            </a:r>
            <a:r>
              <a:rPr lang="en-US" sz="2200" dirty="0"/>
              <a:t>(</a:t>
            </a:r>
            <a:r>
              <a:rPr lang="en-US" sz="2200" i="1" dirty="0"/>
              <a:t>v</a:t>
            </a:r>
            <a:r>
              <a:rPr lang="en-US" sz="2200" dirty="0"/>
              <a:t>)) are defined and </a:t>
            </a:r>
            <a:r>
              <a:rPr lang="en-US" sz="2200" i="1" dirty="0"/>
              <a:t>pass</a:t>
            </a:r>
            <a:r>
              <a:rPr lang="en-US" sz="2200" dirty="0"/>
              <a:t>(</a:t>
            </a:r>
            <a:r>
              <a:rPr lang="en-US" sz="2200" i="1" dirty="0"/>
              <a:t>v</a:t>
            </a:r>
            <a:r>
              <a:rPr lang="en-US" sz="2200" dirty="0" smtClean="0"/>
              <a:t>)</a:t>
            </a:r>
            <a:r>
              <a:rPr lang="en-US" sz="2200" dirty="0" smtClean="0">
                <a:latin typeface="Comic Sans MS" pitchFamily="66" charset="0"/>
                <a:sym typeface="Symbol" pitchFamily="18" charset="2"/>
              </a:rPr>
              <a:t></a:t>
            </a:r>
            <a:r>
              <a:rPr lang="en-US" sz="2200" i="1" dirty="0" smtClean="0"/>
              <a:t>pass</a:t>
            </a:r>
            <a:r>
              <a:rPr lang="en-US" sz="2200" dirty="0" smtClean="0"/>
              <a:t>(</a:t>
            </a:r>
            <a:r>
              <a:rPr lang="en-US" sz="2200" i="1" dirty="0" smtClean="0"/>
              <a:t>p</a:t>
            </a:r>
            <a:r>
              <a:rPr lang="en-US" sz="2200" dirty="0" smtClean="0"/>
              <a:t>(</a:t>
            </a:r>
            <a:r>
              <a:rPr lang="en-US" sz="2200" i="1" dirty="0" smtClean="0"/>
              <a:t>v</a:t>
            </a:r>
            <a:r>
              <a:rPr lang="en-US" sz="2200" dirty="0"/>
              <a:t>))+</a:t>
            </a:r>
            <a:r>
              <a:rPr lang="en-US" sz="2200" dirty="0" smtClean="0"/>
              <a:t>1. </a:t>
            </a:r>
          </a:p>
          <a:p>
            <a:pPr lvl="1"/>
            <a:r>
              <a:rPr lang="en-US" sz="2000" dirty="0" smtClean="0"/>
              <a:t>if </a:t>
            </a:r>
            <a:r>
              <a:rPr lang="en-US" sz="2000" i="1" dirty="0" err="1" smtClean="0"/>
              <a:t>pass</a:t>
            </a:r>
            <a:r>
              <a:rPr lang="en-US" sz="2000" dirty="0" err="1" smtClean="0"/>
              <a:t>(</a:t>
            </a:r>
            <a:r>
              <a:rPr lang="en-US" sz="2000" i="1" dirty="0" err="1" smtClean="0"/>
              <a:t>s</a:t>
            </a:r>
            <a:r>
              <a:rPr lang="en-US" sz="2000" dirty="0" smtClean="0"/>
              <a:t>)&gt;0, there must be a cycle that includes </a:t>
            </a:r>
            <a:r>
              <a:rPr lang="en-US" sz="2000" i="1" dirty="0" err="1" smtClean="0"/>
              <a:t>s</a:t>
            </a:r>
            <a:r>
              <a:rPr lang="en-US" sz="2000" dirty="0" smtClean="0"/>
              <a:t>, so assume </a:t>
            </a:r>
            <a:br>
              <a:rPr lang="en-US" sz="2000" dirty="0" smtClean="0"/>
            </a:br>
            <a:r>
              <a:rPr lang="en-US" sz="2000" i="1" dirty="0" err="1" smtClean="0"/>
              <a:t>pass</a:t>
            </a:r>
            <a:r>
              <a:rPr lang="en-US" sz="2000" dirty="0" err="1" smtClean="0"/>
              <a:t>(</a:t>
            </a:r>
            <a:r>
              <a:rPr lang="en-US" sz="2000" i="1" dirty="0" err="1" smtClean="0"/>
              <a:t>s</a:t>
            </a:r>
            <a:r>
              <a:rPr lang="en-US" sz="2000" dirty="0" smtClean="0"/>
              <a:t>)=0</a:t>
            </a:r>
          </a:p>
          <a:p>
            <a:pPr>
              <a:buFont typeface="Wingdings" pitchFamily="2" charset="2"/>
              <a:buNone/>
            </a:pPr>
            <a:r>
              <a:rPr lang="en-US" sz="2200" dirty="0" smtClean="0"/>
              <a:t>	Suppose </a:t>
            </a:r>
            <a:r>
              <a:rPr lang="en-US" sz="2200" dirty="0"/>
              <a:t>we run the method until a vertex </a:t>
            </a:r>
            <a:r>
              <a:rPr lang="en-US" sz="2200" i="1" dirty="0"/>
              <a:t>w</a:t>
            </a:r>
            <a:r>
              <a:rPr lang="en-US" sz="2200" dirty="0"/>
              <a:t> is scanned in pass </a:t>
            </a:r>
            <a:r>
              <a:rPr lang="en-US" sz="2200" i="1" dirty="0" smtClean="0"/>
              <a:t>n</a:t>
            </a:r>
            <a:endParaRPr lang="en-US" sz="2200" dirty="0" smtClean="0"/>
          </a:p>
          <a:p>
            <a:pPr>
              <a:buFont typeface="Wingdings" pitchFamily="2" charset="2"/>
              <a:buNone/>
            </a:pPr>
            <a:r>
              <a:rPr lang="en-US" sz="2200" dirty="0" smtClean="0"/>
              <a:t>	Since </a:t>
            </a:r>
            <a:r>
              <a:rPr lang="en-US" sz="2200" i="1" dirty="0"/>
              <a:t>pass</a:t>
            </a:r>
            <a:r>
              <a:rPr lang="en-US" sz="2200" dirty="0"/>
              <a:t>(</a:t>
            </a:r>
            <a:r>
              <a:rPr lang="en-US" sz="2200" i="1" dirty="0"/>
              <a:t>w</a:t>
            </a:r>
            <a:r>
              <a:rPr lang="en-US" sz="2200" dirty="0"/>
              <a:t>)=</a:t>
            </a:r>
            <a:r>
              <a:rPr lang="en-US" sz="2200" i="1" dirty="0"/>
              <a:t>n</a:t>
            </a:r>
            <a:r>
              <a:rPr lang="en-US" sz="2200" dirty="0"/>
              <a:t>, </a:t>
            </a:r>
            <a:r>
              <a:rPr lang="en-US" sz="2200" dirty="0" smtClean="0"/>
              <a:t>can </a:t>
            </a:r>
            <a:r>
              <a:rPr lang="en-US" sz="2200" dirty="0"/>
              <a:t>follow parent pointers back from </a:t>
            </a:r>
            <a:r>
              <a:rPr lang="en-US" sz="2200" i="1" dirty="0" err="1" smtClean="0"/>
              <a:t>w</a:t>
            </a:r>
            <a:endParaRPr lang="en-US" sz="2200" dirty="0" smtClean="0"/>
          </a:p>
          <a:p>
            <a:pPr>
              <a:buFont typeface="Wingdings" pitchFamily="2" charset="2"/>
              <a:buNone/>
            </a:pPr>
            <a:r>
              <a:rPr lang="en-US" sz="2200" dirty="0" smtClean="0"/>
              <a:t>	Since </a:t>
            </a:r>
            <a:r>
              <a:rPr lang="en-US" sz="2200" i="1" dirty="0"/>
              <a:t>pass</a:t>
            </a:r>
            <a:r>
              <a:rPr lang="en-US" sz="2200" dirty="0"/>
              <a:t>(</a:t>
            </a:r>
            <a:r>
              <a:rPr lang="en-US" sz="2200" i="1" dirty="0"/>
              <a:t>s</a:t>
            </a:r>
            <a:r>
              <a:rPr lang="en-US" sz="2200" dirty="0"/>
              <a:t>)=0, and the </a:t>
            </a:r>
            <a:r>
              <a:rPr lang="en-US" sz="2200" i="1" dirty="0"/>
              <a:t>pass</a:t>
            </a:r>
            <a:r>
              <a:rPr lang="en-US" sz="2200" dirty="0"/>
              <a:t> values decrease by at most one at each step we must eventually repeat some </a:t>
            </a:r>
            <a:r>
              <a:rPr lang="en-US" sz="2200" dirty="0" smtClean="0"/>
              <a:t>vertex </a:t>
            </a:r>
            <a:r>
              <a:rPr lang="en-US" sz="2400" dirty="0" smtClean="0"/>
              <a:t> </a:t>
            </a:r>
            <a:r>
              <a:rPr lang="en-US" sz="1800" dirty="0">
                <a:solidFill>
                  <a:srgbClr val="AC2900"/>
                </a:solidFill>
                <a:latin typeface="Comic Sans MS" pitchFamily="66" charset="0"/>
                <a:sym typeface="Monotype Sorts" pitchFamily="2" charset="2"/>
              </a:rPr>
              <a:t></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left)">
                                      <p:cBhvr>
                                        <p:cTn id="7" dur="500"/>
                                        <p:tgtEl>
                                          <p:spTgt spid="347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wipe(left)">
                                      <p:cBhvr>
                                        <p:cTn id="12" dur="500"/>
                                        <p:tgtEl>
                                          <p:spTgt spid="347139">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47139">
                                            <p:txEl>
                                              <p:pRg st="2" end="2"/>
                                            </p:txEl>
                                          </p:spTgt>
                                        </p:tgtEl>
                                        <p:attrNameLst>
                                          <p:attrName>style.visibility</p:attrName>
                                        </p:attrNameLst>
                                      </p:cBhvr>
                                      <p:to>
                                        <p:strVal val="visible"/>
                                      </p:to>
                                    </p:set>
                                    <p:animEffect transition="in" filter="wipe(left)">
                                      <p:cBhvr>
                                        <p:cTn id="16" dur="500"/>
                                        <p:tgtEl>
                                          <p:spTgt spid="347139">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7139">
                                            <p:txEl>
                                              <p:pRg st="3" end="3"/>
                                            </p:txEl>
                                          </p:spTgt>
                                        </p:tgtEl>
                                        <p:attrNameLst>
                                          <p:attrName>style.visibility</p:attrName>
                                        </p:attrNameLst>
                                      </p:cBhvr>
                                      <p:to>
                                        <p:strVal val="visible"/>
                                      </p:to>
                                    </p:set>
                                    <p:animEffect transition="in" filter="wipe(left)">
                                      <p:cBhvr>
                                        <p:cTn id="19" dur="500"/>
                                        <p:tgtEl>
                                          <p:spTgt spid="34713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7139">
                                            <p:txEl>
                                              <p:pRg st="4" end="4"/>
                                            </p:txEl>
                                          </p:spTgt>
                                        </p:tgtEl>
                                        <p:attrNameLst>
                                          <p:attrName>style.visibility</p:attrName>
                                        </p:attrNameLst>
                                      </p:cBhvr>
                                      <p:to>
                                        <p:strVal val="visible"/>
                                      </p:to>
                                    </p:set>
                                    <p:animEffect transition="in" filter="wipe(left)">
                                      <p:cBhvr>
                                        <p:cTn id="24" dur="500"/>
                                        <p:tgtEl>
                                          <p:spTgt spid="347139">
                                            <p:txEl>
                                              <p:pRg st="4" end="4"/>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47139">
                                            <p:txEl>
                                              <p:pRg st="5" end="5"/>
                                            </p:txEl>
                                          </p:spTgt>
                                        </p:tgtEl>
                                        <p:attrNameLst>
                                          <p:attrName>style.visibility</p:attrName>
                                        </p:attrNameLst>
                                      </p:cBhvr>
                                      <p:to>
                                        <p:strVal val="visible"/>
                                      </p:to>
                                    </p:set>
                                    <p:animEffect transition="in" filter="wipe(left)">
                                      <p:cBhvr>
                                        <p:cTn id="28" dur="500"/>
                                        <p:tgtEl>
                                          <p:spTgt spid="347139">
                                            <p:txEl>
                                              <p:pRg st="5" end="5"/>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347139">
                                            <p:txEl>
                                              <p:pRg st="6" end="6"/>
                                            </p:txEl>
                                          </p:spTgt>
                                        </p:tgtEl>
                                        <p:attrNameLst>
                                          <p:attrName>style.visibility</p:attrName>
                                        </p:attrNameLst>
                                      </p:cBhvr>
                                      <p:to>
                                        <p:strVal val="visible"/>
                                      </p:to>
                                    </p:set>
                                    <p:animEffect transition="in" filter="wipe(left)">
                                      <p:cBhvr>
                                        <p:cTn id="32" dur="500"/>
                                        <p:tgtEl>
                                          <p:spTgt spid="347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Negative Length Cycles</a:t>
            </a:r>
            <a:endParaRPr lang="en-US" dirty="0"/>
          </a:p>
        </p:txBody>
      </p:sp>
      <p:sp>
        <p:nvSpPr>
          <p:cNvPr id="3" name="Content Placeholder 2"/>
          <p:cNvSpPr>
            <a:spLocks noGrp="1"/>
          </p:cNvSpPr>
          <p:nvPr>
            <p:ph idx="1"/>
          </p:nvPr>
        </p:nvSpPr>
        <p:spPr>
          <a:xfrm>
            <a:off x="12700" y="1589809"/>
            <a:ext cx="9131300" cy="5268192"/>
          </a:xfrm>
        </p:spPr>
        <p:txBody>
          <a:bodyPr/>
          <a:lstStyle/>
          <a:p>
            <a:r>
              <a:rPr lang="en-US" dirty="0" smtClean="0"/>
              <a:t>Run breadth-first algorithm </a:t>
            </a:r>
            <a:br>
              <a:rPr lang="en-US" dirty="0" smtClean="0"/>
            </a:br>
            <a:r>
              <a:rPr lang="en-US" dirty="0" smtClean="0"/>
              <a:t>from every vertex</a:t>
            </a:r>
          </a:p>
          <a:p>
            <a:pPr lvl="1"/>
            <a:r>
              <a:rPr lang="en-US" dirty="0" smtClean="0"/>
              <a:t>otherwise risk missing a cycle</a:t>
            </a:r>
          </a:p>
          <a:p>
            <a:r>
              <a:rPr lang="en-US" dirty="0" smtClean="0"/>
              <a:t>Or, run breadth-first on modified</a:t>
            </a:r>
            <a:br>
              <a:rPr lang="en-US" dirty="0" smtClean="0"/>
            </a:br>
            <a:r>
              <a:rPr lang="en-US" dirty="0" smtClean="0"/>
              <a:t>graph </a:t>
            </a:r>
          </a:p>
          <a:p>
            <a:pPr lvl="1"/>
            <a:r>
              <a:rPr lang="en-US" dirty="0" smtClean="0"/>
              <a:t>add new vertex with zero length edge to all others</a:t>
            </a:r>
          </a:p>
          <a:p>
            <a:pPr lvl="1"/>
            <a:r>
              <a:rPr lang="en-US" dirty="0" smtClean="0"/>
              <a:t>run breadth-first scanning from new vertex</a:t>
            </a:r>
          </a:p>
          <a:p>
            <a:pPr lvl="1"/>
            <a:r>
              <a:rPr lang="en-US" dirty="0" smtClean="0"/>
              <a:t>if still running after </a:t>
            </a:r>
            <a:r>
              <a:rPr lang="en-US" i="1" dirty="0" smtClean="0"/>
              <a:t>n</a:t>
            </a:r>
            <a:r>
              <a:rPr lang="en-US" dirty="0" smtClean="0"/>
              <a:t> passes, follow parent pointers from each vertex to find cycles</a:t>
            </a:r>
          </a:p>
          <a:p>
            <a:pPr lvl="1"/>
            <a:r>
              <a:rPr lang="en-US" i="1" dirty="0" err="1" smtClean="0"/>
              <a:t>O</a:t>
            </a:r>
            <a:r>
              <a:rPr lang="en-US" dirty="0" err="1" smtClean="0"/>
              <a:t>(</a:t>
            </a:r>
            <a:r>
              <a:rPr lang="en-US" i="1" dirty="0" err="1" smtClean="0"/>
              <a:t>n</a:t>
            </a:r>
            <a:r>
              <a:rPr lang="en-US" dirty="0" smtClean="0"/>
              <a:t>) time to find cycle, so </a:t>
            </a:r>
            <a:r>
              <a:rPr lang="en-US" i="1" dirty="0" err="1" smtClean="0"/>
              <a:t>O</a:t>
            </a:r>
            <a:r>
              <a:rPr lang="en-US" dirty="0" err="1" smtClean="0"/>
              <a:t>(</a:t>
            </a:r>
            <a:r>
              <a:rPr lang="en-US" i="1" dirty="0" err="1" smtClean="0"/>
              <a:t>mn</a:t>
            </a:r>
            <a:r>
              <a:rPr lang="en-US" dirty="0" smtClean="0"/>
              <a:t>) overall</a:t>
            </a:r>
          </a:p>
          <a:p>
            <a:r>
              <a:rPr lang="en-US" dirty="0" smtClean="0"/>
              <a:t>Can get same effect by changing initialization</a:t>
            </a:r>
          </a:p>
          <a:p>
            <a:pPr lvl="1"/>
            <a:r>
              <a:rPr lang="en-US" dirty="0" smtClean="0"/>
              <a:t>set initial distances to zero and put all vertices on queue</a:t>
            </a:r>
          </a:p>
        </p:txBody>
      </p:sp>
      <p:grpSp>
        <p:nvGrpSpPr>
          <p:cNvPr id="4" name="Group 95"/>
          <p:cNvGrpSpPr/>
          <p:nvPr/>
        </p:nvGrpSpPr>
        <p:grpSpPr>
          <a:xfrm>
            <a:off x="6030195" y="1653023"/>
            <a:ext cx="2914650" cy="1855946"/>
            <a:chOff x="1905000" y="1476375"/>
            <a:chExt cx="2914650" cy="1855946"/>
          </a:xfrm>
        </p:grpSpPr>
        <p:sp>
          <p:nvSpPr>
            <p:cNvPr id="5" name="Oval 4"/>
            <p:cNvSpPr/>
            <p:nvPr/>
          </p:nvSpPr>
          <p:spPr bwMode="auto">
            <a:xfrm>
              <a:off x="2600325" y="148590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a</a:t>
              </a:r>
            </a:p>
          </p:txBody>
        </p:sp>
        <p:sp>
          <p:nvSpPr>
            <p:cNvPr id="6" name="Oval 5"/>
            <p:cNvSpPr/>
            <p:nvPr/>
          </p:nvSpPr>
          <p:spPr bwMode="auto">
            <a:xfrm>
              <a:off x="3829050" y="1476375"/>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b</a:t>
              </a:r>
            </a:p>
          </p:txBody>
        </p:sp>
        <p:sp>
          <p:nvSpPr>
            <p:cNvPr id="7" name="Oval 6"/>
            <p:cNvSpPr/>
            <p:nvPr/>
          </p:nvSpPr>
          <p:spPr bwMode="auto">
            <a:xfrm>
              <a:off x="1905000" y="228600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c</a:t>
              </a:r>
            </a:p>
          </p:txBody>
        </p:sp>
        <p:sp>
          <p:nvSpPr>
            <p:cNvPr id="8" name="Oval 7"/>
            <p:cNvSpPr/>
            <p:nvPr/>
          </p:nvSpPr>
          <p:spPr bwMode="auto">
            <a:xfrm>
              <a:off x="3267075" y="2257425"/>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e</a:t>
              </a:r>
            </a:p>
          </p:txBody>
        </p:sp>
        <p:sp>
          <p:nvSpPr>
            <p:cNvPr id="9" name="Oval 8"/>
            <p:cNvSpPr/>
            <p:nvPr/>
          </p:nvSpPr>
          <p:spPr bwMode="auto">
            <a:xfrm>
              <a:off x="2562225" y="302895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d</a:t>
              </a:r>
            </a:p>
          </p:txBody>
        </p:sp>
        <p:sp>
          <p:nvSpPr>
            <p:cNvPr id="10" name="Oval 9"/>
            <p:cNvSpPr/>
            <p:nvPr/>
          </p:nvSpPr>
          <p:spPr bwMode="auto">
            <a:xfrm>
              <a:off x="4524375" y="226695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g</a:t>
              </a:r>
            </a:p>
          </p:txBody>
        </p:sp>
        <p:sp>
          <p:nvSpPr>
            <p:cNvPr id="11" name="Oval 10"/>
            <p:cNvSpPr/>
            <p:nvPr/>
          </p:nvSpPr>
          <p:spPr bwMode="auto">
            <a:xfrm>
              <a:off x="4105275" y="302895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f</a:t>
              </a:r>
            </a:p>
          </p:txBody>
        </p:sp>
        <p:cxnSp>
          <p:nvCxnSpPr>
            <p:cNvPr id="12" name="Straight Arrow Connector 11"/>
            <p:cNvCxnSpPr>
              <a:stCxn id="6" idx="5"/>
              <a:endCxn id="10" idx="1"/>
            </p:cNvCxnSpPr>
            <p:nvPr/>
          </p:nvCxnSpPr>
          <p:spPr bwMode="auto">
            <a:xfrm rot="16200000" flipH="1">
              <a:off x="4033458" y="1776033"/>
              <a:ext cx="581784" cy="48653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 name="Straight Arrow Connector 12"/>
            <p:cNvCxnSpPr>
              <a:stCxn id="5" idx="6"/>
              <a:endCxn id="6" idx="2"/>
            </p:cNvCxnSpPr>
            <p:nvPr/>
          </p:nvCxnSpPr>
          <p:spPr bwMode="auto">
            <a:xfrm flipV="1">
              <a:off x="2895600" y="1624013"/>
              <a:ext cx="933450" cy="952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4" name="Straight Arrow Connector 13"/>
            <p:cNvCxnSpPr>
              <a:stCxn id="7" idx="7"/>
              <a:endCxn id="5" idx="3"/>
            </p:cNvCxnSpPr>
            <p:nvPr/>
          </p:nvCxnSpPr>
          <p:spPr bwMode="auto">
            <a:xfrm rot="5400000" flipH="1" flipV="1">
              <a:off x="2104646" y="1790321"/>
              <a:ext cx="591309" cy="48653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 name="Straight Arrow Connector 14"/>
            <p:cNvCxnSpPr>
              <a:stCxn id="8" idx="2"/>
              <a:endCxn id="7" idx="6"/>
            </p:cNvCxnSpPr>
            <p:nvPr/>
          </p:nvCxnSpPr>
          <p:spPr bwMode="auto">
            <a:xfrm rot="10800000" flipV="1">
              <a:off x="2200275" y="2405062"/>
              <a:ext cx="1066800" cy="2857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6" name="Straight Arrow Connector 15"/>
            <p:cNvCxnSpPr>
              <a:stCxn id="5" idx="5"/>
              <a:endCxn id="8" idx="1"/>
            </p:cNvCxnSpPr>
            <p:nvPr/>
          </p:nvCxnSpPr>
          <p:spPr bwMode="auto">
            <a:xfrm rot="16200000" flipH="1">
              <a:off x="2799970" y="1790320"/>
              <a:ext cx="562734" cy="45795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7" name="Straight Arrow Connector 16"/>
            <p:cNvCxnSpPr>
              <a:stCxn id="8" idx="3"/>
              <a:endCxn id="9" idx="0"/>
            </p:cNvCxnSpPr>
            <p:nvPr/>
          </p:nvCxnSpPr>
          <p:spPr bwMode="auto">
            <a:xfrm rot="5400000">
              <a:off x="2750344" y="2468977"/>
              <a:ext cx="519492" cy="600454"/>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8" name="Straight Arrow Connector 17"/>
            <p:cNvCxnSpPr>
              <a:stCxn id="7" idx="5"/>
              <a:endCxn id="9" idx="1"/>
            </p:cNvCxnSpPr>
            <p:nvPr/>
          </p:nvCxnSpPr>
          <p:spPr bwMode="auto">
            <a:xfrm rot="16200000" flipH="1">
              <a:off x="2114171" y="2580895"/>
              <a:ext cx="534159" cy="44843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 name="Straight Arrow Connector 18"/>
            <p:cNvCxnSpPr>
              <a:stCxn id="9" idx="6"/>
              <a:endCxn id="11" idx="2"/>
            </p:cNvCxnSpPr>
            <p:nvPr/>
          </p:nvCxnSpPr>
          <p:spPr bwMode="auto">
            <a:xfrm>
              <a:off x="2857500" y="3176588"/>
              <a:ext cx="1247775" cy="158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20" name="Straight Arrow Connector 19"/>
            <p:cNvCxnSpPr>
              <a:stCxn id="10" idx="4"/>
              <a:endCxn id="11" idx="7"/>
            </p:cNvCxnSpPr>
            <p:nvPr/>
          </p:nvCxnSpPr>
          <p:spPr bwMode="auto">
            <a:xfrm rot="5400000">
              <a:off x="4259678" y="2659856"/>
              <a:ext cx="509967" cy="314705"/>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21" name="Straight Arrow Connector 20"/>
            <p:cNvCxnSpPr>
              <a:stCxn id="8" idx="6"/>
              <a:endCxn id="10" idx="2"/>
            </p:cNvCxnSpPr>
            <p:nvPr/>
          </p:nvCxnSpPr>
          <p:spPr bwMode="auto">
            <a:xfrm>
              <a:off x="3562350" y="2405063"/>
              <a:ext cx="962025" cy="952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2" name="Straight Arrow Connector 21"/>
            <p:cNvCxnSpPr>
              <a:stCxn id="6" idx="3"/>
              <a:endCxn id="8" idx="7"/>
            </p:cNvCxnSpPr>
            <p:nvPr/>
          </p:nvCxnSpPr>
          <p:spPr bwMode="auto">
            <a:xfrm rot="5400000">
              <a:off x="3409571" y="1837945"/>
              <a:ext cx="572259" cy="353184"/>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23" name="Straight Arrow Connector 22"/>
            <p:cNvCxnSpPr>
              <a:stCxn id="11" idx="1"/>
              <a:endCxn id="8" idx="5"/>
            </p:cNvCxnSpPr>
            <p:nvPr/>
          </p:nvCxnSpPr>
          <p:spPr bwMode="auto">
            <a:xfrm rot="16200000" flipV="1">
              <a:off x="3552446" y="2476120"/>
              <a:ext cx="562734" cy="629409"/>
            </a:xfrm>
            <a:prstGeom prst="straightConnector1">
              <a:avLst/>
            </a:prstGeom>
            <a:solidFill>
              <a:schemeClr val="accent1"/>
            </a:solidFill>
            <a:ln w="38100" cap="flat" cmpd="sng" algn="ctr">
              <a:solidFill>
                <a:schemeClr val="tx1"/>
              </a:solidFill>
              <a:prstDash val="solid"/>
              <a:round/>
              <a:headEnd type="none" w="sm" len="sm"/>
              <a:tailEnd type="arrow"/>
            </a:ln>
            <a:effectLst/>
          </p:spPr>
        </p:cxnSp>
        <p:sp>
          <p:nvSpPr>
            <p:cNvPr id="24" name="TextBox 23"/>
            <p:cNvSpPr txBox="1"/>
            <p:nvPr/>
          </p:nvSpPr>
          <p:spPr>
            <a:xfrm>
              <a:off x="4429125" y="2705100"/>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7</a:t>
              </a:r>
              <a:endParaRPr lang="en-US" dirty="0">
                <a:latin typeface="+mn-lt"/>
              </a:endParaRPr>
            </a:p>
          </p:txBody>
        </p:sp>
        <p:sp>
          <p:nvSpPr>
            <p:cNvPr id="25" name="TextBox 24"/>
            <p:cNvSpPr txBox="1"/>
            <p:nvPr/>
          </p:nvSpPr>
          <p:spPr>
            <a:xfrm>
              <a:off x="3895725" y="2286000"/>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3</a:t>
              </a:r>
              <a:endParaRPr lang="en-US" dirty="0">
                <a:latin typeface="+mn-lt"/>
              </a:endParaRPr>
            </a:p>
          </p:txBody>
        </p:sp>
        <p:sp>
          <p:nvSpPr>
            <p:cNvPr id="26" name="TextBox 25"/>
            <p:cNvSpPr txBox="1"/>
            <p:nvPr/>
          </p:nvSpPr>
          <p:spPr>
            <a:xfrm>
              <a:off x="4210050" y="1857375"/>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5</a:t>
              </a:r>
              <a:endParaRPr lang="en-US" dirty="0">
                <a:latin typeface="+mn-lt"/>
              </a:endParaRPr>
            </a:p>
          </p:txBody>
        </p:sp>
        <p:sp>
          <p:nvSpPr>
            <p:cNvPr id="27" name="TextBox 26"/>
            <p:cNvSpPr txBox="1"/>
            <p:nvPr/>
          </p:nvSpPr>
          <p:spPr>
            <a:xfrm>
              <a:off x="3771900" y="2686050"/>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1</a:t>
              </a:r>
              <a:endParaRPr lang="en-US" dirty="0">
                <a:latin typeface="+mn-lt"/>
              </a:endParaRPr>
            </a:p>
          </p:txBody>
        </p:sp>
        <p:sp>
          <p:nvSpPr>
            <p:cNvPr id="28" name="TextBox 27"/>
            <p:cNvSpPr txBox="1"/>
            <p:nvPr/>
          </p:nvSpPr>
          <p:spPr>
            <a:xfrm>
              <a:off x="2981325" y="2619375"/>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2</a:t>
              </a:r>
              <a:endParaRPr lang="en-US" dirty="0">
                <a:latin typeface="+mn-lt"/>
              </a:endParaRPr>
            </a:p>
          </p:txBody>
        </p:sp>
        <p:sp>
          <p:nvSpPr>
            <p:cNvPr id="29" name="TextBox 28"/>
            <p:cNvSpPr txBox="1"/>
            <p:nvPr/>
          </p:nvSpPr>
          <p:spPr>
            <a:xfrm>
              <a:off x="2352675" y="1879600"/>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1</a:t>
              </a:r>
              <a:endParaRPr lang="en-US" dirty="0">
                <a:latin typeface="+mn-lt"/>
              </a:endParaRPr>
            </a:p>
          </p:txBody>
        </p:sp>
        <p:sp>
          <p:nvSpPr>
            <p:cNvPr id="30" name="TextBox 29"/>
            <p:cNvSpPr txBox="1"/>
            <p:nvPr/>
          </p:nvSpPr>
          <p:spPr>
            <a:xfrm>
              <a:off x="3600450" y="1952625"/>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2</a:t>
              </a:r>
              <a:endParaRPr lang="en-US" dirty="0">
                <a:latin typeface="+mn-lt"/>
              </a:endParaRPr>
            </a:p>
          </p:txBody>
        </p:sp>
        <p:sp>
          <p:nvSpPr>
            <p:cNvPr id="31" name="TextBox 30"/>
            <p:cNvSpPr txBox="1"/>
            <p:nvPr/>
          </p:nvSpPr>
          <p:spPr>
            <a:xfrm>
              <a:off x="3295650" y="1524000"/>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8</a:t>
              </a:r>
              <a:endParaRPr lang="en-US" dirty="0">
                <a:latin typeface="+mn-lt"/>
              </a:endParaRPr>
            </a:p>
          </p:txBody>
        </p:sp>
        <p:sp>
          <p:nvSpPr>
            <p:cNvPr id="32" name="TextBox 31"/>
            <p:cNvSpPr txBox="1"/>
            <p:nvPr/>
          </p:nvSpPr>
          <p:spPr>
            <a:xfrm>
              <a:off x="3295650" y="3086100"/>
              <a:ext cx="259686" cy="246221"/>
            </a:xfrm>
            <a:prstGeom prst="rect">
              <a:avLst/>
            </a:prstGeom>
            <a:solidFill>
              <a:schemeClr val="bg1"/>
            </a:solidFill>
          </p:spPr>
          <p:txBody>
            <a:bodyPr wrap="none" lIns="0" tIns="0" rIns="0" bIns="0" rtlCol="0" anchor="ctr" anchorCtr="1">
              <a:spAutoFit/>
            </a:bodyPr>
            <a:lstStyle/>
            <a:p>
              <a:r>
                <a:rPr lang="en-US" dirty="0" smtClean="0">
                  <a:latin typeface="+mn-lt"/>
                </a:rPr>
                <a:t>–4</a:t>
              </a:r>
              <a:endParaRPr lang="en-US" dirty="0">
                <a:latin typeface="+mn-lt"/>
              </a:endParaRPr>
            </a:p>
          </p:txBody>
        </p:sp>
        <p:sp>
          <p:nvSpPr>
            <p:cNvPr id="33" name="TextBox 32"/>
            <p:cNvSpPr txBox="1"/>
            <p:nvPr/>
          </p:nvSpPr>
          <p:spPr>
            <a:xfrm>
              <a:off x="2314575" y="2695575"/>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3</a:t>
              </a:r>
              <a:endParaRPr lang="en-US" dirty="0">
                <a:latin typeface="+mn-lt"/>
              </a:endParaRPr>
            </a:p>
          </p:txBody>
        </p:sp>
        <p:sp>
          <p:nvSpPr>
            <p:cNvPr id="34" name="TextBox 33"/>
            <p:cNvSpPr txBox="1"/>
            <p:nvPr/>
          </p:nvSpPr>
          <p:spPr>
            <a:xfrm>
              <a:off x="2600325" y="2305050"/>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4</a:t>
              </a:r>
              <a:endParaRPr lang="en-US" dirty="0">
                <a:latin typeface="+mn-lt"/>
              </a:endParaRPr>
            </a:p>
          </p:txBody>
        </p:sp>
        <p:sp>
          <p:nvSpPr>
            <p:cNvPr id="35" name="TextBox 34"/>
            <p:cNvSpPr txBox="1"/>
            <p:nvPr/>
          </p:nvSpPr>
          <p:spPr>
            <a:xfrm>
              <a:off x="2971800" y="1838325"/>
              <a:ext cx="129844" cy="246221"/>
            </a:xfrm>
            <a:prstGeom prst="rect">
              <a:avLst/>
            </a:prstGeom>
            <a:solidFill>
              <a:schemeClr val="bg1"/>
            </a:solidFill>
          </p:spPr>
          <p:txBody>
            <a:bodyPr wrap="none" lIns="0" tIns="0" rIns="0" bIns="0" rtlCol="0" anchor="ctr" anchorCtr="1">
              <a:spAutoFit/>
            </a:bodyPr>
            <a:lstStyle/>
            <a:p>
              <a:r>
                <a:rPr lang="en-US" dirty="0" smtClean="0">
                  <a:latin typeface="+mn-lt"/>
                </a:rPr>
                <a:t>2</a:t>
              </a:r>
              <a:endParaRPr lang="en-US" dirty="0">
                <a:latin typeface="+mn-lt"/>
              </a:endParaRPr>
            </a:p>
          </p:txBody>
        </p:sp>
      </p:grpSp>
      <p:grpSp>
        <p:nvGrpSpPr>
          <p:cNvPr id="36" name="Group 88"/>
          <p:cNvGrpSpPr/>
          <p:nvPr/>
        </p:nvGrpSpPr>
        <p:grpSpPr>
          <a:xfrm>
            <a:off x="5923689" y="1659084"/>
            <a:ext cx="801831" cy="857197"/>
            <a:chOff x="6245803" y="1430482"/>
            <a:chExt cx="801831" cy="857197"/>
          </a:xfrm>
        </p:grpSpPr>
        <p:sp>
          <p:nvSpPr>
            <p:cNvPr id="67" name="Oval 66"/>
            <p:cNvSpPr/>
            <p:nvPr/>
          </p:nvSpPr>
          <p:spPr bwMode="auto">
            <a:xfrm>
              <a:off x="6245803" y="1430482"/>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2"/>
                  </a:solidFill>
                  <a:effectLst/>
                  <a:latin typeface="+mn-lt"/>
                </a:rPr>
                <a:t>s</a:t>
              </a:r>
            </a:p>
          </p:txBody>
        </p:sp>
        <p:cxnSp>
          <p:nvCxnSpPr>
            <p:cNvPr id="69" name="Straight Arrow Connector 68"/>
            <p:cNvCxnSpPr>
              <a:stCxn id="67" idx="6"/>
              <a:endCxn id="5" idx="2"/>
            </p:cNvCxnSpPr>
            <p:nvPr/>
          </p:nvCxnSpPr>
          <p:spPr bwMode="auto">
            <a:xfrm>
              <a:off x="6541078" y="1578120"/>
              <a:ext cx="506556" cy="13855"/>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71" name="Straight Arrow Connector 70"/>
            <p:cNvCxnSpPr>
              <a:stCxn id="67" idx="3"/>
              <a:endCxn id="7" idx="1"/>
            </p:cNvCxnSpPr>
            <p:nvPr/>
          </p:nvCxnSpPr>
          <p:spPr bwMode="auto">
            <a:xfrm rot="16200000" flipH="1">
              <a:off x="6039716" y="1931844"/>
              <a:ext cx="605164" cy="106506"/>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75" name="Straight Arrow Connector 74"/>
            <p:cNvCxnSpPr>
              <a:stCxn id="67" idx="7"/>
            </p:cNvCxnSpPr>
            <p:nvPr/>
          </p:nvCxnSpPr>
          <p:spPr bwMode="auto">
            <a:xfrm rot="5400000" flipH="1" flipV="1">
              <a:off x="6654998" y="1292370"/>
              <a:ext cx="24192" cy="338517"/>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77" name="Straight Arrow Connector 76"/>
            <p:cNvCxnSpPr>
              <a:stCxn id="67" idx="5"/>
            </p:cNvCxnSpPr>
            <p:nvPr/>
          </p:nvCxnSpPr>
          <p:spPr bwMode="auto">
            <a:xfrm rot="16200000" flipH="1">
              <a:off x="6612136" y="1568215"/>
              <a:ext cx="100392" cy="328992"/>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81" name="Straight Arrow Connector 80"/>
            <p:cNvCxnSpPr>
              <a:stCxn id="67" idx="4"/>
            </p:cNvCxnSpPr>
            <p:nvPr/>
          </p:nvCxnSpPr>
          <p:spPr bwMode="auto">
            <a:xfrm rot="16200000" flipH="1">
              <a:off x="6300571" y="1818627"/>
              <a:ext cx="342903" cy="157162"/>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85" name="Straight Arrow Connector 84"/>
            <p:cNvCxnSpPr>
              <a:stCxn id="67" idx="5"/>
            </p:cNvCxnSpPr>
            <p:nvPr/>
          </p:nvCxnSpPr>
          <p:spPr bwMode="auto">
            <a:xfrm rot="16200000" flipH="1">
              <a:off x="6512123" y="1668227"/>
              <a:ext cx="252792" cy="281367"/>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88" name="Straight Arrow Connector 87"/>
            <p:cNvCxnSpPr>
              <a:stCxn id="67" idx="4"/>
            </p:cNvCxnSpPr>
            <p:nvPr/>
          </p:nvCxnSpPr>
          <p:spPr bwMode="auto">
            <a:xfrm rot="16200000" flipH="1">
              <a:off x="6395822" y="1723376"/>
              <a:ext cx="304800" cy="309562"/>
            </a:xfrm>
            <a:prstGeom prst="straightConnector1">
              <a:avLst/>
            </a:prstGeom>
            <a:solidFill>
              <a:schemeClr val="accent1"/>
            </a:solidFill>
            <a:ln w="12700" cap="flat" cmpd="sng" algn="ctr">
              <a:solidFill>
                <a:schemeClr val="tx1"/>
              </a:solidFill>
              <a:prstDash val="dash"/>
              <a:round/>
              <a:headEnd type="none" w="sm" len="sm"/>
              <a:tailEnd type="arrow"/>
            </a:ln>
            <a:effec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500"/>
                                        <p:tgtEl>
                                          <p:spTgt spid="3">
                                            <p:txEl>
                                              <p:pRg st="5" end="5"/>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Cost Reduction Method</a:t>
            </a:r>
          </a:p>
        </p:txBody>
      </p:sp>
      <p:sp>
        <p:nvSpPr>
          <p:cNvPr id="425987" name="Rectangle 3"/>
          <p:cNvSpPr>
            <a:spLocks noGrp="1" noChangeArrowheads="1"/>
          </p:cNvSpPr>
          <p:nvPr>
            <p:ph type="body" idx="1"/>
          </p:nvPr>
        </p:nvSpPr>
        <p:spPr>
          <a:xfrm>
            <a:off x="0" y="1381010"/>
            <a:ext cx="9151779" cy="5476989"/>
          </a:xfrm>
        </p:spPr>
        <p:txBody>
          <a:bodyPr/>
          <a:lstStyle/>
          <a:p>
            <a:pPr>
              <a:spcBef>
                <a:spcPct val="15000"/>
              </a:spcBef>
            </a:pPr>
            <a:r>
              <a:rPr lang="en-US" sz="2400" i="1" dirty="0"/>
              <a:t>Theorem 8.11</a:t>
            </a:r>
            <a:r>
              <a:rPr lang="en-US" sz="2400" dirty="0"/>
              <a:t>. A flow </a:t>
            </a:r>
            <a:r>
              <a:rPr lang="en-US" sz="2400" i="1" dirty="0"/>
              <a:t>f</a:t>
            </a:r>
            <a:r>
              <a:rPr lang="en-US" sz="2400" dirty="0"/>
              <a:t>  has </a:t>
            </a:r>
            <a:r>
              <a:rPr lang="en-US" sz="2400" dirty="0" smtClean="0"/>
              <a:t>min </a:t>
            </a:r>
            <a:r>
              <a:rPr lang="en-US" sz="2400" dirty="0"/>
              <a:t>cost if and only if its residual graph </a:t>
            </a:r>
            <a:r>
              <a:rPr lang="en-US" sz="2400" i="1" dirty="0" err="1"/>
              <a:t>R</a:t>
            </a:r>
            <a:r>
              <a:rPr lang="en-US" sz="2400" i="1" baseline="-25000" dirty="0" err="1"/>
              <a:t>f</a:t>
            </a:r>
            <a:r>
              <a:rPr lang="en-US" sz="2400" dirty="0"/>
              <a:t> has no negative cost </a:t>
            </a:r>
            <a:r>
              <a:rPr lang="en-US" sz="2400" dirty="0" smtClean="0"/>
              <a:t>cycle</a:t>
            </a:r>
            <a:endParaRPr lang="en-US" sz="2400" dirty="0"/>
          </a:p>
          <a:p>
            <a:pPr>
              <a:spcBef>
                <a:spcPct val="15000"/>
              </a:spcBef>
              <a:buFont typeface="Wingdings" pitchFamily="2" charset="2"/>
              <a:buNone/>
            </a:pPr>
            <a:r>
              <a:rPr lang="en-US" sz="2000" i="1" dirty="0"/>
              <a:t>	Proof</a:t>
            </a:r>
            <a:r>
              <a:rPr lang="en-US" sz="2000" dirty="0"/>
              <a:t>. If </a:t>
            </a:r>
            <a:r>
              <a:rPr lang="en-US" sz="2000" i="1" dirty="0" err="1"/>
              <a:t>R</a:t>
            </a:r>
            <a:r>
              <a:rPr lang="en-US" sz="2000" i="1" baseline="-25000" dirty="0" err="1"/>
              <a:t>f</a:t>
            </a:r>
            <a:r>
              <a:rPr lang="en-US" sz="2000" dirty="0"/>
              <a:t> contains a negative cost cycle, </a:t>
            </a:r>
            <a:r>
              <a:rPr lang="en-US" sz="2000" dirty="0" smtClean="0"/>
              <a:t>we </a:t>
            </a:r>
            <a:r>
              <a:rPr lang="en-US" sz="2000" dirty="0"/>
              <a:t>can reduce </a:t>
            </a:r>
            <a:r>
              <a:rPr lang="en-US" sz="2000" dirty="0" smtClean="0"/>
              <a:t>cost </a:t>
            </a:r>
            <a:r>
              <a:rPr lang="en-US" sz="2000" dirty="0"/>
              <a:t>of </a:t>
            </a:r>
            <a:r>
              <a:rPr lang="en-US" sz="2000" i="1" dirty="0"/>
              <a:t>f</a:t>
            </a:r>
            <a:r>
              <a:rPr lang="en-US" sz="2000" dirty="0"/>
              <a:t> without changing its value by pushing flow around the </a:t>
            </a:r>
            <a:r>
              <a:rPr lang="en-US" sz="2000" dirty="0" smtClean="0"/>
              <a:t>cycle</a:t>
            </a:r>
          </a:p>
          <a:p>
            <a:pPr>
              <a:spcBef>
                <a:spcPct val="15000"/>
              </a:spcBef>
              <a:buNone/>
            </a:pPr>
            <a:r>
              <a:rPr lang="en-US" sz="2000" dirty="0" smtClean="0"/>
              <a:t> 	If </a:t>
            </a:r>
            <a:r>
              <a:rPr lang="en-US" sz="2000" i="1" dirty="0"/>
              <a:t>f</a:t>
            </a:r>
            <a:r>
              <a:rPr lang="en-US" sz="2000" dirty="0"/>
              <a:t> does not have </a:t>
            </a:r>
            <a:r>
              <a:rPr lang="en-US" sz="2000" dirty="0" smtClean="0"/>
              <a:t>min </a:t>
            </a:r>
            <a:r>
              <a:rPr lang="en-US" sz="2000" dirty="0"/>
              <a:t>cost and </a:t>
            </a:r>
            <a:r>
              <a:rPr lang="en-US" sz="2000" i="1" dirty="0"/>
              <a:t>f</a:t>
            </a:r>
            <a:r>
              <a:rPr lang="en-US" sz="1800" baseline="30000" dirty="0"/>
              <a:t> </a:t>
            </a:r>
            <a:r>
              <a:rPr lang="en-US" sz="2000" baseline="30000" dirty="0"/>
              <a:t>*</a:t>
            </a:r>
            <a:r>
              <a:rPr lang="en-US" sz="2000" dirty="0"/>
              <a:t> </a:t>
            </a:r>
            <a:r>
              <a:rPr lang="en-US" sz="2000" dirty="0" smtClean="0"/>
              <a:t>is min </a:t>
            </a:r>
            <a:r>
              <a:rPr lang="en-US" sz="2000" dirty="0"/>
              <a:t>cost flow with </a:t>
            </a:r>
            <a:r>
              <a:rPr lang="en-US" sz="2000" dirty="0" smtClean="0"/>
              <a:t>same </a:t>
            </a:r>
            <a:r>
              <a:rPr lang="en-US" sz="2000" dirty="0"/>
              <a:t>value as </a:t>
            </a:r>
            <a:r>
              <a:rPr lang="en-US" sz="2000" i="1" dirty="0"/>
              <a:t>f</a:t>
            </a:r>
            <a:r>
              <a:rPr lang="en-US" sz="2000" dirty="0"/>
              <a:t>, then </a:t>
            </a:r>
            <a:r>
              <a:rPr lang="en-US" sz="2000" i="1" dirty="0" smtClean="0"/>
              <a:t>f</a:t>
            </a:r>
            <a:r>
              <a:rPr lang="en-US" sz="2000" baseline="30000" dirty="0" smtClean="0"/>
              <a:t> </a:t>
            </a:r>
            <a:r>
              <a:rPr lang="en-US" sz="2000" baseline="30000" dirty="0"/>
              <a:t>*</a:t>
            </a:r>
            <a:r>
              <a:rPr lang="en-US" sz="2000" dirty="0">
                <a:latin typeface="Symbol" pitchFamily="18" charset="2"/>
              </a:rPr>
              <a:t>-</a:t>
            </a:r>
            <a:r>
              <a:rPr lang="en-US" sz="1200" dirty="0">
                <a:latin typeface="Symbol" pitchFamily="18" charset="2"/>
              </a:rPr>
              <a:t> </a:t>
            </a:r>
            <a:r>
              <a:rPr lang="en-US" sz="2000" i="1" dirty="0"/>
              <a:t>f </a:t>
            </a:r>
            <a:r>
              <a:rPr lang="en-US" sz="2000" dirty="0"/>
              <a:t> </a:t>
            </a:r>
            <a:r>
              <a:rPr lang="en-US" sz="2000" dirty="0" smtClean="0"/>
              <a:t>is </a:t>
            </a:r>
            <a:r>
              <a:rPr lang="en-US" sz="2000" dirty="0"/>
              <a:t>flow on </a:t>
            </a:r>
            <a:r>
              <a:rPr lang="en-US" sz="2000" i="1" dirty="0" err="1" smtClean="0"/>
              <a:t>R</a:t>
            </a:r>
            <a:r>
              <a:rPr lang="en-US" sz="2000" i="1" baseline="-25000" dirty="0" err="1" smtClean="0"/>
              <a:t>f</a:t>
            </a:r>
            <a:r>
              <a:rPr lang="en-US" sz="2000" dirty="0" smtClean="0"/>
              <a:t> </a:t>
            </a:r>
            <a:r>
              <a:rPr lang="en-US" sz="2000" dirty="0"/>
              <a:t>with zero value and negative </a:t>
            </a:r>
            <a:r>
              <a:rPr lang="en-US" sz="2000" dirty="0" smtClean="0"/>
              <a:t>cost</a:t>
            </a:r>
          </a:p>
          <a:p>
            <a:pPr>
              <a:spcBef>
                <a:spcPct val="15000"/>
              </a:spcBef>
              <a:buFont typeface="Wingdings" pitchFamily="2" charset="2"/>
              <a:buNone/>
            </a:pPr>
            <a:r>
              <a:rPr lang="en-US" sz="2000" i="1" dirty="0" smtClean="0"/>
              <a:t>	</a:t>
            </a:r>
            <a:r>
              <a:rPr lang="en-US" sz="2000" dirty="0" smtClean="0"/>
              <a:t>By flow conservation</a:t>
            </a:r>
            <a:r>
              <a:rPr lang="en-US" sz="2000" i="1" dirty="0" smtClean="0"/>
              <a:t>, f</a:t>
            </a:r>
            <a:r>
              <a:rPr lang="en-US" sz="2000" baseline="30000" dirty="0" smtClean="0"/>
              <a:t> </a:t>
            </a:r>
            <a:r>
              <a:rPr lang="en-US" sz="2000" baseline="30000" dirty="0"/>
              <a:t>*</a:t>
            </a:r>
            <a:r>
              <a:rPr lang="en-US" sz="2000" dirty="0">
                <a:latin typeface="Symbol" pitchFamily="18" charset="2"/>
              </a:rPr>
              <a:t>-</a:t>
            </a:r>
            <a:r>
              <a:rPr lang="en-US" sz="1200" dirty="0">
                <a:latin typeface="Symbol" pitchFamily="18" charset="2"/>
              </a:rPr>
              <a:t> </a:t>
            </a:r>
            <a:r>
              <a:rPr lang="en-US" sz="2000" i="1" dirty="0"/>
              <a:t>f</a:t>
            </a:r>
            <a:r>
              <a:rPr lang="en-US" sz="2000" dirty="0"/>
              <a:t>  can be partitioned </a:t>
            </a:r>
            <a:r>
              <a:rPr lang="en-US" sz="2000" dirty="0" smtClean="0"/>
              <a:t>into </a:t>
            </a:r>
            <a:r>
              <a:rPr lang="en-US" sz="2000" dirty="0"/>
              <a:t>sum of flows on </a:t>
            </a:r>
            <a:r>
              <a:rPr lang="en-US" sz="2000" dirty="0" smtClean="0"/>
              <a:t>cycles; at </a:t>
            </a:r>
            <a:r>
              <a:rPr lang="en-US" sz="2000" dirty="0"/>
              <a:t>least one of these cycles must have negative </a:t>
            </a:r>
            <a:r>
              <a:rPr lang="en-US" sz="2000" dirty="0" smtClean="0"/>
              <a:t>cost </a:t>
            </a:r>
            <a:r>
              <a:rPr lang="en-US" sz="2000" dirty="0">
                <a:solidFill>
                  <a:srgbClr val="990000"/>
                </a:solidFill>
                <a:sym typeface="Monotype Sorts" pitchFamily="2" charset="2"/>
              </a:rPr>
              <a:t></a:t>
            </a:r>
            <a:endParaRPr lang="en-US" sz="2000" dirty="0"/>
          </a:p>
          <a:p>
            <a:pPr>
              <a:spcBef>
                <a:spcPct val="15000"/>
              </a:spcBef>
            </a:pPr>
            <a:r>
              <a:rPr lang="en-US" sz="2400" dirty="0"/>
              <a:t>To find a </a:t>
            </a:r>
            <a:r>
              <a:rPr lang="en-US" sz="2400" dirty="0" smtClean="0"/>
              <a:t>max </a:t>
            </a:r>
            <a:r>
              <a:rPr lang="en-US" sz="2400" dirty="0"/>
              <a:t>flow of </a:t>
            </a:r>
            <a:r>
              <a:rPr lang="en-US" sz="2400" dirty="0" smtClean="0"/>
              <a:t>min cost</a:t>
            </a:r>
          </a:p>
          <a:p>
            <a:pPr lvl="1">
              <a:spcBef>
                <a:spcPct val="15000"/>
              </a:spcBef>
            </a:pPr>
            <a:r>
              <a:rPr lang="en-US" sz="2000" dirty="0" smtClean="0"/>
              <a:t>find </a:t>
            </a:r>
            <a:r>
              <a:rPr lang="en-US" sz="2000" dirty="0"/>
              <a:t>any </a:t>
            </a:r>
            <a:r>
              <a:rPr lang="en-US" sz="2000" dirty="0" smtClean="0"/>
              <a:t>max </a:t>
            </a:r>
            <a:r>
              <a:rPr lang="en-US" sz="2000" dirty="0"/>
              <a:t>flow then </a:t>
            </a:r>
            <a:r>
              <a:rPr lang="en-US" sz="2000" dirty="0" smtClean="0"/>
              <a:t>repeat following step as long as possible</a:t>
            </a:r>
          </a:p>
          <a:p>
            <a:pPr lvl="2">
              <a:spcBef>
                <a:spcPct val="15000"/>
              </a:spcBef>
            </a:pPr>
            <a:r>
              <a:rPr lang="en-US" sz="1800" i="1" dirty="0" smtClean="0"/>
              <a:t>Cost reduction step: </a:t>
            </a:r>
            <a:r>
              <a:rPr lang="en-US" sz="1800" dirty="0" smtClean="0"/>
              <a:t>find negative cost cycle in </a:t>
            </a:r>
            <a:r>
              <a:rPr lang="en-US" sz="1800" i="1" dirty="0" smtClean="0"/>
              <a:t>R</a:t>
            </a:r>
            <a:r>
              <a:rPr lang="en-US" sz="1800" dirty="0" smtClean="0"/>
              <a:t>; push </a:t>
            </a:r>
            <a:r>
              <a:rPr lang="en-US" sz="1800" dirty="0"/>
              <a:t>as much flow as possible </a:t>
            </a:r>
            <a:r>
              <a:rPr lang="en-US" sz="1800" dirty="0" smtClean="0"/>
              <a:t>around cycle</a:t>
            </a:r>
            <a:endParaRPr lang="en-US" sz="1800" dirty="0"/>
          </a:p>
          <a:p>
            <a:pPr lvl="1">
              <a:spcBef>
                <a:spcPct val="15000"/>
              </a:spcBef>
            </a:pPr>
            <a:r>
              <a:rPr lang="en-US" sz="2000" dirty="0" smtClean="0"/>
              <a:t>for </a:t>
            </a:r>
            <a:r>
              <a:rPr lang="en-US" sz="2000" dirty="0"/>
              <a:t>integer</a:t>
            </a:r>
            <a:r>
              <a:rPr lang="en-US" sz="2000" dirty="0" smtClean="0"/>
              <a:t> costs and capacities, takes ≤2</a:t>
            </a:r>
            <a:r>
              <a:rPr lang="en-US" sz="2000" i="1" dirty="0" smtClean="0"/>
              <a:t>mc</a:t>
            </a:r>
            <a:r>
              <a:rPr lang="en-US" sz="2000" i="1" dirty="0" smtClean="0">
                <a:latin typeface="Symbol" pitchFamily="18" charset="2"/>
              </a:rPr>
              <a:t>g</a:t>
            </a:r>
            <a:r>
              <a:rPr lang="en-US" sz="2000" dirty="0" smtClean="0"/>
              <a:t>  </a:t>
            </a:r>
            <a:r>
              <a:rPr lang="en-US" sz="2000" dirty="0"/>
              <a:t>cost reduction steps, where </a:t>
            </a:r>
            <a:r>
              <a:rPr lang="en-US" sz="2000" i="1" dirty="0"/>
              <a:t>c</a:t>
            </a:r>
            <a:r>
              <a:rPr lang="en-US" sz="2000" dirty="0"/>
              <a:t> is </a:t>
            </a:r>
            <a:r>
              <a:rPr lang="en-US" sz="2000" dirty="0" smtClean="0"/>
              <a:t>max edge </a:t>
            </a:r>
            <a:r>
              <a:rPr lang="en-US" sz="2000" dirty="0"/>
              <a:t>capacity and </a:t>
            </a:r>
            <a:r>
              <a:rPr lang="en-US" sz="2000" dirty="0">
                <a:latin typeface="Symbol" pitchFamily="18" charset="2"/>
              </a:rPr>
              <a:t>g</a:t>
            </a:r>
            <a:r>
              <a:rPr lang="en-US" sz="2000" dirty="0"/>
              <a:t> is the</a:t>
            </a:r>
            <a:r>
              <a:rPr lang="en-US" sz="2000" dirty="0" smtClean="0"/>
              <a:t> largest edge cost magnitude; each </a:t>
            </a:r>
            <a:r>
              <a:rPr lang="en-US" sz="2000" dirty="0"/>
              <a:t>step can be done in </a:t>
            </a:r>
            <a:r>
              <a:rPr lang="en-US" sz="2000" i="1" dirty="0" err="1"/>
              <a:t>O</a:t>
            </a:r>
            <a:r>
              <a:rPr lang="en-US" sz="2000" dirty="0" err="1"/>
              <a:t>(</a:t>
            </a:r>
            <a:r>
              <a:rPr lang="en-US" sz="2000" i="1" dirty="0" err="1"/>
              <a:t>mn</a:t>
            </a:r>
            <a:r>
              <a:rPr lang="en-US" sz="2000" dirty="0"/>
              <a:t>) time, using </a:t>
            </a:r>
            <a:r>
              <a:rPr lang="en-US" sz="2000" dirty="0" smtClean="0"/>
              <a:t>breadth-first </a:t>
            </a:r>
            <a:r>
              <a:rPr lang="en-US" sz="2000" dirty="0"/>
              <a:t>scanning algorithm for shortest </a:t>
            </a:r>
            <a:r>
              <a:rPr lang="en-US" sz="2000" dirty="0" smtClean="0"/>
              <a:t>paths</a:t>
            </a:r>
            <a:endParaRPr lang="en-US" sz="2000" i="1"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wipe(left)">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wipe(left)">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wipe(left)">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wipe(left)">
                                      <p:cBhvr>
                                        <p:cTn id="22" dur="500"/>
                                        <p:tgtEl>
                                          <p:spTgt spid="425987">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25987">
                                            <p:txEl>
                                              <p:pRg st="4" end="4"/>
                                            </p:txEl>
                                          </p:spTgt>
                                        </p:tgtEl>
                                        <p:attrNameLst>
                                          <p:attrName>style.visibility</p:attrName>
                                        </p:attrNameLst>
                                      </p:cBhvr>
                                      <p:to>
                                        <p:strVal val="visible"/>
                                      </p:to>
                                    </p:set>
                                    <p:animEffect transition="in" filter="wipe(left)">
                                      <p:cBhvr>
                                        <p:cTn id="26" dur="500"/>
                                        <p:tgtEl>
                                          <p:spTgt spid="425987">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25987">
                                            <p:txEl>
                                              <p:pRg st="5" end="5"/>
                                            </p:txEl>
                                          </p:spTgt>
                                        </p:tgtEl>
                                        <p:attrNameLst>
                                          <p:attrName>style.visibility</p:attrName>
                                        </p:attrNameLst>
                                      </p:cBhvr>
                                      <p:to>
                                        <p:strVal val="visible"/>
                                      </p:to>
                                    </p:set>
                                    <p:animEffect transition="in" filter="wipe(left)">
                                      <p:cBhvr>
                                        <p:cTn id="29" dur="500"/>
                                        <p:tgtEl>
                                          <p:spTgt spid="425987">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25987">
                                            <p:txEl>
                                              <p:pRg st="6" end="6"/>
                                            </p:txEl>
                                          </p:spTgt>
                                        </p:tgtEl>
                                        <p:attrNameLst>
                                          <p:attrName>style.visibility</p:attrName>
                                        </p:attrNameLst>
                                      </p:cBhvr>
                                      <p:to>
                                        <p:strVal val="visible"/>
                                      </p:to>
                                    </p:set>
                                    <p:animEffect transition="in" filter="wipe(left)">
                                      <p:cBhvr>
                                        <p:cTn id="32" dur="500"/>
                                        <p:tgtEl>
                                          <p:spTgt spid="4259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5987">
                                            <p:txEl>
                                              <p:pRg st="7" end="7"/>
                                            </p:txEl>
                                          </p:spTgt>
                                        </p:tgtEl>
                                        <p:attrNameLst>
                                          <p:attrName>style.visibility</p:attrName>
                                        </p:attrNameLst>
                                      </p:cBhvr>
                                      <p:to>
                                        <p:strVal val="visible"/>
                                      </p:to>
                                    </p:set>
                                    <p:animEffect transition="in" filter="wipe(left)">
                                      <p:cBhvr>
                                        <p:cTn id="37" dur="500"/>
                                        <p:tgtEl>
                                          <p:spTgt spid="425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autoUpdateAnimBg="0"/>
    </p:bldLst>
  </p:timing>
</p:sld>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c:\winapps\msoffice\powerpnt\template\clrovrhd\dbllinec.ppt</Template>
  <TotalTime>80160904</TotalTime>
  <Pages>9</Pages>
  <Words>1380</Words>
  <Application>Microsoft Macintosh PowerPoint</Application>
  <PresentationFormat>Letter Paper (8.5x11 in)</PresentationFormat>
  <Paragraphs>505</Paragraphs>
  <Slides>15</Slides>
  <Notes>10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1_Blank Presentation</vt:lpstr>
      <vt:lpstr>Blank Presentation</vt:lpstr>
      <vt:lpstr>Minimum Cost Flows</vt:lpstr>
      <vt:lpstr>Breadth-First Scanning</vt:lpstr>
      <vt:lpstr>Analysis of Breadth-First Scanning</vt:lpstr>
      <vt:lpstr>PowerPoint Presentation</vt:lpstr>
      <vt:lpstr>Review Questions</vt:lpstr>
      <vt:lpstr>Making Breadth-First Algorithm Robust</vt:lpstr>
      <vt:lpstr>PowerPoint Presentation</vt:lpstr>
      <vt:lpstr>Finding Negative Length Cycles</vt:lpstr>
      <vt:lpstr>Cost Reduction Method</vt:lpstr>
      <vt:lpstr>Minimum Cost Augmentation</vt:lpstr>
      <vt:lpstr>Min-Cost Augmenting Path Algorithm</vt:lpstr>
      <vt:lpstr>Example</vt:lpstr>
      <vt:lpstr>Exercises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in ATM Network Control</dc:title>
  <dc:subject/>
  <dc:creator/>
  <cp:keywords/>
  <dc:description/>
  <cp:lastModifiedBy>Jonathan Turner</cp:lastModifiedBy>
  <cp:revision>1092</cp:revision>
  <cp:lastPrinted>2000-01-28T00:49:19Z</cp:lastPrinted>
  <dcterms:created xsi:type="dcterms:W3CDTF">2012-02-06T17:42:12Z</dcterms:created>
  <dcterms:modified xsi:type="dcterms:W3CDTF">2013-01-17T22:25:15Z</dcterms:modified>
</cp:coreProperties>
</file>