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0" r:id="rId1"/>
    <p:sldMasterId id="2147483651" r:id="rId2"/>
  </p:sldMasterIdLst>
  <p:notesMasterIdLst>
    <p:notesMasterId r:id="rId19"/>
  </p:notesMasterIdLst>
  <p:handoutMasterIdLst>
    <p:handoutMasterId r:id="rId20"/>
  </p:handoutMasterIdLst>
  <p:sldIdLst>
    <p:sldId id="757" r:id="rId3"/>
    <p:sldId id="777" r:id="rId4"/>
    <p:sldId id="776" r:id="rId5"/>
    <p:sldId id="764" r:id="rId6"/>
    <p:sldId id="765" r:id="rId7"/>
    <p:sldId id="767" r:id="rId8"/>
    <p:sldId id="766" r:id="rId9"/>
    <p:sldId id="768" r:id="rId10"/>
    <p:sldId id="769" r:id="rId11"/>
    <p:sldId id="770" r:id="rId12"/>
    <p:sldId id="771" r:id="rId13"/>
    <p:sldId id="761" r:id="rId14"/>
    <p:sldId id="762" r:id="rId15"/>
    <p:sldId id="773" r:id="rId16"/>
    <p:sldId id="774" r:id="rId17"/>
    <p:sldId id="775" r:id="rId18"/>
  </p:sldIdLst>
  <p:sldSz cx="9144000" cy="6858000" type="letter"/>
  <p:notesSz cx="6985000" cy="9283700"/>
  <p:defaultTextStyle>
    <a:defPPr>
      <a:defRPr lang="en-US"/>
    </a:defPPr>
    <a:lvl1pPr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1pPr>
    <a:lvl2pPr marL="4572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2pPr>
    <a:lvl3pPr marL="9144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3pPr>
    <a:lvl4pPr marL="13716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4pPr>
    <a:lvl5pPr marL="1828800" algn="l" rtl="0" eaLnBrk="0" fontAlgn="base" hangingPunct="0">
      <a:spcBef>
        <a:spcPct val="0"/>
      </a:spcBef>
      <a:spcAft>
        <a:spcPct val="0"/>
      </a:spcAft>
      <a:defRPr sz="1600" kern="1200">
        <a:solidFill>
          <a:schemeClr val="tx2"/>
        </a:solidFill>
        <a:latin typeface="Book Antiqua" pitchFamily="18" charset="0"/>
        <a:ea typeface="ＭＳ Ｐゴシック" pitchFamily="1" charset="-128"/>
        <a:cs typeface="+mn-cs"/>
      </a:defRPr>
    </a:lvl5pPr>
    <a:lvl6pPr marL="2286000" algn="l" defTabSz="914400" rtl="0" eaLnBrk="1" latinLnBrk="0" hangingPunct="1">
      <a:defRPr sz="1600" kern="1200">
        <a:solidFill>
          <a:schemeClr val="tx2"/>
        </a:solidFill>
        <a:latin typeface="Book Antiqua" pitchFamily="18" charset="0"/>
        <a:ea typeface="ＭＳ Ｐゴシック" pitchFamily="1" charset="-128"/>
        <a:cs typeface="+mn-cs"/>
      </a:defRPr>
    </a:lvl6pPr>
    <a:lvl7pPr marL="2743200" algn="l" defTabSz="914400" rtl="0" eaLnBrk="1" latinLnBrk="0" hangingPunct="1">
      <a:defRPr sz="1600" kern="1200">
        <a:solidFill>
          <a:schemeClr val="tx2"/>
        </a:solidFill>
        <a:latin typeface="Book Antiqua" pitchFamily="18" charset="0"/>
        <a:ea typeface="ＭＳ Ｐゴシック" pitchFamily="1" charset="-128"/>
        <a:cs typeface="+mn-cs"/>
      </a:defRPr>
    </a:lvl7pPr>
    <a:lvl8pPr marL="3200400" algn="l" defTabSz="914400" rtl="0" eaLnBrk="1" latinLnBrk="0" hangingPunct="1">
      <a:defRPr sz="1600" kern="1200">
        <a:solidFill>
          <a:schemeClr val="tx2"/>
        </a:solidFill>
        <a:latin typeface="Book Antiqua" pitchFamily="18" charset="0"/>
        <a:ea typeface="ＭＳ Ｐゴシック" pitchFamily="1" charset="-128"/>
        <a:cs typeface="+mn-cs"/>
      </a:defRPr>
    </a:lvl8pPr>
    <a:lvl9pPr marL="3657600" algn="l" defTabSz="914400" rtl="0" eaLnBrk="1" latinLnBrk="0" hangingPunct="1">
      <a:defRPr sz="1600" kern="1200">
        <a:solidFill>
          <a:schemeClr val="tx2"/>
        </a:solidFill>
        <a:latin typeface="Book Antiqua" pitchFamily="18" charset="0"/>
        <a:ea typeface="ＭＳ Ｐゴシック" pitchFamily="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bg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CCFFFF"/>
    <a:srgbClr val="CCFF99"/>
    <a:srgbClr val="CCFFCC"/>
    <a:srgbClr val="993300"/>
    <a:srgbClr val="99FF99"/>
    <a:srgbClr val="BBE0E3"/>
    <a:srgbClr val="FFFF99"/>
    <a:srgbClr val="66FF99"/>
    <a:srgbClr val="3939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646" autoAdjust="0"/>
    <p:restoredTop sz="90546" autoAdjust="0"/>
  </p:normalViewPr>
  <p:slideViewPr>
    <p:cSldViewPr snapToGrid="0">
      <p:cViewPr varScale="1">
        <p:scale>
          <a:sx n="114" d="100"/>
          <a:sy n="114" d="100"/>
        </p:scale>
        <p:origin x="1304" y="16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Lst>
  </p:outlineViewPr>
  <p:notesTextViewPr>
    <p:cViewPr>
      <p:scale>
        <a:sx n="100" d="100"/>
        <a:sy n="100" d="100"/>
      </p:scale>
      <p:origin x="0" y="0"/>
    </p:cViewPr>
  </p:notesTextViewPr>
  <p:notesViewPr>
    <p:cSldViewPr snapToGrid="0">
      <p:cViewPr varScale="1">
        <p:scale>
          <a:sx n="58" d="100"/>
          <a:sy n="58" d="100"/>
        </p:scale>
        <p:origin x="-1815" y="-87"/>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slide" Target="slides/slide5.xml"/><Relationship Id="rId1" Type="http://schemas.openxmlformats.org/officeDocument/2006/relationships/slide" Target="slides/slide4.xml"/><Relationship Id="rId6" Type="http://schemas.openxmlformats.org/officeDocument/2006/relationships/slide" Target="slides/slide11.xml"/><Relationship Id="rId5" Type="http://schemas.openxmlformats.org/officeDocument/2006/relationships/slide" Target="slides/slide9.xml"/><Relationship Id="rId4"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1617" y="-1697"/>
            <a:ext cx="3026834"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defTabSz="950274">
              <a:defRPr sz="1000" i="1">
                <a:ea typeface="+mn-ea"/>
              </a:defRPr>
            </a:lvl1pPr>
          </a:lstStyle>
          <a:p>
            <a:pPr>
              <a:defRPr/>
            </a:pPr>
            <a:endParaRPr lang="en-US"/>
          </a:p>
        </p:txBody>
      </p:sp>
      <p:sp>
        <p:nvSpPr>
          <p:cNvPr id="3075" name="Rectangle 3"/>
          <p:cNvSpPr>
            <a:spLocks noGrp="1" noChangeArrowheads="1"/>
          </p:cNvSpPr>
          <p:nvPr>
            <p:ph type="dt" sz="quarter" idx="1"/>
          </p:nvPr>
        </p:nvSpPr>
        <p:spPr bwMode="auto">
          <a:xfrm>
            <a:off x="3958167" y="-1697"/>
            <a:ext cx="3026833"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algn="r" defTabSz="950274">
              <a:defRPr sz="1000" i="1">
                <a:ea typeface="+mn-ea"/>
              </a:defRPr>
            </a:lvl1pPr>
          </a:lstStyle>
          <a:p>
            <a:pPr>
              <a:defRPr/>
            </a:pPr>
            <a:endParaRPr lang="en-US"/>
          </a:p>
        </p:txBody>
      </p:sp>
      <p:sp>
        <p:nvSpPr>
          <p:cNvPr id="3076" name="Rectangle 4"/>
          <p:cNvSpPr>
            <a:spLocks noGrp="1" noChangeArrowheads="1"/>
          </p:cNvSpPr>
          <p:nvPr>
            <p:ph type="ftr" sz="quarter" idx="2"/>
          </p:nvPr>
        </p:nvSpPr>
        <p:spPr bwMode="auto">
          <a:xfrm>
            <a:off x="-1617" y="8820534"/>
            <a:ext cx="3026834"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defTabSz="950274">
              <a:defRPr sz="1000" i="1">
                <a:ea typeface="+mn-ea"/>
              </a:defRPr>
            </a:lvl1pPr>
          </a:lstStyle>
          <a:p>
            <a:pPr>
              <a:defRPr/>
            </a:pPr>
            <a:endParaRPr lang="en-US"/>
          </a:p>
        </p:txBody>
      </p:sp>
      <p:sp>
        <p:nvSpPr>
          <p:cNvPr id="3077" name="Rectangle 5"/>
          <p:cNvSpPr>
            <a:spLocks noGrp="1" noChangeArrowheads="1"/>
          </p:cNvSpPr>
          <p:nvPr>
            <p:ph type="sldNum" sz="quarter" idx="3"/>
          </p:nvPr>
        </p:nvSpPr>
        <p:spPr bwMode="auto">
          <a:xfrm>
            <a:off x="3958167" y="8820534"/>
            <a:ext cx="3026833"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algn="r" defTabSz="950274">
              <a:defRPr sz="1000" i="1">
                <a:ea typeface="+mn-ea"/>
              </a:defRPr>
            </a:lvl1pPr>
          </a:lstStyle>
          <a:p>
            <a:pPr>
              <a:defRPr/>
            </a:pPr>
            <a:fld id="{FAEE4B5F-E73A-4284-9AA9-DD72BA922ABE}" type="slidenum">
              <a:rPr lang="en-US"/>
              <a:pPr>
                <a:defRPr/>
              </a:pPr>
              <a:t>‹#›</a:t>
            </a:fld>
            <a:endParaRPr lang="en-US"/>
          </a:p>
        </p:txBody>
      </p:sp>
    </p:spTree>
    <p:extLst>
      <p:ext uri="{BB962C8B-B14F-4D97-AF65-F5344CB8AC3E}">
        <p14:creationId xmlns:p14="http://schemas.microsoft.com/office/powerpoint/2010/main" val="156541923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1617" y="-1697"/>
            <a:ext cx="3026834"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defTabSz="950274">
              <a:defRPr sz="1000" i="1">
                <a:solidFill>
                  <a:schemeClr val="tx1"/>
                </a:solidFill>
                <a:latin typeface="Times New Roman" pitchFamily="18" charset="0"/>
                <a:ea typeface="+mn-ea"/>
              </a:defRPr>
            </a:lvl1pPr>
          </a:lstStyle>
          <a:p>
            <a:pPr>
              <a:defRPr/>
            </a:pPr>
            <a:endParaRPr lang="en-US"/>
          </a:p>
        </p:txBody>
      </p:sp>
      <p:sp>
        <p:nvSpPr>
          <p:cNvPr id="2051" name="Rectangle 3"/>
          <p:cNvSpPr>
            <a:spLocks noGrp="1" noChangeArrowheads="1"/>
          </p:cNvSpPr>
          <p:nvPr>
            <p:ph type="dt" idx="1"/>
          </p:nvPr>
        </p:nvSpPr>
        <p:spPr bwMode="auto">
          <a:xfrm>
            <a:off x="3958167" y="-1697"/>
            <a:ext cx="3026833" cy="464865"/>
          </a:xfrm>
          <a:prstGeom prst="rect">
            <a:avLst/>
          </a:prstGeom>
          <a:noFill/>
          <a:ln w="9525">
            <a:noFill/>
            <a:miter lim="800000"/>
            <a:headEnd/>
            <a:tailEnd/>
          </a:ln>
          <a:effectLst/>
        </p:spPr>
        <p:txBody>
          <a:bodyPr vert="horz" wrap="square" lIns="19015" tIns="0" rIns="19015" bIns="0" numCol="1" anchor="t" anchorCtr="0" compatLnSpc="1">
            <a:prstTxWarp prst="textNoShape">
              <a:avLst/>
            </a:prstTxWarp>
          </a:bodyPr>
          <a:lstStyle>
            <a:lvl1pPr algn="r" defTabSz="950274">
              <a:defRPr sz="1000" i="1">
                <a:solidFill>
                  <a:schemeClr val="tx1"/>
                </a:solidFill>
                <a:latin typeface="Times New Roman" pitchFamily="18" charset="0"/>
                <a:ea typeface="+mn-ea"/>
              </a:defRPr>
            </a:lvl1pPr>
          </a:lstStyle>
          <a:p>
            <a:pPr>
              <a:defRPr/>
            </a:pPr>
            <a:endParaRPr lang="en-US"/>
          </a:p>
        </p:txBody>
      </p:sp>
      <p:sp>
        <p:nvSpPr>
          <p:cNvPr id="2052" name="Rectangle 4"/>
          <p:cNvSpPr>
            <a:spLocks noGrp="1" noChangeArrowheads="1"/>
          </p:cNvSpPr>
          <p:nvPr>
            <p:ph type="ftr" sz="quarter" idx="4"/>
          </p:nvPr>
        </p:nvSpPr>
        <p:spPr bwMode="auto">
          <a:xfrm>
            <a:off x="-1617" y="8820534"/>
            <a:ext cx="3026834"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defTabSz="950274">
              <a:defRPr sz="1000" i="1">
                <a:solidFill>
                  <a:schemeClr val="tx1"/>
                </a:solidFill>
                <a:latin typeface="Times New Roman" pitchFamily="18" charset="0"/>
                <a:ea typeface="+mn-ea"/>
              </a:defRPr>
            </a:lvl1pPr>
          </a:lstStyle>
          <a:p>
            <a:pPr>
              <a:defRPr/>
            </a:pPr>
            <a:endParaRPr lang="en-US"/>
          </a:p>
        </p:txBody>
      </p:sp>
      <p:sp>
        <p:nvSpPr>
          <p:cNvPr id="2053" name="Rectangle 5"/>
          <p:cNvSpPr>
            <a:spLocks noGrp="1" noChangeArrowheads="1"/>
          </p:cNvSpPr>
          <p:nvPr>
            <p:ph type="sldNum" sz="quarter" idx="5"/>
          </p:nvPr>
        </p:nvSpPr>
        <p:spPr bwMode="auto">
          <a:xfrm>
            <a:off x="3958167" y="8820534"/>
            <a:ext cx="3026833" cy="464864"/>
          </a:xfrm>
          <a:prstGeom prst="rect">
            <a:avLst/>
          </a:prstGeom>
          <a:noFill/>
          <a:ln w="9525">
            <a:noFill/>
            <a:miter lim="800000"/>
            <a:headEnd/>
            <a:tailEnd/>
          </a:ln>
          <a:effectLst/>
        </p:spPr>
        <p:txBody>
          <a:bodyPr vert="horz" wrap="square" lIns="19015" tIns="0" rIns="19015" bIns="0" numCol="1" anchor="b" anchorCtr="0" compatLnSpc="1">
            <a:prstTxWarp prst="textNoShape">
              <a:avLst/>
            </a:prstTxWarp>
          </a:bodyPr>
          <a:lstStyle>
            <a:lvl1pPr algn="r" defTabSz="950274">
              <a:defRPr sz="1000" i="1">
                <a:solidFill>
                  <a:schemeClr val="tx1"/>
                </a:solidFill>
                <a:latin typeface="Times New Roman" pitchFamily="18" charset="0"/>
                <a:ea typeface="+mn-ea"/>
              </a:defRPr>
            </a:lvl1pPr>
          </a:lstStyle>
          <a:p>
            <a:pPr>
              <a:defRPr/>
            </a:pPr>
            <a:fld id="{53FC361A-BD9F-4A25-BAFF-443257819830}" type="slidenum">
              <a:rPr lang="en-US"/>
              <a:pPr>
                <a:defRPr/>
              </a:pPr>
              <a:t>‹#›</a:t>
            </a:fld>
            <a:endParaRPr lang="en-US"/>
          </a:p>
        </p:txBody>
      </p:sp>
      <p:sp>
        <p:nvSpPr>
          <p:cNvPr id="2054" name="Rectangle 6"/>
          <p:cNvSpPr>
            <a:spLocks noGrp="1" noChangeArrowheads="1"/>
          </p:cNvSpPr>
          <p:nvPr>
            <p:ph type="body" sz="quarter" idx="3"/>
          </p:nvPr>
        </p:nvSpPr>
        <p:spPr bwMode="auto">
          <a:xfrm>
            <a:off x="931334" y="4409419"/>
            <a:ext cx="5120717" cy="4176986"/>
          </a:xfrm>
          <a:prstGeom prst="rect">
            <a:avLst/>
          </a:prstGeom>
          <a:noFill/>
          <a:ln w="9525">
            <a:noFill/>
            <a:miter lim="800000"/>
            <a:headEnd/>
            <a:tailEnd/>
          </a:ln>
          <a:effectLst/>
        </p:spPr>
        <p:txBody>
          <a:bodyPr vert="horz" wrap="square" lIns="93491" tIns="47539" rIns="93491" bIns="47539"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4039" name="Rectangle 7"/>
          <p:cNvSpPr>
            <a:spLocks noGrp="1" noRot="1" noChangeAspect="1" noChangeArrowheads="1" noTextEdit="1"/>
          </p:cNvSpPr>
          <p:nvPr>
            <p:ph type="sldImg" idx="2"/>
          </p:nvPr>
        </p:nvSpPr>
        <p:spPr bwMode="auto">
          <a:xfrm>
            <a:off x="1171575" y="696913"/>
            <a:ext cx="4641850" cy="3482975"/>
          </a:xfrm>
          <a:prstGeom prst="rect">
            <a:avLst/>
          </a:prstGeom>
          <a:noFill/>
          <a:ln w="12700">
            <a:solidFill>
              <a:schemeClr val="tx1"/>
            </a:solidFill>
            <a:miter lim="800000"/>
            <a:headEnd/>
            <a:tailEnd/>
          </a:ln>
        </p:spPr>
      </p:sp>
    </p:spTree>
    <p:extLst>
      <p:ext uri="{BB962C8B-B14F-4D97-AF65-F5344CB8AC3E}">
        <p14:creationId xmlns:p14="http://schemas.microsoft.com/office/powerpoint/2010/main" val="2193586881"/>
      </p:ext>
    </p:extLst>
  </p:cSld>
  <p:clrMap bg1="lt1" tx1="dk1" bg2="lt2" tx2="dk2" accent1="accent1" accent2="accent2" accent3="accent3" accent4="accent4" accent5="accent5" accent6="accent6" hlink="hlink" folHlink="folHlink"/>
  <p:notesStyle>
    <a:lvl1pPr algn="l" defTabSz="952500" rtl="0" eaLnBrk="0" fontAlgn="base" hangingPunct="0">
      <a:spcBef>
        <a:spcPct val="30000"/>
      </a:spcBef>
      <a:spcAft>
        <a:spcPct val="0"/>
      </a:spcAft>
      <a:defRPr sz="1200" kern="1200">
        <a:solidFill>
          <a:schemeClr val="tx1"/>
        </a:solidFill>
        <a:latin typeface="Arial" charset="0"/>
        <a:ea typeface="+mn-ea"/>
        <a:cs typeface="+mn-cs"/>
      </a:defRPr>
    </a:lvl1pPr>
    <a:lvl2pPr marL="466725" algn="l" defTabSz="952500" rtl="0" eaLnBrk="0" fontAlgn="base" hangingPunct="0">
      <a:spcBef>
        <a:spcPct val="30000"/>
      </a:spcBef>
      <a:spcAft>
        <a:spcPct val="0"/>
      </a:spcAft>
      <a:defRPr sz="1200" kern="1200">
        <a:solidFill>
          <a:schemeClr val="tx1"/>
        </a:solidFill>
        <a:latin typeface="Arial" charset="0"/>
        <a:ea typeface="+mn-ea"/>
        <a:cs typeface="+mn-cs"/>
      </a:defRPr>
    </a:lvl2pPr>
    <a:lvl3pPr marL="933450" algn="l" defTabSz="952500" rtl="0" eaLnBrk="0" fontAlgn="base" hangingPunct="0">
      <a:spcBef>
        <a:spcPct val="30000"/>
      </a:spcBef>
      <a:spcAft>
        <a:spcPct val="0"/>
      </a:spcAft>
      <a:defRPr sz="1200" kern="1200">
        <a:solidFill>
          <a:schemeClr val="tx1"/>
        </a:solidFill>
        <a:latin typeface="Arial" charset="0"/>
        <a:ea typeface="+mn-ea"/>
        <a:cs typeface="+mn-cs"/>
      </a:defRPr>
    </a:lvl3pPr>
    <a:lvl4pPr marL="1398588" algn="l" defTabSz="952500" rtl="0" eaLnBrk="0" fontAlgn="base" hangingPunct="0">
      <a:spcBef>
        <a:spcPct val="30000"/>
      </a:spcBef>
      <a:spcAft>
        <a:spcPct val="0"/>
      </a:spcAft>
      <a:defRPr sz="1200" kern="1200">
        <a:solidFill>
          <a:schemeClr val="tx1"/>
        </a:solidFill>
        <a:latin typeface="Arial" charset="0"/>
        <a:ea typeface="+mn-ea"/>
        <a:cs typeface="+mn-cs"/>
      </a:defRPr>
    </a:lvl4pPr>
    <a:lvl5pPr marL="1865313" algn="l" defTabSz="952500"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E4EFD7-94AC-4FA4-BD4B-AAB9BCDC6425}" type="slidenum">
              <a:rPr lang="en-US"/>
              <a:pPr/>
              <a:t>1</a:t>
            </a:fld>
            <a:endParaRPr lang="en-US"/>
          </a:p>
        </p:txBody>
      </p:sp>
      <p:sp>
        <p:nvSpPr>
          <p:cNvPr id="576514" name="Rectangle 2"/>
          <p:cNvSpPr>
            <a:spLocks noGrp="1" noRot="1" noChangeAspect="1" noChangeArrowheads="1" noTextEdit="1"/>
          </p:cNvSpPr>
          <p:nvPr>
            <p:ph type="sldImg"/>
          </p:nvPr>
        </p:nvSpPr>
        <p:spPr>
          <a:ln/>
        </p:spPr>
      </p:sp>
      <p:sp>
        <p:nvSpPr>
          <p:cNvPr id="5765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BC4AD0E-3963-4C58-A128-5348BC030B40}" type="slidenum">
              <a:rPr lang="en-US"/>
              <a:pPr/>
              <a:t>4</a:t>
            </a:fld>
            <a:endParaRPr lang="en-US"/>
          </a:p>
        </p:txBody>
      </p:sp>
      <p:sp>
        <p:nvSpPr>
          <p:cNvPr id="577538" name="Rectangle 2"/>
          <p:cNvSpPr>
            <a:spLocks noGrp="1" noRot="1" noChangeAspect="1" noChangeArrowheads="1" noTextEdit="1"/>
          </p:cNvSpPr>
          <p:nvPr>
            <p:ph type="sldImg"/>
          </p:nvPr>
        </p:nvSpPr>
        <p:spPr>
          <a:ln/>
        </p:spPr>
      </p:sp>
      <p:sp>
        <p:nvSpPr>
          <p:cNvPr id="5775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7ADF21-54D9-4AC7-BF56-46F11CC24ADA}" type="slidenum">
              <a:rPr lang="en-US"/>
              <a:pPr/>
              <a:t>5</a:t>
            </a:fld>
            <a:endParaRPr lang="en-US"/>
          </a:p>
        </p:txBody>
      </p:sp>
      <p:sp>
        <p:nvSpPr>
          <p:cNvPr id="580610" name="Rectangle 2"/>
          <p:cNvSpPr>
            <a:spLocks noGrp="1" noRot="1" noChangeAspect="1" noChangeArrowheads="1" noTextEdit="1"/>
          </p:cNvSpPr>
          <p:nvPr>
            <p:ph type="sldImg"/>
          </p:nvPr>
        </p:nvSpPr>
        <p:spPr>
          <a:ln/>
        </p:spPr>
      </p:sp>
      <p:sp>
        <p:nvSpPr>
          <p:cNvPr id="58061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BFE3FB7-2C39-4FFA-9DAD-6679CC2F39ED}" type="slidenum">
              <a:rPr lang="en-US"/>
              <a:pPr/>
              <a:t>6</a:t>
            </a:fld>
            <a:endParaRPr lang="en-US"/>
          </a:p>
        </p:txBody>
      </p:sp>
      <p:sp>
        <p:nvSpPr>
          <p:cNvPr id="581634" name="Rectangle 2"/>
          <p:cNvSpPr>
            <a:spLocks noGrp="1" noRot="1" noChangeAspect="1" noChangeArrowheads="1" noTextEdit="1"/>
          </p:cNvSpPr>
          <p:nvPr>
            <p:ph type="sldImg"/>
          </p:nvPr>
        </p:nvSpPr>
        <p:spPr>
          <a:ln/>
        </p:spPr>
      </p:sp>
      <p:sp>
        <p:nvSpPr>
          <p:cNvPr id="5816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6F16F7-F165-42C0-9B4C-A8AC36CF0AC7}" type="slidenum">
              <a:rPr lang="en-US"/>
              <a:pPr/>
              <a:t>7</a:t>
            </a:fld>
            <a:endParaRPr lang="en-US"/>
          </a:p>
        </p:txBody>
      </p:sp>
      <p:sp>
        <p:nvSpPr>
          <p:cNvPr id="582658" name="Rectangle 2"/>
          <p:cNvSpPr>
            <a:spLocks noGrp="1" noRot="1" noChangeAspect="1" noChangeArrowheads="1" noTextEdit="1"/>
          </p:cNvSpPr>
          <p:nvPr>
            <p:ph type="sldImg"/>
          </p:nvPr>
        </p:nvSpPr>
        <p:spPr>
          <a:ln/>
        </p:spPr>
      </p:sp>
      <p:sp>
        <p:nvSpPr>
          <p:cNvPr id="5826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E19C1B-5D1B-47A1-B170-FD4D95E90126}" type="slidenum">
              <a:rPr lang="en-US"/>
              <a:pPr/>
              <a:t>8</a:t>
            </a:fld>
            <a:endParaRPr 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E19C1B-5D1B-47A1-B170-FD4D95E90126}" type="slidenum">
              <a:rPr lang="en-US"/>
              <a:pPr/>
              <a:t>9</a:t>
            </a:fld>
            <a:endParaRPr lang="en-US"/>
          </a:p>
        </p:txBody>
      </p:sp>
      <p:sp>
        <p:nvSpPr>
          <p:cNvPr id="573442" name="Rectangle 2"/>
          <p:cNvSpPr>
            <a:spLocks noGrp="1" noRot="1" noChangeAspect="1" noChangeArrowheads="1" noTextEdit="1"/>
          </p:cNvSpPr>
          <p:nvPr>
            <p:ph type="sldImg"/>
          </p:nvPr>
        </p:nvSpPr>
        <p:spPr>
          <a:ln/>
        </p:spPr>
      </p:sp>
      <p:sp>
        <p:nvSpPr>
          <p:cNvPr id="573443"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1833998-7014-4BCE-B876-2235098DBC5B}" type="slidenum">
              <a:rPr lang="en-US"/>
              <a:pPr/>
              <a:t>11</a:t>
            </a:fld>
            <a:endParaRPr lang="en-US"/>
          </a:p>
        </p:txBody>
      </p:sp>
      <p:sp>
        <p:nvSpPr>
          <p:cNvPr id="583682" name="Rectangle 2"/>
          <p:cNvSpPr>
            <a:spLocks noGrp="1" noRot="1" noChangeAspect="1" noChangeArrowheads="1" noTextEdit="1"/>
          </p:cNvSpPr>
          <p:nvPr>
            <p:ph type="sldImg"/>
          </p:nvPr>
        </p:nvSpPr>
        <p:spPr>
          <a:ln/>
        </p:spPr>
      </p:sp>
      <p:sp>
        <p:nvSpPr>
          <p:cNvPr id="583683"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380163" y="1374775"/>
            <a:ext cx="2125662" cy="35861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1374775"/>
            <a:ext cx="6227763" cy="3586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700" y="17526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27500" y="1752600"/>
            <a:ext cx="3962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57975" y="568325"/>
            <a:ext cx="2214563" cy="52990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700" y="568325"/>
            <a:ext cx="6492875" cy="52990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3816350"/>
            <a:ext cx="3962400" cy="114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14800" y="3816350"/>
            <a:ext cx="3962400" cy="11445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1026" name="Group 117"/>
          <p:cNvGrpSpPr>
            <a:grpSpLocks/>
          </p:cNvGrpSpPr>
          <p:nvPr userDrawn="1"/>
        </p:nvGrpSpPr>
        <p:grpSpPr bwMode="auto">
          <a:xfrm>
            <a:off x="138113" y="9525"/>
            <a:ext cx="8859837" cy="6819900"/>
            <a:chOff x="138545" y="487455"/>
            <a:chExt cx="8859745" cy="6370545"/>
          </a:xfrm>
        </p:grpSpPr>
        <p:sp>
          <p:nvSpPr>
            <p:cNvPr id="119" name="Line 75"/>
            <p:cNvSpPr>
              <a:spLocks noChangeShapeType="1"/>
            </p:cNvSpPr>
            <p:nvPr userDrawn="1"/>
          </p:nvSpPr>
          <p:spPr bwMode="auto">
            <a:xfrm rot="16200000" flipH="1">
              <a:off x="-26308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0" name="Line 76"/>
            <p:cNvSpPr>
              <a:spLocks noChangeShapeType="1"/>
            </p:cNvSpPr>
            <p:nvPr userDrawn="1"/>
          </p:nvSpPr>
          <p:spPr bwMode="auto">
            <a:xfrm rot="16200000" flipH="1">
              <a:off x="-249269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1" name="Line 77"/>
            <p:cNvSpPr>
              <a:spLocks noChangeShapeType="1"/>
            </p:cNvSpPr>
            <p:nvPr userDrawn="1"/>
          </p:nvSpPr>
          <p:spPr bwMode="auto">
            <a:xfrm rot="16200000" flipH="1">
              <a:off x="-235458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2" name="Line 78"/>
            <p:cNvSpPr>
              <a:spLocks noChangeShapeType="1"/>
            </p:cNvSpPr>
            <p:nvPr userDrawn="1"/>
          </p:nvSpPr>
          <p:spPr bwMode="auto">
            <a:xfrm rot="16200000" flipH="1">
              <a:off x="-221647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3" name="Line 79"/>
            <p:cNvSpPr>
              <a:spLocks noChangeShapeType="1"/>
            </p:cNvSpPr>
            <p:nvPr userDrawn="1"/>
          </p:nvSpPr>
          <p:spPr bwMode="auto">
            <a:xfrm rot="16200000" flipH="1">
              <a:off x="-207836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4" name="Line 80"/>
            <p:cNvSpPr>
              <a:spLocks noChangeShapeType="1"/>
            </p:cNvSpPr>
            <p:nvPr userDrawn="1"/>
          </p:nvSpPr>
          <p:spPr bwMode="auto">
            <a:xfrm rot="16200000" flipH="1">
              <a:off x="-19386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5" name="Line 81"/>
            <p:cNvSpPr>
              <a:spLocks noChangeShapeType="1"/>
            </p:cNvSpPr>
            <p:nvPr userDrawn="1"/>
          </p:nvSpPr>
          <p:spPr bwMode="auto">
            <a:xfrm rot="16200000" flipH="1">
              <a:off x="-18005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6" name="Line 82"/>
            <p:cNvSpPr>
              <a:spLocks noChangeShapeType="1"/>
            </p:cNvSpPr>
            <p:nvPr userDrawn="1"/>
          </p:nvSpPr>
          <p:spPr bwMode="auto">
            <a:xfrm rot="16200000" flipH="1">
              <a:off x="-166244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7" name="Line 83"/>
            <p:cNvSpPr>
              <a:spLocks noChangeShapeType="1"/>
            </p:cNvSpPr>
            <p:nvPr userDrawn="1"/>
          </p:nvSpPr>
          <p:spPr bwMode="auto">
            <a:xfrm rot="16200000" flipH="1">
              <a:off x="-152433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8" name="Line 84"/>
            <p:cNvSpPr>
              <a:spLocks noChangeShapeType="1"/>
            </p:cNvSpPr>
            <p:nvPr userDrawn="1"/>
          </p:nvSpPr>
          <p:spPr bwMode="auto">
            <a:xfrm rot="16200000" flipH="1">
              <a:off x="-138622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29" name="Line 85"/>
            <p:cNvSpPr>
              <a:spLocks noChangeShapeType="1"/>
            </p:cNvSpPr>
            <p:nvPr userDrawn="1"/>
          </p:nvSpPr>
          <p:spPr bwMode="auto">
            <a:xfrm rot="16200000" flipH="1">
              <a:off x="-12465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0" name="Line 86"/>
            <p:cNvSpPr>
              <a:spLocks noChangeShapeType="1"/>
            </p:cNvSpPr>
            <p:nvPr userDrawn="1"/>
          </p:nvSpPr>
          <p:spPr bwMode="auto">
            <a:xfrm rot="16200000" flipH="1">
              <a:off x="-11084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1" name="Line 87"/>
            <p:cNvSpPr>
              <a:spLocks noChangeShapeType="1"/>
            </p:cNvSpPr>
            <p:nvPr userDrawn="1"/>
          </p:nvSpPr>
          <p:spPr bwMode="auto">
            <a:xfrm rot="16200000" flipH="1">
              <a:off x="-97029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2" name="Line 88"/>
            <p:cNvSpPr>
              <a:spLocks noChangeShapeType="1"/>
            </p:cNvSpPr>
            <p:nvPr userDrawn="1"/>
          </p:nvSpPr>
          <p:spPr bwMode="auto">
            <a:xfrm rot="16200000" flipH="1">
              <a:off x="-83218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3" name="Line 89"/>
            <p:cNvSpPr>
              <a:spLocks noChangeShapeType="1"/>
            </p:cNvSpPr>
            <p:nvPr userDrawn="1"/>
          </p:nvSpPr>
          <p:spPr bwMode="auto">
            <a:xfrm rot="16200000" flipH="1">
              <a:off x="-69407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4" name="Line 90"/>
            <p:cNvSpPr>
              <a:spLocks noChangeShapeType="1"/>
            </p:cNvSpPr>
            <p:nvPr userDrawn="1"/>
          </p:nvSpPr>
          <p:spPr bwMode="auto">
            <a:xfrm rot="16200000" flipH="1">
              <a:off x="-5543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5" name="Line 91"/>
            <p:cNvSpPr>
              <a:spLocks noChangeShapeType="1"/>
            </p:cNvSpPr>
            <p:nvPr userDrawn="1"/>
          </p:nvSpPr>
          <p:spPr bwMode="auto">
            <a:xfrm rot="16200000" flipH="1">
              <a:off x="-4162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6" name="Line 92"/>
            <p:cNvSpPr>
              <a:spLocks noChangeShapeType="1"/>
            </p:cNvSpPr>
            <p:nvPr userDrawn="1"/>
          </p:nvSpPr>
          <p:spPr bwMode="auto">
            <a:xfrm rot="16200000" flipH="1">
              <a:off x="-27815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7" name="Line 93"/>
            <p:cNvSpPr>
              <a:spLocks noChangeShapeType="1"/>
            </p:cNvSpPr>
            <p:nvPr userDrawn="1"/>
          </p:nvSpPr>
          <p:spPr bwMode="auto">
            <a:xfrm rot="16200000" flipH="1">
              <a:off x="-1400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8" name="Line 94"/>
            <p:cNvSpPr>
              <a:spLocks noChangeShapeType="1"/>
            </p:cNvSpPr>
            <p:nvPr userDrawn="1"/>
          </p:nvSpPr>
          <p:spPr bwMode="auto">
            <a:xfrm rot="16200000" flipH="1">
              <a:off x="-193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39" name="Line 95"/>
            <p:cNvSpPr>
              <a:spLocks noChangeShapeType="1"/>
            </p:cNvSpPr>
            <p:nvPr userDrawn="1"/>
          </p:nvSpPr>
          <p:spPr bwMode="auto">
            <a:xfrm rot="16200000" flipH="1">
              <a:off x="137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0" name="Line 96"/>
            <p:cNvSpPr>
              <a:spLocks noChangeShapeType="1"/>
            </p:cNvSpPr>
            <p:nvPr userDrawn="1"/>
          </p:nvSpPr>
          <p:spPr bwMode="auto">
            <a:xfrm rot="16200000" flipH="1">
              <a:off x="275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1" name="Line 97"/>
            <p:cNvSpPr>
              <a:spLocks noChangeShapeType="1"/>
            </p:cNvSpPr>
            <p:nvPr userDrawn="1"/>
          </p:nvSpPr>
          <p:spPr bwMode="auto">
            <a:xfrm rot="16200000" flipH="1">
              <a:off x="41398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2" name="Line 98"/>
            <p:cNvSpPr>
              <a:spLocks noChangeShapeType="1"/>
            </p:cNvSpPr>
            <p:nvPr userDrawn="1"/>
          </p:nvSpPr>
          <p:spPr bwMode="auto">
            <a:xfrm rot="16200000" flipH="1">
              <a:off x="552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3" name="Line 99"/>
            <p:cNvSpPr>
              <a:spLocks noChangeShapeType="1"/>
            </p:cNvSpPr>
            <p:nvPr userDrawn="1"/>
          </p:nvSpPr>
          <p:spPr bwMode="auto">
            <a:xfrm rot="16200000" flipH="1">
              <a:off x="69020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4" name="Line 100"/>
            <p:cNvSpPr>
              <a:spLocks noChangeShapeType="1"/>
            </p:cNvSpPr>
            <p:nvPr userDrawn="1"/>
          </p:nvSpPr>
          <p:spPr bwMode="auto">
            <a:xfrm rot="16200000" flipH="1">
              <a:off x="829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5" name="Line 101"/>
            <p:cNvSpPr>
              <a:spLocks noChangeShapeType="1"/>
            </p:cNvSpPr>
            <p:nvPr userDrawn="1"/>
          </p:nvSpPr>
          <p:spPr bwMode="auto">
            <a:xfrm rot="16200000" flipH="1">
              <a:off x="968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6" name="Line 102"/>
            <p:cNvSpPr>
              <a:spLocks noChangeShapeType="1"/>
            </p:cNvSpPr>
            <p:nvPr userDrawn="1"/>
          </p:nvSpPr>
          <p:spPr bwMode="auto">
            <a:xfrm rot="16200000" flipH="1">
              <a:off x="110612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7" name="Line 103"/>
            <p:cNvSpPr>
              <a:spLocks noChangeShapeType="1"/>
            </p:cNvSpPr>
            <p:nvPr userDrawn="1"/>
          </p:nvSpPr>
          <p:spPr bwMode="auto">
            <a:xfrm rot="16200000" flipH="1">
              <a:off x="124424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8" name="Line 104"/>
            <p:cNvSpPr>
              <a:spLocks noChangeShapeType="1"/>
            </p:cNvSpPr>
            <p:nvPr userDrawn="1"/>
          </p:nvSpPr>
          <p:spPr bwMode="auto">
            <a:xfrm rot="16200000" flipH="1">
              <a:off x="138393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49" name="Line 105"/>
            <p:cNvSpPr>
              <a:spLocks noChangeShapeType="1"/>
            </p:cNvSpPr>
            <p:nvPr userDrawn="1"/>
          </p:nvSpPr>
          <p:spPr bwMode="auto">
            <a:xfrm rot="16200000" flipH="1">
              <a:off x="152205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0" name="Line 107"/>
            <p:cNvSpPr>
              <a:spLocks noChangeShapeType="1"/>
            </p:cNvSpPr>
            <p:nvPr userDrawn="1"/>
          </p:nvSpPr>
          <p:spPr bwMode="auto">
            <a:xfrm rot="16200000" flipH="1">
              <a:off x="-304672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1" name="Line 108"/>
            <p:cNvSpPr>
              <a:spLocks noChangeShapeType="1"/>
            </p:cNvSpPr>
            <p:nvPr userDrawn="1"/>
          </p:nvSpPr>
          <p:spPr bwMode="auto">
            <a:xfrm rot="16200000" flipH="1">
              <a:off x="-290861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2" name="Line 109"/>
            <p:cNvSpPr>
              <a:spLocks noChangeShapeType="1"/>
            </p:cNvSpPr>
            <p:nvPr userDrawn="1"/>
          </p:nvSpPr>
          <p:spPr bwMode="auto">
            <a:xfrm rot="16200000" flipH="1">
              <a:off x="-277050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3" name="Line 110"/>
            <p:cNvSpPr>
              <a:spLocks noChangeShapeType="1"/>
            </p:cNvSpPr>
            <p:nvPr userDrawn="1"/>
          </p:nvSpPr>
          <p:spPr bwMode="auto">
            <a:xfrm rot="16200000" flipH="1">
              <a:off x="221419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4" name="Line 111"/>
            <p:cNvSpPr>
              <a:spLocks noChangeShapeType="1"/>
            </p:cNvSpPr>
            <p:nvPr userDrawn="1"/>
          </p:nvSpPr>
          <p:spPr bwMode="auto">
            <a:xfrm rot="16200000" flipH="1">
              <a:off x="235230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5" name="Line 112"/>
            <p:cNvSpPr>
              <a:spLocks noChangeShapeType="1"/>
            </p:cNvSpPr>
            <p:nvPr userDrawn="1"/>
          </p:nvSpPr>
          <p:spPr bwMode="auto">
            <a:xfrm rot="16200000" flipH="1">
              <a:off x="249041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6" name="Line 113"/>
            <p:cNvSpPr>
              <a:spLocks noChangeShapeType="1"/>
            </p:cNvSpPr>
            <p:nvPr userDrawn="1"/>
          </p:nvSpPr>
          <p:spPr bwMode="auto">
            <a:xfrm rot="16200000" flipH="1">
              <a:off x="262852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7" name="Line 114"/>
            <p:cNvSpPr>
              <a:spLocks noChangeShapeType="1"/>
            </p:cNvSpPr>
            <p:nvPr userDrawn="1"/>
          </p:nvSpPr>
          <p:spPr bwMode="auto">
            <a:xfrm rot="16200000" flipH="1">
              <a:off x="276822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8" name="Line 115"/>
            <p:cNvSpPr>
              <a:spLocks noChangeShapeType="1"/>
            </p:cNvSpPr>
            <p:nvPr userDrawn="1"/>
          </p:nvSpPr>
          <p:spPr bwMode="auto">
            <a:xfrm rot="16200000" flipH="1">
              <a:off x="166016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59" name="Line 116"/>
            <p:cNvSpPr>
              <a:spLocks noChangeShapeType="1"/>
            </p:cNvSpPr>
            <p:nvPr userDrawn="1"/>
          </p:nvSpPr>
          <p:spPr bwMode="auto">
            <a:xfrm rot="16200000" flipH="1">
              <a:off x="179827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0" name="Line 117"/>
            <p:cNvSpPr>
              <a:spLocks noChangeShapeType="1"/>
            </p:cNvSpPr>
            <p:nvPr userDrawn="1"/>
          </p:nvSpPr>
          <p:spPr bwMode="auto">
            <a:xfrm rot="16200000" flipH="1">
              <a:off x="193638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1" name="Line 118"/>
            <p:cNvSpPr>
              <a:spLocks noChangeShapeType="1"/>
            </p:cNvSpPr>
            <p:nvPr userDrawn="1"/>
          </p:nvSpPr>
          <p:spPr bwMode="auto">
            <a:xfrm rot="16200000" flipH="1">
              <a:off x="207608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2" name="Line 92"/>
            <p:cNvSpPr>
              <a:spLocks noChangeShapeType="1"/>
            </p:cNvSpPr>
            <p:nvPr userDrawn="1"/>
          </p:nvSpPr>
          <p:spPr bwMode="auto">
            <a:xfrm rot="16200000" flipH="1">
              <a:off x="290633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3" name="Line 93"/>
            <p:cNvSpPr>
              <a:spLocks noChangeShapeType="1"/>
            </p:cNvSpPr>
            <p:nvPr userDrawn="1"/>
          </p:nvSpPr>
          <p:spPr bwMode="auto">
            <a:xfrm rot="16200000" flipH="1">
              <a:off x="30444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4" name="Line 94"/>
            <p:cNvSpPr>
              <a:spLocks noChangeShapeType="1"/>
            </p:cNvSpPr>
            <p:nvPr userDrawn="1"/>
          </p:nvSpPr>
          <p:spPr bwMode="auto">
            <a:xfrm rot="16200000" flipH="1">
              <a:off x="318255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5" name="Line 95"/>
            <p:cNvSpPr>
              <a:spLocks noChangeShapeType="1"/>
            </p:cNvSpPr>
            <p:nvPr userDrawn="1"/>
          </p:nvSpPr>
          <p:spPr bwMode="auto">
            <a:xfrm rot="16200000" flipH="1">
              <a:off x="33206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6" name="Line 96"/>
            <p:cNvSpPr>
              <a:spLocks noChangeShapeType="1"/>
            </p:cNvSpPr>
            <p:nvPr userDrawn="1"/>
          </p:nvSpPr>
          <p:spPr bwMode="auto">
            <a:xfrm rot="16200000" flipH="1">
              <a:off x="346036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7" name="Line 97"/>
            <p:cNvSpPr>
              <a:spLocks noChangeShapeType="1"/>
            </p:cNvSpPr>
            <p:nvPr userDrawn="1"/>
          </p:nvSpPr>
          <p:spPr bwMode="auto">
            <a:xfrm rot="16200000" flipH="1">
              <a:off x="35984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8" name="Line 98"/>
            <p:cNvSpPr>
              <a:spLocks noChangeShapeType="1"/>
            </p:cNvSpPr>
            <p:nvPr userDrawn="1"/>
          </p:nvSpPr>
          <p:spPr bwMode="auto">
            <a:xfrm rot="16200000" flipH="1">
              <a:off x="373658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9" name="Line 99"/>
            <p:cNvSpPr>
              <a:spLocks noChangeShapeType="1"/>
            </p:cNvSpPr>
            <p:nvPr userDrawn="1"/>
          </p:nvSpPr>
          <p:spPr bwMode="auto">
            <a:xfrm rot="16200000" flipH="1">
              <a:off x="387470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0" name="Line 100"/>
            <p:cNvSpPr>
              <a:spLocks noChangeShapeType="1"/>
            </p:cNvSpPr>
            <p:nvPr userDrawn="1"/>
          </p:nvSpPr>
          <p:spPr bwMode="auto">
            <a:xfrm rot="16200000" flipH="1">
              <a:off x="40128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1" name="Line 101"/>
            <p:cNvSpPr>
              <a:spLocks noChangeShapeType="1"/>
            </p:cNvSpPr>
            <p:nvPr userDrawn="1"/>
          </p:nvSpPr>
          <p:spPr bwMode="auto">
            <a:xfrm rot="16200000" flipH="1">
              <a:off x="415251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2" name="Line 102"/>
            <p:cNvSpPr>
              <a:spLocks noChangeShapeType="1"/>
            </p:cNvSpPr>
            <p:nvPr userDrawn="1"/>
          </p:nvSpPr>
          <p:spPr bwMode="auto">
            <a:xfrm rot="16200000" flipH="1">
              <a:off x="42906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3" name="Line 103"/>
            <p:cNvSpPr>
              <a:spLocks noChangeShapeType="1"/>
            </p:cNvSpPr>
            <p:nvPr userDrawn="1"/>
          </p:nvSpPr>
          <p:spPr bwMode="auto">
            <a:xfrm rot="16200000" flipH="1">
              <a:off x="442873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4" name="Line 104"/>
            <p:cNvSpPr>
              <a:spLocks noChangeShapeType="1"/>
            </p:cNvSpPr>
            <p:nvPr userDrawn="1"/>
          </p:nvSpPr>
          <p:spPr bwMode="auto">
            <a:xfrm rot="16200000" flipH="1">
              <a:off x="456684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5" name="Line 105"/>
            <p:cNvSpPr>
              <a:spLocks noChangeShapeType="1"/>
            </p:cNvSpPr>
            <p:nvPr userDrawn="1"/>
          </p:nvSpPr>
          <p:spPr bwMode="auto">
            <a:xfrm rot="16200000" flipH="1">
              <a:off x="470495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6" name="Line 110"/>
            <p:cNvSpPr>
              <a:spLocks noChangeShapeType="1"/>
            </p:cNvSpPr>
            <p:nvPr userDrawn="1"/>
          </p:nvSpPr>
          <p:spPr bwMode="auto">
            <a:xfrm rot="16200000" flipH="1">
              <a:off x="5397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7" name="Line 111"/>
            <p:cNvSpPr>
              <a:spLocks noChangeShapeType="1"/>
            </p:cNvSpPr>
            <p:nvPr userDrawn="1"/>
          </p:nvSpPr>
          <p:spPr bwMode="auto">
            <a:xfrm rot="16200000" flipH="1">
              <a:off x="553679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8" name="Line 112"/>
            <p:cNvSpPr>
              <a:spLocks noChangeShapeType="1"/>
            </p:cNvSpPr>
            <p:nvPr userDrawn="1"/>
          </p:nvSpPr>
          <p:spPr bwMode="auto">
            <a:xfrm rot="16200000" flipH="1">
              <a:off x="5674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9" name="Line 113"/>
            <p:cNvSpPr>
              <a:spLocks noChangeShapeType="1"/>
            </p:cNvSpPr>
            <p:nvPr userDrawn="1"/>
          </p:nvSpPr>
          <p:spPr bwMode="auto">
            <a:xfrm rot="16200000" flipH="1">
              <a:off x="5813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0" name="Line 115"/>
            <p:cNvSpPr>
              <a:spLocks noChangeShapeType="1"/>
            </p:cNvSpPr>
            <p:nvPr userDrawn="1"/>
          </p:nvSpPr>
          <p:spPr bwMode="auto">
            <a:xfrm rot="16200000" flipH="1">
              <a:off x="48446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1" name="Line 116"/>
            <p:cNvSpPr>
              <a:spLocks noChangeShapeType="1"/>
            </p:cNvSpPr>
            <p:nvPr userDrawn="1"/>
          </p:nvSpPr>
          <p:spPr bwMode="auto">
            <a:xfrm rot="16200000" flipH="1">
              <a:off x="4982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2" name="Line 117"/>
            <p:cNvSpPr>
              <a:spLocks noChangeShapeType="1"/>
            </p:cNvSpPr>
            <p:nvPr userDrawn="1"/>
          </p:nvSpPr>
          <p:spPr bwMode="auto">
            <a:xfrm rot="16200000" flipH="1">
              <a:off x="5120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3" name="Line 118"/>
            <p:cNvSpPr>
              <a:spLocks noChangeShapeType="1"/>
            </p:cNvSpPr>
            <p:nvPr userDrawn="1"/>
          </p:nvSpPr>
          <p:spPr bwMode="auto">
            <a:xfrm rot="16200000" flipH="1">
              <a:off x="525898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grpSp>
        <p:nvGrpSpPr>
          <p:cNvPr id="1027" name="Group 183"/>
          <p:cNvGrpSpPr>
            <a:grpSpLocks/>
          </p:cNvGrpSpPr>
          <p:nvPr userDrawn="1"/>
        </p:nvGrpSpPr>
        <p:grpSpPr bwMode="auto">
          <a:xfrm>
            <a:off x="28575" y="88900"/>
            <a:ext cx="9086850" cy="6643688"/>
            <a:chOff x="0" y="89528"/>
            <a:chExt cx="9144000" cy="6643729"/>
          </a:xfrm>
        </p:grpSpPr>
        <p:sp>
          <p:nvSpPr>
            <p:cNvPr id="185" name="Line 6"/>
            <p:cNvSpPr>
              <a:spLocks noChangeShapeType="1"/>
            </p:cNvSpPr>
            <p:nvPr userDrawn="1"/>
          </p:nvSpPr>
          <p:spPr bwMode="auto">
            <a:xfrm flipH="1">
              <a:off x="0" y="25295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6" name="Line 7"/>
            <p:cNvSpPr>
              <a:spLocks noChangeShapeType="1"/>
            </p:cNvSpPr>
            <p:nvPr userDrawn="1"/>
          </p:nvSpPr>
          <p:spPr bwMode="auto">
            <a:xfrm flipH="1">
              <a:off x="0" y="26660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7" name="Line 8"/>
            <p:cNvSpPr>
              <a:spLocks noChangeShapeType="1"/>
            </p:cNvSpPr>
            <p:nvPr userDrawn="1"/>
          </p:nvSpPr>
          <p:spPr bwMode="auto">
            <a:xfrm flipH="1">
              <a:off x="0" y="28009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8" name="Line 9"/>
            <p:cNvSpPr>
              <a:spLocks noChangeShapeType="1"/>
            </p:cNvSpPr>
            <p:nvPr userDrawn="1"/>
          </p:nvSpPr>
          <p:spPr bwMode="auto">
            <a:xfrm flipH="1">
              <a:off x="0" y="29375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9" name="Line 10"/>
            <p:cNvSpPr>
              <a:spLocks noChangeShapeType="1"/>
            </p:cNvSpPr>
            <p:nvPr userDrawn="1"/>
          </p:nvSpPr>
          <p:spPr bwMode="auto">
            <a:xfrm flipH="1">
              <a:off x="0" y="30724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0" name="Line 11"/>
            <p:cNvSpPr>
              <a:spLocks noChangeShapeType="1"/>
            </p:cNvSpPr>
            <p:nvPr userDrawn="1"/>
          </p:nvSpPr>
          <p:spPr bwMode="auto">
            <a:xfrm flipH="1">
              <a:off x="0" y="320739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1" name="Line 12"/>
            <p:cNvSpPr>
              <a:spLocks noChangeShapeType="1"/>
            </p:cNvSpPr>
            <p:nvPr userDrawn="1"/>
          </p:nvSpPr>
          <p:spPr bwMode="auto">
            <a:xfrm flipH="1">
              <a:off x="0" y="334392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2" name="Line 13"/>
            <p:cNvSpPr>
              <a:spLocks noChangeShapeType="1"/>
            </p:cNvSpPr>
            <p:nvPr userDrawn="1"/>
          </p:nvSpPr>
          <p:spPr bwMode="auto">
            <a:xfrm flipH="1">
              <a:off x="0" y="347886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3" name="Line 14"/>
            <p:cNvSpPr>
              <a:spLocks noChangeShapeType="1"/>
            </p:cNvSpPr>
            <p:nvPr userDrawn="1"/>
          </p:nvSpPr>
          <p:spPr bwMode="auto">
            <a:xfrm flipH="1">
              <a:off x="0" y="361538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4" name="Line 15"/>
            <p:cNvSpPr>
              <a:spLocks noChangeShapeType="1"/>
            </p:cNvSpPr>
            <p:nvPr userDrawn="1"/>
          </p:nvSpPr>
          <p:spPr bwMode="auto">
            <a:xfrm flipH="1">
              <a:off x="0" y="37503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5" name="Line 16"/>
            <p:cNvSpPr>
              <a:spLocks noChangeShapeType="1"/>
            </p:cNvSpPr>
            <p:nvPr userDrawn="1"/>
          </p:nvSpPr>
          <p:spPr bwMode="auto">
            <a:xfrm flipH="1">
              <a:off x="0" y="38852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6" name="Line 17"/>
            <p:cNvSpPr>
              <a:spLocks noChangeShapeType="1"/>
            </p:cNvSpPr>
            <p:nvPr userDrawn="1"/>
          </p:nvSpPr>
          <p:spPr bwMode="auto">
            <a:xfrm flipH="1">
              <a:off x="0" y="40217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7" name="Line 18"/>
            <p:cNvSpPr>
              <a:spLocks noChangeShapeType="1"/>
            </p:cNvSpPr>
            <p:nvPr userDrawn="1"/>
          </p:nvSpPr>
          <p:spPr bwMode="auto">
            <a:xfrm flipH="1">
              <a:off x="0" y="41567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8" name="Line 19"/>
            <p:cNvSpPr>
              <a:spLocks noChangeShapeType="1"/>
            </p:cNvSpPr>
            <p:nvPr userDrawn="1"/>
          </p:nvSpPr>
          <p:spPr bwMode="auto">
            <a:xfrm flipH="1">
              <a:off x="0" y="42932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99" name="Line 20"/>
            <p:cNvSpPr>
              <a:spLocks noChangeShapeType="1"/>
            </p:cNvSpPr>
            <p:nvPr userDrawn="1"/>
          </p:nvSpPr>
          <p:spPr bwMode="auto">
            <a:xfrm flipH="1">
              <a:off x="0" y="44281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0" name="Line 21"/>
            <p:cNvSpPr>
              <a:spLocks noChangeShapeType="1"/>
            </p:cNvSpPr>
            <p:nvPr userDrawn="1"/>
          </p:nvSpPr>
          <p:spPr bwMode="auto">
            <a:xfrm flipH="1">
              <a:off x="0" y="45631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1" name="Line 22"/>
            <p:cNvSpPr>
              <a:spLocks noChangeShapeType="1"/>
            </p:cNvSpPr>
            <p:nvPr userDrawn="1"/>
          </p:nvSpPr>
          <p:spPr bwMode="auto">
            <a:xfrm flipH="1">
              <a:off x="0" y="46996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2" name="Line 23"/>
            <p:cNvSpPr>
              <a:spLocks noChangeShapeType="1"/>
            </p:cNvSpPr>
            <p:nvPr userDrawn="1"/>
          </p:nvSpPr>
          <p:spPr bwMode="auto">
            <a:xfrm flipH="1">
              <a:off x="0" y="48345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3" name="Line 24"/>
            <p:cNvSpPr>
              <a:spLocks noChangeShapeType="1"/>
            </p:cNvSpPr>
            <p:nvPr userDrawn="1"/>
          </p:nvSpPr>
          <p:spPr bwMode="auto">
            <a:xfrm flipH="1">
              <a:off x="0" y="49711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4" name="Line 25"/>
            <p:cNvSpPr>
              <a:spLocks noChangeShapeType="1"/>
            </p:cNvSpPr>
            <p:nvPr userDrawn="1"/>
          </p:nvSpPr>
          <p:spPr bwMode="auto">
            <a:xfrm flipH="1">
              <a:off x="0" y="51060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5" name="Line 26"/>
            <p:cNvSpPr>
              <a:spLocks noChangeShapeType="1"/>
            </p:cNvSpPr>
            <p:nvPr userDrawn="1"/>
          </p:nvSpPr>
          <p:spPr bwMode="auto">
            <a:xfrm flipH="1">
              <a:off x="0" y="524258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6" name="Line 27"/>
            <p:cNvSpPr>
              <a:spLocks noChangeShapeType="1"/>
            </p:cNvSpPr>
            <p:nvPr userDrawn="1"/>
          </p:nvSpPr>
          <p:spPr bwMode="auto">
            <a:xfrm flipH="1">
              <a:off x="0" y="53775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7" name="Line 28"/>
            <p:cNvSpPr>
              <a:spLocks noChangeShapeType="1"/>
            </p:cNvSpPr>
            <p:nvPr userDrawn="1"/>
          </p:nvSpPr>
          <p:spPr bwMode="auto">
            <a:xfrm flipH="1">
              <a:off x="0" y="55124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8" name="Line 29"/>
            <p:cNvSpPr>
              <a:spLocks noChangeShapeType="1"/>
            </p:cNvSpPr>
            <p:nvPr userDrawn="1"/>
          </p:nvSpPr>
          <p:spPr bwMode="auto">
            <a:xfrm flipH="1">
              <a:off x="0" y="564898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 name="Line 30"/>
            <p:cNvSpPr>
              <a:spLocks noChangeShapeType="1"/>
            </p:cNvSpPr>
            <p:nvPr userDrawn="1"/>
          </p:nvSpPr>
          <p:spPr bwMode="auto">
            <a:xfrm flipH="1">
              <a:off x="0" y="57839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 name="Line 31"/>
            <p:cNvSpPr>
              <a:spLocks noChangeShapeType="1"/>
            </p:cNvSpPr>
            <p:nvPr userDrawn="1"/>
          </p:nvSpPr>
          <p:spPr bwMode="auto">
            <a:xfrm flipH="1">
              <a:off x="0" y="592045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1" name="Line 32"/>
            <p:cNvSpPr>
              <a:spLocks noChangeShapeType="1"/>
            </p:cNvSpPr>
            <p:nvPr userDrawn="1"/>
          </p:nvSpPr>
          <p:spPr bwMode="auto">
            <a:xfrm flipH="1">
              <a:off x="0" y="60553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2" name="Line 33"/>
            <p:cNvSpPr>
              <a:spLocks noChangeShapeType="1"/>
            </p:cNvSpPr>
            <p:nvPr userDrawn="1"/>
          </p:nvSpPr>
          <p:spPr bwMode="auto">
            <a:xfrm flipH="1">
              <a:off x="0" y="61903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3" name="Line 34"/>
            <p:cNvSpPr>
              <a:spLocks noChangeShapeType="1"/>
            </p:cNvSpPr>
            <p:nvPr userDrawn="1"/>
          </p:nvSpPr>
          <p:spPr bwMode="auto">
            <a:xfrm flipH="1">
              <a:off x="0" y="63268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4" name="Line 35"/>
            <p:cNvSpPr>
              <a:spLocks noChangeShapeType="1"/>
            </p:cNvSpPr>
            <p:nvPr userDrawn="1"/>
          </p:nvSpPr>
          <p:spPr bwMode="auto">
            <a:xfrm flipH="1">
              <a:off x="0" y="64617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5" name="Line 36"/>
            <p:cNvSpPr>
              <a:spLocks noChangeShapeType="1"/>
            </p:cNvSpPr>
            <p:nvPr userDrawn="1"/>
          </p:nvSpPr>
          <p:spPr bwMode="auto">
            <a:xfrm flipH="1">
              <a:off x="0" y="659831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6" name="Line 37"/>
            <p:cNvSpPr>
              <a:spLocks noChangeShapeType="1"/>
            </p:cNvSpPr>
            <p:nvPr userDrawn="1"/>
          </p:nvSpPr>
          <p:spPr bwMode="auto">
            <a:xfrm flipH="1">
              <a:off x="0" y="67332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7" name="Line 38"/>
            <p:cNvSpPr>
              <a:spLocks noChangeShapeType="1"/>
            </p:cNvSpPr>
            <p:nvPr userDrawn="1"/>
          </p:nvSpPr>
          <p:spPr bwMode="auto">
            <a:xfrm flipH="1">
              <a:off x="0" y="7673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8" name="Line 39"/>
            <p:cNvSpPr>
              <a:spLocks noChangeShapeType="1"/>
            </p:cNvSpPr>
            <p:nvPr userDrawn="1"/>
          </p:nvSpPr>
          <p:spPr bwMode="auto">
            <a:xfrm flipH="1">
              <a:off x="0" y="90233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9" name="Line 40"/>
            <p:cNvSpPr>
              <a:spLocks noChangeShapeType="1"/>
            </p:cNvSpPr>
            <p:nvPr userDrawn="1"/>
          </p:nvSpPr>
          <p:spPr bwMode="auto">
            <a:xfrm flipH="1">
              <a:off x="0" y="10388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0" name="Line 41"/>
            <p:cNvSpPr>
              <a:spLocks noChangeShapeType="1"/>
            </p:cNvSpPr>
            <p:nvPr userDrawn="1"/>
          </p:nvSpPr>
          <p:spPr bwMode="auto">
            <a:xfrm flipH="1">
              <a:off x="0" y="117379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1" name="Line 42"/>
            <p:cNvSpPr>
              <a:spLocks noChangeShapeType="1"/>
            </p:cNvSpPr>
            <p:nvPr userDrawn="1"/>
          </p:nvSpPr>
          <p:spPr bwMode="auto">
            <a:xfrm flipH="1">
              <a:off x="0" y="13103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2" name="Line 43"/>
            <p:cNvSpPr>
              <a:spLocks noChangeShapeType="1"/>
            </p:cNvSpPr>
            <p:nvPr userDrawn="1"/>
          </p:nvSpPr>
          <p:spPr bwMode="auto">
            <a:xfrm flipH="1">
              <a:off x="0" y="14452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3" name="Line 44"/>
            <p:cNvSpPr>
              <a:spLocks noChangeShapeType="1"/>
            </p:cNvSpPr>
            <p:nvPr userDrawn="1"/>
          </p:nvSpPr>
          <p:spPr bwMode="auto">
            <a:xfrm flipH="1">
              <a:off x="0" y="158020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4" name="Line 45"/>
            <p:cNvSpPr>
              <a:spLocks noChangeShapeType="1"/>
            </p:cNvSpPr>
            <p:nvPr userDrawn="1"/>
          </p:nvSpPr>
          <p:spPr bwMode="auto">
            <a:xfrm flipH="1">
              <a:off x="0" y="17167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5" name="Line 46"/>
            <p:cNvSpPr>
              <a:spLocks noChangeShapeType="1"/>
            </p:cNvSpPr>
            <p:nvPr userDrawn="1"/>
          </p:nvSpPr>
          <p:spPr bwMode="auto">
            <a:xfrm flipH="1">
              <a:off x="0" y="18516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6" name="Line 47"/>
            <p:cNvSpPr>
              <a:spLocks noChangeShapeType="1"/>
            </p:cNvSpPr>
            <p:nvPr userDrawn="1"/>
          </p:nvSpPr>
          <p:spPr bwMode="auto">
            <a:xfrm flipH="1">
              <a:off x="0" y="19881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7" name="Line 48"/>
            <p:cNvSpPr>
              <a:spLocks noChangeShapeType="1"/>
            </p:cNvSpPr>
            <p:nvPr userDrawn="1"/>
          </p:nvSpPr>
          <p:spPr bwMode="auto">
            <a:xfrm flipH="1">
              <a:off x="0" y="21231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8" name="Line 49"/>
            <p:cNvSpPr>
              <a:spLocks noChangeShapeType="1"/>
            </p:cNvSpPr>
            <p:nvPr userDrawn="1"/>
          </p:nvSpPr>
          <p:spPr bwMode="auto">
            <a:xfrm flipH="1">
              <a:off x="0" y="22596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29" name="Line 50"/>
            <p:cNvSpPr>
              <a:spLocks noChangeShapeType="1"/>
            </p:cNvSpPr>
            <p:nvPr userDrawn="1"/>
          </p:nvSpPr>
          <p:spPr bwMode="auto">
            <a:xfrm flipH="1">
              <a:off x="0" y="23945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0" name="Line 51"/>
            <p:cNvSpPr>
              <a:spLocks noChangeShapeType="1"/>
            </p:cNvSpPr>
            <p:nvPr userDrawn="1"/>
          </p:nvSpPr>
          <p:spPr bwMode="auto">
            <a:xfrm flipH="1">
              <a:off x="0" y="6324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1" name="Line 38"/>
            <p:cNvSpPr>
              <a:spLocks noChangeShapeType="1"/>
            </p:cNvSpPr>
            <p:nvPr userDrawn="1"/>
          </p:nvSpPr>
          <p:spPr bwMode="auto">
            <a:xfrm flipH="1">
              <a:off x="0" y="895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2" name="Line 38"/>
            <p:cNvSpPr>
              <a:spLocks noChangeShapeType="1"/>
            </p:cNvSpPr>
            <p:nvPr userDrawn="1"/>
          </p:nvSpPr>
          <p:spPr bwMode="auto">
            <a:xfrm flipH="1">
              <a:off x="0" y="22446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3" name="Line 38"/>
            <p:cNvSpPr>
              <a:spLocks noChangeShapeType="1"/>
            </p:cNvSpPr>
            <p:nvPr userDrawn="1"/>
          </p:nvSpPr>
          <p:spPr bwMode="auto">
            <a:xfrm flipH="1">
              <a:off x="0" y="3609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34" name="Line 38"/>
            <p:cNvSpPr>
              <a:spLocks noChangeShapeType="1"/>
            </p:cNvSpPr>
            <p:nvPr userDrawn="1"/>
          </p:nvSpPr>
          <p:spPr bwMode="auto">
            <a:xfrm flipH="1">
              <a:off x="0" y="4959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grpSp>
        <p:nvGrpSpPr>
          <p:cNvPr id="184" name="Group 183"/>
          <p:cNvGrpSpPr/>
          <p:nvPr userDrawn="1"/>
        </p:nvGrpSpPr>
        <p:grpSpPr>
          <a:xfrm>
            <a:off x="0" y="-3810"/>
            <a:ext cx="9158923" cy="636271"/>
            <a:chOff x="0" y="-3810"/>
            <a:chExt cx="9158923" cy="636271"/>
          </a:xfrm>
        </p:grpSpPr>
        <p:sp>
          <p:nvSpPr>
            <p:cNvPr id="236" name="Rectangle 235"/>
            <p:cNvSpPr/>
            <p:nvPr/>
          </p:nvSpPr>
          <p:spPr bwMode="auto">
            <a:xfrm>
              <a:off x="0" y="1588"/>
              <a:ext cx="6059488" cy="473075"/>
            </a:xfrm>
            <a:prstGeom prst="rect">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nvGrpSpPr>
            <p:cNvPr id="1033" name="Group 555"/>
            <p:cNvGrpSpPr>
              <a:grpSpLocks/>
            </p:cNvGrpSpPr>
            <p:nvPr/>
          </p:nvGrpSpPr>
          <p:grpSpPr bwMode="auto">
            <a:xfrm>
              <a:off x="115743" y="92055"/>
              <a:ext cx="258807" cy="349808"/>
              <a:chOff x="372812" y="304122"/>
              <a:chExt cx="827094" cy="1115867"/>
            </a:xfrm>
          </p:grpSpPr>
          <p:pic>
            <p:nvPicPr>
              <p:cNvPr id="1037" name="Picture 547"/>
              <p:cNvPicPr>
                <a:picLocks noChangeAspect="1" noChangeArrowheads="1"/>
              </p:cNvPicPr>
              <p:nvPr/>
            </p:nvPicPr>
            <p:blipFill>
              <a:blip r:embed="rId13" cstate="print"/>
              <a:srcRect l="2888" t="37560" r="17178" b="15379"/>
              <a:stretch>
                <a:fillRect/>
              </a:stretch>
            </p:blipFill>
            <p:spPr bwMode="auto">
              <a:xfrm>
                <a:off x="457198" y="422635"/>
                <a:ext cx="658588" cy="791456"/>
              </a:xfrm>
              <a:prstGeom prst="rect">
                <a:avLst/>
              </a:prstGeom>
              <a:noFill/>
              <a:ln w="12700">
                <a:noFill/>
                <a:miter lim="800000"/>
                <a:headEnd type="none" w="sm" len="sm"/>
                <a:tailEnd type="none" w="sm" len="sm"/>
              </a:ln>
            </p:spPr>
          </p:pic>
          <p:sp>
            <p:nvSpPr>
              <p:cNvPr id="242" name="Oval 241"/>
              <p:cNvSpPr/>
              <p:nvPr/>
            </p:nvSpPr>
            <p:spPr bwMode="auto">
              <a:xfrm>
                <a:off x="413862" y="304186"/>
                <a:ext cx="745777" cy="156987"/>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243" name="Freeform 242"/>
              <p:cNvSpPr/>
              <p:nvPr/>
            </p:nvSpPr>
            <p:spPr bwMode="auto">
              <a:xfrm>
                <a:off x="73855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244" name="Freeform 243"/>
              <p:cNvSpPr/>
              <p:nvPr/>
            </p:nvSpPr>
            <p:spPr bwMode="auto">
              <a:xfrm flipH="1">
                <a:off x="37327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pic>
          <p:nvPicPr>
            <p:cNvPr id="1034" name="Picture 548"/>
            <p:cNvPicPr>
              <a:picLocks noChangeAspect="1" noChangeArrowheads="1"/>
            </p:cNvPicPr>
            <p:nvPr/>
          </p:nvPicPr>
          <p:blipFill>
            <a:blip r:embed="rId14" cstate="print"/>
            <a:srcRect l="8070" t="50497" r="871" b="13843"/>
            <a:stretch>
              <a:fillRect/>
            </a:stretch>
          </p:blipFill>
          <p:spPr bwMode="auto">
            <a:xfrm>
              <a:off x="363051" y="142320"/>
              <a:ext cx="2761547" cy="238709"/>
            </a:xfrm>
            <a:prstGeom prst="rect">
              <a:avLst/>
            </a:prstGeom>
            <a:noFill/>
            <a:ln w="12700">
              <a:noFill/>
              <a:miter lim="800000"/>
              <a:headEnd type="none" w="sm" len="sm"/>
              <a:tailEnd type="none" w="sm" len="sm"/>
            </a:ln>
          </p:spPr>
        </p:pic>
        <p:sp>
          <p:nvSpPr>
            <p:cNvPr id="239" name="Rectangle 238"/>
            <p:cNvSpPr/>
            <p:nvPr/>
          </p:nvSpPr>
          <p:spPr bwMode="auto">
            <a:xfrm>
              <a:off x="6314123" y="147003"/>
              <a:ext cx="2844800" cy="485458"/>
            </a:xfrm>
            <a:prstGeom prst="rect">
              <a:avLst/>
            </a:prstGeom>
            <a:solidFill>
              <a:srgbClr val="A50021"/>
            </a:solidFill>
            <a:ln w="12700" cap="flat" cmpd="sng" algn="ctr">
              <a:noFill/>
              <a:prstDash val="solid"/>
              <a:round/>
              <a:headEnd type="none" w="sm" len="sm"/>
              <a:tailEnd type="none" w="sm" len="sm"/>
            </a:ln>
            <a:effectLst/>
          </p:spPr>
          <p:txBody>
            <a:bodyPr lIns="137160" anchor="ctr"/>
            <a:lstStyle/>
            <a:p>
              <a:pPr>
                <a:defRPr/>
              </a:pPr>
              <a:r>
                <a:rPr lang="en-US" sz="1800" b="1" dirty="0">
                  <a:solidFill>
                    <a:schemeClr val="bg1"/>
                  </a:solidFill>
                  <a:latin typeface="Candara" pitchFamily="34" charset="0"/>
                  <a:cs typeface="Microsoft Sans Serif" pitchFamily="34" charset="0"/>
                </a:rPr>
                <a:t>Engineering</a:t>
              </a:r>
            </a:p>
          </p:txBody>
        </p:sp>
        <p:sp>
          <p:nvSpPr>
            <p:cNvPr id="240" name="Parallelogram 239"/>
            <p:cNvSpPr/>
            <p:nvPr/>
          </p:nvSpPr>
          <p:spPr bwMode="auto">
            <a:xfrm rot="16200000">
              <a:off x="5871369" y="189706"/>
              <a:ext cx="636270" cy="249238"/>
            </a:xfrm>
            <a:prstGeom prst="parallelogram">
              <a:avLst>
                <a:gd name="adj" fmla="val 60089"/>
              </a:avLst>
            </a:prstGeom>
            <a:solidFill>
              <a:srgbClr val="4C000E"/>
            </a:solidFill>
            <a:ln w="12700" cap="flat" cmpd="sng" algn="ctr">
              <a:noFill/>
              <a:prstDash val="solid"/>
              <a:round/>
              <a:headEnd type="none" w="sm" len="sm"/>
              <a:tailEnd type="none" w="sm" len="sm"/>
            </a:ln>
            <a:effectLst/>
          </p:spPr>
          <p:txBody>
            <a:bodyPr/>
            <a:lstStyle/>
            <a:p>
              <a:pPr>
                <a:defRPr/>
              </a:pPr>
              <a:endParaRPr lang="en-US"/>
            </a:p>
          </p:txBody>
        </p:sp>
      </p:grpSp>
      <p:sp>
        <p:nvSpPr>
          <p:cNvPr id="1029" name="Rectangle 115"/>
          <p:cNvSpPr>
            <a:spLocks noGrp="1" noChangeArrowheads="1"/>
          </p:cNvSpPr>
          <p:nvPr userDrawn="1">
            <p:ph type="title"/>
          </p:nvPr>
        </p:nvSpPr>
        <p:spPr bwMode="auto">
          <a:xfrm>
            <a:off x="395288" y="1374775"/>
            <a:ext cx="8110537" cy="838200"/>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US"/>
              <a:t>Click to edit Master title style</a:t>
            </a:r>
          </a:p>
        </p:txBody>
      </p:sp>
      <p:sp>
        <p:nvSpPr>
          <p:cNvPr id="209012" name="Rectangle 116"/>
          <p:cNvSpPr>
            <a:spLocks noChangeArrowheads="1"/>
          </p:cNvSpPr>
          <p:nvPr userDrawn="1"/>
        </p:nvSpPr>
        <p:spPr bwMode="auto">
          <a:xfrm>
            <a:off x="0" y="3455988"/>
            <a:ext cx="9144000" cy="3429000"/>
          </a:xfrm>
          <a:prstGeom prst="rect">
            <a:avLst/>
          </a:prstGeom>
          <a:solidFill>
            <a:srgbClr val="7F0813"/>
          </a:solidFill>
          <a:ln w="0">
            <a:noFill/>
            <a:miter lim="800000"/>
            <a:headEnd/>
            <a:tailEnd/>
          </a:ln>
        </p:spPr>
        <p:txBody>
          <a:bodyPr wrap="none" anchor="ctr"/>
          <a:lstStyle/>
          <a:p>
            <a:pPr>
              <a:defRPr/>
            </a:pPr>
            <a:endParaRPr lang="en-US">
              <a:ea typeface="+mn-ea"/>
            </a:endParaRPr>
          </a:p>
        </p:txBody>
      </p:sp>
      <p:sp>
        <p:nvSpPr>
          <p:cNvPr id="1031" name="Rectangle 117"/>
          <p:cNvSpPr>
            <a:spLocks noGrp="1" noChangeArrowheads="1"/>
          </p:cNvSpPr>
          <p:nvPr userDrawn="1">
            <p:ph type="body" idx="1"/>
          </p:nvPr>
        </p:nvSpPr>
        <p:spPr bwMode="auto">
          <a:xfrm>
            <a:off x="0" y="3816350"/>
            <a:ext cx="8077200" cy="1144588"/>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US"/>
              <a:t>Click to edit Master text styles</a:t>
            </a: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l" rtl="0" eaLnBrk="0" fontAlgn="base" hangingPunct="0">
        <a:spcBef>
          <a:spcPct val="0"/>
        </a:spcBef>
        <a:spcAft>
          <a:spcPct val="0"/>
        </a:spcAft>
        <a:defRPr sz="4200">
          <a:solidFill>
            <a:srgbClr val="7F0813"/>
          </a:solidFill>
          <a:latin typeface="+mj-lt"/>
          <a:ea typeface="+mj-ea"/>
          <a:cs typeface="+mj-cs"/>
        </a:defRPr>
      </a:lvl1pPr>
      <a:lvl2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2pPr>
      <a:lvl3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3pPr>
      <a:lvl4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4pPr>
      <a:lvl5pPr algn="l" rtl="0" eaLnBrk="0" fontAlgn="base" hangingPunct="0">
        <a:spcBef>
          <a:spcPct val="0"/>
        </a:spcBef>
        <a:spcAft>
          <a:spcPct val="0"/>
        </a:spcAft>
        <a:defRPr sz="4200">
          <a:solidFill>
            <a:srgbClr val="7F0813"/>
          </a:solidFill>
          <a:latin typeface="Verdana" pitchFamily="34" charset="0"/>
          <a:ea typeface="ＭＳ Ｐゴシック" pitchFamily="1" charset="-128"/>
        </a:defRPr>
      </a:lvl5pPr>
      <a:lvl6pPr marL="457200" algn="l" rtl="0" fontAlgn="base">
        <a:spcBef>
          <a:spcPct val="0"/>
        </a:spcBef>
        <a:spcAft>
          <a:spcPct val="0"/>
        </a:spcAft>
        <a:defRPr sz="4200">
          <a:solidFill>
            <a:srgbClr val="7F0813"/>
          </a:solidFill>
          <a:latin typeface="Verdana" pitchFamily="34" charset="0"/>
          <a:ea typeface="ＭＳ Ｐゴシック" pitchFamily="1" charset="-128"/>
        </a:defRPr>
      </a:lvl6pPr>
      <a:lvl7pPr marL="914400" algn="l" rtl="0" fontAlgn="base">
        <a:spcBef>
          <a:spcPct val="0"/>
        </a:spcBef>
        <a:spcAft>
          <a:spcPct val="0"/>
        </a:spcAft>
        <a:defRPr sz="4200">
          <a:solidFill>
            <a:srgbClr val="7F0813"/>
          </a:solidFill>
          <a:latin typeface="Verdana" pitchFamily="34" charset="0"/>
          <a:ea typeface="ＭＳ Ｐゴシック" pitchFamily="1" charset="-128"/>
        </a:defRPr>
      </a:lvl7pPr>
      <a:lvl8pPr marL="1371600" algn="l" rtl="0" fontAlgn="base">
        <a:spcBef>
          <a:spcPct val="0"/>
        </a:spcBef>
        <a:spcAft>
          <a:spcPct val="0"/>
        </a:spcAft>
        <a:defRPr sz="4200">
          <a:solidFill>
            <a:srgbClr val="7F0813"/>
          </a:solidFill>
          <a:latin typeface="Verdana" pitchFamily="34" charset="0"/>
          <a:ea typeface="ＭＳ Ｐゴシック" pitchFamily="1" charset="-128"/>
        </a:defRPr>
      </a:lvl8pPr>
      <a:lvl9pPr marL="1828800" algn="l" rtl="0" fontAlgn="base">
        <a:spcBef>
          <a:spcPct val="0"/>
        </a:spcBef>
        <a:spcAft>
          <a:spcPct val="0"/>
        </a:spcAft>
        <a:defRPr sz="4200">
          <a:solidFill>
            <a:srgbClr val="7F0813"/>
          </a:solidFill>
          <a:latin typeface="Verdana" pitchFamily="34" charset="0"/>
          <a:ea typeface="ＭＳ Ｐゴシック" pitchFamily="1" charset="-128"/>
        </a:defRPr>
      </a:lvl9pPr>
    </p:titleStyle>
    <p:bodyStyle>
      <a:lvl1pPr marL="401638" indent="-290513" algn="l" rtl="0" eaLnBrk="0" fontAlgn="base" hangingPunct="0">
        <a:spcBef>
          <a:spcPct val="20000"/>
        </a:spcBef>
        <a:spcAft>
          <a:spcPct val="0"/>
        </a:spcAft>
        <a:buClr>
          <a:srgbClr val="99FF99"/>
        </a:buClr>
        <a:buSzPct val="75000"/>
        <a:buFont typeface="Wingdings" pitchFamily="2" charset="2"/>
        <a:buChar char="n"/>
        <a:defRPr sz="3000">
          <a:solidFill>
            <a:schemeClr val="bg1"/>
          </a:solidFill>
          <a:latin typeface="+mn-lt"/>
          <a:ea typeface="+mn-ea"/>
          <a:cs typeface="+mn-cs"/>
        </a:defRPr>
      </a:lvl1pPr>
      <a:lvl2pPr marL="801688" indent="-285750" algn="l" rtl="0" eaLnBrk="0" fontAlgn="base" hangingPunct="0">
        <a:spcBef>
          <a:spcPct val="20000"/>
        </a:spcBef>
        <a:spcAft>
          <a:spcPct val="0"/>
        </a:spcAft>
        <a:buChar char="–"/>
        <a:defRPr sz="2800">
          <a:solidFill>
            <a:schemeClr val="bg1"/>
          </a:solidFill>
          <a:latin typeface="Arial" charset="0"/>
          <a:ea typeface="+mn-ea"/>
        </a:defRPr>
      </a:lvl2pPr>
      <a:lvl3pPr marL="1144588" indent="-228600" algn="l" rtl="0" eaLnBrk="0" fontAlgn="base" hangingPunct="0">
        <a:spcBef>
          <a:spcPct val="20000"/>
        </a:spcBef>
        <a:spcAft>
          <a:spcPct val="0"/>
        </a:spcAft>
        <a:buChar char="•"/>
        <a:defRPr sz="2400">
          <a:solidFill>
            <a:schemeClr val="bg1"/>
          </a:solidFill>
          <a:latin typeface="Arial" charset="0"/>
          <a:ea typeface="+mn-ea"/>
        </a:defRPr>
      </a:lvl3pPr>
      <a:lvl4pPr marL="1600200" indent="-228600" algn="l" rtl="0" eaLnBrk="0" fontAlgn="base" hangingPunct="0">
        <a:spcBef>
          <a:spcPct val="20000"/>
        </a:spcBef>
        <a:spcAft>
          <a:spcPct val="0"/>
        </a:spcAft>
        <a:buChar char="–"/>
        <a:defRPr sz="2000">
          <a:solidFill>
            <a:schemeClr val="bg1"/>
          </a:solidFill>
          <a:latin typeface="Arial" charset="0"/>
          <a:ea typeface="+mn-ea"/>
        </a:defRPr>
      </a:lvl4pPr>
      <a:lvl5pPr marL="2057400" indent="-228600" algn="l" rtl="0" eaLnBrk="0" fontAlgn="base" hangingPunct="0">
        <a:spcBef>
          <a:spcPct val="20000"/>
        </a:spcBef>
        <a:spcAft>
          <a:spcPct val="0"/>
        </a:spcAft>
        <a:buChar char="»"/>
        <a:defRPr sz="2000">
          <a:solidFill>
            <a:schemeClr val="bg1"/>
          </a:solidFill>
          <a:latin typeface="Arial" charset="0"/>
          <a:ea typeface="+mn-ea"/>
        </a:defRPr>
      </a:lvl5pPr>
      <a:lvl6pPr marL="2514600" indent="-228600" algn="l" rtl="0" fontAlgn="base">
        <a:spcBef>
          <a:spcPct val="20000"/>
        </a:spcBef>
        <a:spcAft>
          <a:spcPct val="0"/>
        </a:spcAft>
        <a:buChar char="»"/>
        <a:defRPr sz="2000">
          <a:solidFill>
            <a:schemeClr val="bg1"/>
          </a:solidFill>
          <a:latin typeface="Arial" charset="0"/>
          <a:ea typeface="+mn-ea"/>
        </a:defRPr>
      </a:lvl6pPr>
      <a:lvl7pPr marL="2971800" indent="-228600" algn="l" rtl="0" fontAlgn="base">
        <a:spcBef>
          <a:spcPct val="20000"/>
        </a:spcBef>
        <a:spcAft>
          <a:spcPct val="0"/>
        </a:spcAft>
        <a:buChar char="»"/>
        <a:defRPr sz="2000">
          <a:solidFill>
            <a:schemeClr val="bg1"/>
          </a:solidFill>
          <a:latin typeface="Arial" charset="0"/>
          <a:ea typeface="+mn-ea"/>
        </a:defRPr>
      </a:lvl7pPr>
      <a:lvl8pPr marL="3429000" indent="-228600" algn="l" rtl="0" fontAlgn="base">
        <a:spcBef>
          <a:spcPct val="20000"/>
        </a:spcBef>
        <a:spcAft>
          <a:spcPct val="0"/>
        </a:spcAft>
        <a:buChar char="»"/>
        <a:defRPr sz="2000">
          <a:solidFill>
            <a:schemeClr val="bg1"/>
          </a:solidFill>
          <a:latin typeface="Arial" charset="0"/>
          <a:ea typeface="+mn-ea"/>
        </a:defRPr>
      </a:lvl8pPr>
      <a:lvl9pPr marL="3886200" indent="-228600" algn="l" rtl="0" fontAlgn="base">
        <a:spcBef>
          <a:spcPct val="20000"/>
        </a:spcBef>
        <a:spcAft>
          <a:spcPct val="0"/>
        </a:spcAft>
        <a:buChar char="»"/>
        <a:defRPr sz="2000">
          <a:solidFill>
            <a:schemeClr val="bg1"/>
          </a:solidFill>
          <a:latin typeface="Arial" charset="0"/>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pSp>
        <p:nvGrpSpPr>
          <p:cNvPr id="2050" name="Group 187"/>
          <p:cNvGrpSpPr>
            <a:grpSpLocks/>
          </p:cNvGrpSpPr>
          <p:nvPr userDrawn="1"/>
        </p:nvGrpSpPr>
        <p:grpSpPr bwMode="auto">
          <a:xfrm>
            <a:off x="138113" y="9525"/>
            <a:ext cx="8859837" cy="6819900"/>
            <a:chOff x="138545" y="487455"/>
            <a:chExt cx="8859745" cy="6370545"/>
          </a:xfrm>
        </p:grpSpPr>
        <p:sp>
          <p:nvSpPr>
            <p:cNvPr id="209995" name="Line 75"/>
            <p:cNvSpPr>
              <a:spLocks noChangeShapeType="1"/>
            </p:cNvSpPr>
            <p:nvPr userDrawn="1"/>
          </p:nvSpPr>
          <p:spPr bwMode="auto">
            <a:xfrm rot="16200000" flipH="1">
              <a:off x="-26308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6" name="Line 76"/>
            <p:cNvSpPr>
              <a:spLocks noChangeShapeType="1"/>
            </p:cNvSpPr>
            <p:nvPr userDrawn="1"/>
          </p:nvSpPr>
          <p:spPr bwMode="auto">
            <a:xfrm rot="16200000" flipH="1">
              <a:off x="-249269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7" name="Line 77"/>
            <p:cNvSpPr>
              <a:spLocks noChangeShapeType="1"/>
            </p:cNvSpPr>
            <p:nvPr userDrawn="1"/>
          </p:nvSpPr>
          <p:spPr bwMode="auto">
            <a:xfrm rot="16200000" flipH="1">
              <a:off x="-235458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8" name="Line 78"/>
            <p:cNvSpPr>
              <a:spLocks noChangeShapeType="1"/>
            </p:cNvSpPr>
            <p:nvPr userDrawn="1"/>
          </p:nvSpPr>
          <p:spPr bwMode="auto">
            <a:xfrm rot="16200000" flipH="1">
              <a:off x="-221647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99" name="Line 79"/>
            <p:cNvSpPr>
              <a:spLocks noChangeShapeType="1"/>
            </p:cNvSpPr>
            <p:nvPr userDrawn="1"/>
          </p:nvSpPr>
          <p:spPr bwMode="auto">
            <a:xfrm rot="16200000" flipH="1">
              <a:off x="-207836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0" name="Line 80"/>
            <p:cNvSpPr>
              <a:spLocks noChangeShapeType="1"/>
            </p:cNvSpPr>
            <p:nvPr userDrawn="1"/>
          </p:nvSpPr>
          <p:spPr bwMode="auto">
            <a:xfrm rot="16200000" flipH="1">
              <a:off x="-19386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1" name="Line 81"/>
            <p:cNvSpPr>
              <a:spLocks noChangeShapeType="1"/>
            </p:cNvSpPr>
            <p:nvPr userDrawn="1"/>
          </p:nvSpPr>
          <p:spPr bwMode="auto">
            <a:xfrm rot="16200000" flipH="1">
              <a:off x="-18005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2" name="Line 82"/>
            <p:cNvSpPr>
              <a:spLocks noChangeShapeType="1"/>
            </p:cNvSpPr>
            <p:nvPr userDrawn="1"/>
          </p:nvSpPr>
          <p:spPr bwMode="auto">
            <a:xfrm rot="16200000" flipH="1">
              <a:off x="-166244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3" name="Line 83"/>
            <p:cNvSpPr>
              <a:spLocks noChangeShapeType="1"/>
            </p:cNvSpPr>
            <p:nvPr userDrawn="1"/>
          </p:nvSpPr>
          <p:spPr bwMode="auto">
            <a:xfrm rot="16200000" flipH="1">
              <a:off x="-152433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4" name="Line 84"/>
            <p:cNvSpPr>
              <a:spLocks noChangeShapeType="1"/>
            </p:cNvSpPr>
            <p:nvPr userDrawn="1"/>
          </p:nvSpPr>
          <p:spPr bwMode="auto">
            <a:xfrm rot="16200000" flipH="1">
              <a:off x="-138622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5" name="Line 85"/>
            <p:cNvSpPr>
              <a:spLocks noChangeShapeType="1"/>
            </p:cNvSpPr>
            <p:nvPr userDrawn="1"/>
          </p:nvSpPr>
          <p:spPr bwMode="auto">
            <a:xfrm rot="16200000" flipH="1">
              <a:off x="-12465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6" name="Line 86"/>
            <p:cNvSpPr>
              <a:spLocks noChangeShapeType="1"/>
            </p:cNvSpPr>
            <p:nvPr userDrawn="1"/>
          </p:nvSpPr>
          <p:spPr bwMode="auto">
            <a:xfrm rot="16200000" flipH="1">
              <a:off x="-11084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7" name="Line 87"/>
            <p:cNvSpPr>
              <a:spLocks noChangeShapeType="1"/>
            </p:cNvSpPr>
            <p:nvPr userDrawn="1"/>
          </p:nvSpPr>
          <p:spPr bwMode="auto">
            <a:xfrm rot="16200000" flipH="1">
              <a:off x="-97029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8" name="Line 88"/>
            <p:cNvSpPr>
              <a:spLocks noChangeShapeType="1"/>
            </p:cNvSpPr>
            <p:nvPr userDrawn="1"/>
          </p:nvSpPr>
          <p:spPr bwMode="auto">
            <a:xfrm rot="16200000" flipH="1">
              <a:off x="-83218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09" name="Line 89"/>
            <p:cNvSpPr>
              <a:spLocks noChangeShapeType="1"/>
            </p:cNvSpPr>
            <p:nvPr userDrawn="1"/>
          </p:nvSpPr>
          <p:spPr bwMode="auto">
            <a:xfrm rot="16200000" flipH="1">
              <a:off x="-69407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0" name="Line 90"/>
            <p:cNvSpPr>
              <a:spLocks noChangeShapeType="1"/>
            </p:cNvSpPr>
            <p:nvPr userDrawn="1"/>
          </p:nvSpPr>
          <p:spPr bwMode="auto">
            <a:xfrm rot="16200000" flipH="1">
              <a:off x="-5543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1" name="Line 91"/>
            <p:cNvSpPr>
              <a:spLocks noChangeShapeType="1"/>
            </p:cNvSpPr>
            <p:nvPr userDrawn="1"/>
          </p:nvSpPr>
          <p:spPr bwMode="auto">
            <a:xfrm rot="16200000" flipH="1">
              <a:off x="-4162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2" name="Line 92"/>
            <p:cNvSpPr>
              <a:spLocks noChangeShapeType="1"/>
            </p:cNvSpPr>
            <p:nvPr userDrawn="1"/>
          </p:nvSpPr>
          <p:spPr bwMode="auto">
            <a:xfrm rot="16200000" flipH="1">
              <a:off x="-27815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3" name="Line 93"/>
            <p:cNvSpPr>
              <a:spLocks noChangeShapeType="1"/>
            </p:cNvSpPr>
            <p:nvPr userDrawn="1"/>
          </p:nvSpPr>
          <p:spPr bwMode="auto">
            <a:xfrm rot="16200000" flipH="1">
              <a:off x="-1400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4" name="Line 94"/>
            <p:cNvSpPr>
              <a:spLocks noChangeShapeType="1"/>
            </p:cNvSpPr>
            <p:nvPr userDrawn="1"/>
          </p:nvSpPr>
          <p:spPr bwMode="auto">
            <a:xfrm rot="16200000" flipH="1">
              <a:off x="-193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5" name="Line 95"/>
            <p:cNvSpPr>
              <a:spLocks noChangeShapeType="1"/>
            </p:cNvSpPr>
            <p:nvPr userDrawn="1"/>
          </p:nvSpPr>
          <p:spPr bwMode="auto">
            <a:xfrm rot="16200000" flipH="1">
              <a:off x="137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6" name="Line 96"/>
            <p:cNvSpPr>
              <a:spLocks noChangeShapeType="1"/>
            </p:cNvSpPr>
            <p:nvPr userDrawn="1"/>
          </p:nvSpPr>
          <p:spPr bwMode="auto">
            <a:xfrm rot="16200000" flipH="1">
              <a:off x="275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7" name="Line 97"/>
            <p:cNvSpPr>
              <a:spLocks noChangeShapeType="1"/>
            </p:cNvSpPr>
            <p:nvPr userDrawn="1"/>
          </p:nvSpPr>
          <p:spPr bwMode="auto">
            <a:xfrm rot="16200000" flipH="1">
              <a:off x="41398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8" name="Line 98"/>
            <p:cNvSpPr>
              <a:spLocks noChangeShapeType="1"/>
            </p:cNvSpPr>
            <p:nvPr userDrawn="1"/>
          </p:nvSpPr>
          <p:spPr bwMode="auto">
            <a:xfrm rot="16200000" flipH="1">
              <a:off x="552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19" name="Line 99"/>
            <p:cNvSpPr>
              <a:spLocks noChangeShapeType="1"/>
            </p:cNvSpPr>
            <p:nvPr userDrawn="1"/>
          </p:nvSpPr>
          <p:spPr bwMode="auto">
            <a:xfrm rot="16200000" flipH="1">
              <a:off x="69020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0" name="Line 100"/>
            <p:cNvSpPr>
              <a:spLocks noChangeShapeType="1"/>
            </p:cNvSpPr>
            <p:nvPr userDrawn="1"/>
          </p:nvSpPr>
          <p:spPr bwMode="auto">
            <a:xfrm rot="16200000" flipH="1">
              <a:off x="829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1" name="Line 101"/>
            <p:cNvSpPr>
              <a:spLocks noChangeShapeType="1"/>
            </p:cNvSpPr>
            <p:nvPr userDrawn="1"/>
          </p:nvSpPr>
          <p:spPr bwMode="auto">
            <a:xfrm rot="16200000" flipH="1">
              <a:off x="968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2" name="Line 102"/>
            <p:cNvSpPr>
              <a:spLocks noChangeShapeType="1"/>
            </p:cNvSpPr>
            <p:nvPr userDrawn="1"/>
          </p:nvSpPr>
          <p:spPr bwMode="auto">
            <a:xfrm rot="16200000" flipH="1">
              <a:off x="110612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3" name="Line 103"/>
            <p:cNvSpPr>
              <a:spLocks noChangeShapeType="1"/>
            </p:cNvSpPr>
            <p:nvPr userDrawn="1"/>
          </p:nvSpPr>
          <p:spPr bwMode="auto">
            <a:xfrm rot="16200000" flipH="1">
              <a:off x="124424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4" name="Line 104"/>
            <p:cNvSpPr>
              <a:spLocks noChangeShapeType="1"/>
            </p:cNvSpPr>
            <p:nvPr userDrawn="1"/>
          </p:nvSpPr>
          <p:spPr bwMode="auto">
            <a:xfrm rot="16200000" flipH="1">
              <a:off x="138393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5" name="Line 105"/>
            <p:cNvSpPr>
              <a:spLocks noChangeShapeType="1"/>
            </p:cNvSpPr>
            <p:nvPr userDrawn="1"/>
          </p:nvSpPr>
          <p:spPr bwMode="auto">
            <a:xfrm rot="16200000" flipH="1">
              <a:off x="152205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7" name="Line 107"/>
            <p:cNvSpPr>
              <a:spLocks noChangeShapeType="1"/>
            </p:cNvSpPr>
            <p:nvPr userDrawn="1"/>
          </p:nvSpPr>
          <p:spPr bwMode="auto">
            <a:xfrm rot="16200000" flipH="1">
              <a:off x="-304672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8" name="Line 108"/>
            <p:cNvSpPr>
              <a:spLocks noChangeShapeType="1"/>
            </p:cNvSpPr>
            <p:nvPr userDrawn="1"/>
          </p:nvSpPr>
          <p:spPr bwMode="auto">
            <a:xfrm rot="16200000" flipH="1">
              <a:off x="-290861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29" name="Line 109"/>
            <p:cNvSpPr>
              <a:spLocks noChangeShapeType="1"/>
            </p:cNvSpPr>
            <p:nvPr userDrawn="1"/>
          </p:nvSpPr>
          <p:spPr bwMode="auto">
            <a:xfrm rot="16200000" flipH="1">
              <a:off x="-277050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0" name="Line 110"/>
            <p:cNvSpPr>
              <a:spLocks noChangeShapeType="1"/>
            </p:cNvSpPr>
            <p:nvPr userDrawn="1"/>
          </p:nvSpPr>
          <p:spPr bwMode="auto">
            <a:xfrm rot="16200000" flipH="1">
              <a:off x="221419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1" name="Line 111"/>
            <p:cNvSpPr>
              <a:spLocks noChangeShapeType="1"/>
            </p:cNvSpPr>
            <p:nvPr userDrawn="1"/>
          </p:nvSpPr>
          <p:spPr bwMode="auto">
            <a:xfrm rot="16200000" flipH="1">
              <a:off x="235230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2" name="Line 112"/>
            <p:cNvSpPr>
              <a:spLocks noChangeShapeType="1"/>
            </p:cNvSpPr>
            <p:nvPr userDrawn="1"/>
          </p:nvSpPr>
          <p:spPr bwMode="auto">
            <a:xfrm rot="16200000" flipH="1">
              <a:off x="249041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3" name="Line 113"/>
            <p:cNvSpPr>
              <a:spLocks noChangeShapeType="1"/>
            </p:cNvSpPr>
            <p:nvPr userDrawn="1"/>
          </p:nvSpPr>
          <p:spPr bwMode="auto">
            <a:xfrm rot="16200000" flipH="1">
              <a:off x="262852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4" name="Line 114"/>
            <p:cNvSpPr>
              <a:spLocks noChangeShapeType="1"/>
            </p:cNvSpPr>
            <p:nvPr userDrawn="1"/>
          </p:nvSpPr>
          <p:spPr bwMode="auto">
            <a:xfrm rot="16200000" flipH="1">
              <a:off x="276822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5" name="Line 115"/>
            <p:cNvSpPr>
              <a:spLocks noChangeShapeType="1"/>
            </p:cNvSpPr>
            <p:nvPr userDrawn="1"/>
          </p:nvSpPr>
          <p:spPr bwMode="auto">
            <a:xfrm rot="16200000" flipH="1">
              <a:off x="166016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6" name="Line 116"/>
            <p:cNvSpPr>
              <a:spLocks noChangeShapeType="1"/>
            </p:cNvSpPr>
            <p:nvPr userDrawn="1"/>
          </p:nvSpPr>
          <p:spPr bwMode="auto">
            <a:xfrm rot="16200000" flipH="1">
              <a:off x="179827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7" name="Line 117"/>
            <p:cNvSpPr>
              <a:spLocks noChangeShapeType="1"/>
            </p:cNvSpPr>
            <p:nvPr userDrawn="1"/>
          </p:nvSpPr>
          <p:spPr bwMode="auto">
            <a:xfrm rot="16200000" flipH="1">
              <a:off x="193638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10038" name="Line 118"/>
            <p:cNvSpPr>
              <a:spLocks noChangeShapeType="1"/>
            </p:cNvSpPr>
            <p:nvPr userDrawn="1"/>
          </p:nvSpPr>
          <p:spPr bwMode="auto">
            <a:xfrm rot="16200000" flipH="1">
              <a:off x="207608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2" name="Line 92"/>
            <p:cNvSpPr>
              <a:spLocks noChangeShapeType="1"/>
            </p:cNvSpPr>
            <p:nvPr userDrawn="1"/>
          </p:nvSpPr>
          <p:spPr bwMode="auto">
            <a:xfrm rot="16200000" flipH="1">
              <a:off x="290633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3" name="Line 93"/>
            <p:cNvSpPr>
              <a:spLocks noChangeShapeType="1"/>
            </p:cNvSpPr>
            <p:nvPr userDrawn="1"/>
          </p:nvSpPr>
          <p:spPr bwMode="auto">
            <a:xfrm rot="16200000" flipH="1">
              <a:off x="304444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4" name="Line 94"/>
            <p:cNvSpPr>
              <a:spLocks noChangeShapeType="1"/>
            </p:cNvSpPr>
            <p:nvPr userDrawn="1"/>
          </p:nvSpPr>
          <p:spPr bwMode="auto">
            <a:xfrm rot="16200000" flipH="1">
              <a:off x="318255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5" name="Line 95"/>
            <p:cNvSpPr>
              <a:spLocks noChangeShapeType="1"/>
            </p:cNvSpPr>
            <p:nvPr userDrawn="1"/>
          </p:nvSpPr>
          <p:spPr bwMode="auto">
            <a:xfrm rot="16200000" flipH="1">
              <a:off x="332066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6" name="Line 96"/>
            <p:cNvSpPr>
              <a:spLocks noChangeShapeType="1"/>
            </p:cNvSpPr>
            <p:nvPr userDrawn="1"/>
          </p:nvSpPr>
          <p:spPr bwMode="auto">
            <a:xfrm rot="16200000" flipH="1">
              <a:off x="346036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7" name="Line 97"/>
            <p:cNvSpPr>
              <a:spLocks noChangeShapeType="1"/>
            </p:cNvSpPr>
            <p:nvPr userDrawn="1"/>
          </p:nvSpPr>
          <p:spPr bwMode="auto">
            <a:xfrm rot="16200000" flipH="1">
              <a:off x="359847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8" name="Line 98"/>
            <p:cNvSpPr>
              <a:spLocks noChangeShapeType="1"/>
            </p:cNvSpPr>
            <p:nvPr userDrawn="1"/>
          </p:nvSpPr>
          <p:spPr bwMode="auto">
            <a:xfrm rot="16200000" flipH="1">
              <a:off x="3736589"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69" name="Line 99"/>
            <p:cNvSpPr>
              <a:spLocks noChangeShapeType="1"/>
            </p:cNvSpPr>
            <p:nvPr userDrawn="1"/>
          </p:nvSpPr>
          <p:spPr bwMode="auto">
            <a:xfrm rot="16200000" flipH="1">
              <a:off x="387470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0" name="Line 100"/>
            <p:cNvSpPr>
              <a:spLocks noChangeShapeType="1"/>
            </p:cNvSpPr>
            <p:nvPr userDrawn="1"/>
          </p:nvSpPr>
          <p:spPr bwMode="auto">
            <a:xfrm rot="16200000" flipH="1">
              <a:off x="401281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1" name="Line 101"/>
            <p:cNvSpPr>
              <a:spLocks noChangeShapeType="1"/>
            </p:cNvSpPr>
            <p:nvPr userDrawn="1"/>
          </p:nvSpPr>
          <p:spPr bwMode="auto">
            <a:xfrm rot="16200000" flipH="1">
              <a:off x="4152510"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2" name="Line 102"/>
            <p:cNvSpPr>
              <a:spLocks noChangeShapeType="1"/>
            </p:cNvSpPr>
            <p:nvPr userDrawn="1"/>
          </p:nvSpPr>
          <p:spPr bwMode="auto">
            <a:xfrm rot="16200000" flipH="1">
              <a:off x="4290621"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3" name="Line 103"/>
            <p:cNvSpPr>
              <a:spLocks noChangeShapeType="1"/>
            </p:cNvSpPr>
            <p:nvPr userDrawn="1"/>
          </p:nvSpPr>
          <p:spPr bwMode="auto">
            <a:xfrm rot="16200000" flipH="1">
              <a:off x="4428732"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4" name="Line 104"/>
            <p:cNvSpPr>
              <a:spLocks noChangeShapeType="1"/>
            </p:cNvSpPr>
            <p:nvPr userDrawn="1"/>
          </p:nvSpPr>
          <p:spPr bwMode="auto">
            <a:xfrm rot="16200000" flipH="1">
              <a:off x="456684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5" name="Line 105"/>
            <p:cNvSpPr>
              <a:spLocks noChangeShapeType="1"/>
            </p:cNvSpPr>
            <p:nvPr userDrawn="1"/>
          </p:nvSpPr>
          <p:spPr bwMode="auto">
            <a:xfrm rot="16200000" flipH="1">
              <a:off x="470495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6" name="Line 110"/>
            <p:cNvSpPr>
              <a:spLocks noChangeShapeType="1"/>
            </p:cNvSpPr>
            <p:nvPr userDrawn="1"/>
          </p:nvSpPr>
          <p:spPr bwMode="auto">
            <a:xfrm rot="16200000" flipH="1">
              <a:off x="539709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7" name="Line 111"/>
            <p:cNvSpPr>
              <a:spLocks noChangeShapeType="1"/>
            </p:cNvSpPr>
            <p:nvPr userDrawn="1"/>
          </p:nvSpPr>
          <p:spPr bwMode="auto">
            <a:xfrm rot="16200000" flipH="1">
              <a:off x="553679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8" name="Line 112"/>
            <p:cNvSpPr>
              <a:spLocks noChangeShapeType="1"/>
            </p:cNvSpPr>
            <p:nvPr userDrawn="1"/>
          </p:nvSpPr>
          <p:spPr bwMode="auto">
            <a:xfrm rot="16200000" flipH="1">
              <a:off x="5674907"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79" name="Line 113"/>
            <p:cNvSpPr>
              <a:spLocks noChangeShapeType="1"/>
            </p:cNvSpPr>
            <p:nvPr userDrawn="1"/>
          </p:nvSpPr>
          <p:spPr bwMode="auto">
            <a:xfrm rot="16200000" flipH="1">
              <a:off x="5813018"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1" name="Line 115"/>
            <p:cNvSpPr>
              <a:spLocks noChangeShapeType="1"/>
            </p:cNvSpPr>
            <p:nvPr userDrawn="1"/>
          </p:nvSpPr>
          <p:spPr bwMode="auto">
            <a:xfrm rot="16200000" flipH="1">
              <a:off x="4844653"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2" name="Line 116"/>
            <p:cNvSpPr>
              <a:spLocks noChangeShapeType="1"/>
            </p:cNvSpPr>
            <p:nvPr userDrawn="1"/>
          </p:nvSpPr>
          <p:spPr bwMode="auto">
            <a:xfrm rot="16200000" flipH="1">
              <a:off x="4982764"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3" name="Line 117"/>
            <p:cNvSpPr>
              <a:spLocks noChangeShapeType="1"/>
            </p:cNvSpPr>
            <p:nvPr userDrawn="1"/>
          </p:nvSpPr>
          <p:spPr bwMode="auto">
            <a:xfrm rot="16200000" flipH="1">
              <a:off x="5120875"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4" name="Line 118"/>
            <p:cNvSpPr>
              <a:spLocks noChangeShapeType="1"/>
            </p:cNvSpPr>
            <p:nvPr userDrawn="1"/>
          </p:nvSpPr>
          <p:spPr bwMode="auto">
            <a:xfrm rot="16200000" flipH="1">
              <a:off x="5258986" y="3672728"/>
              <a:ext cx="6370545"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grpSp>
        <p:nvGrpSpPr>
          <p:cNvPr id="2051" name="Group 189"/>
          <p:cNvGrpSpPr>
            <a:grpSpLocks/>
          </p:cNvGrpSpPr>
          <p:nvPr userDrawn="1"/>
        </p:nvGrpSpPr>
        <p:grpSpPr bwMode="auto">
          <a:xfrm>
            <a:off x="28575" y="88900"/>
            <a:ext cx="9086850" cy="6643688"/>
            <a:chOff x="0" y="89528"/>
            <a:chExt cx="9144000" cy="6643729"/>
          </a:xfrm>
        </p:grpSpPr>
        <p:sp>
          <p:nvSpPr>
            <p:cNvPr id="209926" name="Line 6"/>
            <p:cNvSpPr>
              <a:spLocks noChangeShapeType="1"/>
            </p:cNvSpPr>
            <p:nvPr userDrawn="1"/>
          </p:nvSpPr>
          <p:spPr bwMode="auto">
            <a:xfrm flipH="1">
              <a:off x="0" y="25295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27" name="Line 7"/>
            <p:cNvSpPr>
              <a:spLocks noChangeShapeType="1"/>
            </p:cNvSpPr>
            <p:nvPr userDrawn="1"/>
          </p:nvSpPr>
          <p:spPr bwMode="auto">
            <a:xfrm flipH="1">
              <a:off x="0" y="26660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28" name="Line 8"/>
            <p:cNvSpPr>
              <a:spLocks noChangeShapeType="1"/>
            </p:cNvSpPr>
            <p:nvPr userDrawn="1"/>
          </p:nvSpPr>
          <p:spPr bwMode="auto">
            <a:xfrm flipH="1">
              <a:off x="0" y="28009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29" name="Line 9"/>
            <p:cNvSpPr>
              <a:spLocks noChangeShapeType="1"/>
            </p:cNvSpPr>
            <p:nvPr userDrawn="1"/>
          </p:nvSpPr>
          <p:spPr bwMode="auto">
            <a:xfrm flipH="1">
              <a:off x="0" y="29375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0" name="Line 10"/>
            <p:cNvSpPr>
              <a:spLocks noChangeShapeType="1"/>
            </p:cNvSpPr>
            <p:nvPr userDrawn="1"/>
          </p:nvSpPr>
          <p:spPr bwMode="auto">
            <a:xfrm flipH="1">
              <a:off x="0" y="30724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1" name="Line 11"/>
            <p:cNvSpPr>
              <a:spLocks noChangeShapeType="1"/>
            </p:cNvSpPr>
            <p:nvPr userDrawn="1"/>
          </p:nvSpPr>
          <p:spPr bwMode="auto">
            <a:xfrm flipH="1">
              <a:off x="0" y="320739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2" name="Line 12"/>
            <p:cNvSpPr>
              <a:spLocks noChangeShapeType="1"/>
            </p:cNvSpPr>
            <p:nvPr userDrawn="1"/>
          </p:nvSpPr>
          <p:spPr bwMode="auto">
            <a:xfrm flipH="1">
              <a:off x="0" y="334392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3" name="Line 13"/>
            <p:cNvSpPr>
              <a:spLocks noChangeShapeType="1"/>
            </p:cNvSpPr>
            <p:nvPr userDrawn="1"/>
          </p:nvSpPr>
          <p:spPr bwMode="auto">
            <a:xfrm flipH="1">
              <a:off x="0" y="347886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4" name="Line 14"/>
            <p:cNvSpPr>
              <a:spLocks noChangeShapeType="1"/>
            </p:cNvSpPr>
            <p:nvPr userDrawn="1"/>
          </p:nvSpPr>
          <p:spPr bwMode="auto">
            <a:xfrm flipH="1">
              <a:off x="0" y="361538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5" name="Line 15"/>
            <p:cNvSpPr>
              <a:spLocks noChangeShapeType="1"/>
            </p:cNvSpPr>
            <p:nvPr userDrawn="1"/>
          </p:nvSpPr>
          <p:spPr bwMode="auto">
            <a:xfrm flipH="1">
              <a:off x="0" y="37503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6" name="Line 16"/>
            <p:cNvSpPr>
              <a:spLocks noChangeShapeType="1"/>
            </p:cNvSpPr>
            <p:nvPr userDrawn="1"/>
          </p:nvSpPr>
          <p:spPr bwMode="auto">
            <a:xfrm flipH="1">
              <a:off x="0" y="38852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7" name="Line 17"/>
            <p:cNvSpPr>
              <a:spLocks noChangeShapeType="1"/>
            </p:cNvSpPr>
            <p:nvPr userDrawn="1"/>
          </p:nvSpPr>
          <p:spPr bwMode="auto">
            <a:xfrm flipH="1">
              <a:off x="0" y="40217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8" name="Line 18"/>
            <p:cNvSpPr>
              <a:spLocks noChangeShapeType="1"/>
            </p:cNvSpPr>
            <p:nvPr userDrawn="1"/>
          </p:nvSpPr>
          <p:spPr bwMode="auto">
            <a:xfrm flipH="1">
              <a:off x="0" y="41567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39" name="Line 19"/>
            <p:cNvSpPr>
              <a:spLocks noChangeShapeType="1"/>
            </p:cNvSpPr>
            <p:nvPr userDrawn="1"/>
          </p:nvSpPr>
          <p:spPr bwMode="auto">
            <a:xfrm flipH="1">
              <a:off x="0" y="42932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0" name="Line 20"/>
            <p:cNvSpPr>
              <a:spLocks noChangeShapeType="1"/>
            </p:cNvSpPr>
            <p:nvPr userDrawn="1"/>
          </p:nvSpPr>
          <p:spPr bwMode="auto">
            <a:xfrm flipH="1">
              <a:off x="0" y="44281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1" name="Line 21"/>
            <p:cNvSpPr>
              <a:spLocks noChangeShapeType="1"/>
            </p:cNvSpPr>
            <p:nvPr userDrawn="1"/>
          </p:nvSpPr>
          <p:spPr bwMode="auto">
            <a:xfrm flipH="1">
              <a:off x="0" y="45631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2" name="Line 22"/>
            <p:cNvSpPr>
              <a:spLocks noChangeShapeType="1"/>
            </p:cNvSpPr>
            <p:nvPr userDrawn="1"/>
          </p:nvSpPr>
          <p:spPr bwMode="auto">
            <a:xfrm flipH="1">
              <a:off x="0" y="46996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3" name="Line 23"/>
            <p:cNvSpPr>
              <a:spLocks noChangeShapeType="1"/>
            </p:cNvSpPr>
            <p:nvPr userDrawn="1"/>
          </p:nvSpPr>
          <p:spPr bwMode="auto">
            <a:xfrm flipH="1">
              <a:off x="0" y="48345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4" name="Line 24"/>
            <p:cNvSpPr>
              <a:spLocks noChangeShapeType="1"/>
            </p:cNvSpPr>
            <p:nvPr userDrawn="1"/>
          </p:nvSpPr>
          <p:spPr bwMode="auto">
            <a:xfrm flipH="1">
              <a:off x="0" y="497112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5" name="Line 25"/>
            <p:cNvSpPr>
              <a:spLocks noChangeShapeType="1"/>
            </p:cNvSpPr>
            <p:nvPr userDrawn="1"/>
          </p:nvSpPr>
          <p:spPr bwMode="auto">
            <a:xfrm flipH="1">
              <a:off x="0" y="51060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6" name="Line 26"/>
            <p:cNvSpPr>
              <a:spLocks noChangeShapeType="1"/>
            </p:cNvSpPr>
            <p:nvPr userDrawn="1"/>
          </p:nvSpPr>
          <p:spPr bwMode="auto">
            <a:xfrm flipH="1">
              <a:off x="0" y="524258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7" name="Line 27"/>
            <p:cNvSpPr>
              <a:spLocks noChangeShapeType="1"/>
            </p:cNvSpPr>
            <p:nvPr userDrawn="1"/>
          </p:nvSpPr>
          <p:spPr bwMode="auto">
            <a:xfrm flipH="1">
              <a:off x="0" y="53775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8" name="Line 28"/>
            <p:cNvSpPr>
              <a:spLocks noChangeShapeType="1"/>
            </p:cNvSpPr>
            <p:nvPr userDrawn="1"/>
          </p:nvSpPr>
          <p:spPr bwMode="auto">
            <a:xfrm flipH="1">
              <a:off x="0" y="55124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49" name="Line 29"/>
            <p:cNvSpPr>
              <a:spLocks noChangeShapeType="1"/>
            </p:cNvSpPr>
            <p:nvPr userDrawn="1"/>
          </p:nvSpPr>
          <p:spPr bwMode="auto">
            <a:xfrm flipH="1">
              <a:off x="0" y="564898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0" name="Line 30"/>
            <p:cNvSpPr>
              <a:spLocks noChangeShapeType="1"/>
            </p:cNvSpPr>
            <p:nvPr userDrawn="1"/>
          </p:nvSpPr>
          <p:spPr bwMode="auto">
            <a:xfrm flipH="1">
              <a:off x="0" y="57839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1" name="Line 31"/>
            <p:cNvSpPr>
              <a:spLocks noChangeShapeType="1"/>
            </p:cNvSpPr>
            <p:nvPr userDrawn="1"/>
          </p:nvSpPr>
          <p:spPr bwMode="auto">
            <a:xfrm flipH="1">
              <a:off x="0" y="592045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2" name="Line 32"/>
            <p:cNvSpPr>
              <a:spLocks noChangeShapeType="1"/>
            </p:cNvSpPr>
            <p:nvPr userDrawn="1"/>
          </p:nvSpPr>
          <p:spPr bwMode="auto">
            <a:xfrm flipH="1">
              <a:off x="0" y="60553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3" name="Line 33"/>
            <p:cNvSpPr>
              <a:spLocks noChangeShapeType="1"/>
            </p:cNvSpPr>
            <p:nvPr userDrawn="1"/>
          </p:nvSpPr>
          <p:spPr bwMode="auto">
            <a:xfrm flipH="1">
              <a:off x="0" y="61903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4" name="Line 34"/>
            <p:cNvSpPr>
              <a:spLocks noChangeShapeType="1"/>
            </p:cNvSpPr>
            <p:nvPr userDrawn="1"/>
          </p:nvSpPr>
          <p:spPr bwMode="auto">
            <a:xfrm flipH="1">
              <a:off x="0" y="63268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5" name="Line 35"/>
            <p:cNvSpPr>
              <a:spLocks noChangeShapeType="1"/>
            </p:cNvSpPr>
            <p:nvPr userDrawn="1"/>
          </p:nvSpPr>
          <p:spPr bwMode="auto">
            <a:xfrm flipH="1">
              <a:off x="0" y="64617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6" name="Line 36"/>
            <p:cNvSpPr>
              <a:spLocks noChangeShapeType="1"/>
            </p:cNvSpPr>
            <p:nvPr userDrawn="1"/>
          </p:nvSpPr>
          <p:spPr bwMode="auto">
            <a:xfrm flipH="1">
              <a:off x="0" y="659831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7" name="Line 37"/>
            <p:cNvSpPr>
              <a:spLocks noChangeShapeType="1"/>
            </p:cNvSpPr>
            <p:nvPr userDrawn="1"/>
          </p:nvSpPr>
          <p:spPr bwMode="auto">
            <a:xfrm flipH="1">
              <a:off x="0" y="673325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8" name="Line 38"/>
            <p:cNvSpPr>
              <a:spLocks noChangeShapeType="1"/>
            </p:cNvSpPr>
            <p:nvPr userDrawn="1"/>
          </p:nvSpPr>
          <p:spPr bwMode="auto">
            <a:xfrm flipH="1">
              <a:off x="0" y="767395"/>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59" name="Line 39"/>
            <p:cNvSpPr>
              <a:spLocks noChangeShapeType="1"/>
            </p:cNvSpPr>
            <p:nvPr userDrawn="1"/>
          </p:nvSpPr>
          <p:spPr bwMode="auto">
            <a:xfrm flipH="1">
              <a:off x="0" y="90233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0" name="Line 40"/>
            <p:cNvSpPr>
              <a:spLocks noChangeShapeType="1"/>
            </p:cNvSpPr>
            <p:nvPr userDrawn="1"/>
          </p:nvSpPr>
          <p:spPr bwMode="auto">
            <a:xfrm flipH="1">
              <a:off x="0" y="103885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1" name="Line 41"/>
            <p:cNvSpPr>
              <a:spLocks noChangeShapeType="1"/>
            </p:cNvSpPr>
            <p:nvPr userDrawn="1"/>
          </p:nvSpPr>
          <p:spPr bwMode="auto">
            <a:xfrm flipH="1">
              <a:off x="0" y="117379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2" name="Line 42"/>
            <p:cNvSpPr>
              <a:spLocks noChangeShapeType="1"/>
            </p:cNvSpPr>
            <p:nvPr userDrawn="1"/>
          </p:nvSpPr>
          <p:spPr bwMode="auto">
            <a:xfrm flipH="1">
              <a:off x="0" y="131032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3" name="Line 43"/>
            <p:cNvSpPr>
              <a:spLocks noChangeShapeType="1"/>
            </p:cNvSpPr>
            <p:nvPr userDrawn="1"/>
          </p:nvSpPr>
          <p:spPr bwMode="auto">
            <a:xfrm flipH="1">
              <a:off x="0" y="144526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4" name="Line 44"/>
            <p:cNvSpPr>
              <a:spLocks noChangeShapeType="1"/>
            </p:cNvSpPr>
            <p:nvPr userDrawn="1"/>
          </p:nvSpPr>
          <p:spPr bwMode="auto">
            <a:xfrm flipH="1">
              <a:off x="0" y="158020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5" name="Line 45"/>
            <p:cNvSpPr>
              <a:spLocks noChangeShapeType="1"/>
            </p:cNvSpPr>
            <p:nvPr userDrawn="1"/>
          </p:nvSpPr>
          <p:spPr bwMode="auto">
            <a:xfrm flipH="1">
              <a:off x="0" y="171672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6" name="Line 46"/>
            <p:cNvSpPr>
              <a:spLocks noChangeShapeType="1"/>
            </p:cNvSpPr>
            <p:nvPr userDrawn="1"/>
          </p:nvSpPr>
          <p:spPr bwMode="auto">
            <a:xfrm flipH="1">
              <a:off x="0" y="185166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7" name="Line 47"/>
            <p:cNvSpPr>
              <a:spLocks noChangeShapeType="1"/>
            </p:cNvSpPr>
            <p:nvPr userDrawn="1"/>
          </p:nvSpPr>
          <p:spPr bwMode="auto">
            <a:xfrm flipH="1">
              <a:off x="0" y="1988190"/>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8" name="Line 48"/>
            <p:cNvSpPr>
              <a:spLocks noChangeShapeType="1"/>
            </p:cNvSpPr>
            <p:nvPr userDrawn="1"/>
          </p:nvSpPr>
          <p:spPr bwMode="auto">
            <a:xfrm flipH="1">
              <a:off x="0" y="2123129"/>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69" name="Line 49"/>
            <p:cNvSpPr>
              <a:spLocks noChangeShapeType="1"/>
            </p:cNvSpPr>
            <p:nvPr userDrawn="1"/>
          </p:nvSpPr>
          <p:spPr bwMode="auto">
            <a:xfrm flipH="1">
              <a:off x="0" y="2259654"/>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70" name="Line 50"/>
            <p:cNvSpPr>
              <a:spLocks noChangeShapeType="1"/>
            </p:cNvSpPr>
            <p:nvPr userDrawn="1"/>
          </p:nvSpPr>
          <p:spPr bwMode="auto">
            <a:xfrm flipH="1">
              <a:off x="0" y="2394592"/>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209971" name="Line 51"/>
            <p:cNvSpPr>
              <a:spLocks noChangeShapeType="1"/>
            </p:cNvSpPr>
            <p:nvPr userDrawn="1"/>
          </p:nvSpPr>
          <p:spPr bwMode="auto">
            <a:xfrm flipH="1">
              <a:off x="0" y="632456"/>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5" name="Line 38"/>
            <p:cNvSpPr>
              <a:spLocks noChangeShapeType="1"/>
            </p:cNvSpPr>
            <p:nvPr userDrawn="1"/>
          </p:nvSpPr>
          <p:spPr bwMode="auto">
            <a:xfrm flipH="1">
              <a:off x="0" y="89528"/>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6" name="Line 38"/>
            <p:cNvSpPr>
              <a:spLocks noChangeShapeType="1"/>
            </p:cNvSpPr>
            <p:nvPr userDrawn="1"/>
          </p:nvSpPr>
          <p:spPr bwMode="auto">
            <a:xfrm flipH="1">
              <a:off x="0" y="224467"/>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7" name="Line 38"/>
            <p:cNvSpPr>
              <a:spLocks noChangeShapeType="1"/>
            </p:cNvSpPr>
            <p:nvPr userDrawn="1"/>
          </p:nvSpPr>
          <p:spPr bwMode="auto">
            <a:xfrm flipH="1">
              <a:off x="0" y="360993"/>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sp>
          <p:nvSpPr>
            <p:cNvPr id="189" name="Line 38"/>
            <p:cNvSpPr>
              <a:spLocks noChangeShapeType="1"/>
            </p:cNvSpPr>
            <p:nvPr userDrawn="1"/>
          </p:nvSpPr>
          <p:spPr bwMode="auto">
            <a:xfrm flipH="1">
              <a:off x="0" y="495931"/>
              <a:ext cx="9144000" cy="0"/>
            </a:xfrm>
            <a:prstGeom prst="line">
              <a:avLst/>
            </a:prstGeom>
            <a:noFill/>
            <a:ln w="9525">
              <a:solidFill>
                <a:srgbClr val="D5FFFF"/>
              </a:solidFill>
              <a:round/>
              <a:headEnd type="none" w="sm" len="sm"/>
              <a:tailEnd type="none" w="sm" len="sm"/>
            </a:ln>
            <a:effectLst/>
          </p:spPr>
          <p:txBody>
            <a:bodyPr/>
            <a:lstStyle/>
            <a:p>
              <a:pPr>
                <a:defRPr/>
              </a:pPr>
              <a:endParaRPr lang="en-US">
                <a:ea typeface="+mn-ea"/>
              </a:endParaRPr>
            </a:p>
          </p:txBody>
        </p:sp>
      </p:grpSp>
      <p:sp>
        <p:nvSpPr>
          <p:cNvPr id="210061" name="Text Box 141"/>
          <p:cNvSpPr txBox="1">
            <a:spLocks noChangeArrowheads="1"/>
          </p:cNvSpPr>
          <p:nvPr userDrawn="1"/>
        </p:nvSpPr>
        <p:spPr bwMode="auto">
          <a:xfrm>
            <a:off x="8831263" y="6640513"/>
            <a:ext cx="265112" cy="182562"/>
          </a:xfrm>
          <a:prstGeom prst="rect">
            <a:avLst/>
          </a:prstGeom>
          <a:noFill/>
          <a:ln w="12700">
            <a:noFill/>
            <a:miter lim="800000"/>
            <a:headEnd type="none" w="sm" len="sm"/>
            <a:tailEnd type="none" w="sm" len="sm"/>
          </a:ln>
          <a:effectLst/>
        </p:spPr>
        <p:txBody>
          <a:bodyPr wrap="none" lIns="0" tIns="0" rIns="0" bIns="0">
            <a:spAutoFit/>
          </a:bodyPr>
          <a:lstStyle/>
          <a:p>
            <a:pPr algn="r" eaLnBrk="1" hangingPunct="1">
              <a:spcBef>
                <a:spcPct val="50000"/>
              </a:spcBef>
              <a:defRPr/>
            </a:pPr>
            <a:fld id="{D0E80D24-7EEF-4ADF-894F-7FF439887A26}" type="slidenum">
              <a:rPr lang="en-US" sz="1200">
                <a:solidFill>
                  <a:schemeClr val="tx1"/>
                </a:solidFill>
                <a:latin typeface="Verdana" pitchFamily="34" charset="0"/>
              </a:rPr>
              <a:pPr algn="r" eaLnBrk="1" hangingPunct="1">
                <a:spcBef>
                  <a:spcPct val="50000"/>
                </a:spcBef>
                <a:defRPr/>
              </a:pPr>
              <a:t>‹#›</a:t>
            </a:fld>
            <a:endParaRPr lang="en-US" sz="1200">
              <a:solidFill>
                <a:schemeClr val="tx1"/>
              </a:solidFill>
              <a:latin typeface="Verdana" pitchFamily="34" charset="0"/>
            </a:endParaRPr>
          </a:p>
        </p:txBody>
      </p:sp>
      <p:sp>
        <p:nvSpPr>
          <p:cNvPr id="2052" name="Rectangle 3"/>
          <p:cNvSpPr>
            <a:spLocks noGrp="1" noChangeArrowheads="1"/>
          </p:cNvSpPr>
          <p:nvPr userDrawn="1">
            <p:ph type="body" idx="1"/>
          </p:nvPr>
        </p:nvSpPr>
        <p:spPr bwMode="auto">
          <a:xfrm>
            <a:off x="12700" y="1752600"/>
            <a:ext cx="8077200" cy="4114800"/>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54" name="Rectangle 4"/>
          <p:cNvSpPr>
            <a:spLocks noGrp="1" noChangeArrowheads="1"/>
          </p:cNvSpPr>
          <p:nvPr userDrawn="1">
            <p:ph type="title"/>
          </p:nvPr>
        </p:nvSpPr>
        <p:spPr bwMode="auto">
          <a:xfrm>
            <a:off x="122238" y="568325"/>
            <a:ext cx="8750300" cy="838200"/>
          </a:xfrm>
          <a:prstGeom prst="rect">
            <a:avLst/>
          </a:prstGeom>
          <a:noFill/>
          <a:ln w="9525">
            <a:noFill/>
            <a:miter lim="800000"/>
            <a:headEnd/>
            <a:tailEnd/>
          </a:ln>
        </p:spPr>
        <p:txBody>
          <a:bodyPr vert="horz" wrap="square" lIns="91407" tIns="45704" rIns="91407" bIns="45704" numCol="1" anchor="ctr" anchorCtr="0" compatLnSpc="1">
            <a:prstTxWarp prst="textNoShape">
              <a:avLst/>
            </a:prstTxWarp>
          </a:bodyPr>
          <a:lstStyle/>
          <a:p>
            <a:pPr lvl="0"/>
            <a:r>
              <a:rPr lang="en-US" dirty="0"/>
              <a:t>Click to edit Master title style</a:t>
            </a:r>
          </a:p>
        </p:txBody>
      </p:sp>
      <p:grpSp>
        <p:nvGrpSpPr>
          <p:cNvPr id="133" name="Group 132"/>
          <p:cNvGrpSpPr/>
          <p:nvPr userDrawn="1"/>
        </p:nvGrpSpPr>
        <p:grpSpPr>
          <a:xfrm>
            <a:off x="0" y="-3810"/>
            <a:ext cx="9150972" cy="632460"/>
            <a:chOff x="0" y="-3810"/>
            <a:chExt cx="9150972" cy="632460"/>
          </a:xfrm>
        </p:grpSpPr>
        <p:sp>
          <p:nvSpPr>
            <p:cNvPr id="153" name="Rectangle 152"/>
            <p:cNvSpPr/>
            <p:nvPr/>
          </p:nvSpPr>
          <p:spPr bwMode="auto">
            <a:xfrm>
              <a:off x="0" y="1588"/>
              <a:ext cx="6059488" cy="473075"/>
            </a:xfrm>
            <a:prstGeom prst="rect">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nvGrpSpPr>
            <p:cNvPr id="2057" name="Group 555"/>
            <p:cNvGrpSpPr>
              <a:grpSpLocks/>
            </p:cNvGrpSpPr>
            <p:nvPr/>
          </p:nvGrpSpPr>
          <p:grpSpPr bwMode="auto">
            <a:xfrm>
              <a:off x="115743" y="92055"/>
              <a:ext cx="258807" cy="349808"/>
              <a:chOff x="372812" y="304122"/>
              <a:chExt cx="827094" cy="1115867"/>
            </a:xfrm>
          </p:grpSpPr>
          <p:pic>
            <p:nvPicPr>
              <p:cNvPr id="2061" name="Picture 547"/>
              <p:cNvPicPr>
                <a:picLocks noChangeAspect="1" noChangeArrowheads="1"/>
              </p:cNvPicPr>
              <p:nvPr/>
            </p:nvPicPr>
            <p:blipFill>
              <a:blip r:embed="rId13" cstate="print"/>
              <a:srcRect l="2888" t="37560" r="17178" b="15379"/>
              <a:stretch>
                <a:fillRect/>
              </a:stretch>
            </p:blipFill>
            <p:spPr bwMode="auto">
              <a:xfrm>
                <a:off x="457198" y="422635"/>
                <a:ext cx="658588" cy="791456"/>
              </a:xfrm>
              <a:prstGeom prst="rect">
                <a:avLst/>
              </a:prstGeom>
              <a:noFill/>
              <a:ln w="12700">
                <a:noFill/>
                <a:miter lim="800000"/>
                <a:headEnd type="none" w="sm" len="sm"/>
                <a:tailEnd type="none" w="sm" len="sm"/>
              </a:ln>
            </p:spPr>
          </p:pic>
          <p:sp>
            <p:nvSpPr>
              <p:cNvPr id="159" name="Oval 158"/>
              <p:cNvSpPr/>
              <p:nvPr/>
            </p:nvSpPr>
            <p:spPr bwMode="auto">
              <a:xfrm>
                <a:off x="413862" y="304186"/>
                <a:ext cx="745777" cy="156987"/>
              </a:xfrm>
              <a:prstGeom prst="ellipse">
                <a:avLst/>
              </a:pr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160" name="Freeform 159"/>
              <p:cNvSpPr/>
              <p:nvPr/>
            </p:nvSpPr>
            <p:spPr bwMode="auto">
              <a:xfrm>
                <a:off x="73855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sp>
            <p:nvSpPr>
              <p:cNvPr id="161" name="Freeform 160"/>
              <p:cNvSpPr/>
              <p:nvPr/>
            </p:nvSpPr>
            <p:spPr bwMode="auto">
              <a:xfrm flipH="1">
                <a:off x="373275" y="957448"/>
                <a:ext cx="461671" cy="460825"/>
              </a:xfrm>
              <a:custGeom>
                <a:avLst/>
                <a:gdLst>
                  <a:gd name="connsiteX0" fmla="*/ 405946 w 463097"/>
                  <a:gd name="connsiteY0" fmla="*/ 1814 h 460375"/>
                  <a:gd name="connsiteX1" fmla="*/ 373289 w 463097"/>
                  <a:gd name="connsiteY1" fmla="*/ 83457 h 460375"/>
                  <a:gd name="connsiteX2" fmla="*/ 337911 w 463097"/>
                  <a:gd name="connsiteY2" fmla="*/ 127000 h 460375"/>
                  <a:gd name="connsiteX3" fmla="*/ 250825 w 463097"/>
                  <a:gd name="connsiteY3" fmla="*/ 173264 h 460375"/>
                  <a:gd name="connsiteX4" fmla="*/ 158296 w 463097"/>
                  <a:gd name="connsiteY4" fmla="*/ 208643 h 460375"/>
                  <a:gd name="connsiteX5" fmla="*/ 63046 w 463097"/>
                  <a:gd name="connsiteY5" fmla="*/ 241300 h 460375"/>
                  <a:gd name="connsiteX6" fmla="*/ 16782 w 463097"/>
                  <a:gd name="connsiteY6" fmla="*/ 265793 h 460375"/>
                  <a:gd name="connsiteX7" fmla="*/ 16782 w 463097"/>
                  <a:gd name="connsiteY7" fmla="*/ 290285 h 460375"/>
                  <a:gd name="connsiteX8" fmla="*/ 117475 w 463097"/>
                  <a:gd name="connsiteY8" fmla="*/ 390978 h 460375"/>
                  <a:gd name="connsiteX9" fmla="*/ 414111 w 463097"/>
                  <a:gd name="connsiteY9" fmla="*/ 407307 h 460375"/>
                  <a:gd name="connsiteX10" fmla="*/ 411389 w 463097"/>
                  <a:gd name="connsiteY10" fmla="*/ 72571 h 460375"/>
                  <a:gd name="connsiteX11" fmla="*/ 405946 w 463097"/>
                  <a:gd name="connsiteY11" fmla="*/ 1814 h 460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63097" h="460375">
                    <a:moveTo>
                      <a:pt x="405946" y="1814"/>
                    </a:moveTo>
                    <a:cubicBezTo>
                      <a:pt x="399596" y="3628"/>
                      <a:pt x="384628" y="62593"/>
                      <a:pt x="373289" y="83457"/>
                    </a:cubicBezTo>
                    <a:cubicBezTo>
                      <a:pt x="361950" y="104321"/>
                      <a:pt x="358322" y="112032"/>
                      <a:pt x="337911" y="127000"/>
                    </a:cubicBezTo>
                    <a:cubicBezTo>
                      <a:pt x="317500" y="141968"/>
                      <a:pt x="280761" y="159657"/>
                      <a:pt x="250825" y="173264"/>
                    </a:cubicBezTo>
                    <a:cubicBezTo>
                      <a:pt x="220889" y="186871"/>
                      <a:pt x="189593" y="197304"/>
                      <a:pt x="158296" y="208643"/>
                    </a:cubicBezTo>
                    <a:cubicBezTo>
                      <a:pt x="127000" y="219982"/>
                      <a:pt x="86632" y="231775"/>
                      <a:pt x="63046" y="241300"/>
                    </a:cubicBezTo>
                    <a:cubicBezTo>
                      <a:pt x="39460" y="250825"/>
                      <a:pt x="24493" y="257629"/>
                      <a:pt x="16782" y="265793"/>
                    </a:cubicBezTo>
                    <a:cubicBezTo>
                      <a:pt x="9071" y="273957"/>
                      <a:pt x="0" y="269421"/>
                      <a:pt x="16782" y="290285"/>
                    </a:cubicBezTo>
                    <a:cubicBezTo>
                      <a:pt x="33564" y="311149"/>
                      <a:pt x="51254" y="371474"/>
                      <a:pt x="117475" y="390978"/>
                    </a:cubicBezTo>
                    <a:cubicBezTo>
                      <a:pt x="183696" y="410482"/>
                      <a:pt x="365125" y="460375"/>
                      <a:pt x="414111" y="407307"/>
                    </a:cubicBezTo>
                    <a:cubicBezTo>
                      <a:pt x="463097" y="354239"/>
                      <a:pt x="415018" y="133350"/>
                      <a:pt x="411389" y="72571"/>
                    </a:cubicBezTo>
                    <a:cubicBezTo>
                      <a:pt x="407760" y="11792"/>
                      <a:pt x="412296" y="0"/>
                      <a:pt x="405946" y="1814"/>
                    </a:cubicBezTo>
                    <a:close/>
                  </a:path>
                </a:pathLst>
              </a:custGeom>
              <a:solidFill>
                <a:schemeClr val="tx1"/>
              </a:solidFill>
              <a:ln w="12700" cap="flat" cmpd="sng" algn="ctr">
                <a:solidFill>
                  <a:schemeClr val="tx1"/>
                </a:solidFill>
                <a:prstDash val="solid"/>
                <a:round/>
                <a:headEnd type="none" w="sm" len="sm"/>
                <a:tailEnd type="none" w="sm" len="sm"/>
              </a:ln>
              <a:effectLst/>
            </p:spPr>
            <p:txBody>
              <a:bodyPr/>
              <a:lstStyle/>
              <a:p>
                <a:pPr>
                  <a:defRPr/>
                </a:pPr>
                <a:endParaRPr lang="en-US"/>
              </a:p>
            </p:txBody>
          </p:sp>
        </p:grpSp>
        <p:pic>
          <p:nvPicPr>
            <p:cNvPr id="2058" name="Picture 548"/>
            <p:cNvPicPr>
              <a:picLocks noChangeAspect="1" noChangeArrowheads="1"/>
            </p:cNvPicPr>
            <p:nvPr/>
          </p:nvPicPr>
          <p:blipFill>
            <a:blip r:embed="rId14" cstate="print"/>
            <a:srcRect l="8070" t="50497" r="871" b="13843"/>
            <a:stretch>
              <a:fillRect/>
            </a:stretch>
          </p:blipFill>
          <p:spPr bwMode="auto">
            <a:xfrm>
              <a:off x="363051" y="142320"/>
              <a:ext cx="2761547" cy="238709"/>
            </a:xfrm>
            <a:prstGeom prst="rect">
              <a:avLst/>
            </a:prstGeom>
            <a:noFill/>
            <a:ln w="12700">
              <a:noFill/>
              <a:miter lim="800000"/>
              <a:headEnd type="none" w="sm" len="sm"/>
              <a:tailEnd type="none" w="sm" len="sm"/>
            </a:ln>
          </p:spPr>
        </p:pic>
        <p:sp>
          <p:nvSpPr>
            <p:cNvPr id="156" name="Rectangle 155"/>
            <p:cNvSpPr/>
            <p:nvPr/>
          </p:nvSpPr>
          <p:spPr bwMode="auto">
            <a:xfrm>
              <a:off x="6303314" y="145098"/>
              <a:ext cx="2847658" cy="483552"/>
            </a:xfrm>
            <a:prstGeom prst="rect">
              <a:avLst/>
            </a:prstGeom>
            <a:solidFill>
              <a:srgbClr val="A50021"/>
            </a:solidFill>
            <a:ln w="12700" cap="flat" cmpd="sng" algn="ctr">
              <a:noFill/>
              <a:prstDash val="solid"/>
              <a:round/>
              <a:headEnd type="none" w="sm" len="sm"/>
              <a:tailEnd type="none" w="sm" len="sm"/>
            </a:ln>
            <a:effectLst/>
          </p:spPr>
          <p:txBody>
            <a:bodyPr lIns="137160" anchor="ctr"/>
            <a:lstStyle/>
            <a:p>
              <a:pPr>
                <a:defRPr/>
              </a:pPr>
              <a:r>
                <a:rPr lang="en-US" sz="1800" b="1" dirty="0">
                  <a:solidFill>
                    <a:schemeClr val="bg1"/>
                  </a:solidFill>
                  <a:latin typeface="Candara" pitchFamily="34" charset="0"/>
                  <a:cs typeface="Microsoft Sans Serif" pitchFamily="34" charset="0"/>
                </a:rPr>
                <a:t>Engineering</a:t>
              </a:r>
            </a:p>
          </p:txBody>
        </p:sp>
        <p:sp>
          <p:nvSpPr>
            <p:cNvPr id="157" name="Parallelogram 156"/>
            <p:cNvSpPr/>
            <p:nvPr/>
          </p:nvSpPr>
          <p:spPr bwMode="auto">
            <a:xfrm rot="16200000">
              <a:off x="5867228" y="187801"/>
              <a:ext cx="632459" cy="249238"/>
            </a:xfrm>
            <a:prstGeom prst="parallelogram">
              <a:avLst>
                <a:gd name="adj" fmla="val 60089"/>
              </a:avLst>
            </a:prstGeom>
            <a:solidFill>
              <a:srgbClr val="4C000E"/>
            </a:solidFill>
            <a:ln w="12700" cap="flat" cmpd="sng" algn="ctr">
              <a:noFill/>
              <a:prstDash val="solid"/>
              <a:round/>
              <a:headEnd type="none" w="sm" len="sm"/>
              <a:tailEnd type="none" w="sm" len="sm"/>
            </a:ln>
            <a:effectLst/>
          </p:spPr>
          <p:txBody>
            <a:bodyPr/>
            <a:lstStyle/>
            <a:p>
              <a:pPr>
                <a:defRPr/>
              </a:pPr>
              <a:endParaRPr lang="en-US"/>
            </a:p>
          </p:txBody>
        </p:sp>
      </p:gr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52">
                                            <p:txEl>
                                              <p:pRg st="0" end="0"/>
                                            </p:txEl>
                                          </p:spTgt>
                                        </p:tgtEl>
                                        <p:attrNameLst>
                                          <p:attrName>style.visibility</p:attrName>
                                        </p:attrNameLst>
                                      </p:cBhvr>
                                      <p:to>
                                        <p:strVal val="visible"/>
                                      </p:to>
                                    </p:set>
                                    <p:animEffect transition="in" filter="wipe(left)">
                                      <p:cBhvr>
                                        <p:cTn id="7" dur="500"/>
                                        <p:tgtEl>
                                          <p:spTgt spid="2052">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052">
                                            <p:txEl>
                                              <p:pRg st="1" end="1"/>
                                            </p:txEl>
                                          </p:spTgt>
                                        </p:tgtEl>
                                        <p:attrNameLst>
                                          <p:attrName>style.visibility</p:attrName>
                                        </p:attrNameLst>
                                      </p:cBhvr>
                                      <p:to>
                                        <p:strVal val="visible"/>
                                      </p:to>
                                    </p:set>
                                    <p:animEffect transition="in" filter="wipe(left)">
                                      <p:cBhvr>
                                        <p:cTn id="10" dur="500"/>
                                        <p:tgtEl>
                                          <p:spTgt spid="2052">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052">
                                            <p:txEl>
                                              <p:pRg st="2" end="2"/>
                                            </p:txEl>
                                          </p:spTgt>
                                        </p:tgtEl>
                                        <p:attrNameLst>
                                          <p:attrName>style.visibility</p:attrName>
                                        </p:attrNameLst>
                                      </p:cBhvr>
                                      <p:to>
                                        <p:strVal val="visible"/>
                                      </p:to>
                                    </p:set>
                                    <p:animEffect transition="in" filter="wipe(left)">
                                      <p:cBhvr>
                                        <p:cTn id="13" dur="500"/>
                                        <p:tgtEl>
                                          <p:spTgt spid="2052">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2052">
                                            <p:txEl>
                                              <p:pRg st="3" end="3"/>
                                            </p:txEl>
                                          </p:spTgt>
                                        </p:tgtEl>
                                        <p:attrNameLst>
                                          <p:attrName>style.visibility</p:attrName>
                                        </p:attrNameLst>
                                      </p:cBhvr>
                                      <p:to>
                                        <p:strVal val="visible"/>
                                      </p:to>
                                    </p:set>
                                    <p:animEffect transition="in" filter="wipe(left)">
                                      <p:cBhvr>
                                        <p:cTn id="16" dur="500"/>
                                        <p:tgtEl>
                                          <p:spTgt spid="2052">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052">
                                            <p:txEl>
                                              <p:pRg st="4" end="4"/>
                                            </p:txEl>
                                          </p:spTgt>
                                        </p:tgtEl>
                                        <p:attrNameLst>
                                          <p:attrName>style.visibility</p:attrName>
                                        </p:attrNameLst>
                                      </p:cBhvr>
                                      <p:to>
                                        <p:strVal val="visible"/>
                                      </p:to>
                                    </p:set>
                                    <p:animEffect transition="in" filter="wipe(left)">
                                      <p:cBhvr>
                                        <p:cTn id="19" dur="500"/>
                                        <p:tgtEl>
                                          <p:spTgt spid="205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2" grpId="0" build="p">
        <p:tmplLst>
          <p:tmpl lvl="1">
            <p:tnLst>
              <p:par>
                <p:cTn presetID="22" presetClass="entr" presetSubtype="8" fill="hold" nodeType="click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2">
            <p:tnLst>
              <p:par>
                <p:cT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3">
            <p:tnLst>
              <p:par>
                <p:cT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4">
            <p:tnLst>
              <p:par>
                <p:cT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 lvl="5">
            <p:tnLst>
              <p:par>
                <p:cTn presetID="22" presetClass="entr" presetSubtype="8" fill="hold" nodeType="withEffect">
                  <p:stCondLst>
                    <p:cond delay="0"/>
                  </p:stCondLst>
                  <p:childTnLst>
                    <p:set>
                      <p:cBhvr>
                        <p:cTn dur="1" fill="hold">
                          <p:stCondLst>
                            <p:cond delay="0"/>
                          </p:stCondLst>
                        </p:cTn>
                        <p:tgtEl>
                          <p:spTgt spid="2052"/>
                        </p:tgtEl>
                        <p:attrNameLst>
                          <p:attrName>style.visibility</p:attrName>
                        </p:attrNameLst>
                      </p:cBhvr>
                      <p:to>
                        <p:strVal val="visible"/>
                      </p:to>
                    </p:set>
                    <p:animEffect transition="in" filter="wipe(left)">
                      <p:cBhvr>
                        <p:cTn dur="500"/>
                        <p:tgtEl>
                          <p:spTgt spid="2052"/>
                        </p:tgtEl>
                      </p:cBhvr>
                    </p:animEffect>
                  </p:childTnLst>
                </p:cTn>
              </p:par>
            </p:tnLst>
          </p:tmpl>
        </p:tmplLst>
      </p:bldP>
    </p:bldLst>
  </p:timing>
  <p:txStyles>
    <p:titleStyle>
      <a:lvl1pPr algn="l" rtl="0" eaLnBrk="0" fontAlgn="base" hangingPunct="0">
        <a:spcBef>
          <a:spcPct val="0"/>
        </a:spcBef>
        <a:spcAft>
          <a:spcPct val="0"/>
        </a:spcAft>
        <a:defRPr sz="3600">
          <a:solidFill>
            <a:srgbClr val="7F0813"/>
          </a:solidFill>
          <a:latin typeface="+mj-lt"/>
          <a:ea typeface="+mj-ea"/>
          <a:cs typeface="+mj-cs"/>
        </a:defRPr>
      </a:lvl1pPr>
      <a:lvl2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2pPr>
      <a:lvl3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3pPr>
      <a:lvl4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4pPr>
      <a:lvl5pPr algn="l" rtl="0" eaLnBrk="0" fontAlgn="base" hangingPunct="0">
        <a:spcBef>
          <a:spcPct val="0"/>
        </a:spcBef>
        <a:spcAft>
          <a:spcPct val="0"/>
        </a:spcAft>
        <a:defRPr sz="3600">
          <a:solidFill>
            <a:srgbClr val="7F0813"/>
          </a:solidFill>
          <a:latin typeface="Verdana" pitchFamily="34" charset="0"/>
          <a:ea typeface="ＭＳ Ｐゴシック" pitchFamily="1" charset="-128"/>
        </a:defRPr>
      </a:lvl5pPr>
      <a:lvl6pPr marL="457200" algn="l" rtl="0" fontAlgn="base">
        <a:spcBef>
          <a:spcPct val="0"/>
        </a:spcBef>
        <a:spcAft>
          <a:spcPct val="0"/>
        </a:spcAft>
        <a:defRPr sz="3600">
          <a:solidFill>
            <a:srgbClr val="7F0813"/>
          </a:solidFill>
          <a:latin typeface="Verdana" pitchFamily="34" charset="0"/>
          <a:ea typeface="ＭＳ Ｐゴシック" pitchFamily="1" charset="-128"/>
        </a:defRPr>
      </a:lvl6pPr>
      <a:lvl7pPr marL="914400" algn="l" rtl="0" fontAlgn="base">
        <a:spcBef>
          <a:spcPct val="0"/>
        </a:spcBef>
        <a:spcAft>
          <a:spcPct val="0"/>
        </a:spcAft>
        <a:defRPr sz="3600">
          <a:solidFill>
            <a:srgbClr val="7F0813"/>
          </a:solidFill>
          <a:latin typeface="Verdana" pitchFamily="34" charset="0"/>
          <a:ea typeface="ＭＳ Ｐゴシック" pitchFamily="1" charset="-128"/>
        </a:defRPr>
      </a:lvl7pPr>
      <a:lvl8pPr marL="1371600" algn="l" rtl="0" fontAlgn="base">
        <a:spcBef>
          <a:spcPct val="0"/>
        </a:spcBef>
        <a:spcAft>
          <a:spcPct val="0"/>
        </a:spcAft>
        <a:defRPr sz="3600">
          <a:solidFill>
            <a:srgbClr val="7F0813"/>
          </a:solidFill>
          <a:latin typeface="Verdana" pitchFamily="34" charset="0"/>
          <a:ea typeface="ＭＳ Ｐゴシック" pitchFamily="1" charset="-128"/>
        </a:defRPr>
      </a:lvl8pPr>
      <a:lvl9pPr marL="1828800" algn="l" rtl="0" fontAlgn="base">
        <a:spcBef>
          <a:spcPct val="0"/>
        </a:spcBef>
        <a:spcAft>
          <a:spcPct val="0"/>
        </a:spcAft>
        <a:defRPr sz="3600">
          <a:solidFill>
            <a:srgbClr val="7F0813"/>
          </a:solidFill>
          <a:latin typeface="Verdana" pitchFamily="34" charset="0"/>
          <a:ea typeface="ＭＳ Ｐゴシック" pitchFamily="1" charset="-128"/>
        </a:defRPr>
      </a:lvl9pPr>
    </p:titleStyle>
    <p:bodyStyle>
      <a:lvl1pPr marL="344488" indent="-227013" algn="l" rtl="0" eaLnBrk="0" fontAlgn="base" hangingPunct="0">
        <a:spcBef>
          <a:spcPct val="20000"/>
        </a:spcBef>
        <a:spcAft>
          <a:spcPct val="0"/>
        </a:spcAft>
        <a:buClr>
          <a:srgbClr val="993300"/>
        </a:buClr>
        <a:buSzPct val="75000"/>
        <a:buFont typeface="Wingdings" pitchFamily="2" charset="2"/>
        <a:buChar char="n"/>
        <a:defRPr sz="2600">
          <a:solidFill>
            <a:schemeClr val="tx1"/>
          </a:solidFill>
          <a:latin typeface="+mn-lt"/>
          <a:ea typeface="+mn-ea"/>
          <a:cs typeface="+mn-cs"/>
        </a:defRPr>
      </a:lvl1pPr>
      <a:lvl2pPr marL="684213" indent="-225425" algn="l" rtl="0" eaLnBrk="0" fontAlgn="base" hangingPunct="0">
        <a:spcBef>
          <a:spcPct val="20000"/>
        </a:spcBef>
        <a:spcAft>
          <a:spcPct val="0"/>
        </a:spcAft>
        <a:buClr>
          <a:srgbClr val="006600"/>
        </a:buClr>
        <a:buChar char="»"/>
        <a:defRPr sz="2200">
          <a:solidFill>
            <a:schemeClr val="tx1"/>
          </a:solidFill>
          <a:latin typeface="+mn-lt"/>
          <a:ea typeface="+mn-ea"/>
        </a:defRPr>
      </a:lvl2pPr>
      <a:lvl3pPr marL="1025525" indent="-227013" algn="l" rtl="0" eaLnBrk="0" fontAlgn="base" hangingPunct="0">
        <a:spcBef>
          <a:spcPct val="20000"/>
        </a:spcBef>
        <a:spcAft>
          <a:spcPct val="0"/>
        </a:spcAft>
        <a:buChar char="•"/>
        <a:defRPr sz="2000">
          <a:solidFill>
            <a:schemeClr val="tx1"/>
          </a:solidFill>
          <a:latin typeface="+mn-lt"/>
          <a:ea typeface="+mn-ea"/>
        </a:defRPr>
      </a:lvl3pPr>
      <a:lvl4pPr marL="1311275" indent="-171450" algn="l" rtl="0" eaLnBrk="0" fontAlgn="base" hangingPunct="0">
        <a:spcBef>
          <a:spcPct val="20000"/>
        </a:spcBef>
        <a:spcAft>
          <a:spcPct val="0"/>
        </a:spcAft>
        <a:buChar char="–"/>
        <a:defRPr>
          <a:solidFill>
            <a:schemeClr val="tx1"/>
          </a:solidFill>
          <a:latin typeface="+mn-lt"/>
          <a:ea typeface="+mn-ea"/>
        </a:defRPr>
      </a:lvl4pPr>
      <a:lvl5pPr marL="1597025" indent="-171450" algn="l" rtl="0" eaLnBrk="0" fontAlgn="base" hangingPunct="0">
        <a:spcBef>
          <a:spcPct val="20000"/>
        </a:spcBef>
        <a:spcAft>
          <a:spcPct val="0"/>
        </a:spcAft>
        <a:buChar char="»"/>
        <a:defRPr sz="1600">
          <a:solidFill>
            <a:schemeClr val="tx1"/>
          </a:solidFill>
          <a:latin typeface="+mn-lt"/>
          <a:ea typeface="+mn-ea"/>
        </a:defRPr>
      </a:lvl5pPr>
      <a:lvl6pPr marL="2054225" indent="-171450" algn="l" rtl="0" fontAlgn="base">
        <a:spcBef>
          <a:spcPct val="20000"/>
        </a:spcBef>
        <a:spcAft>
          <a:spcPct val="0"/>
        </a:spcAft>
        <a:buChar char="»"/>
        <a:defRPr sz="1600">
          <a:solidFill>
            <a:schemeClr val="tx1"/>
          </a:solidFill>
          <a:latin typeface="+mn-lt"/>
          <a:ea typeface="+mn-ea"/>
        </a:defRPr>
      </a:lvl6pPr>
      <a:lvl7pPr marL="2511425" indent="-171450" algn="l" rtl="0" fontAlgn="base">
        <a:spcBef>
          <a:spcPct val="20000"/>
        </a:spcBef>
        <a:spcAft>
          <a:spcPct val="0"/>
        </a:spcAft>
        <a:buChar char="»"/>
        <a:defRPr sz="1600">
          <a:solidFill>
            <a:schemeClr val="tx1"/>
          </a:solidFill>
          <a:latin typeface="+mn-lt"/>
          <a:ea typeface="+mn-ea"/>
        </a:defRPr>
      </a:lvl7pPr>
      <a:lvl8pPr marL="2968625" indent="-171450" algn="l" rtl="0" fontAlgn="base">
        <a:spcBef>
          <a:spcPct val="20000"/>
        </a:spcBef>
        <a:spcAft>
          <a:spcPct val="0"/>
        </a:spcAft>
        <a:buChar char="»"/>
        <a:defRPr sz="1600">
          <a:solidFill>
            <a:schemeClr val="tx1"/>
          </a:solidFill>
          <a:latin typeface="+mn-lt"/>
          <a:ea typeface="+mn-ea"/>
        </a:defRPr>
      </a:lvl8pPr>
      <a:lvl9pPr marL="3425825" indent="-171450" algn="l" rtl="0" fontAlgn="base">
        <a:spcBef>
          <a:spcPct val="20000"/>
        </a:spcBef>
        <a:spcAft>
          <a:spcPct val="0"/>
        </a:spcAft>
        <a:buChar char="»"/>
        <a:defRPr sz="16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62" name="Rectangle 2"/>
          <p:cNvSpPr>
            <a:spLocks noGrp="1" noChangeArrowheads="1"/>
          </p:cNvSpPr>
          <p:nvPr>
            <p:ph type="title"/>
          </p:nvPr>
        </p:nvSpPr>
        <p:spPr/>
        <p:txBody>
          <a:bodyPr/>
          <a:lstStyle/>
          <a:p>
            <a:r>
              <a:rPr lang="en-US" dirty="0" err="1"/>
              <a:t>edgeTransform</a:t>
            </a:r>
            <a:endParaRPr lang="en-US" dirty="0"/>
          </a:p>
        </p:txBody>
      </p:sp>
      <p:grpSp>
        <p:nvGrpSpPr>
          <p:cNvPr id="4" name="Group 3"/>
          <p:cNvGrpSpPr/>
          <p:nvPr/>
        </p:nvGrpSpPr>
        <p:grpSpPr>
          <a:xfrm>
            <a:off x="742960" y="3536926"/>
            <a:ext cx="5412922" cy="1436688"/>
            <a:chOff x="742960" y="3536926"/>
            <a:chExt cx="5412922" cy="1436688"/>
          </a:xfrm>
        </p:grpSpPr>
        <p:grpSp>
          <p:nvGrpSpPr>
            <p:cNvPr id="2" name="Group 35"/>
            <p:cNvGrpSpPr>
              <a:grpSpLocks/>
            </p:cNvGrpSpPr>
            <p:nvPr/>
          </p:nvGrpSpPr>
          <p:grpSpPr bwMode="auto">
            <a:xfrm>
              <a:off x="742960" y="3536926"/>
              <a:ext cx="2851150" cy="1436688"/>
              <a:chOff x="552" y="1780"/>
              <a:chExt cx="1796" cy="905"/>
            </a:xfrm>
          </p:grpSpPr>
          <p:sp>
            <p:nvSpPr>
              <p:cNvPr id="348196" name="Oval 36"/>
              <p:cNvSpPr>
                <a:spLocks noChangeArrowheads="1"/>
              </p:cNvSpPr>
              <p:nvPr/>
            </p:nvSpPr>
            <p:spPr bwMode="auto">
              <a:xfrm>
                <a:off x="864" y="2120"/>
                <a:ext cx="160" cy="1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en-US" i="1">
                    <a:latin typeface="+mn-lt"/>
                  </a:rPr>
                  <a:t>a</a:t>
                </a:r>
              </a:p>
            </p:txBody>
          </p:sp>
          <p:sp>
            <p:nvSpPr>
              <p:cNvPr id="348197" name="Oval 37"/>
              <p:cNvSpPr>
                <a:spLocks noChangeArrowheads="1"/>
              </p:cNvSpPr>
              <p:nvPr/>
            </p:nvSpPr>
            <p:spPr bwMode="auto">
              <a:xfrm>
                <a:off x="1444" y="1832"/>
                <a:ext cx="160" cy="1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en-US" i="1" dirty="0">
                    <a:latin typeface="+mn-lt"/>
                  </a:rPr>
                  <a:t>b</a:t>
                </a:r>
              </a:p>
            </p:txBody>
          </p:sp>
          <p:sp>
            <p:nvSpPr>
              <p:cNvPr id="348198" name="Oval 38"/>
              <p:cNvSpPr>
                <a:spLocks noChangeArrowheads="1"/>
              </p:cNvSpPr>
              <p:nvPr/>
            </p:nvSpPr>
            <p:spPr bwMode="auto">
              <a:xfrm>
                <a:off x="1444" y="2424"/>
                <a:ext cx="160" cy="1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en-US" i="1">
                    <a:latin typeface="+mn-lt"/>
                  </a:rPr>
                  <a:t>c</a:t>
                </a:r>
              </a:p>
            </p:txBody>
          </p:sp>
          <p:sp>
            <p:nvSpPr>
              <p:cNvPr id="348199" name="Oval 39"/>
              <p:cNvSpPr>
                <a:spLocks noChangeArrowheads="1"/>
              </p:cNvSpPr>
              <p:nvPr/>
            </p:nvSpPr>
            <p:spPr bwMode="auto">
              <a:xfrm>
                <a:off x="2024" y="2128"/>
                <a:ext cx="160" cy="1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en-US" i="1">
                    <a:latin typeface="+mn-lt"/>
                  </a:rPr>
                  <a:t>d</a:t>
                </a:r>
              </a:p>
            </p:txBody>
          </p:sp>
          <p:sp>
            <p:nvSpPr>
              <p:cNvPr id="348200" name="Line 40"/>
              <p:cNvSpPr>
                <a:spLocks noChangeShapeType="1"/>
              </p:cNvSpPr>
              <p:nvPr/>
            </p:nvSpPr>
            <p:spPr bwMode="auto">
              <a:xfrm flipV="1">
                <a:off x="1004" y="1944"/>
                <a:ext cx="440" cy="216"/>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201" name="Line 41"/>
              <p:cNvSpPr>
                <a:spLocks noChangeShapeType="1"/>
              </p:cNvSpPr>
              <p:nvPr/>
            </p:nvSpPr>
            <p:spPr bwMode="auto">
              <a:xfrm>
                <a:off x="1604" y="1952"/>
                <a:ext cx="440" cy="216"/>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202" name="Line 42"/>
              <p:cNvSpPr>
                <a:spLocks noChangeShapeType="1"/>
              </p:cNvSpPr>
              <p:nvPr/>
            </p:nvSpPr>
            <p:spPr bwMode="auto">
              <a:xfrm>
                <a:off x="1012" y="2248"/>
                <a:ext cx="440" cy="240"/>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203" name="Line 43"/>
              <p:cNvSpPr>
                <a:spLocks noChangeShapeType="1"/>
              </p:cNvSpPr>
              <p:nvPr/>
            </p:nvSpPr>
            <p:spPr bwMode="auto">
              <a:xfrm flipV="1">
                <a:off x="1596" y="2264"/>
                <a:ext cx="440" cy="216"/>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204" name="Line 44"/>
              <p:cNvSpPr>
                <a:spLocks noChangeShapeType="1"/>
              </p:cNvSpPr>
              <p:nvPr/>
            </p:nvSpPr>
            <p:spPr bwMode="auto">
              <a:xfrm flipV="1">
                <a:off x="1524" y="2008"/>
                <a:ext cx="0" cy="416"/>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205" name="Line 45"/>
              <p:cNvSpPr>
                <a:spLocks noChangeShapeType="1"/>
              </p:cNvSpPr>
              <p:nvPr/>
            </p:nvSpPr>
            <p:spPr bwMode="auto">
              <a:xfrm flipV="1">
                <a:off x="684" y="2272"/>
                <a:ext cx="216" cy="160"/>
              </a:xfrm>
              <a:prstGeom prst="line">
                <a:avLst/>
              </a:prstGeom>
              <a:noFill/>
              <a:ln w="12700">
                <a:solidFill>
                  <a:schemeClr val="tx1"/>
                </a:solidFill>
                <a:prstDash val="dash"/>
                <a:round/>
                <a:headEnd type="none" w="sm" len="sm"/>
                <a:tailEnd type="triangle" w="med" len="med"/>
              </a:ln>
              <a:effectLst/>
            </p:spPr>
            <p:txBody>
              <a:bodyPr wrap="none" anchor="ctr"/>
              <a:lstStyle/>
              <a:p>
                <a:pPr algn="ctr"/>
                <a:endParaRPr lang="en-US">
                  <a:latin typeface="+mn-lt"/>
                </a:endParaRPr>
              </a:p>
            </p:txBody>
          </p:sp>
          <p:sp>
            <p:nvSpPr>
              <p:cNvPr id="348206" name="Line 46"/>
              <p:cNvSpPr>
                <a:spLocks noChangeShapeType="1"/>
              </p:cNvSpPr>
              <p:nvPr/>
            </p:nvSpPr>
            <p:spPr bwMode="auto">
              <a:xfrm flipV="1">
                <a:off x="692" y="2528"/>
                <a:ext cx="760" cy="0"/>
              </a:xfrm>
              <a:prstGeom prst="line">
                <a:avLst/>
              </a:prstGeom>
              <a:noFill/>
              <a:ln w="12700">
                <a:solidFill>
                  <a:schemeClr val="tx1"/>
                </a:solidFill>
                <a:prstDash val="dash"/>
                <a:round/>
                <a:headEnd type="none" w="sm" len="sm"/>
                <a:tailEnd type="triangle" w="med" len="med"/>
              </a:ln>
              <a:effectLst/>
            </p:spPr>
            <p:txBody>
              <a:bodyPr wrap="none" anchor="ctr"/>
              <a:lstStyle/>
              <a:p>
                <a:pPr algn="ctr"/>
                <a:endParaRPr lang="en-US">
                  <a:latin typeface="+mn-lt"/>
                </a:endParaRPr>
              </a:p>
            </p:txBody>
          </p:sp>
          <p:sp>
            <p:nvSpPr>
              <p:cNvPr id="348207" name="Oval 47"/>
              <p:cNvSpPr>
                <a:spLocks noChangeArrowheads="1"/>
              </p:cNvSpPr>
              <p:nvPr/>
            </p:nvSpPr>
            <p:spPr bwMode="auto">
              <a:xfrm>
                <a:off x="552" y="2408"/>
                <a:ext cx="160" cy="1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en-US" i="1">
                    <a:latin typeface="+mn-lt"/>
                  </a:rPr>
                  <a:t>s</a:t>
                </a:r>
              </a:p>
            </p:txBody>
          </p:sp>
          <p:sp>
            <p:nvSpPr>
              <p:cNvPr id="348208" name="Freeform 48"/>
              <p:cNvSpPr>
                <a:spLocks/>
              </p:cNvSpPr>
              <p:nvPr/>
            </p:nvSpPr>
            <p:spPr bwMode="auto">
              <a:xfrm>
                <a:off x="632" y="1824"/>
                <a:ext cx="816" cy="588"/>
              </a:xfrm>
              <a:custGeom>
                <a:avLst/>
                <a:gdLst/>
                <a:ahLst/>
                <a:cxnLst>
                  <a:cxn ang="0">
                    <a:pos x="0" y="588"/>
                  </a:cxn>
                  <a:cxn ang="0">
                    <a:pos x="144" y="260"/>
                  </a:cxn>
                  <a:cxn ang="0">
                    <a:pos x="424" y="36"/>
                  </a:cxn>
                  <a:cxn ang="0">
                    <a:pos x="816" y="44"/>
                  </a:cxn>
                </a:cxnLst>
                <a:rect l="0" t="0" r="r" b="b"/>
                <a:pathLst>
                  <a:path w="816" h="588">
                    <a:moveTo>
                      <a:pt x="0" y="588"/>
                    </a:moveTo>
                    <a:cubicBezTo>
                      <a:pt x="36" y="470"/>
                      <a:pt x="73" y="352"/>
                      <a:pt x="144" y="260"/>
                    </a:cubicBezTo>
                    <a:cubicBezTo>
                      <a:pt x="215" y="168"/>
                      <a:pt x="312" y="72"/>
                      <a:pt x="424" y="36"/>
                    </a:cubicBezTo>
                    <a:cubicBezTo>
                      <a:pt x="536" y="0"/>
                      <a:pt x="676" y="22"/>
                      <a:pt x="816" y="44"/>
                    </a:cubicBezTo>
                  </a:path>
                </a:pathLst>
              </a:custGeom>
              <a:noFill/>
              <a:ln w="12700" cap="flat" cmpd="sng">
                <a:solidFill>
                  <a:schemeClr val="tx1"/>
                </a:solidFill>
                <a:prstDash val="dash"/>
                <a:round/>
                <a:headEnd type="none" w="sm" len="sm"/>
                <a:tailEnd type="triangle" w="med" len="med"/>
              </a:ln>
              <a:effectLst/>
            </p:spPr>
            <p:txBody>
              <a:bodyPr wrap="none" anchor="ctr"/>
              <a:lstStyle/>
              <a:p>
                <a:pPr algn="ctr"/>
                <a:endParaRPr lang="en-US">
                  <a:latin typeface="+mn-lt"/>
                </a:endParaRPr>
              </a:p>
            </p:txBody>
          </p:sp>
          <p:sp>
            <p:nvSpPr>
              <p:cNvPr id="348209" name="Freeform 49"/>
              <p:cNvSpPr>
                <a:spLocks/>
              </p:cNvSpPr>
              <p:nvPr/>
            </p:nvSpPr>
            <p:spPr bwMode="auto">
              <a:xfrm>
                <a:off x="664" y="2308"/>
                <a:ext cx="1424" cy="377"/>
              </a:xfrm>
              <a:custGeom>
                <a:avLst/>
                <a:gdLst/>
                <a:ahLst/>
                <a:cxnLst>
                  <a:cxn ang="0">
                    <a:pos x="0" y="280"/>
                  </a:cxn>
                  <a:cxn ang="0">
                    <a:pos x="720" y="376"/>
                  </a:cxn>
                  <a:cxn ang="0">
                    <a:pos x="1192" y="288"/>
                  </a:cxn>
                  <a:cxn ang="0">
                    <a:pos x="1424" y="0"/>
                  </a:cxn>
                </a:cxnLst>
                <a:rect l="0" t="0" r="r" b="b"/>
                <a:pathLst>
                  <a:path w="1424" h="377">
                    <a:moveTo>
                      <a:pt x="0" y="280"/>
                    </a:moveTo>
                    <a:cubicBezTo>
                      <a:pt x="260" y="327"/>
                      <a:pt x="521" y="375"/>
                      <a:pt x="720" y="376"/>
                    </a:cubicBezTo>
                    <a:cubicBezTo>
                      <a:pt x="919" y="377"/>
                      <a:pt x="1075" y="351"/>
                      <a:pt x="1192" y="288"/>
                    </a:cubicBezTo>
                    <a:cubicBezTo>
                      <a:pt x="1309" y="225"/>
                      <a:pt x="1366" y="112"/>
                      <a:pt x="1424" y="0"/>
                    </a:cubicBezTo>
                  </a:path>
                </a:pathLst>
              </a:custGeom>
              <a:noFill/>
              <a:ln w="12700" cap="flat" cmpd="sng">
                <a:solidFill>
                  <a:schemeClr val="tx1"/>
                </a:solidFill>
                <a:prstDash val="dash"/>
                <a:round/>
                <a:headEnd type="none" w="sm" len="sm"/>
                <a:tailEnd type="triangle" w="med" len="med"/>
              </a:ln>
              <a:effectLst/>
            </p:spPr>
            <p:txBody>
              <a:bodyPr wrap="none" anchor="ctr"/>
              <a:lstStyle/>
              <a:p>
                <a:pPr algn="ctr"/>
                <a:endParaRPr lang="en-US">
                  <a:latin typeface="+mn-lt"/>
                </a:endParaRPr>
              </a:p>
            </p:txBody>
          </p:sp>
          <p:sp>
            <p:nvSpPr>
              <p:cNvPr id="348210" name="Text Box 50"/>
              <p:cNvSpPr txBox="1">
                <a:spLocks noChangeArrowheads="1"/>
              </p:cNvSpPr>
              <p:nvPr/>
            </p:nvSpPr>
            <p:spPr bwMode="auto">
              <a:xfrm>
                <a:off x="1104" y="1892"/>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1</a:t>
                </a:r>
              </a:p>
            </p:txBody>
          </p:sp>
          <p:sp>
            <p:nvSpPr>
              <p:cNvPr id="348211" name="Text Box 51"/>
              <p:cNvSpPr txBox="1">
                <a:spLocks noChangeArrowheads="1"/>
              </p:cNvSpPr>
              <p:nvPr/>
            </p:nvSpPr>
            <p:spPr bwMode="auto">
              <a:xfrm>
                <a:off x="779" y="2100"/>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dirty="0">
                    <a:latin typeface="+mn-lt"/>
                  </a:rPr>
                  <a:t>0</a:t>
                </a:r>
              </a:p>
            </p:txBody>
          </p:sp>
          <p:sp>
            <p:nvSpPr>
              <p:cNvPr id="348212" name="Text Box 52"/>
              <p:cNvSpPr txBox="1">
                <a:spLocks noChangeArrowheads="1"/>
              </p:cNvSpPr>
              <p:nvPr/>
            </p:nvSpPr>
            <p:spPr bwMode="auto">
              <a:xfrm>
                <a:off x="968" y="2364"/>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0</a:t>
                </a:r>
              </a:p>
            </p:txBody>
          </p:sp>
          <p:sp>
            <p:nvSpPr>
              <p:cNvPr id="348213" name="Text Box 53"/>
              <p:cNvSpPr txBox="1">
                <a:spLocks noChangeArrowheads="1"/>
              </p:cNvSpPr>
              <p:nvPr/>
            </p:nvSpPr>
            <p:spPr bwMode="auto">
              <a:xfrm>
                <a:off x="1216" y="2212"/>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1</a:t>
                </a:r>
              </a:p>
            </p:txBody>
          </p:sp>
          <p:sp>
            <p:nvSpPr>
              <p:cNvPr id="348214" name="Text Box 54"/>
              <p:cNvSpPr txBox="1">
                <a:spLocks noChangeArrowheads="1"/>
              </p:cNvSpPr>
              <p:nvPr/>
            </p:nvSpPr>
            <p:spPr bwMode="auto">
              <a:xfrm>
                <a:off x="2208" y="2092"/>
                <a:ext cx="140"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-3</a:t>
                </a:r>
              </a:p>
            </p:txBody>
          </p:sp>
          <p:sp>
            <p:nvSpPr>
              <p:cNvPr id="348215" name="Text Box 55"/>
              <p:cNvSpPr txBox="1">
                <a:spLocks noChangeArrowheads="1"/>
              </p:cNvSpPr>
              <p:nvPr/>
            </p:nvSpPr>
            <p:spPr bwMode="auto">
              <a:xfrm>
                <a:off x="1608" y="2484"/>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0</a:t>
                </a:r>
              </a:p>
            </p:txBody>
          </p:sp>
          <p:sp>
            <p:nvSpPr>
              <p:cNvPr id="348216" name="Text Box 56"/>
              <p:cNvSpPr txBox="1">
                <a:spLocks noChangeArrowheads="1"/>
              </p:cNvSpPr>
              <p:nvPr/>
            </p:nvSpPr>
            <p:spPr bwMode="auto">
              <a:xfrm>
                <a:off x="1752" y="2220"/>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2</a:t>
                </a:r>
              </a:p>
            </p:txBody>
          </p:sp>
          <p:sp>
            <p:nvSpPr>
              <p:cNvPr id="348217" name="Text Box 57"/>
              <p:cNvSpPr txBox="1">
                <a:spLocks noChangeArrowheads="1"/>
              </p:cNvSpPr>
              <p:nvPr/>
            </p:nvSpPr>
            <p:spPr bwMode="auto">
              <a:xfrm>
                <a:off x="1952" y="2492"/>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0</a:t>
                </a:r>
              </a:p>
            </p:txBody>
          </p:sp>
          <p:sp>
            <p:nvSpPr>
              <p:cNvPr id="348218" name="Text Box 58"/>
              <p:cNvSpPr txBox="1">
                <a:spLocks noChangeArrowheads="1"/>
              </p:cNvSpPr>
              <p:nvPr/>
            </p:nvSpPr>
            <p:spPr bwMode="auto">
              <a:xfrm>
                <a:off x="1800" y="1904"/>
                <a:ext cx="140"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-1</a:t>
                </a:r>
              </a:p>
            </p:txBody>
          </p:sp>
          <p:sp>
            <p:nvSpPr>
              <p:cNvPr id="348219" name="Text Box 59"/>
              <p:cNvSpPr txBox="1">
                <a:spLocks noChangeArrowheads="1"/>
              </p:cNvSpPr>
              <p:nvPr/>
            </p:nvSpPr>
            <p:spPr bwMode="auto">
              <a:xfrm>
                <a:off x="768" y="2332"/>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0</a:t>
                </a:r>
              </a:p>
            </p:txBody>
          </p:sp>
          <p:sp>
            <p:nvSpPr>
              <p:cNvPr id="348220" name="Text Box 60"/>
              <p:cNvSpPr txBox="1">
                <a:spLocks noChangeArrowheads="1"/>
              </p:cNvSpPr>
              <p:nvPr/>
            </p:nvSpPr>
            <p:spPr bwMode="auto">
              <a:xfrm>
                <a:off x="1616" y="1780"/>
                <a:ext cx="140"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-2</a:t>
                </a:r>
              </a:p>
            </p:txBody>
          </p:sp>
          <p:sp>
            <p:nvSpPr>
              <p:cNvPr id="348221" name="Text Box 61"/>
              <p:cNvSpPr txBox="1">
                <a:spLocks noChangeArrowheads="1"/>
              </p:cNvSpPr>
              <p:nvPr/>
            </p:nvSpPr>
            <p:spPr bwMode="auto">
              <a:xfrm>
                <a:off x="720" y="1884"/>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0</a:t>
                </a:r>
              </a:p>
            </p:txBody>
          </p:sp>
          <p:sp>
            <p:nvSpPr>
              <p:cNvPr id="348222" name="Text Box 62"/>
              <p:cNvSpPr txBox="1">
                <a:spLocks noChangeArrowheads="1"/>
              </p:cNvSpPr>
              <p:nvPr/>
            </p:nvSpPr>
            <p:spPr bwMode="auto">
              <a:xfrm>
                <a:off x="1360" y="2120"/>
                <a:ext cx="140"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-2</a:t>
                </a:r>
              </a:p>
            </p:txBody>
          </p:sp>
        </p:grpSp>
        <p:grpSp>
          <p:nvGrpSpPr>
            <p:cNvPr id="3" name="Group 65"/>
            <p:cNvGrpSpPr>
              <a:grpSpLocks/>
            </p:cNvGrpSpPr>
            <p:nvPr/>
          </p:nvGrpSpPr>
          <p:grpSpPr bwMode="auto">
            <a:xfrm>
              <a:off x="4060381" y="3626732"/>
              <a:ext cx="2095501" cy="1219200"/>
              <a:chOff x="2712" y="1840"/>
              <a:chExt cx="1320" cy="768"/>
            </a:xfrm>
          </p:grpSpPr>
          <p:sp>
            <p:nvSpPr>
              <p:cNvPr id="348166" name="Oval 6"/>
              <p:cNvSpPr>
                <a:spLocks noChangeArrowheads="1"/>
              </p:cNvSpPr>
              <p:nvPr/>
            </p:nvSpPr>
            <p:spPr bwMode="auto">
              <a:xfrm>
                <a:off x="2712" y="2128"/>
                <a:ext cx="160" cy="1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en-US" i="1">
                    <a:latin typeface="+mn-lt"/>
                  </a:rPr>
                  <a:t>a</a:t>
                </a:r>
              </a:p>
            </p:txBody>
          </p:sp>
          <p:sp>
            <p:nvSpPr>
              <p:cNvPr id="348167" name="Oval 7"/>
              <p:cNvSpPr>
                <a:spLocks noChangeArrowheads="1"/>
              </p:cNvSpPr>
              <p:nvPr/>
            </p:nvSpPr>
            <p:spPr bwMode="auto">
              <a:xfrm>
                <a:off x="3292" y="1840"/>
                <a:ext cx="160" cy="1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en-US" i="1">
                    <a:latin typeface="+mn-lt"/>
                  </a:rPr>
                  <a:t>b</a:t>
                </a:r>
              </a:p>
            </p:txBody>
          </p:sp>
          <p:sp>
            <p:nvSpPr>
              <p:cNvPr id="348168" name="Oval 8"/>
              <p:cNvSpPr>
                <a:spLocks noChangeArrowheads="1"/>
              </p:cNvSpPr>
              <p:nvPr/>
            </p:nvSpPr>
            <p:spPr bwMode="auto">
              <a:xfrm>
                <a:off x="3292" y="2432"/>
                <a:ext cx="160" cy="1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en-US" i="1">
                    <a:latin typeface="+mn-lt"/>
                  </a:rPr>
                  <a:t>c</a:t>
                </a:r>
              </a:p>
            </p:txBody>
          </p:sp>
          <p:sp>
            <p:nvSpPr>
              <p:cNvPr id="348169" name="Oval 9"/>
              <p:cNvSpPr>
                <a:spLocks noChangeArrowheads="1"/>
              </p:cNvSpPr>
              <p:nvPr/>
            </p:nvSpPr>
            <p:spPr bwMode="auto">
              <a:xfrm>
                <a:off x="3872" y="2136"/>
                <a:ext cx="160" cy="176"/>
              </a:xfrm>
              <a:prstGeom prst="ellipse">
                <a:avLst/>
              </a:prstGeom>
              <a:solidFill>
                <a:schemeClr val="accent1"/>
              </a:solidFill>
              <a:ln w="12700">
                <a:solidFill>
                  <a:schemeClr val="tx1"/>
                </a:solidFill>
                <a:round/>
                <a:headEnd type="none" w="sm" len="sm"/>
                <a:tailEnd type="none" w="sm" len="sm"/>
              </a:ln>
              <a:effectLst/>
            </p:spPr>
            <p:txBody>
              <a:bodyPr wrap="none" anchor="ctr"/>
              <a:lstStyle/>
              <a:p>
                <a:pPr algn="ctr"/>
                <a:r>
                  <a:rPr lang="en-US" i="1">
                    <a:latin typeface="+mn-lt"/>
                  </a:rPr>
                  <a:t>d</a:t>
                </a:r>
              </a:p>
            </p:txBody>
          </p:sp>
          <p:sp>
            <p:nvSpPr>
              <p:cNvPr id="348171" name="Line 11"/>
              <p:cNvSpPr>
                <a:spLocks noChangeShapeType="1"/>
              </p:cNvSpPr>
              <p:nvPr/>
            </p:nvSpPr>
            <p:spPr bwMode="auto">
              <a:xfrm flipV="1">
                <a:off x="2852" y="1952"/>
                <a:ext cx="440" cy="216"/>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172" name="Line 12"/>
              <p:cNvSpPr>
                <a:spLocks noChangeShapeType="1"/>
              </p:cNvSpPr>
              <p:nvPr/>
            </p:nvSpPr>
            <p:spPr bwMode="auto">
              <a:xfrm>
                <a:off x="3452" y="1960"/>
                <a:ext cx="440" cy="216"/>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173" name="Line 13"/>
              <p:cNvSpPr>
                <a:spLocks noChangeShapeType="1"/>
              </p:cNvSpPr>
              <p:nvPr/>
            </p:nvSpPr>
            <p:spPr bwMode="auto">
              <a:xfrm>
                <a:off x="2860" y="2256"/>
                <a:ext cx="440" cy="240"/>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174" name="Line 14"/>
              <p:cNvSpPr>
                <a:spLocks noChangeShapeType="1"/>
              </p:cNvSpPr>
              <p:nvPr/>
            </p:nvSpPr>
            <p:spPr bwMode="auto">
              <a:xfrm flipV="1">
                <a:off x="3444" y="2272"/>
                <a:ext cx="440" cy="216"/>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175" name="Line 15"/>
              <p:cNvSpPr>
                <a:spLocks noChangeShapeType="1"/>
              </p:cNvSpPr>
              <p:nvPr/>
            </p:nvSpPr>
            <p:spPr bwMode="auto">
              <a:xfrm flipV="1">
                <a:off x="3372" y="2016"/>
                <a:ext cx="0" cy="416"/>
              </a:xfrm>
              <a:prstGeom prst="line">
                <a:avLst/>
              </a:prstGeom>
              <a:noFill/>
              <a:ln w="12700">
                <a:solidFill>
                  <a:schemeClr val="tx1"/>
                </a:solidFill>
                <a:round/>
                <a:headEnd type="none" w="sm" len="sm"/>
                <a:tailEnd type="triangle" w="med" len="med"/>
              </a:ln>
              <a:effectLst/>
            </p:spPr>
            <p:txBody>
              <a:bodyPr wrap="none" anchor="ctr"/>
              <a:lstStyle/>
              <a:p>
                <a:pPr algn="ctr"/>
                <a:endParaRPr lang="en-US">
                  <a:latin typeface="+mn-lt"/>
                </a:endParaRPr>
              </a:p>
            </p:txBody>
          </p:sp>
          <p:sp>
            <p:nvSpPr>
              <p:cNvPr id="348181" name="Text Box 21"/>
              <p:cNvSpPr txBox="1">
                <a:spLocks noChangeArrowheads="1"/>
              </p:cNvSpPr>
              <p:nvPr/>
            </p:nvSpPr>
            <p:spPr bwMode="auto">
              <a:xfrm>
                <a:off x="2952" y="1900"/>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3</a:t>
                </a:r>
              </a:p>
            </p:txBody>
          </p:sp>
          <p:sp>
            <p:nvSpPr>
              <p:cNvPr id="348184" name="Text Box 24"/>
              <p:cNvSpPr txBox="1">
                <a:spLocks noChangeArrowheads="1"/>
              </p:cNvSpPr>
              <p:nvPr/>
            </p:nvSpPr>
            <p:spPr bwMode="auto">
              <a:xfrm>
                <a:off x="3064" y="2220"/>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1</a:t>
                </a:r>
              </a:p>
            </p:txBody>
          </p:sp>
          <p:sp>
            <p:nvSpPr>
              <p:cNvPr id="348187" name="Text Box 27"/>
              <p:cNvSpPr txBox="1">
                <a:spLocks noChangeArrowheads="1"/>
              </p:cNvSpPr>
              <p:nvPr/>
            </p:nvSpPr>
            <p:spPr bwMode="auto">
              <a:xfrm>
                <a:off x="3600" y="2228"/>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5</a:t>
                </a:r>
              </a:p>
            </p:txBody>
          </p:sp>
          <p:sp>
            <p:nvSpPr>
              <p:cNvPr id="348189" name="Text Box 29"/>
              <p:cNvSpPr txBox="1">
                <a:spLocks noChangeArrowheads="1"/>
              </p:cNvSpPr>
              <p:nvPr/>
            </p:nvSpPr>
            <p:spPr bwMode="auto">
              <a:xfrm>
                <a:off x="3648" y="1912"/>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0</a:t>
                </a:r>
              </a:p>
            </p:txBody>
          </p:sp>
          <p:sp>
            <p:nvSpPr>
              <p:cNvPr id="348193" name="Text Box 33"/>
              <p:cNvSpPr txBox="1">
                <a:spLocks noChangeArrowheads="1"/>
              </p:cNvSpPr>
              <p:nvPr/>
            </p:nvSpPr>
            <p:spPr bwMode="auto">
              <a:xfrm>
                <a:off x="3276" y="2128"/>
                <a:ext cx="82" cy="155"/>
              </a:xfrm>
              <a:prstGeom prst="rect">
                <a:avLst/>
              </a:prstGeom>
              <a:noFill/>
              <a:ln w="12700">
                <a:noFill/>
                <a:miter lim="800000"/>
                <a:headEnd type="none" w="sm" len="sm"/>
                <a:tailEnd type="none" w="sm" len="sm"/>
              </a:ln>
              <a:effectLst/>
            </p:spPr>
            <p:txBody>
              <a:bodyPr wrap="none" lIns="0" tIns="0" rIns="0" bIns="0">
                <a:spAutoFit/>
              </a:bodyPr>
              <a:lstStyle/>
              <a:p>
                <a:pPr algn="ctr">
                  <a:spcBef>
                    <a:spcPct val="50000"/>
                  </a:spcBef>
                </a:pPr>
                <a:r>
                  <a:rPr lang="en-US">
                    <a:latin typeface="+mn-lt"/>
                  </a:rPr>
                  <a:t>0</a:t>
                </a:r>
              </a:p>
            </p:txBody>
          </p:sp>
        </p:gr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13378" y="568325"/>
            <a:ext cx="9021762" cy="838200"/>
          </a:xfrm>
        </p:spPr>
        <p:txBody>
          <a:bodyPr/>
          <a:lstStyle/>
          <a:p>
            <a:r>
              <a:rPr lang="en-US" dirty="0"/>
              <a:t>Better Min Cost Augmentation</a:t>
            </a:r>
          </a:p>
        </p:txBody>
      </p:sp>
      <p:sp>
        <p:nvSpPr>
          <p:cNvPr id="3" name="Content Placeholder 2"/>
          <p:cNvSpPr>
            <a:spLocks noGrp="1"/>
          </p:cNvSpPr>
          <p:nvPr>
            <p:ph idx="1"/>
          </p:nvPr>
        </p:nvSpPr>
        <p:spPr>
          <a:xfrm>
            <a:off x="12699" y="1502228"/>
            <a:ext cx="9131301" cy="5214257"/>
          </a:xfrm>
        </p:spPr>
        <p:txBody>
          <a:bodyPr/>
          <a:lstStyle/>
          <a:p>
            <a:r>
              <a:rPr lang="en-US" dirty="0"/>
              <a:t>Recap of version using transformed edge costs</a:t>
            </a:r>
          </a:p>
          <a:p>
            <a:pPr lvl="1"/>
            <a:r>
              <a:rPr lang="en-US" sz="2000" dirty="0"/>
              <a:t>transform edge costs to make them non-negative</a:t>
            </a:r>
          </a:p>
          <a:p>
            <a:pPr>
              <a:buNone/>
            </a:pPr>
            <a:r>
              <a:rPr lang="en-US" sz="2000" i="1" dirty="0"/>
              <a:t>	    cost</a:t>
            </a:r>
            <a:r>
              <a:rPr lang="en-US" sz="2000" baseline="-25000" dirty="0"/>
              <a:t>1</a:t>
            </a:r>
            <a:r>
              <a:rPr lang="en-US" sz="2000" dirty="0"/>
              <a:t>(</a:t>
            </a:r>
            <a:r>
              <a:rPr lang="en-US" sz="2000" i="1" dirty="0" err="1"/>
              <a:t>u</a:t>
            </a:r>
            <a:r>
              <a:rPr lang="en-US" sz="2000" dirty="0" err="1"/>
              <a:t>,</a:t>
            </a:r>
            <a:r>
              <a:rPr lang="en-US" sz="2000" i="1" dirty="0" err="1"/>
              <a:t>v</a:t>
            </a:r>
            <a:r>
              <a:rPr lang="en-US" sz="2000" dirty="0"/>
              <a:t>)=</a:t>
            </a:r>
            <a:r>
              <a:rPr lang="en-US" sz="2000" i="1" dirty="0"/>
              <a:t>cost</a:t>
            </a:r>
            <a:r>
              <a:rPr lang="en-US" sz="2000" dirty="0"/>
              <a:t>(</a:t>
            </a:r>
            <a:r>
              <a:rPr lang="en-US" sz="2000" i="1" dirty="0" err="1"/>
              <a:t>u</a:t>
            </a:r>
            <a:r>
              <a:rPr lang="en-US" sz="2000" dirty="0" err="1"/>
              <a:t>,</a:t>
            </a:r>
            <a:r>
              <a:rPr lang="en-US" sz="2000" i="1" dirty="0" err="1"/>
              <a:t>v</a:t>
            </a:r>
            <a:r>
              <a:rPr lang="en-US" sz="2000" dirty="0"/>
              <a:t>)+</a:t>
            </a:r>
            <a:r>
              <a:rPr lang="en-US" sz="2000" i="1" dirty="0"/>
              <a:t>dist</a:t>
            </a:r>
            <a:r>
              <a:rPr lang="en-US" sz="2000" dirty="0"/>
              <a:t>(</a:t>
            </a:r>
            <a:r>
              <a:rPr lang="en-US" sz="2000" i="1" dirty="0"/>
              <a:t>u</a:t>
            </a:r>
            <a:r>
              <a:rPr lang="en-US" sz="2000" dirty="0"/>
              <a:t>)</a:t>
            </a:r>
            <a:r>
              <a:rPr lang="en-US" sz="2000" dirty="0">
                <a:latin typeface="Symbol" pitchFamily="18" charset="2"/>
              </a:rPr>
              <a:t>-</a:t>
            </a:r>
            <a:r>
              <a:rPr lang="en-US" sz="2000" i="1" dirty="0"/>
              <a:t>dist</a:t>
            </a:r>
            <a:r>
              <a:rPr lang="en-US" sz="2000" dirty="0"/>
              <a:t>(</a:t>
            </a:r>
            <a:r>
              <a:rPr lang="en-US" sz="2000" i="1" dirty="0"/>
              <a:t>v</a:t>
            </a:r>
            <a:r>
              <a:rPr lang="en-US" sz="2000" dirty="0"/>
              <a:t>)    </a:t>
            </a:r>
            <a:r>
              <a:rPr lang="en-US" sz="2000" i="1" dirty="0"/>
              <a:t>cost</a:t>
            </a:r>
            <a:r>
              <a:rPr lang="en-US" sz="2000" baseline="-25000" dirty="0"/>
              <a:t>1</a:t>
            </a:r>
            <a:r>
              <a:rPr lang="en-US" sz="2000" dirty="0"/>
              <a:t>(</a:t>
            </a:r>
            <a:r>
              <a:rPr lang="en-US" sz="2000" i="1" dirty="0" err="1"/>
              <a:t>v</a:t>
            </a:r>
            <a:r>
              <a:rPr lang="en-US" sz="2000" dirty="0" err="1"/>
              <a:t>,</a:t>
            </a:r>
            <a:r>
              <a:rPr lang="en-US" sz="2000" i="1" dirty="0" err="1"/>
              <a:t>u</a:t>
            </a:r>
            <a:r>
              <a:rPr lang="en-US" sz="2000" dirty="0"/>
              <a:t>)=–</a:t>
            </a:r>
            <a:r>
              <a:rPr lang="en-US" sz="2000" i="1" dirty="0"/>
              <a:t>cost</a:t>
            </a:r>
            <a:r>
              <a:rPr lang="en-US" sz="2000" baseline="-25000" dirty="0"/>
              <a:t>1</a:t>
            </a:r>
            <a:r>
              <a:rPr lang="en-US" sz="2000" dirty="0"/>
              <a:t>(</a:t>
            </a:r>
            <a:r>
              <a:rPr lang="en-US" sz="2000" i="1" dirty="0" err="1"/>
              <a:t>u</a:t>
            </a:r>
            <a:r>
              <a:rPr lang="en-US" sz="2000" dirty="0" err="1"/>
              <a:t>,</a:t>
            </a:r>
            <a:r>
              <a:rPr lang="en-US" sz="2000" i="1" dirty="0" err="1"/>
              <a:t>v</a:t>
            </a:r>
            <a:r>
              <a:rPr lang="en-US" sz="2000" dirty="0"/>
              <a:t>)</a:t>
            </a:r>
          </a:p>
          <a:p>
            <a:pPr lvl="1"/>
            <a:r>
              <a:rPr lang="en-US" sz="2000" dirty="0"/>
              <a:t>repeat the following steps until no augmenting path</a:t>
            </a:r>
          </a:p>
          <a:p>
            <a:pPr lvl="2"/>
            <a:r>
              <a:rPr lang="en-US" sz="1800" dirty="0"/>
              <a:t>let </a:t>
            </a:r>
            <a:r>
              <a:rPr lang="en-US" sz="1800" i="1" dirty="0" err="1"/>
              <a:t>dist</a:t>
            </a:r>
            <a:r>
              <a:rPr lang="en-US" sz="1800" i="1" baseline="-25000" dirty="0" err="1"/>
              <a:t>k</a:t>
            </a:r>
            <a:r>
              <a:rPr lang="en-US" sz="1800" dirty="0"/>
              <a:t>(</a:t>
            </a:r>
            <a:r>
              <a:rPr lang="en-US" sz="1800" i="1" dirty="0"/>
              <a:t>u</a:t>
            </a:r>
            <a:r>
              <a:rPr lang="en-US" sz="1800" dirty="0"/>
              <a:t>) be length of shortest path from </a:t>
            </a:r>
            <a:r>
              <a:rPr lang="en-US" sz="1800" i="1" dirty="0"/>
              <a:t>s</a:t>
            </a:r>
            <a:r>
              <a:rPr lang="en-US" sz="1800" dirty="0"/>
              <a:t> to </a:t>
            </a:r>
            <a:r>
              <a:rPr lang="en-US" sz="1800" i="1" dirty="0"/>
              <a:t>u</a:t>
            </a:r>
            <a:r>
              <a:rPr lang="en-US" sz="1800" dirty="0"/>
              <a:t> in current residual graph, where cost of an edge [</a:t>
            </a:r>
            <a:r>
              <a:rPr lang="en-US" sz="1800" i="1" dirty="0" err="1"/>
              <a:t>u</a:t>
            </a:r>
            <a:r>
              <a:rPr lang="en-US" sz="1800" dirty="0" err="1"/>
              <a:t>,</a:t>
            </a:r>
            <a:r>
              <a:rPr lang="en-US" sz="1800" i="1" dirty="0" err="1"/>
              <a:t>v</a:t>
            </a:r>
            <a:r>
              <a:rPr lang="en-US" sz="1800" dirty="0"/>
              <a:t>] in residual graph is given by </a:t>
            </a:r>
            <a:r>
              <a:rPr lang="en-US" sz="1800" i="1" dirty="0" err="1"/>
              <a:t>cost</a:t>
            </a:r>
            <a:r>
              <a:rPr lang="en-US" sz="1800" i="1" baseline="-25000" dirty="0" err="1"/>
              <a:t>k</a:t>
            </a:r>
            <a:r>
              <a:rPr lang="en-US" sz="1800" dirty="0"/>
              <a:t>(</a:t>
            </a:r>
            <a:r>
              <a:rPr lang="en-US" sz="1800" i="1" dirty="0" err="1"/>
              <a:t>u</a:t>
            </a:r>
            <a:r>
              <a:rPr lang="en-US" sz="1800" dirty="0" err="1"/>
              <a:t>,</a:t>
            </a:r>
            <a:r>
              <a:rPr lang="en-US" sz="1800" i="1" dirty="0" err="1"/>
              <a:t>v</a:t>
            </a:r>
            <a:r>
              <a:rPr lang="en-US" sz="1800" dirty="0"/>
              <a:t>) (compute </a:t>
            </a:r>
            <a:r>
              <a:rPr lang="en-US" sz="1800" i="1" dirty="0" err="1"/>
              <a:t>dist</a:t>
            </a:r>
            <a:r>
              <a:rPr lang="en-US" sz="1800" i="1" baseline="-25000" dirty="0" err="1"/>
              <a:t>k</a:t>
            </a:r>
            <a:r>
              <a:rPr lang="en-US" sz="1800" dirty="0"/>
              <a:t> using </a:t>
            </a:r>
            <a:r>
              <a:rPr lang="en-US" sz="1800" dirty="0" err="1"/>
              <a:t>Dijkstra's</a:t>
            </a:r>
            <a:r>
              <a:rPr lang="en-US" sz="1800" dirty="0"/>
              <a:t> algorithm)</a:t>
            </a:r>
          </a:p>
          <a:p>
            <a:pPr lvl="2"/>
            <a:r>
              <a:rPr lang="en-US" sz="1800" dirty="0"/>
              <a:t>saturate selected path; for all edges [</a:t>
            </a:r>
            <a:r>
              <a:rPr lang="en-US" sz="1800" i="1" dirty="0" err="1"/>
              <a:t>u</a:t>
            </a:r>
            <a:r>
              <a:rPr lang="en-US" sz="1800" dirty="0" err="1"/>
              <a:t>,</a:t>
            </a:r>
            <a:r>
              <a:rPr lang="en-US" sz="1800" i="1" dirty="0" err="1"/>
              <a:t>v</a:t>
            </a:r>
            <a:r>
              <a:rPr lang="en-US" sz="1800" dirty="0"/>
              <a:t>] in </a:t>
            </a:r>
            <a:r>
              <a:rPr lang="en-US" sz="1800" i="1" dirty="0"/>
              <a:t>G </a:t>
            </a:r>
            <a:r>
              <a:rPr lang="en-US" sz="1800" dirty="0"/>
              <a:t>compute,</a:t>
            </a:r>
          </a:p>
          <a:p>
            <a:pPr marL="53975" lvl="2" indent="0" algn="ctr">
              <a:buNone/>
            </a:pPr>
            <a:r>
              <a:rPr lang="en-US" sz="1800" i="1" dirty="0"/>
              <a:t>cost</a:t>
            </a:r>
            <a:r>
              <a:rPr lang="en-US" sz="1800" i="1" baseline="-25000" dirty="0"/>
              <a:t>k</a:t>
            </a:r>
            <a:r>
              <a:rPr lang="en-US" sz="1800" baseline="-25000" dirty="0"/>
              <a:t>+1</a:t>
            </a:r>
            <a:r>
              <a:rPr lang="en-US" sz="1800" dirty="0"/>
              <a:t>(</a:t>
            </a:r>
            <a:r>
              <a:rPr lang="en-US" sz="1800" i="1" dirty="0" err="1"/>
              <a:t>u</a:t>
            </a:r>
            <a:r>
              <a:rPr lang="en-US" sz="1800" dirty="0" err="1"/>
              <a:t>,</a:t>
            </a:r>
            <a:r>
              <a:rPr lang="en-US" sz="1800" i="1" dirty="0" err="1"/>
              <a:t>v</a:t>
            </a:r>
            <a:r>
              <a:rPr lang="en-US" sz="1800" dirty="0"/>
              <a:t>)=</a:t>
            </a:r>
            <a:r>
              <a:rPr lang="en-US" sz="1800" i="1" dirty="0" err="1"/>
              <a:t>cost</a:t>
            </a:r>
            <a:r>
              <a:rPr lang="en-US" sz="1800" i="1" baseline="-25000" dirty="0" err="1"/>
              <a:t>k</a:t>
            </a:r>
            <a:r>
              <a:rPr lang="en-US" sz="1800" dirty="0"/>
              <a:t>(</a:t>
            </a:r>
            <a:r>
              <a:rPr lang="en-US" sz="1800" i="1" dirty="0" err="1"/>
              <a:t>u</a:t>
            </a:r>
            <a:r>
              <a:rPr lang="en-US" sz="1800" dirty="0" err="1"/>
              <a:t>,</a:t>
            </a:r>
            <a:r>
              <a:rPr lang="en-US" sz="1800" i="1" dirty="0" err="1"/>
              <a:t>v</a:t>
            </a:r>
            <a:r>
              <a:rPr lang="en-US" sz="1800" dirty="0"/>
              <a:t>)+</a:t>
            </a:r>
            <a:r>
              <a:rPr lang="en-US" sz="1800" i="1" dirty="0" err="1"/>
              <a:t>dist</a:t>
            </a:r>
            <a:r>
              <a:rPr lang="en-US" sz="1800" i="1" baseline="-25000" dirty="0" err="1"/>
              <a:t>k</a:t>
            </a:r>
            <a:r>
              <a:rPr lang="en-US" sz="1800" dirty="0"/>
              <a:t>(</a:t>
            </a:r>
            <a:r>
              <a:rPr lang="en-US" sz="1800" i="1" dirty="0"/>
              <a:t>u</a:t>
            </a:r>
            <a:r>
              <a:rPr lang="en-US" sz="1800" dirty="0"/>
              <a:t>)</a:t>
            </a:r>
            <a:r>
              <a:rPr lang="en-US" sz="1800" dirty="0">
                <a:latin typeface="Symbol" pitchFamily="18" charset="2"/>
              </a:rPr>
              <a:t>-</a:t>
            </a:r>
            <a:r>
              <a:rPr lang="en-US" sz="1800" i="1" dirty="0" err="1"/>
              <a:t>dist</a:t>
            </a:r>
            <a:r>
              <a:rPr lang="en-US" sz="1800" i="1" baseline="-25000" dirty="0" err="1"/>
              <a:t>k</a:t>
            </a:r>
            <a:r>
              <a:rPr lang="en-US" sz="1800" dirty="0"/>
              <a:t>(</a:t>
            </a:r>
            <a:r>
              <a:rPr lang="en-US" sz="1800" i="1" dirty="0"/>
              <a:t>v</a:t>
            </a:r>
            <a:r>
              <a:rPr lang="en-US" sz="1800" dirty="0"/>
              <a:t>)</a:t>
            </a:r>
            <a:endParaRPr lang="en-US" dirty="0"/>
          </a:p>
          <a:p>
            <a:r>
              <a:rPr lang="en-US" dirty="0"/>
              <a:t>Alternate approach to cost transform</a:t>
            </a:r>
          </a:p>
          <a:p>
            <a:pPr lvl="1"/>
            <a:r>
              <a:rPr lang="en-US" dirty="0"/>
              <a:t>define current costs in terms of vertex labels</a:t>
            </a:r>
          </a:p>
          <a:p>
            <a:pPr lvl="1"/>
            <a:r>
              <a:rPr lang="en-US" dirty="0"/>
              <a:t>transform labels to effectively transform costs</a:t>
            </a:r>
          </a:p>
          <a:p>
            <a:r>
              <a:rPr lang="en-US" dirty="0"/>
              <a:t>Can also use vertex labels for </a:t>
            </a:r>
            <a:r>
              <a:rPr lang="en-US" i="1" dirty="0"/>
              <a:t>scaling algorithm</a:t>
            </a:r>
          </a:p>
          <a:p>
            <a:pPr lvl="1"/>
            <a:r>
              <a:rPr lang="en-US" dirty="0"/>
              <a:t>allows use of higher capacity augmenting paths</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left)">
                                      <p:cBhvr>
                                        <p:cTn id="10" dur="500"/>
                                        <p:tgtEl>
                                          <p:spTgt spid="3">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wipe(left)">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wipe(left)">
                                      <p:cBhvr>
                                        <p:cTn id="18" dur="500"/>
                                        <p:tgtEl>
                                          <p:spTgt spid="3">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wipe(left)">
                                      <p:cBhvr>
                                        <p:cTn id="21" dur="500"/>
                                        <p:tgtEl>
                                          <p:spTgt spid="3">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wipe(left)">
                                      <p:cBhvr>
                                        <p:cTn id="24" dur="500"/>
                                        <p:tgtEl>
                                          <p:spTgt spid="3">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wipe(left)">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wipe(left)">
                                      <p:cBhvr>
                                        <p:cTn id="32" dur="500"/>
                                        <p:tgtEl>
                                          <p:spTgt spid="3">
                                            <p:txEl>
                                              <p:pRg st="7" end="7"/>
                                            </p:txEl>
                                          </p:spTgt>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wipe(left)">
                                      <p:cBhvr>
                                        <p:cTn id="35" dur="500"/>
                                        <p:tgtEl>
                                          <p:spTgt spid="3">
                                            <p:txEl>
                                              <p:pRg st="8" end="8"/>
                                            </p:txEl>
                                          </p:spTgt>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
                                            <p:txEl>
                                              <p:pRg st="9" end="9"/>
                                            </p:txEl>
                                          </p:spTgt>
                                        </p:tgtEl>
                                        <p:attrNameLst>
                                          <p:attrName>style.visibility</p:attrName>
                                        </p:attrNameLst>
                                      </p:cBhvr>
                                      <p:to>
                                        <p:strVal val="visible"/>
                                      </p:to>
                                    </p:set>
                                    <p:animEffect transition="in" filter="wipe(left)">
                                      <p:cBhvr>
                                        <p:cTn id="38" dur="500"/>
                                        <p:tgtEl>
                                          <p:spTgt spid="3">
                                            <p:txEl>
                                              <p:pRg st="9" end="9"/>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wipe(left)">
                                      <p:cBhvr>
                                        <p:cTn id="43" dur="500"/>
                                        <p:tgtEl>
                                          <p:spTgt spid="3">
                                            <p:txEl>
                                              <p:pRg st="10" end="10"/>
                                            </p:txEl>
                                          </p:spTgt>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3">
                                            <p:txEl>
                                              <p:pRg st="11" end="11"/>
                                            </p:txEl>
                                          </p:spTgt>
                                        </p:tgtEl>
                                        <p:attrNameLst>
                                          <p:attrName>style.visibility</p:attrName>
                                        </p:attrNameLst>
                                      </p:cBhvr>
                                      <p:to>
                                        <p:strVal val="visible"/>
                                      </p:to>
                                    </p:set>
                                    <p:animEffect transition="in" filter="wipe(left)">
                                      <p:cBhvr>
                                        <p:cTn id="46"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1394" name="Rectangle 2"/>
          <p:cNvSpPr>
            <a:spLocks noGrp="1" noChangeArrowheads="1"/>
          </p:cNvSpPr>
          <p:nvPr>
            <p:ph type="title"/>
          </p:nvPr>
        </p:nvSpPr>
        <p:spPr>
          <a:xfrm>
            <a:off x="0" y="568325"/>
            <a:ext cx="9144000" cy="838200"/>
          </a:xfrm>
        </p:spPr>
        <p:txBody>
          <a:bodyPr/>
          <a:lstStyle/>
          <a:p>
            <a:r>
              <a:rPr lang="en-US" sz="3200" dirty="0"/>
              <a:t>Using Vertex Labels to Transform Costs</a:t>
            </a:r>
          </a:p>
        </p:txBody>
      </p:sp>
      <p:sp>
        <p:nvSpPr>
          <p:cNvPr id="571395" name="Rectangle 3"/>
          <p:cNvSpPr>
            <a:spLocks noGrp="1" noChangeArrowheads="1"/>
          </p:cNvSpPr>
          <p:nvPr>
            <p:ph type="body" idx="1"/>
          </p:nvPr>
        </p:nvSpPr>
        <p:spPr>
          <a:xfrm>
            <a:off x="0" y="1313234"/>
            <a:ext cx="9142413" cy="5544767"/>
          </a:xfrm>
        </p:spPr>
        <p:txBody>
          <a:bodyPr/>
          <a:lstStyle/>
          <a:p>
            <a:pPr marL="223838" indent="-223838"/>
            <a:r>
              <a:rPr lang="en-US" sz="2400" dirty="0"/>
              <a:t>Cost transform for least-cost augmenting path algorithm 	</a:t>
            </a:r>
            <a:r>
              <a:rPr lang="en-US" sz="2000" i="1" dirty="0"/>
              <a:t>cost</a:t>
            </a:r>
            <a:r>
              <a:rPr lang="en-US" sz="2000" i="1" baseline="-25000" dirty="0"/>
              <a:t>k</a:t>
            </a:r>
            <a:r>
              <a:rPr lang="en-US" sz="2000" baseline="-25000" dirty="0"/>
              <a:t>+1</a:t>
            </a:r>
            <a:r>
              <a:rPr lang="en-US" sz="2000" dirty="0"/>
              <a:t>(</a:t>
            </a:r>
            <a:r>
              <a:rPr lang="en-US" sz="2000" i="1" dirty="0" err="1"/>
              <a:t>u</a:t>
            </a:r>
            <a:r>
              <a:rPr lang="en-US" sz="2000" dirty="0" err="1"/>
              <a:t>,</a:t>
            </a:r>
            <a:r>
              <a:rPr lang="en-US" sz="2000" i="1" dirty="0" err="1"/>
              <a:t>v</a:t>
            </a:r>
            <a:r>
              <a:rPr lang="en-US" sz="2000" dirty="0"/>
              <a:t>)=</a:t>
            </a:r>
            <a:r>
              <a:rPr lang="en-US" sz="2000" i="1" dirty="0" err="1"/>
              <a:t>cost</a:t>
            </a:r>
            <a:r>
              <a:rPr lang="en-US" sz="2000" i="1" baseline="-25000" dirty="0" err="1"/>
              <a:t>k</a:t>
            </a:r>
            <a:r>
              <a:rPr lang="en-US" sz="2000" dirty="0"/>
              <a:t>(</a:t>
            </a:r>
            <a:r>
              <a:rPr lang="en-US" sz="2000" i="1" dirty="0" err="1"/>
              <a:t>u</a:t>
            </a:r>
            <a:r>
              <a:rPr lang="en-US" sz="2000" dirty="0" err="1"/>
              <a:t>,</a:t>
            </a:r>
            <a:r>
              <a:rPr lang="en-US" sz="2000" i="1" dirty="0" err="1"/>
              <a:t>v</a:t>
            </a:r>
            <a:r>
              <a:rPr lang="en-US" sz="2000" dirty="0"/>
              <a:t>)+</a:t>
            </a:r>
            <a:r>
              <a:rPr lang="en-US" sz="2000" i="1" dirty="0" err="1"/>
              <a:t>dist</a:t>
            </a:r>
            <a:r>
              <a:rPr lang="en-US" sz="2000" i="1" baseline="-25000" dirty="0" err="1"/>
              <a:t>k</a:t>
            </a:r>
            <a:r>
              <a:rPr lang="en-US" sz="2000" dirty="0"/>
              <a:t>(</a:t>
            </a:r>
            <a:r>
              <a:rPr lang="en-US" sz="2000" i="1" dirty="0"/>
              <a:t>u</a:t>
            </a:r>
            <a:r>
              <a:rPr lang="en-US" sz="2000" dirty="0"/>
              <a:t>)</a:t>
            </a:r>
            <a:r>
              <a:rPr lang="en-US" sz="2000" dirty="0">
                <a:latin typeface="Symbol" pitchFamily="18" charset="2"/>
              </a:rPr>
              <a:t>-</a:t>
            </a:r>
            <a:r>
              <a:rPr lang="en-US" sz="2000" i="1" dirty="0" err="1"/>
              <a:t>dist</a:t>
            </a:r>
            <a:r>
              <a:rPr lang="en-US" sz="2000" i="1" baseline="-25000" dirty="0" err="1"/>
              <a:t>k</a:t>
            </a:r>
            <a:r>
              <a:rPr lang="en-US" sz="2000" dirty="0"/>
              <a:t>(</a:t>
            </a:r>
            <a:r>
              <a:rPr lang="en-US" sz="2000" i="1" dirty="0"/>
              <a:t>v</a:t>
            </a:r>
            <a:r>
              <a:rPr lang="en-US" sz="2000" dirty="0"/>
              <a:t>)</a:t>
            </a:r>
            <a:br>
              <a:rPr lang="en-US" sz="2400" dirty="0"/>
            </a:br>
            <a:r>
              <a:rPr lang="en-US" sz="2400" dirty="0"/>
              <a:t>and consequently,</a:t>
            </a:r>
            <a:br>
              <a:rPr lang="en-US" sz="2400" dirty="0"/>
            </a:br>
            <a:r>
              <a:rPr lang="en-US" sz="2400" dirty="0"/>
              <a:t>      </a:t>
            </a:r>
            <a:r>
              <a:rPr lang="en-US" sz="2000" i="1" dirty="0"/>
              <a:t>cost</a:t>
            </a:r>
            <a:r>
              <a:rPr lang="en-US" sz="2000" i="1" baseline="-25000" dirty="0"/>
              <a:t>k</a:t>
            </a:r>
            <a:r>
              <a:rPr lang="en-US" sz="2000" baseline="-25000" dirty="0"/>
              <a:t>+1</a:t>
            </a:r>
            <a:r>
              <a:rPr lang="en-US" sz="2000" dirty="0"/>
              <a:t>(</a:t>
            </a:r>
            <a:r>
              <a:rPr lang="en-US" sz="2000" i="1" dirty="0" err="1"/>
              <a:t>u</a:t>
            </a:r>
            <a:r>
              <a:rPr lang="en-US" sz="2000" dirty="0" err="1"/>
              <a:t>,</a:t>
            </a:r>
            <a:r>
              <a:rPr lang="en-US" sz="2000" i="1" dirty="0" err="1"/>
              <a:t>v</a:t>
            </a:r>
            <a:r>
              <a:rPr lang="en-US" sz="2000" dirty="0"/>
              <a:t>)=</a:t>
            </a:r>
            <a:r>
              <a:rPr lang="en-US" sz="2000" i="1" dirty="0"/>
              <a:t>cost</a:t>
            </a:r>
            <a:r>
              <a:rPr lang="en-US" sz="2000" baseline="-25000" dirty="0"/>
              <a:t>0</a:t>
            </a:r>
            <a:r>
              <a:rPr lang="en-US" sz="2000" dirty="0"/>
              <a:t>(</a:t>
            </a:r>
            <a:r>
              <a:rPr lang="en-US" sz="2000" i="1" dirty="0" err="1"/>
              <a:t>u</a:t>
            </a:r>
            <a:r>
              <a:rPr lang="en-US" sz="2000" dirty="0" err="1"/>
              <a:t>,</a:t>
            </a:r>
            <a:r>
              <a:rPr lang="en-US" sz="2000" i="1" dirty="0" err="1"/>
              <a:t>v</a:t>
            </a:r>
            <a:r>
              <a:rPr lang="en-US" sz="2000" dirty="0"/>
              <a:t>)+(</a:t>
            </a:r>
            <a:r>
              <a:rPr lang="en-US" sz="2000" i="1" dirty="0"/>
              <a:t>dist</a:t>
            </a:r>
            <a:r>
              <a:rPr lang="en-US" sz="2000" baseline="-25000" dirty="0"/>
              <a:t>0</a:t>
            </a:r>
            <a:r>
              <a:rPr lang="en-US" sz="2000" dirty="0"/>
              <a:t>(</a:t>
            </a:r>
            <a:r>
              <a:rPr lang="en-US" sz="2000" i="1" dirty="0"/>
              <a:t>u</a:t>
            </a:r>
            <a:r>
              <a:rPr lang="en-US" sz="2000" dirty="0"/>
              <a:t>)+</a:t>
            </a:r>
            <a:r>
              <a:rPr lang="en-US" sz="2000" dirty="0">
                <a:cs typeface="Times New Roman" pitchFamily="18" charset="0"/>
              </a:rPr>
              <a:t>···</a:t>
            </a:r>
            <a:r>
              <a:rPr lang="en-US" sz="2000" dirty="0"/>
              <a:t>+</a:t>
            </a:r>
            <a:r>
              <a:rPr lang="en-US" sz="2000" i="1" dirty="0" err="1"/>
              <a:t>dist</a:t>
            </a:r>
            <a:r>
              <a:rPr lang="en-US" sz="2000" i="1" baseline="-25000" dirty="0" err="1"/>
              <a:t>k</a:t>
            </a:r>
            <a:r>
              <a:rPr lang="en-US" sz="2000" dirty="0"/>
              <a:t>(</a:t>
            </a:r>
            <a:r>
              <a:rPr lang="en-US" sz="2000" i="1" dirty="0"/>
              <a:t>u</a:t>
            </a:r>
            <a:r>
              <a:rPr lang="en-US" sz="2000" dirty="0"/>
              <a:t>))</a:t>
            </a:r>
            <a:br>
              <a:rPr lang="en-US" sz="2000" dirty="0"/>
            </a:br>
            <a:r>
              <a:rPr lang="en-US" sz="2000" dirty="0"/>
              <a:t>                                         –(</a:t>
            </a:r>
            <a:r>
              <a:rPr lang="en-US" sz="2000" i="1" dirty="0"/>
              <a:t>dist</a:t>
            </a:r>
            <a:r>
              <a:rPr lang="en-US" sz="2000" baseline="-25000" dirty="0"/>
              <a:t>0</a:t>
            </a:r>
            <a:r>
              <a:rPr lang="en-US" sz="2000" dirty="0"/>
              <a:t>(</a:t>
            </a:r>
            <a:r>
              <a:rPr lang="en-US" sz="2000" i="1" dirty="0"/>
              <a:t>v</a:t>
            </a:r>
            <a:r>
              <a:rPr lang="en-US" sz="2000" dirty="0"/>
              <a:t>)+</a:t>
            </a:r>
            <a:r>
              <a:rPr lang="en-US" sz="2000" dirty="0">
                <a:cs typeface="Times New Roman" pitchFamily="18" charset="0"/>
              </a:rPr>
              <a:t>···</a:t>
            </a:r>
            <a:r>
              <a:rPr lang="en-US" sz="2000" dirty="0"/>
              <a:t>+</a:t>
            </a:r>
            <a:r>
              <a:rPr lang="en-US" sz="2000" i="1" dirty="0" err="1"/>
              <a:t>dist</a:t>
            </a:r>
            <a:r>
              <a:rPr lang="en-US" sz="2000" i="1" baseline="-25000" dirty="0" err="1"/>
              <a:t>k</a:t>
            </a:r>
            <a:r>
              <a:rPr lang="en-US" sz="2000" dirty="0"/>
              <a:t>(</a:t>
            </a:r>
            <a:r>
              <a:rPr lang="en-US" sz="2000" i="1" dirty="0"/>
              <a:t>v</a:t>
            </a:r>
            <a:r>
              <a:rPr lang="en-US" sz="2000" dirty="0"/>
              <a:t>))</a:t>
            </a:r>
            <a:endParaRPr lang="en-US" sz="2400" dirty="0"/>
          </a:p>
          <a:p>
            <a:pPr marL="223838" indent="-223838"/>
            <a:r>
              <a:rPr lang="en-US" sz="2400" dirty="0"/>
              <a:t>This enables an alternate viewpoint</a:t>
            </a:r>
          </a:p>
          <a:p>
            <a:pPr marL="512763" lvl="1" indent="-174625">
              <a:spcBef>
                <a:spcPts val="300"/>
              </a:spcBef>
            </a:pPr>
            <a:r>
              <a:rPr lang="en-US" sz="2000" dirty="0"/>
              <a:t>define </a:t>
            </a:r>
            <a:r>
              <a:rPr lang="en-US" sz="2000" i="1" dirty="0"/>
              <a:t>current cost</a:t>
            </a:r>
            <a:r>
              <a:rPr lang="en-US" sz="2000" dirty="0"/>
              <a:t> in terms of original cost and vertex labels </a:t>
            </a:r>
            <a:r>
              <a:rPr lang="en-US" sz="2000" dirty="0">
                <a:latin typeface="Symbol" pitchFamily="18" charset="2"/>
              </a:rPr>
              <a:t>l</a:t>
            </a:r>
            <a:endParaRPr lang="en-US" sz="2000" dirty="0"/>
          </a:p>
          <a:p>
            <a:pPr marL="512763" lvl="1" indent="-174625">
              <a:spcBef>
                <a:spcPts val="300"/>
              </a:spcBef>
            </a:pPr>
            <a:r>
              <a:rPr lang="en-US" sz="2000" dirty="0"/>
              <a:t>transform labels as flow changes to effectively transform edges</a:t>
            </a:r>
            <a:endParaRPr lang="en-US" sz="2400" dirty="0"/>
          </a:p>
          <a:p>
            <a:pPr marL="223838" indent="-223838"/>
            <a:r>
              <a:rPr lang="en-US" sz="2400" dirty="0"/>
              <a:t>Revised algorithm</a:t>
            </a:r>
          </a:p>
          <a:p>
            <a:pPr marL="512763" lvl="1" indent="-174625"/>
            <a:r>
              <a:rPr lang="en-US" sz="2000" dirty="0"/>
              <a:t>initialize </a:t>
            </a:r>
            <a:r>
              <a:rPr lang="en-US" sz="2000" dirty="0">
                <a:latin typeface="Symbol" pitchFamily="18" charset="2"/>
              </a:rPr>
              <a:t>l</a:t>
            </a:r>
            <a:r>
              <a:rPr lang="en-US" sz="2000" dirty="0"/>
              <a:t>(</a:t>
            </a:r>
            <a:r>
              <a:rPr lang="en-US" sz="2000" i="1" dirty="0"/>
              <a:t>u</a:t>
            </a:r>
            <a:r>
              <a:rPr lang="en-US" sz="2000" dirty="0"/>
              <a:t>)=distance from </a:t>
            </a:r>
            <a:r>
              <a:rPr lang="en-US" sz="2000" i="1" dirty="0"/>
              <a:t>s</a:t>
            </a:r>
            <a:r>
              <a:rPr lang="en-US" sz="2000" dirty="0"/>
              <a:t>’ to </a:t>
            </a:r>
            <a:r>
              <a:rPr lang="en-US" sz="2000" i="1" dirty="0"/>
              <a:t>u</a:t>
            </a:r>
            <a:r>
              <a:rPr lang="en-US" sz="2000" dirty="0"/>
              <a:t> in </a:t>
            </a:r>
            <a:r>
              <a:rPr lang="en-US" sz="2000" i="1" dirty="0"/>
              <a:t>augmented</a:t>
            </a:r>
            <a:r>
              <a:rPr lang="en-US" sz="2000" dirty="0"/>
              <a:t> graph</a:t>
            </a:r>
          </a:p>
          <a:p>
            <a:pPr marL="512763" lvl="1" indent="-174625"/>
            <a:r>
              <a:rPr lang="en-US" sz="2000" dirty="0"/>
              <a:t>define </a:t>
            </a:r>
            <a:r>
              <a:rPr lang="en-US" sz="2000" i="1" dirty="0"/>
              <a:t>current cost</a:t>
            </a:r>
            <a:r>
              <a:rPr lang="en-US" sz="2000" dirty="0"/>
              <a:t>=</a:t>
            </a:r>
            <a:r>
              <a:rPr lang="en-US" sz="2000" i="1" dirty="0" err="1"/>
              <a:t>cost</a:t>
            </a:r>
            <a:r>
              <a:rPr lang="en-US" sz="2000" baseline="-25000" dirty="0" err="1">
                <a:latin typeface="Symbol" pitchFamily="18" charset="2"/>
              </a:rPr>
              <a:t>l</a:t>
            </a:r>
            <a:r>
              <a:rPr lang="en-US" sz="2000" dirty="0"/>
              <a:t>(</a:t>
            </a:r>
            <a:r>
              <a:rPr lang="en-US" sz="2000" i="1" dirty="0" err="1"/>
              <a:t>u,v</a:t>
            </a:r>
            <a:r>
              <a:rPr lang="en-US" sz="2000" dirty="0"/>
              <a:t>)=</a:t>
            </a:r>
            <a:r>
              <a:rPr lang="en-US" sz="2000" i="1" dirty="0"/>
              <a:t>cost</a:t>
            </a:r>
            <a:r>
              <a:rPr lang="en-US" sz="2000" dirty="0"/>
              <a:t>(</a:t>
            </a:r>
            <a:r>
              <a:rPr lang="en-US" sz="2000" i="1" dirty="0" err="1"/>
              <a:t>u,v</a:t>
            </a:r>
            <a:r>
              <a:rPr lang="en-US" sz="2000" dirty="0"/>
              <a:t>)+</a:t>
            </a:r>
            <a:r>
              <a:rPr lang="en-US" sz="2000" dirty="0">
                <a:latin typeface="Symbol" pitchFamily="18" charset="2"/>
              </a:rPr>
              <a:t>l</a:t>
            </a:r>
            <a:r>
              <a:rPr lang="en-US" sz="2000" dirty="0"/>
              <a:t>(</a:t>
            </a:r>
            <a:r>
              <a:rPr lang="en-US" sz="2000" i="1" dirty="0"/>
              <a:t>u</a:t>
            </a:r>
            <a:r>
              <a:rPr lang="en-US" sz="2000" dirty="0"/>
              <a:t>)–</a:t>
            </a:r>
            <a:r>
              <a:rPr lang="en-US" sz="2000" dirty="0">
                <a:latin typeface="Symbol" pitchFamily="18" charset="2"/>
              </a:rPr>
              <a:t>l</a:t>
            </a:r>
            <a:r>
              <a:rPr lang="en-US" sz="2000" dirty="0"/>
              <a:t>(</a:t>
            </a:r>
            <a:r>
              <a:rPr lang="en-US" sz="2000" i="1" dirty="0"/>
              <a:t>v</a:t>
            </a:r>
            <a:r>
              <a:rPr lang="en-US" sz="2000" dirty="0"/>
              <a:t>)</a:t>
            </a:r>
          </a:p>
          <a:p>
            <a:pPr marL="512763" lvl="1" indent="-174625"/>
            <a:r>
              <a:rPr lang="en-US" sz="2000" dirty="0"/>
              <a:t>during each augmenting step, </a:t>
            </a:r>
          </a:p>
          <a:p>
            <a:pPr marL="801688" lvl="2" indent="-174625"/>
            <a:r>
              <a:rPr lang="en-US" sz="1800" dirty="0"/>
              <a:t>let </a:t>
            </a:r>
            <a:r>
              <a:rPr lang="en-US" sz="1800" i="1" dirty="0" err="1"/>
              <a:t>dist</a:t>
            </a:r>
            <a:r>
              <a:rPr lang="en-US" sz="1800" baseline="-25000" dirty="0" err="1">
                <a:latin typeface="Symbol" pitchFamily="18" charset="2"/>
              </a:rPr>
              <a:t>l</a:t>
            </a:r>
            <a:r>
              <a:rPr lang="en-US" sz="1800" dirty="0"/>
              <a:t>(</a:t>
            </a:r>
            <a:r>
              <a:rPr lang="en-US" sz="1800" i="1" dirty="0"/>
              <a:t>u</a:t>
            </a:r>
            <a:r>
              <a:rPr lang="en-US" sz="1800" dirty="0"/>
              <a:t>) be length of shortest path (</a:t>
            </a:r>
            <a:r>
              <a:rPr lang="en-US" sz="1800" dirty="0" err="1"/>
              <a:t>w.r.t</a:t>
            </a:r>
            <a:r>
              <a:rPr lang="en-US" sz="1800" dirty="0"/>
              <a:t>. </a:t>
            </a:r>
            <a:r>
              <a:rPr lang="en-US" sz="1800" i="1" dirty="0" err="1"/>
              <a:t>cost</a:t>
            </a:r>
            <a:r>
              <a:rPr lang="en-US" sz="1800" baseline="-25000" dirty="0" err="1">
                <a:latin typeface="Symbol" pitchFamily="18" charset="2"/>
              </a:rPr>
              <a:t>l</a:t>
            </a:r>
            <a:r>
              <a:rPr lang="en-US" sz="1800" dirty="0">
                <a:latin typeface="Symbol" pitchFamily="18" charset="2"/>
              </a:rPr>
              <a:t>) </a:t>
            </a:r>
            <a:r>
              <a:rPr lang="en-US" sz="1800" dirty="0"/>
              <a:t>from </a:t>
            </a:r>
            <a:r>
              <a:rPr lang="en-US" sz="1800" i="1" dirty="0"/>
              <a:t>s</a:t>
            </a:r>
            <a:r>
              <a:rPr lang="en-US" sz="1800" dirty="0"/>
              <a:t> to </a:t>
            </a:r>
            <a:r>
              <a:rPr lang="en-US" sz="1800" i="1" dirty="0"/>
              <a:t>u</a:t>
            </a:r>
            <a:r>
              <a:rPr lang="en-US" sz="1800" dirty="0"/>
              <a:t> in current residual graph; saturate shortest </a:t>
            </a:r>
            <a:r>
              <a:rPr lang="en-US" sz="1800" i="1" dirty="0"/>
              <a:t>s</a:t>
            </a:r>
            <a:r>
              <a:rPr lang="en-US" sz="1800" dirty="0"/>
              <a:t>-</a:t>
            </a:r>
            <a:r>
              <a:rPr lang="en-US" sz="1800" i="1" dirty="0"/>
              <a:t>t</a:t>
            </a:r>
            <a:r>
              <a:rPr lang="en-US" sz="1800" dirty="0"/>
              <a:t> path</a:t>
            </a:r>
          </a:p>
          <a:p>
            <a:pPr marL="801688" lvl="2" indent="-174625"/>
            <a:r>
              <a:rPr lang="en-US" sz="1800" dirty="0"/>
              <a:t>for each vertex </a:t>
            </a:r>
            <a:r>
              <a:rPr lang="en-US" sz="1800" i="1" dirty="0"/>
              <a:t>u</a:t>
            </a:r>
            <a:r>
              <a:rPr lang="en-US" sz="1800" dirty="0"/>
              <a:t>, let </a:t>
            </a:r>
            <a:r>
              <a:rPr lang="en-US" sz="1800" dirty="0">
                <a:latin typeface="Symbol" pitchFamily="18" charset="2"/>
              </a:rPr>
              <a:t>l</a:t>
            </a:r>
            <a:r>
              <a:rPr lang="en-US" sz="1800" dirty="0"/>
              <a:t>(</a:t>
            </a:r>
            <a:r>
              <a:rPr lang="en-US" sz="1800" i="1" dirty="0"/>
              <a:t>u</a:t>
            </a:r>
            <a:r>
              <a:rPr lang="en-US" sz="1800" dirty="0"/>
              <a:t>)=</a:t>
            </a:r>
            <a:r>
              <a:rPr lang="en-US" sz="1800" dirty="0">
                <a:latin typeface="Symbol" pitchFamily="18" charset="2"/>
              </a:rPr>
              <a:t>l</a:t>
            </a:r>
            <a:r>
              <a:rPr lang="en-US" sz="1800" dirty="0"/>
              <a:t>(</a:t>
            </a:r>
            <a:r>
              <a:rPr lang="en-US" sz="1800" i="1" dirty="0"/>
              <a:t>u</a:t>
            </a:r>
            <a:r>
              <a:rPr lang="en-US" sz="1800" dirty="0"/>
              <a:t>)+</a:t>
            </a:r>
            <a:r>
              <a:rPr lang="en-US" sz="1800" i="1" dirty="0" err="1"/>
              <a:t>dist</a:t>
            </a:r>
            <a:r>
              <a:rPr lang="en-US" sz="1800" baseline="-25000" dirty="0" err="1">
                <a:latin typeface="Symbol" pitchFamily="18" charset="2"/>
              </a:rPr>
              <a:t>l</a:t>
            </a:r>
            <a:r>
              <a:rPr lang="en-US" sz="1800" dirty="0"/>
              <a:t>(</a:t>
            </a:r>
            <a:r>
              <a:rPr lang="en-US" sz="1800" i="1" dirty="0"/>
              <a:t>u</a:t>
            </a:r>
            <a:r>
              <a:rPr lang="en-US" sz="1800" dirty="0"/>
              <a:t>)</a:t>
            </a:r>
            <a:endParaRPr lang="en-US" sz="2000" dirty="0"/>
          </a:p>
        </p:txBody>
      </p:sp>
      <p:grpSp>
        <p:nvGrpSpPr>
          <p:cNvPr id="8" name="Group 7"/>
          <p:cNvGrpSpPr/>
          <p:nvPr/>
        </p:nvGrpSpPr>
        <p:grpSpPr>
          <a:xfrm>
            <a:off x="4127201" y="2288756"/>
            <a:ext cx="3789497" cy="1012338"/>
            <a:chOff x="4127201" y="2288756"/>
            <a:chExt cx="3789497" cy="1012338"/>
          </a:xfrm>
        </p:grpSpPr>
        <p:sp>
          <p:nvSpPr>
            <p:cNvPr id="4" name="Rounded Rectangle 3"/>
            <p:cNvSpPr/>
            <p:nvPr/>
          </p:nvSpPr>
          <p:spPr bwMode="auto">
            <a:xfrm>
              <a:off x="4127201" y="2540122"/>
              <a:ext cx="2896978" cy="277826"/>
            </a:xfrm>
            <a:prstGeom prst="roundRect">
              <a:avLst/>
            </a:prstGeom>
            <a:noFill/>
            <a:ln w="28575"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2"/>
                </a:solidFill>
                <a:effectLst/>
                <a:latin typeface="Book Antiqua" pitchFamily="18" charset="0"/>
              </a:endParaRPr>
            </a:p>
          </p:txBody>
        </p:sp>
        <p:sp>
          <p:nvSpPr>
            <p:cNvPr id="5" name="Rounded Rectangle 4"/>
            <p:cNvSpPr/>
            <p:nvPr/>
          </p:nvSpPr>
          <p:spPr bwMode="auto">
            <a:xfrm>
              <a:off x="4134091" y="2877739"/>
              <a:ext cx="2896978" cy="277826"/>
            </a:xfrm>
            <a:prstGeom prst="roundRect">
              <a:avLst/>
            </a:prstGeom>
            <a:noFill/>
            <a:ln w="28575" cap="flat" cmpd="sng" algn="ctr">
              <a:solidFill>
                <a:srgbClr val="3366FF"/>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solidFill>
                  <a:schemeClr val="tx2"/>
                </a:solidFill>
                <a:effectLst/>
                <a:latin typeface="Book Antiqua" pitchFamily="18" charset="0"/>
              </a:endParaRPr>
            </a:p>
          </p:txBody>
        </p:sp>
        <p:sp>
          <p:nvSpPr>
            <p:cNvPr id="6" name="Rounded Rectangular Callout 5"/>
            <p:cNvSpPr/>
            <p:nvPr/>
          </p:nvSpPr>
          <p:spPr bwMode="auto">
            <a:xfrm>
              <a:off x="7315201" y="2288756"/>
              <a:ext cx="594608" cy="343976"/>
            </a:xfrm>
            <a:prstGeom prst="wedgeRoundRectCallout">
              <a:avLst>
                <a:gd name="adj1" fmla="val -93858"/>
                <a:gd name="adj2" fmla="val 61731"/>
                <a:gd name="adj3" fmla="val 16667"/>
              </a:avLst>
            </a:prstGeom>
            <a:solidFill>
              <a:srgbClr val="FFFFCC"/>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2"/>
                  </a:solidFill>
                  <a:effectLst/>
                  <a:latin typeface="Symbol" charset="2"/>
                  <a:cs typeface="Symbol" charset="2"/>
                </a:rPr>
                <a:t>l</a:t>
              </a:r>
              <a:r>
                <a:rPr kumimoji="0" lang="en-US" sz="1600" b="0" i="0" u="none" strike="noStrike" cap="none" normalizeH="0" baseline="0" dirty="0" err="1">
                  <a:ln>
                    <a:noFill/>
                  </a:ln>
                  <a:solidFill>
                    <a:schemeClr val="tx2"/>
                  </a:solidFill>
                  <a:effectLst/>
                  <a:latin typeface="+mn-lt"/>
                </a:rPr>
                <a:t>(</a:t>
              </a:r>
              <a:r>
                <a:rPr kumimoji="0" lang="en-US" sz="1600" b="0" i="1" u="none" strike="noStrike" cap="none" normalizeH="0" baseline="0" dirty="0" err="1">
                  <a:ln>
                    <a:noFill/>
                  </a:ln>
                  <a:solidFill>
                    <a:schemeClr val="tx2"/>
                  </a:solidFill>
                  <a:effectLst/>
                  <a:latin typeface="+mn-lt"/>
                </a:rPr>
                <a:t>u</a:t>
              </a:r>
              <a:r>
                <a:rPr kumimoji="0" lang="en-US" sz="1600" b="0" i="0" u="none" strike="noStrike" cap="none" normalizeH="0" baseline="0" dirty="0">
                  <a:ln>
                    <a:noFill/>
                  </a:ln>
                  <a:solidFill>
                    <a:schemeClr val="tx2"/>
                  </a:solidFill>
                  <a:effectLst/>
                  <a:latin typeface="+mn-lt"/>
                </a:rPr>
                <a:t>)</a:t>
              </a:r>
            </a:p>
          </p:txBody>
        </p:sp>
        <p:sp>
          <p:nvSpPr>
            <p:cNvPr id="7" name="Rounded Rectangular Callout 6"/>
            <p:cNvSpPr/>
            <p:nvPr/>
          </p:nvSpPr>
          <p:spPr bwMode="auto">
            <a:xfrm>
              <a:off x="7322090" y="2957118"/>
              <a:ext cx="594608" cy="343976"/>
            </a:xfrm>
            <a:prstGeom prst="wedgeRoundRectCallout">
              <a:avLst>
                <a:gd name="adj1" fmla="val -93858"/>
                <a:gd name="adj2" fmla="val -34422"/>
                <a:gd name="adj3" fmla="val 16667"/>
              </a:avLst>
            </a:prstGeom>
            <a:solidFill>
              <a:srgbClr val="FFFFCC"/>
            </a:solidFill>
            <a:ln w="12700" cap="flat" cmpd="sng" algn="ctr">
              <a:solidFill>
                <a:schemeClr val="tx1"/>
              </a:solidFill>
              <a:prstDash val="solid"/>
              <a:round/>
              <a:headEnd type="none" w="sm" len="sm"/>
              <a:tailEnd type="none" w="sm" len="sm"/>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err="1">
                  <a:ln>
                    <a:noFill/>
                  </a:ln>
                  <a:solidFill>
                    <a:schemeClr val="tx2"/>
                  </a:solidFill>
                  <a:effectLst/>
                  <a:latin typeface="Symbol" charset="2"/>
                  <a:cs typeface="Symbol" charset="2"/>
                </a:rPr>
                <a:t>l</a:t>
              </a:r>
              <a:r>
                <a:rPr kumimoji="0" lang="en-US" sz="1600" b="0" i="0" u="none" strike="noStrike" cap="none" normalizeH="0" baseline="0" dirty="0" err="1">
                  <a:ln>
                    <a:noFill/>
                  </a:ln>
                  <a:solidFill>
                    <a:schemeClr val="tx2"/>
                  </a:solidFill>
                  <a:effectLst/>
                  <a:latin typeface="+mn-lt"/>
                </a:rPr>
                <a:t>(</a:t>
              </a:r>
              <a:r>
                <a:rPr kumimoji="0" lang="en-US" sz="1600" b="0" i="1" u="none" strike="noStrike" cap="none" normalizeH="0" baseline="0" dirty="0" err="1">
                  <a:ln>
                    <a:noFill/>
                  </a:ln>
                  <a:solidFill>
                    <a:schemeClr val="tx2"/>
                  </a:solidFill>
                  <a:effectLst/>
                  <a:latin typeface="+mn-lt"/>
                </a:rPr>
                <a:t>v</a:t>
              </a:r>
              <a:r>
                <a:rPr kumimoji="0" lang="en-US" sz="1600" b="0" i="0" u="none" strike="noStrike" cap="none" normalizeH="0" baseline="0" dirty="0">
                  <a:ln>
                    <a:noFill/>
                  </a:ln>
                  <a:solidFill>
                    <a:schemeClr val="tx2"/>
                  </a:solidFill>
                  <a:effectLst/>
                  <a:latin typeface="+mn-lt"/>
                </a:rPr>
                <a:t>)</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71395">
                                            <p:txEl>
                                              <p:pRg st="0" end="0"/>
                                            </p:txEl>
                                          </p:spTgt>
                                        </p:tgtEl>
                                        <p:attrNameLst>
                                          <p:attrName>style.visibility</p:attrName>
                                        </p:attrNameLst>
                                      </p:cBhvr>
                                      <p:to>
                                        <p:strVal val="visible"/>
                                      </p:to>
                                    </p:set>
                                    <p:animEffect transition="in" filter="wipe(left)">
                                      <p:cBhvr>
                                        <p:cTn id="7" dur="500"/>
                                        <p:tgtEl>
                                          <p:spTgt spid="57139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1395">
                                            <p:txEl>
                                              <p:pRg st="1" end="1"/>
                                            </p:txEl>
                                          </p:spTgt>
                                        </p:tgtEl>
                                        <p:attrNameLst>
                                          <p:attrName>style.visibility</p:attrName>
                                        </p:attrNameLst>
                                      </p:cBhvr>
                                      <p:to>
                                        <p:strVal val="visible"/>
                                      </p:to>
                                    </p:set>
                                    <p:animEffect transition="in" filter="wipe(left)">
                                      <p:cBhvr>
                                        <p:cTn id="12" dur="500"/>
                                        <p:tgtEl>
                                          <p:spTgt spid="571395">
                                            <p:txEl>
                                              <p:pRg st="1" end="1"/>
                                            </p:txEl>
                                          </p:spTgt>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571395">
                                            <p:txEl>
                                              <p:pRg st="2" end="2"/>
                                            </p:txEl>
                                          </p:spTgt>
                                        </p:tgtEl>
                                        <p:attrNameLst>
                                          <p:attrName>style.visibility</p:attrName>
                                        </p:attrNameLst>
                                      </p:cBhvr>
                                      <p:to>
                                        <p:strVal val="visible"/>
                                      </p:to>
                                    </p:set>
                                    <p:animEffect transition="in" filter="wipe(left)">
                                      <p:cBhvr>
                                        <p:cTn id="15" dur="500"/>
                                        <p:tgtEl>
                                          <p:spTgt spid="571395">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71395">
                                            <p:txEl>
                                              <p:pRg st="3" end="3"/>
                                            </p:txEl>
                                          </p:spTgt>
                                        </p:tgtEl>
                                        <p:attrNameLst>
                                          <p:attrName>style.visibility</p:attrName>
                                        </p:attrNameLst>
                                      </p:cBhvr>
                                      <p:to>
                                        <p:strVal val="visible"/>
                                      </p:to>
                                    </p:set>
                                    <p:animEffect transition="in" filter="wipe(left)">
                                      <p:cBhvr>
                                        <p:cTn id="18" dur="500"/>
                                        <p:tgtEl>
                                          <p:spTgt spid="571395">
                                            <p:txEl>
                                              <p:pRg st="3" end="3"/>
                                            </p:txEl>
                                          </p:spTgt>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20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71395">
                                            <p:txEl>
                                              <p:pRg st="4" end="4"/>
                                            </p:txEl>
                                          </p:spTgt>
                                        </p:tgtEl>
                                        <p:attrNameLst>
                                          <p:attrName>style.visibility</p:attrName>
                                        </p:attrNameLst>
                                      </p:cBhvr>
                                      <p:to>
                                        <p:strVal val="visible"/>
                                      </p:to>
                                    </p:set>
                                    <p:animEffect transition="in" filter="wipe(left)">
                                      <p:cBhvr>
                                        <p:cTn id="27" dur="500"/>
                                        <p:tgtEl>
                                          <p:spTgt spid="571395">
                                            <p:txEl>
                                              <p:pRg st="4" end="4"/>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71395">
                                            <p:txEl>
                                              <p:pRg st="5" end="5"/>
                                            </p:txEl>
                                          </p:spTgt>
                                        </p:tgtEl>
                                        <p:attrNameLst>
                                          <p:attrName>style.visibility</p:attrName>
                                        </p:attrNameLst>
                                      </p:cBhvr>
                                      <p:to>
                                        <p:strVal val="visible"/>
                                      </p:to>
                                    </p:set>
                                    <p:animEffect transition="in" filter="wipe(left)">
                                      <p:cBhvr>
                                        <p:cTn id="30" dur="500"/>
                                        <p:tgtEl>
                                          <p:spTgt spid="571395">
                                            <p:txEl>
                                              <p:pRg st="5" end="5"/>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571395">
                                            <p:txEl>
                                              <p:pRg st="6" end="6"/>
                                            </p:txEl>
                                          </p:spTgt>
                                        </p:tgtEl>
                                        <p:attrNameLst>
                                          <p:attrName>style.visibility</p:attrName>
                                        </p:attrNameLst>
                                      </p:cBhvr>
                                      <p:to>
                                        <p:strVal val="visible"/>
                                      </p:to>
                                    </p:set>
                                    <p:animEffect transition="in" filter="wipe(left)">
                                      <p:cBhvr>
                                        <p:cTn id="33" dur="500"/>
                                        <p:tgtEl>
                                          <p:spTgt spid="571395">
                                            <p:txEl>
                                              <p:pRg st="6" end="6"/>
                                            </p:txEl>
                                          </p:spTgt>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571395">
                                            <p:txEl>
                                              <p:pRg st="7" end="7"/>
                                            </p:txEl>
                                          </p:spTgt>
                                        </p:tgtEl>
                                        <p:attrNameLst>
                                          <p:attrName>style.visibility</p:attrName>
                                        </p:attrNameLst>
                                      </p:cBhvr>
                                      <p:to>
                                        <p:strVal val="visible"/>
                                      </p:to>
                                    </p:set>
                                    <p:animEffect transition="in" filter="wipe(left)">
                                      <p:cBhvr>
                                        <p:cTn id="36" dur="500"/>
                                        <p:tgtEl>
                                          <p:spTgt spid="571395">
                                            <p:txEl>
                                              <p:pRg st="7" end="7"/>
                                            </p:txEl>
                                          </p:spTgt>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71395">
                                            <p:txEl>
                                              <p:pRg st="8" end="8"/>
                                            </p:txEl>
                                          </p:spTgt>
                                        </p:tgtEl>
                                        <p:attrNameLst>
                                          <p:attrName>style.visibility</p:attrName>
                                        </p:attrNameLst>
                                      </p:cBhvr>
                                      <p:to>
                                        <p:strVal val="visible"/>
                                      </p:to>
                                    </p:set>
                                    <p:animEffect transition="in" filter="wipe(left)">
                                      <p:cBhvr>
                                        <p:cTn id="39" dur="500"/>
                                        <p:tgtEl>
                                          <p:spTgt spid="571395">
                                            <p:txEl>
                                              <p:pRg st="8" end="8"/>
                                            </p:txEl>
                                          </p:spTgt>
                                        </p:tgtEl>
                                      </p:cBhvr>
                                    </p:animEffect>
                                  </p:childTnLst>
                                </p:cTn>
                              </p:par>
                              <p:par>
                                <p:cTn id="40" presetID="22" presetClass="entr" presetSubtype="8" fill="hold" grpId="0" nodeType="withEffect">
                                  <p:stCondLst>
                                    <p:cond delay="0"/>
                                  </p:stCondLst>
                                  <p:childTnLst>
                                    <p:set>
                                      <p:cBhvr>
                                        <p:cTn id="41" dur="1" fill="hold">
                                          <p:stCondLst>
                                            <p:cond delay="0"/>
                                          </p:stCondLst>
                                        </p:cTn>
                                        <p:tgtEl>
                                          <p:spTgt spid="571395">
                                            <p:txEl>
                                              <p:pRg st="9" end="9"/>
                                            </p:txEl>
                                          </p:spTgt>
                                        </p:tgtEl>
                                        <p:attrNameLst>
                                          <p:attrName>style.visibility</p:attrName>
                                        </p:attrNameLst>
                                      </p:cBhvr>
                                      <p:to>
                                        <p:strVal val="visible"/>
                                      </p:to>
                                    </p:set>
                                    <p:animEffect transition="in" filter="wipe(left)">
                                      <p:cBhvr>
                                        <p:cTn id="42" dur="500"/>
                                        <p:tgtEl>
                                          <p:spTgt spid="57139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1395"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Exercises</a:t>
            </a:r>
          </a:p>
        </p:txBody>
      </p:sp>
      <p:sp>
        <p:nvSpPr>
          <p:cNvPr id="4" name="Content Placeholder 2"/>
          <p:cNvSpPr txBox="1">
            <a:spLocks/>
          </p:cNvSpPr>
          <p:nvPr/>
        </p:nvSpPr>
        <p:spPr bwMode="auto">
          <a:xfrm>
            <a:off x="0" y="1584251"/>
            <a:ext cx="4516770" cy="5273749"/>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228600">
              <a:spcBef>
                <a:spcPts val="300"/>
              </a:spcBef>
              <a:spcAft>
                <a:spcPts val="300"/>
              </a:spcAft>
            </a:pPr>
            <a:r>
              <a:rPr lang="en-US" dirty="0">
                <a:latin typeface="+mn-lt"/>
              </a:rPr>
              <a:t>1.	The figure below shows the state in the execution of Floyd’s algorithm for the all-pairs shortest path problem, after the first three labeling steps. The distance array is shown at right. </a:t>
            </a: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p:txBody>
      </p:sp>
      <p:grpSp>
        <p:nvGrpSpPr>
          <p:cNvPr id="290" name="Group 289"/>
          <p:cNvGrpSpPr/>
          <p:nvPr/>
        </p:nvGrpSpPr>
        <p:grpSpPr>
          <a:xfrm>
            <a:off x="310957" y="3227430"/>
            <a:ext cx="1890116" cy="1893311"/>
            <a:chOff x="4948688" y="2274885"/>
            <a:chExt cx="1594065" cy="1596759"/>
          </a:xfrm>
        </p:grpSpPr>
        <p:sp>
          <p:nvSpPr>
            <p:cNvPr id="264" name="Text Box 6"/>
            <p:cNvSpPr txBox="1">
              <a:spLocks noChangeArrowheads="1"/>
            </p:cNvSpPr>
            <p:nvPr/>
          </p:nvSpPr>
          <p:spPr bwMode="auto">
            <a:xfrm>
              <a:off x="6354160" y="3198541"/>
              <a:ext cx="188593" cy="20765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-3</a:t>
              </a:r>
            </a:p>
          </p:txBody>
        </p:sp>
        <p:sp>
          <p:nvSpPr>
            <p:cNvPr id="265" name="Text Box 15"/>
            <p:cNvSpPr txBox="1">
              <a:spLocks noChangeArrowheads="1"/>
            </p:cNvSpPr>
            <p:nvPr/>
          </p:nvSpPr>
          <p:spPr bwMode="auto">
            <a:xfrm>
              <a:off x="5391320" y="2751345"/>
              <a:ext cx="188593" cy="20765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-5</a:t>
              </a:r>
            </a:p>
          </p:txBody>
        </p:sp>
        <p:sp>
          <p:nvSpPr>
            <p:cNvPr id="266" name="Text Box 20"/>
            <p:cNvSpPr txBox="1">
              <a:spLocks noChangeArrowheads="1"/>
            </p:cNvSpPr>
            <p:nvPr/>
          </p:nvSpPr>
          <p:spPr bwMode="auto">
            <a:xfrm>
              <a:off x="5231607" y="2468427"/>
              <a:ext cx="110012" cy="20765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4</a:t>
              </a:r>
            </a:p>
          </p:txBody>
        </p:sp>
        <p:sp>
          <p:nvSpPr>
            <p:cNvPr id="267" name="Text Box 21"/>
            <p:cNvSpPr txBox="1">
              <a:spLocks noChangeArrowheads="1"/>
            </p:cNvSpPr>
            <p:nvPr/>
          </p:nvSpPr>
          <p:spPr bwMode="auto">
            <a:xfrm>
              <a:off x="5861331" y="2961254"/>
              <a:ext cx="110012" cy="20765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4</a:t>
              </a:r>
            </a:p>
          </p:txBody>
        </p:sp>
        <p:sp>
          <p:nvSpPr>
            <p:cNvPr id="268" name="Text Box 22"/>
            <p:cNvSpPr txBox="1">
              <a:spLocks noChangeArrowheads="1"/>
            </p:cNvSpPr>
            <p:nvPr/>
          </p:nvSpPr>
          <p:spPr bwMode="auto">
            <a:xfrm>
              <a:off x="5979975" y="3280680"/>
              <a:ext cx="110012" cy="20765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5</a:t>
              </a:r>
            </a:p>
          </p:txBody>
        </p:sp>
        <p:sp>
          <p:nvSpPr>
            <p:cNvPr id="269" name="Text Box 23"/>
            <p:cNvSpPr txBox="1">
              <a:spLocks noChangeArrowheads="1"/>
            </p:cNvSpPr>
            <p:nvPr/>
          </p:nvSpPr>
          <p:spPr bwMode="auto">
            <a:xfrm>
              <a:off x="5792883" y="3663989"/>
              <a:ext cx="110012" cy="20765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2</a:t>
              </a:r>
            </a:p>
          </p:txBody>
        </p:sp>
        <p:sp>
          <p:nvSpPr>
            <p:cNvPr id="270" name="Text Box 24"/>
            <p:cNvSpPr txBox="1">
              <a:spLocks noChangeArrowheads="1"/>
            </p:cNvSpPr>
            <p:nvPr/>
          </p:nvSpPr>
          <p:spPr bwMode="auto">
            <a:xfrm>
              <a:off x="5087106" y="3207668"/>
              <a:ext cx="110012" cy="20765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2</a:t>
              </a:r>
            </a:p>
          </p:txBody>
        </p:sp>
        <p:sp>
          <p:nvSpPr>
            <p:cNvPr id="271" name="Line 27"/>
            <p:cNvSpPr>
              <a:spLocks noChangeShapeType="1"/>
            </p:cNvSpPr>
            <p:nvPr/>
          </p:nvSpPr>
          <p:spPr bwMode="auto">
            <a:xfrm rot="10800000" flipV="1">
              <a:off x="5140343" y="2375276"/>
              <a:ext cx="574965" cy="456322"/>
            </a:xfrm>
            <a:prstGeom prst="line">
              <a:avLst/>
            </a:prstGeom>
            <a:noFill/>
            <a:ln w="12700">
              <a:solidFill>
                <a:schemeClr val="tx1"/>
              </a:solidFill>
              <a:round/>
              <a:headEnd/>
              <a:tailEnd type="triangle" w="med" len="med"/>
            </a:ln>
            <a:effectLst/>
          </p:spPr>
          <p:txBody>
            <a:bodyPr wrap="none" lIns="0" tIns="0" rIns="0" bIns="0" anchor="ctr" anchorCtr="1"/>
            <a:lstStyle/>
            <a:p>
              <a:endParaRPr lang="en-US">
                <a:latin typeface="+mn-lt"/>
              </a:endParaRPr>
            </a:p>
          </p:txBody>
        </p:sp>
        <p:sp>
          <p:nvSpPr>
            <p:cNvPr id="272" name="Line 32"/>
            <p:cNvSpPr>
              <a:spLocks noChangeShapeType="1"/>
            </p:cNvSpPr>
            <p:nvPr/>
          </p:nvSpPr>
          <p:spPr bwMode="auto">
            <a:xfrm flipV="1">
              <a:off x="5386757" y="2475667"/>
              <a:ext cx="310299" cy="1131678"/>
            </a:xfrm>
            <a:prstGeom prst="line">
              <a:avLst/>
            </a:prstGeom>
            <a:noFill/>
            <a:ln w="12700">
              <a:solidFill>
                <a:schemeClr val="tx1"/>
              </a:solidFill>
              <a:round/>
              <a:headEnd/>
              <a:tailEnd type="triangle" w="med" len="med"/>
            </a:ln>
            <a:effectLst/>
          </p:spPr>
          <p:txBody>
            <a:bodyPr wrap="none" lIns="0" tIns="0" rIns="0" bIns="0" anchor="ctr" anchorCtr="1"/>
            <a:lstStyle/>
            <a:p>
              <a:endParaRPr lang="en-US">
                <a:latin typeface="+mn-lt"/>
              </a:endParaRPr>
            </a:p>
          </p:txBody>
        </p:sp>
        <p:sp>
          <p:nvSpPr>
            <p:cNvPr id="273" name="Line 33"/>
            <p:cNvSpPr>
              <a:spLocks noChangeShapeType="1"/>
            </p:cNvSpPr>
            <p:nvPr/>
          </p:nvSpPr>
          <p:spPr bwMode="auto">
            <a:xfrm>
              <a:off x="5039952" y="2877230"/>
              <a:ext cx="310299" cy="584092"/>
            </a:xfrm>
            <a:prstGeom prst="line">
              <a:avLst/>
            </a:prstGeom>
            <a:noFill/>
            <a:ln w="12700">
              <a:solidFill>
                <a:schemeClr val="tx1"/>
              </a:solidFill>
              <a:round/>
              <a:headEnd/>
              <a:tailEnd type="triangle" w="med" len="med"/>
            </a:ln>
            <a:effectLst/>
          </p:spPr>
          <p:txBody>
            <a:bodyPr wrap="none" lIns="0" tIns="0" rIns="0" bIns="0" anchor="ctr" anchorCtr="1"/>
            <a:lstStyle/>
            <a:p>
              <a:endParaRPr lang="en-US">
                <a:latin typeface="+mn-lt"/>
              </a:endParaRPr>
            </a:p>
          </p:txBody>
        </p:sp>
        <p:sp>
          <p:nvSpPr>
            <p:cNvPr id="274" name="Line 34"/>
            <p:cNvSpPr>
              <a:spLocks noChangeShapeType="1"/>
            </p:cNvSpPr>
            <p:nvPr/>
          </p:nvSpPr>
          <p:spPr bwMode="auto">
            <a:xfrm flipV="1">
              <a:off x="5441515" y="2977620"/>
              <a:ext cx="775747" cy="574965"/>
            </a:xfrm>
            <a:prstGeom prst="line">
              <a:avLst/>
            </a:prstGeom>
            <a:noFill/>
            <a:ln w="12700">
              <a:solidFill>
                <a:schemeClr val="tx1"/>
              </a:solidFill>
              <a:round/>
              <a:headEnd/>
              <a:tailEnd type="triangle" w="med" len="med"/>
            </a:ln>
            <a:effectLst/>
          </p:spPr>
          <p:txBody>
            <a:bodyPr wrap="none" lIns="0" tIns="0" rIns="0" bIns="0" anchor="ctr" anchorCtr="1"/>
            <a:lstStyle/>
            <a:p>
              <a:endParaRPr lang="en-US">
                <a:latin typeface="+mn-lt"/>
              </a:endParaRPr>
            </a:p>
          </p:txBody>
        </p:sp>
        <p:sp>
          <p:nvSpPr>
            <p:cNvPr id="275" name="Line 35"/>
            <p:cNvSpPr>
              <a:spLocks noChangeShapeType="1"/>
            </p:cNvSpPr>
            <p:nvPr/>
          </p:nvSpPr>
          <p:spPr bwMode="auto">
            <a:xfrm>
              <a:off x="5076458" y="2895482"/>
              <a:ext cx="1140804" cy="711862"/>
            </a:xfrm>
            <a:prstGeom prst="line">
              <a:avLst/>
            </a:prstGeom>
            <a:noFill/>
            <a:ln w="12700">
              <a:solidFill>
                <a:schemeClr val="tx1"/>
              </a:solidFill>
              <a:round/>
              <a:headEnd/>
              <a:tailEnd type="triangle" w="med" len="med"/>
            </a:ln>
            <a:effectLst/>
          </p:spPr>
          <p:txBody>
            <a:bodyPr wrap="none" lIns="0" tIns="0" rIns="0" bIns="0" anchor="ctr" anchorCtr="1"/>
            <a:lstStyle/>
            <a:p>
              <a:endParaRPr lang="en-US">
                <a:latin typeface="+mn-lt"/>
              </a:endParaRPr>
            </a:p>
          </p:txBody>
        </p:sp>
        <p:sp>
          <p:nvSpPr>
            <p:cNvPr id="276" name="Line 37"/>
            <p:cNvSpPr>
              <a:spLocks noChangeShapeType="1"/>
            </p:cNvSpPr>
            <p:nvPr/>
          </p:nvSpPr>
          <p:spPr bwMode="auto">
            <a:xfrm>
              <a:off x="5441515" y="3589091"/>
              <a:ext cx="739241" cy="91264"/>
            </a:xfrm>
            <a:prstGeom prst="line">
              <a:avLst/>
            </a:prstGeom>
            <a:noFill/>
            <a:ln w="12700">
              <a:solidFill>
                <a:schemeClr val="tx1"/>
              </a:solidFill>
              <a:round/>
              <a:headEnd/>
              <a:tailEnd type="triangle" w="med" len="med"/>
            </a:ln>
            <a:effectLst/>
          </p:spPr>
          <p:txBody>
            <a:bodyPr wrap="none" lIns="0" tIns="0" rIns="0" bIns="0" anchor="ctr" anchorCtr="1"/>
            <a:lstStyle/>
            <a:p>
              <a:endParaRPr lang="en-US">
                <a:latin typeface="+mn-lt"/>
              </a:endParaRPr>
            </a:p>
          </p:txBody>
        </p:sp>
        <p:sp>
          <p:nvSpPr>
            <p:cNvPr id="277" name="Line 40"/>
            <p:cNvSpPr>
              <a:spLocks noChangeShapeType="1"/>
            </p:cNvSpPr>
            <p:nvPr/>
          </p:nvSpPr>
          <p:spPr bwMode="auto">
            <a:xfrm>
              <a:off x="6308526" y="2995873"/>
              <a:ext cx="9126" cy="593218"/>
            </a:xfrm>
            <a:prstGeom prst="line">
              <a:avLst/>
            </a:prstGeom>
            <a:noFill/>
            <a:ln w="12700">
              <a:solidFill>
                <a:schemeClr val="tx1"/>
              </a:solidFill>
              <a:round/>
              <a:headEnd type="triangle" w="med" len="med"/>
              <a:tailEnd/>
            </a:ln>
            <a:effectLst/>
          </p:spPr>
          <p:txBody>
            <a:bodyPr wrap="none" lIns="0" tIns="0" rIns="0" bIns="0" anchor="ctr" anchorCtr="1"/>
            <a:lstStyle/>
            <a:p>
              <a:endParaRPr lang="en-US">
                <a:latin typeface="+mn-lt"/>
              </a:endParaRPr>
            </a:p>
          </p:txBody>
        </p:sp>
        <p:sp>
          <p:nvSpPr>
            <p:cNvPr id="278" name="Oval 44"/>
            <p:cNvSpPr>
              <a:spLocks noChangeArrowheads="1"/>
            </p:cNvSpPr>
            <p:nvPr/>
          </p:nvSpPr>
          <p:spPr bwMode="auto">
            <a:xfrm>
              <a:off x="4948688" y="2785965"/>
              <a:ext cx="219034" cy="21903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a</a:t>
              </a:r>
              <a:endParaRPr lang="en-US">
                <a:latin typeface="+mn-lt"/>
              </a:endParaRPr>
            </a:p>
          </p:txBody>
        </p:sp>
        <p:sp>
          <p:nvSpPr>
            <p:cNvPr id="279" name="Oval 45"/>
            <p:cNvSpPr>
              <a:spLocks noChangeArrowheads="1"/>
            </p:cNvSpPr>
            <p:nvPr/>
          </p:nvSpPr>
          <p:spPr bwMode="auto">
            <a:xfrm>
              <a:off x="5605791" y="2274885"/>
              <a:ext cx="219034" cy="21903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c</a:t>
              </a:r>
              <a:endParaRPr lang="en-US">
                <a:latin typeface="+mn-lt"/>
              </a:endParaRPr>
            </a:p>
          </p:txBody>
        </p:sp>
        <p:sp>
          <p:nvSpPr>
            <p:cNvPr id="280" name="Oval 47"/>
            <p:cNvSpPr>
              <a:spLocks noChangeArrowheads="1"/>
            </p:cNvSpPr>
            <p:nvPr/>
          </p:nvSpPr>
          <p:spPr bwMode="auto">
            <a:xfrm>
              <a:off x="5313745" y="3443068"/>
              <a:ext cx="219034" cy="21903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e</a:t>
              </a:r>
              <a:endParaRPr lang="en-US">
                <a:latin typeface="+mn-lt"/>
              </a:endParaRPr>
            </a:p>
          </p:txBody>
        </p:sp>
        <p:sp>
          <p:nvSpPr>
            <p:cNvPr id="281" name="Oval 48"/>
            <p:cNvSpPr>
              <a:spLocks noChangeArrowheads="1"/>
            </p:cNvSpPr>
            <p:nvPr/>
          </p:nvSpPr>
          <p:spPr bwMode="auto">
            <a:xfrm>
              <a:off x="6189883" y="3589091"/>
              <a:ext cx="219034" cy="21903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d</a:t>
              </a:r>
              <a:endParaRPr lang="en-US">
                <a:latin typeface="+mn-lt"/>
              </a:endParaRPr>
            </a:p>
          </p:txBody>
        </p:sp>
        <p:sp>
          <p:nvSpPr>
            <p:cNvPr id="282" name="Oval 51"/>
            <p:cNvSpPr>
              <a:spLocks noChangeArrowheads="1"/>
            </p:cNvSpPr>
            <p:nvPr/>
          </p:nvSpPr>
          <p:spPr bwMode="auto">
            <a:xfrm>
              <a:off x="6189883" y="2785965"/>
              <a:ext cx="219034" cy="21903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dirty="0" err="1">
                  <a:latin typeface="+mn-lt"/>
                </a:rPr>
                <a:t>b</a:t>
              </a:r>
              <a:endParaRPr lang="en-US" dirty="0">
                <a:latin typeface="+mn-lt"/>
              </a:endParaRPr>
            </a:p>
          </p:txBody>
        </p:sp>
        <p:sp>
          <p:nvSpPr>
            <p:cNvPr id="283" name="Line 67"/>
            <p:cNvSpPr>
              <a:spLocks noChangeShapeType="1"/>
            </p:cNvSpPr>
            <p:nvPr/>
          </p:nvSpPr>
          <p:spPr bwMode="auto">
            <a:xfrm flipH="1" flipV="1">
              <a:off x="5798967" y="2477188"/>
              <a:ext cx="410689" cy="337678"/>
            </a:xfrm>
            <a:prstGeom prst="line">
              <a:avLst/>
            </a:prstGeom>
            <a:noFill/>
            <a:ln w="9525">
              <a:solidFill>
                <a:schemeClr val="tx1"/>
              </a:solidFill>
              <a:round/>
              <a:headEnd/>
              <a:tailEnd type="triangle" w="med" len="med"/>
            </a:ln>
            <a:effectLst/>
          </p:spPr>
          <p:txBody>
            <a:bodyPr wrap="none" lIns="0" tIns="0" rIns="0" bIns="0" anchor="ctr" anchorCtr="1"/>
            <a:lstStyle/>
            <a:p>
              <a:endParaRPr lang="en-US">
                <a:latin typeface="+mn-lt"/>
              </a:endParaRPr>
            </a:p>
          </p:txBody>
        </p:sp>
        <p:sp>
          <p:nvSpPr>
            <p:cNvPr id="284" name="Text Box 68"/>
            <p:cNvSpPr txBox="1">
              <a:spLocks noChangeArrowheads="1"/>
            </p:cNvSpPr>
            <p:nvPr/>
          </p:nvSpPr>
          <p:spPr bwMode="auto">
            <a:xfrm>
              <a:off x="5888711" y="2587071"/>
              <a:ext cx="110012" cy="20765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2</a:t>
              </a:r>
            </a:p>
          </p:txBody>
        </p:sp>
      </p:grpSp>
      <p:grpSp>
        <p:nvGrpSpPr>
          <p:cNvPr id="285" name="Group 85"/>
          <p:cNvGrpSpPr>
            <a:grpSpLocks/>
          </p:cNvGrpSpPr>
          <p:nvPr/>
        </p:nvGrpSpPr>
        <p:grpSpPr bwMode="auto">
          <a:xfrm>
            <a:off x="2412368" y="3266556"/>
            <a:ext cx="2058767" cy="1599820"/>
            <a:chOff x="2080" y="3029"/>
            <a:chExt cx="1160" cy="768"/>
          </a:xfrm>
        </p:grpSpPr>
        <p:sp>
          <p:nvSpPr>
            <p:cNvPr id="286" name="Text Box 73"/>
            <p:cNvSpPr txBox="1">
              <a:spLocks noChangeArrowheads="1"/>
            </p:cNvSpPr>
            <p:nvPr/>
          </p:nvSpPr>
          <p:spPr bwMode="auto">
            <a:xfrm>
              <a:off x="2096" y="3029"/>
              <a:ext cx="1128" cy="768"/>
            </a:xfrm>
            <a:prstGeom prst="rect">
              <a:avLst/>
            </a:prstGeom>
            <a:noFill/>
            <a:ln w="9525">
              <a:noFill/>
              <a:miter lim="800000"/>
              <a:headEnd/>
              <a:tailEnd/>
            </a:ln>
            <a:effectLst/>
          </p:spPr>
          <p:txBody>
            <a:bodyPr wrap="square" lIns="0" tIns="0" rIns="0" bIns="0">
              <a:spAutoFit/>
            </a:bodyPr>
            <a:lstStyle/>
            <a:p>
              <a:pPr defTabSz="342900">
                <a:spcBef>
                  <a:spcPct val="10000"/>
                </a:spcBef>
              </a:pPr>
              <a:r>
                <a:rPr lang="en-US" i="1" dirty="0">
                  <a:latin typeface="+mn-lt"/>
                </a:rPr>
                <a:t>	a	</a:t>
              </a:r>
              <a:r>
                <a:rPr lang="en-US" i="1" dirty="0" err="1">
                  <a:latin typeface="+mn-lt"/>
                </a:rPr>
                <a:t>b</a:t>
              </a:r>
              <a:r>
                <a:rPr lang="en-US" i="1" dirty="0">
                  <a:latin typeface="+mn-lt"/>
                </a:rPr>
                <a:t>	</a:t>
              </a:r>
              <a:r>
                <a:rPr lang="en-US" i="1" dirty="0" err="1">
                  <a:latin typeface="+mn-lt"/>
                </a:rPr>
                <a:t>c</a:t>
              </a:r>
              <a:r>
                <a:rPr lang="en-US" i="1" dirty="0">
                  <a:latin typeface="+mn-lt"/>
                </a:rPr>
                <a:t>	</a:t>
              </a:r>
              <a:r>
                <a:rPr lang="en-US" i="1" dirty="0" err="1">
                  <a:latin typeface="+mn-lt"/>
                </a:rPr>
                <a:t>d</a:t>
              </a:r>
              <a:r>
                <a:rPr lang="en-US" i="1" dirty="0">
                  <a:latin typeface="+mn-lt"/>
                </a:rPr>
                <a:t>	</a:t>
              </a:r>
              <a:r>
                <a:rPr lang="en-US" i="1" dirty="0" err="1">
                  <a:latin typeface="+mn-lt"/>
                </a:rPr>
                <a:t>e</a:t>
              </a:r>
              <a:endParaRPr lang="en-US" i="1" dirty="0">
                <a:latin typeface="+mn-lt"/>
              </a:endParaRPr>
            </a:p>
            <a:p>
              <a:pPr defTabSz="342900">
                <a:spcBef>
                  <a:spcPct val="10000"/>
                </a:spcBef>
              </a:pPr>
              <a:r>
                <a:rPr lang="en-US" i="1" dirty="0">
                  <a:latin typeface="+mn-lt"/>
                </a:rPr>
                <a:t>a	</a:t>
              </a:r>
              <a:r>
                <a:rPr lang="en-US" dirty="0">
                  <a:latin typeface="+mn-lt"/>
                  <a:sym typeface="Symbol" pitchFamily="18" charset="2"/>
                </a:rPr>
                <a:t>0	</a:t>
              </a:r>
              <a:r>
                <a:rPr lang="en-US" dirty="0" err="1">
                  <a:latin typeface="+mn-lt"/>
                  <a:sym typeface="Symbol" pitchFamily="18" charset="2"/>
                </a:rPr>
                <a:t></a:t>
              </a:r>
              <a:r>
                <a:rPr lang="en-US" dirty="0">
                  <a:latin typeface="+mn-lt"/>
                  <a:sym typeface="Symbol" pitchFamily="18" charset="2"/>
                </a:rPr>
                <a:t>	</a:t>
              </a:r>
              <a:r>
                <a:rPr lang="en-US" dirty="0" err="1">
                  <a:latin typeface="+mn-lt"/>
                  <a:sym typeface="Symbol" pitchFamily="18" charset="2"/>
                </a:rPr>
                <a:t></a:t>
              </a:r>
              <a:r>
                <a:rPr lang="en-US" dirty="0">
                  <a:latin typeface="+mn-lt"/>
                  <a:sym typeface="Symbol" pitchFamily="18" charset="2"/>
                </a:rPr>
                <a:t>	5	2</a:t>
              </a:r>
              <a:endParaRPr lang="en-US" i="1" dirty="0">
                <a:latin typeface="+mn-lt"/>
              </a:endParaRPr>
            </a:p>
            <a:p>
              <a:pPr defTabSz="342900">
                <a:spcBef>
                  <a:spcPct val="10000"/>
                </a:spcBef>
              </a:pPr>
              <a:r>
                <a:rPr lang="en-US" i="1" dirty="0" err="1">
                  <a:latin typeface="+mn-lt"/>
                </a:rPr>
                <a:t>b</a:t>
              </a:r>
              <a:r>
                <a:rPr lang="en-US" i="1" dirty="0">
                  <a:latin typeface="+mn-lt"/>
                </a:rPr>
                <a:t>	</a:t>
              </a:r>
              <a:r>
                <a:rPr lang="en-US" dirty="0">
                  <a:latin typeface="+mn-lt"/>
                  <a:sym typeface="Symbol" pitchFamily="18" charset="2"/>
                </a:rPr>
                <a:t>6	0	2	11	8</a:t>
              </a:r>
              <a:endParaRPr lang="en-US" i="1" dirty="0">
                <a:latin typeface="+mn-lt"/>
              </a:endParaRPr>
            </a:p>
            <a:p>
              <a:pPr defTabSz="342900">
                <a:spcBef>
                  <a:spcPct val="10000"/>
                </a:spcBef>
              </a:pPr>
              <a:r>
                <a:rPr lang="en-US" i="1" dirty="0" err="1">
                  <a:latin typeface="+mn-lt"/>
                </a:rPr>
                <a:t>c</a:t>
              </a:r>
              <a:r>
                <a:rPr lang="en-US" i="1" dirty="0">
                  <a:latin typeface="+mn-lt"/>
                </a:rPr>
                <a:t>	</a:t>
              </a:r>
              <a:r>
                <a:rPr lang="en-US" dirty="0">
                  <a:latin typeface="+mn-lt"/>
                  <a:sym typeface="Symbol" pitchFamily="18" charset="2"/>
                </a:rPr>
                <a:t>4	</a:t>
              </a:r>
              <a:r>
                <a:rPr lang="en-US" dirty="0" err="1">
                  <a:latin typeface="+mn-lt"/>
                  <a:sym typeface="Symbol" pitchFamily="18" charset="2"/>
                </a:rPr>
                <a:t></a:t>
              </a:r>
              <a:r>
                <a:rPr lang="en-US" dirty="0">
                  <a:latin typeface="+mn-lt"/>
                  <a:sym typeface="Symbol" pitchFamily="18" charset="2"/>
                </a:rPr>
                <a:t>	0	9	6</a:t>
              </a:r>
              <a:endParaRPr lang="en-US" i="1" dirty="0">
                <a:latin typeface="+mn-lt"/>
              </a:endParaRPr>
            </a:p>
            <a:p>
              <a:pPr defTabSz="342900">
                <a:spcBef>
                  <a:spcPct val="10000"/>
                </a:spcBef>
              </a:pPr>
              <a:r>
                <a:rPr lang="en-US" i="1" dirty="0" err="1">
                  <a:latin typeface="+mn-lt"/>
                </a:rPr>
                <a:t>d</a:t>
              </a:r>
              <a:r>
                <a:rPr lang="en-US" i="1" dirty="0">
                  <a:latin typeface="+mn-lt"/>
                </a:rPr>
                <a:t>	</a:t>
              </a:r>
              <a:r>
                <a:rPr lang="en-US" dirty="0">
                  <a:latin typeface="+mn-lt"/>
                  <a:sym typeface="Symbol" pitchFamily="18" charset="2"/>
                </a:rPr>
                <a:t>3	-3	-1	0	5</a:t>
              </a:r>
              <a:endParaRPr lang="en-US" i="1" dirty="0">
                <a:latin typeface="+mn-lt"/>
              </a:endParaRPr>
            </a:p>
            <a:p>
              <a:pPr defTabSz="342900">
                <a:spcBef>
                  <a:spcPct val="10000"/>
                </a:spcBef>
              </a:pPr>
              <a:r>
                <a:rPr lang="en-US" i="1" dirty="0" err="1">
                  <a:latin typeface="+mn-lt"/>
                </a:rPr>
                <a:t>e</a:t>
              </a:r>
              <a:r>
                <a:rPr lang="en-US" i="1" dirty="0">
                  <a:latin typeface="+mn-lt"/>
                </a:rPr>
                <a:t>	</a:t>
              </a:r>
              <a:r>
                <a:rPr lang="en-US" dirty="0">
                  <a:latin typeface="+mn-lt"/>
                  <a:sym typeface="Symbol" pitchFamily="18" charset="2"/>
                </a:rPr>
                <a:t>-1	4	-5	2	0</a:t>
              </a:r>
            </a:p>
          </p:txBody>
        </p:sp>
        <p:grpSp>
          <p:nvGrpSpPr>
            <p:cNvPr id="287" name="Group 78"/>
            <p:cNvGrpSpPr>
              <a:grpSpLocks/>
            </p:cNvGrpSpPr>
            <p:nvPr/>
          </p:nvGrpSpPr>
          <p:grpSpPr bwMode="auto">
            <a:xfrm>
              <a:off x="2080" y="3048"/>
              <a:ext cx="1160" cy="720"/>
              <a:chOff x="2080" y="3048"/>
              <a:chExt cx="1160" cy="720"/>
            </a:xfrm>
          </p:grpSpPr>
          <p:sp>
            <p:nvSpPr>
              <p:cNvPr id="288" name="Line 76"/>
              <p:cNvSpPr>
                <a:spLocks noChangeShapeType="1"/>
              </p:cNvSpPr>
              <p:nvPr/>
            </p:nvSpPr>
            <p:spPr bwMode="auto">
              <a:xfrm>
                <a:off x="2216" y="3048"/>
                <a:ext cx="0" cy="720"/>
              </a:xfrm>
              <a:prstGeom prst="line">
                <a:avLst/>
              </a:prstGeom>
              <a:noFill/>
              <a:ln w="9525">
                <a:solidFill>
                  <a:schemeClr val="tx1"/>
                </a:solidFill>
                <a:round/>
                <a:headEnd/>
                <a:tailEnd/>
              </a:ln>
              <a:effectLst/>
            </p:spPr>
            <p:txBody>
              <a:bodyPr/>
              <a:lstStyle/>
              <a:p>
                <a:endParaRPr lang="en-US" sz="2000">
                  <a:latin typeface="+mn-lt"/>
                </a:endParaRPr>
              </a:p>
            </p:txBody>
          </p:sp>
          <p:sp>
            <p:nvSpPr>
              <p:cNvPr id="289" name="Line 77"/>
              <p:cNvSpPr>
                <a:spLocks noChangeShapeType="1"/>
              </p:cNvSpPr>
              <p:nvPr/>
            </p:nvSpPr>
            <p:spPr bwMode="auto">
              <a:xfrm>
                <a:off x="2080" y="3144"/>
                <a:ext cx="1160" cy="0"/>
              </a:xfrm>
              <a:prstGeom prst="line">
                <a:avLst/>
              </a:prstGeom>
              <a:noFill/>
              <a:ln w="9525">
                <a:solidFill>
                  <a:schemeClr val="tx1"/>
                </a:solidFill>
                <a:round/>
                <a:headEnd/>
                <a:tailEnd/>
              </a:ln>
              <a:effectLst/>
            </p:spPr>
            <p:txBody>
              <a:bodyPr/>
              <a:lstStyle/>
              <a:p>
                <a:endParaRPr lang="en-US" sz="2000">
                  <a:latin typeface="+mn-lt"/>
                </a:endParaRPr>
              </a:p>
            </p:txBody>
          </p:sp>
        </p:grpSp>
      </p:grpSp>
      <p:grpSp>
        <p:nvGrpSpPr>
          <p:cNvPr id="291" name="Group 290"/>
          <p:cNvGrpSpPr/>
          <p:nvPr/>
        </p:nvGrpSpPr>
        <p:grpSpPr>
          <a:xfrm>
            <a:off x="6011478" y="2085133"/>
            <a:ext cx="2057730" cy="3615649"/>
            <a:chOff x="5985022" y="2442336"/>
            <a:chExt cx="1864715" cy="2778201"/>
          </a:xfrm>
        </p:grpSpPr>
        <p:grpSp>
          <p:nvGrpSpPr>
            <p:cNvPr id="292" name="Group 86"/>
            <p:cNvGrpSpPr>
              <a:grpSpLocks/>
            </p:cNvGrpSpPr>
            <p:nvPr/>
          </p:nvGrpSpPr>
          <p:grpSpPr bwMode="auto">
            <a:xfrm>
              <a:off x="6008237" y="3990224"/>
              <a:ext cx="1841500" cy="1230313"/>
              <a:chOff x="2112" y="4093"/>
              <a:chExt cx="1160" cy="775"/>
            </a:xfrm>
          </p:grpSpPr>
          <p:sp>
            <p:nvSpPr>
              <p:cNvPr id="298" name="Text Box 75"/>
              <p:cNvSpPr txBox="1">
                <a:spLocks noChangeArrowheads="1"/>
              </p:cNvSpPr>
              <p:nvPr/>
            </p:nvSpPr>
            <p:spPr bwMode="auto">
              <a:xfrm>
                <a:off x="2128" y="4093"/>
                <a:ext cx="1128" cy="775"/>
              </a:xfrm>
              <a:prstGeom prst="rect">
                <a:avLst/>
              </a:prstGeom>
              <a:noFill/>
              <a:ln w="9525">
                <a:noFill/>
                <a:miter lim="800000"/>
                <a:headEnd/>
                <a:tailEnd/>
              </a:ln>
              <a:effectLst/>
            </p:spPr>
            <p:txBody>
              <a:bodyPr wrap="square" lIns="0" tIns="0" rIns="0" bIns="0">
                <a:spAutoFit/>
              </a:bodyPr>
              <a:lstStyle/>
              <a:p>
                <a:pPr defTabSz="342900">
                  <a:spcBef>
                    <a:spcPct val="10000"/>
                  </a:spcBef>
                </a:pPr>
                <a:r>
                  <a:rPr lang="en-US" i="1" dirty="0">
                    <a:latin typeface="+mn-lt"/>
                  </a:rPr>
                  <a:t>	a	b	c	d	e</a:t>
                </a:r>
              </a:p>
              <a:p>
                <a:pPr defTabSz="342900">
                  <a:spcBef>
                    <a:spcPct val="10000"/>
                  </a:spcBef>
                </a:pPr>
                <a:r>
                  <a:rPr lang="en-US" i="1" dirty="0">
                    <a:latin typeface="+mn-lt"/>
                  </a:rPr>
                  <a:t>a	</a:t>
                </a:r>
                <a:r>
                  <a:rPr lang="en-US" dirty="0">
                    <a:latin typeface="+mn-lt"/>
                    <a:sym typeface="Symbol" pitchFamily="18" charset="2"/>
                  </a:rPr>
                  <a:t>0	</a:t>
                </a:r>
                <a:r>
                  <a:rPr lang="en-US" b="1" dirty="0">
                    <a:latin typeface="+mn-lt"/>
                    <a:sym typeface="Symbol" pitchFamily="18" charset="2"/>
                  </a:rPr>
                  <a:t>1</a:t>
                </a:r>
                <a:r>
                  <a:rPr lang="en-US" dirty="0">
                    <a:latin typeface="+mn-lt"/>
                    <a:sym typeface="Symbol" pitchFamily="18" charset="2"/>
                  </a:rPr>
                  <a:t>	</a:t>
                </a:r>
                <a:r>
                  <a:rPr lang="en-US" b="1" dirty="0">
                    <a:latin typeface="+mn-lt"/>
                    <a:sym typeface="Symbol" pitchFamily="18" charset="2"/>
                  </a:rPr>
                  <a:t>-3</a:t>
                </a:r>
                <a:r>
                  <a:rPr lang="en-US" dirty="0">
                    <a:latin typeface="+mn-lt"/>
                    <a:sym typeface="Symbol" pitchFamily="18" charset="2"/>
                  </a:rPr>
                  <a:t>	</a:t>
                </a:r>
                <a:r>
                  <a:rPr lang="en-US" b="1" dirty="0">
                    <a:latin typeface="+mn-lt"/>
                    <a:sym typeface="Symbol" pitchFamily="18" charset="2"/>
                  </a:rPr>
                  <a:t>4</a:t>
                </a:r>
                <a:r>
                  <a:rPr lang="en-US" dirty="0">
                    <a:latin typeface="+mn-lt"/>
                    <a:sym typeface="Symbol" pitchFamily="18" charset="2"/>
                  </a:rPr>
                  <a:t>	2</a:t>
                </a:r>
                <a:endParaRPr lang="en-US" i="1" dirty="0">
                  <a:latin typeface="+mn-lt"/>
                </a:endParaRPr>
              </a:p>
              <a:p>
                <a:pPr defTabSz="342900">
                  <a:spcBef>
                    <a:spcPct val="10000"/>
                  </a:spcBef>
                </a:pPr>
                <a:r>
                  <a:rPr lang="en-US" i="1" dirty="0">
                    <a:latin typeface="+mn-lt"/>
                  </a:rPr>
                  <a:t>b	</a:t>
                </a:r>
                <a:r>
                  <a:rPr lang="en-US" dirty="0">
                    <a:latin typeface="+mn-lt"/>
                    <a:sym typeface="Symbol" pitchFamily="18" charset="2"/>
                  </a:rPr>
                  <a:t>6	0	2	</a:t>
                </a:r>
                <a:r>
                  <a:rPr lang="en-US" b="1" dirty="0">
                    <a:latin typeface="+mn-lt"/>
                    <a:sym typeface="Symbol" pitchFamily="18" charset="2"/>
                  </a:rPr>
                  <a:t>10</a:t>
                </a:r>
                <a:r>
                  <a:rPr lang="en-US" dirty="0">
                    <a:latin typeface="+mn-lt"/>
                    <a:sym typeface="Symbol" pitchFamily="18" charset="2"/>
                  </a:rPr>
                  <a:t>	8</a:t>
                </a:r>
                <a:endParaRPr lang="en-US" i="1" dirty="0">
                  <a:latin typeface="+mn-lt"/>
                </a:endParaRPr>
              </a:p>
              <a:p>
                <a:pPr defTabSz="342900">
                  <a:spcBef>
                    <a:spcPct val="10000"/>
                  </a:spcBef>
                </a:pPr>
                <a:r>
                  <a:rPr lang="en-US" i="1" dirty="0">
                    <a:latin typeface="+mn-lt"/>
                  </a:rPr>
                  <a:t>c	</a:t>
                </a:r>
                <a:r>
                  <a:rPr lang="en-US" dirty="0">
                    <a:latin typeface="+mn-lt"/>
                    <a:sym typeface="Symbol" pitchFamily="18" charset="2"/>
                  </a:rPr>
                  <a:t>4	</a:t>
                </a:r>
                <a:r>
                  <a:rPr lang="en-US" b="1" dirty="0">
                    <a:latin typeface="+mn-lt"/>
                    <a:sym typeface="Symbol" pitchFamily="18" charset="2"/>
                  </a:rPr>
                  <a:t>5</a:t>
                </a:r>
                <a:r>
                  <a:rPr lang="en-US" dirty="0">
                    <a:latin typeface="+mn-lt"/>
                    <a:sym typeface="Symbol" pitchFamily="18" charset="2"/>
                  </a:rPr>
                  <a:t>	0	</a:t>
                </a:r>
                <a:r>
                  <a:rPr lang="en-US" b="1" dirty="0">
                    <a:latin typeface="+mn-lt"/>
                    <a:sym typeface="Symbol" pitchFamily="18" charset="2"/>
                  </a:rPr>
                  <a:t>8</a:t>
                </a:r>
                <a:r>
                  <a:rPr lang="en-US" dirty="0">
                    <a:latin typeface="+mn-lt"/>
                    <a:sym typeface="Symbol" pitchFamily="18" charset="2"/>
                  </a:rPr>
                  <a:t>	6</a:t>
                </a:r>
                <a:endParaRPr lang="en-US" i="1" dirty="0">
                  <a:latin typeface="+mn-lt"/>
                </a:endParaRPr>
              </a:p>
              <a:p>
                <a:pPr defTabSz="342900">
                  <a:spcBef>
                    <a:spcPct val="10000"/>
                  </a:spcBef>
                </a:pPr>
                <a:r>
                  <a:rPr lang="en-US" i="1" dirty="0">
                    <a:latin typeface="+mn-lt"/>
                  </a:rPr>
                  <a:t>d	</a:t>
                </a:r>
                <a:r>
                  <a:rPr lang="en-US" dirty="0">
                    <a:latin typeface="+mn-lt"/>
                    <a:sym typeface="Symbol" pitchFamily="18" charset="2"/>
                  </a:rPr>
                  <a:t>3	-3	-1	0	5</a:t>
                </a:r>
                <a:endParaRPr lang="en-US" i="1" dirty="0">
                  <a:latin typeface="+mn-lt"/>
                </a:endParaRPr>
              </a:p>
              <a:p>
                <a:pPr defTabSz="342900">
                  <a:spcBef>
                    <a:spcPct val="10000"/>
                  </a:spcBef>
                </a:pPr>
                <a:r>
                  <a:rPr lang="en-US" i="1" dirty="0">
                    <a:latin typeface="+mn-lt"/>
                  </a:rPr>
                  <a:t>e	</a:t>
                </a:r>
                <a:r>
                  <a:rPr lang="en-US" dirty="0">
                    <a:latin typeface="+mn-lt"/>
                    <a:sym typeface="Symbol" pitchFamily="18" charset="2"/>
                  </a:rPr>
                  <a:t>-1	-1	-5	2	0</a:t>
                </a:r>
              </a:p>
            </p:txBody>
          </p:sp>
          <p:grpSp>
            <p:nvGrpSpPr>
              <p:cNvPr id="299" name="Group 79"/>
              <p:cNvGrpSpPr>
                <a:grpSpLocks/>
              </p:cNvGrpSpPr>
              <p:nvPr/>
            </p:nvGrpSpPr>
            <p:grpSpPr bwMode="auto">
              <a:xfrm>
                <a:off x="2112" y="4112"/>
                <a:ext cx="1160" cy="720"/>
                <a:chOff x="2080" y="3048"/>
                <a:chExt cx="1160" cy="720"/>
              </a:xfrm>
            </p:grpSpPr>
            <p:sp>
              <p:nvSpPr>
                <p:cNvPr id="300" name="Line 80"/>
                <p:cNvSpPr>
                  <a:spLocks noChangeShapeType="1"/>
                </p:cNvSpPr>
                <p:nvPr/>
              </p:nvSpPr>
              <p:spPr bwMode="auto">
                <a:xfrm>
                  <a:off x="2216" y="3048"/>
                  <a:ext cx="0" cy="720"/>
                </a:xfrm>
                <a:prstGeom prst="line">
                  <a:avLst/>
                </a:prstGeom>
                <a:noFill/>
                <a:ln w="9525">
                  <a:solidFill>
                    <a:schemeClr val="tx1"/>
                  </a:solidFill>
                  <a:round/>
                  <a:headEnd/>
                  <a:tailEnd/>
                </a:ln>
                <a:effectLst/>
              </p:spPr>
              <p:txBody>
                <a:bodyPr/>
                <a:lstStyle/>
                <a:p>
                  <a:endParaRPr lang="en-US" sz="2000">
                    <a:latin typeface="+mn-lt"/>
                  </a:endParaRPr>
                </a:p>
              </p:txBody>
            </p:sp>
            <p:sp>
              <p:nvSpPr>
                <p:cNvPr id="301" name="Line 81"/>
                <p:cNvSpPr>
                  <a:spLocks noChangeShapeType="1"/>
                </p:cNvSpPr>
                <p:nvPr/>
              </p:nvSpPr>
              <p:spPr bwMode="auto">
                <a:xfrm>
                  <a:off x="2080" y="3144"/>
                  <a:ext cx="1160" cy="0"/>
                </a:xfrm>
                <a:prstGeom prst="line">
                  <a:avLst/>
                </a:prstGeom>
                <a:noFill/>
                <a:ln w="9525">
                  <a:solidFill>
                    <a:schemeClr val="tx1"/>
                  </a:solidFill>
                  <a:round/>
                  <a:headEnd/>
                  <a:tailEnd/>
                </a:ln>
                <a:effectLst/>
              </p:spPr>
              <p:txBody>
                <a:bodyPr/>
                <a:lstStyle/>
                <a:p>
                  <a:endParaRPr lang="en-US" sz="2000">
                    <a:latin typeface="+mn-lt"/>
                  </a:endParaRPr>
                </a:p>
              </p:txBody>
            </p:sp>
          </p:grpSp>
        </p:grpSp>
        <p:grpSp>
          <p:nvGrpSpPr>
            <p:cNvPr id="293" name="Group 87"/>
            <p:cNvGrpSpPr>
              <a:grpSpLocks/>
            </p:cNvGrpSpPr>
            <p:nvPr/>
          </p:nvGrpSpPr>
          <p:grpSpPr bwMode="auto">
            <a:xfrm>
              <a:off x="5985022" y="2442336"/>
              <a:ext cx="1841500" cy="1230313"/>
              <a:chOff x="680" y="4069"/>
              <a:chExt cx="1160" cy="775"/>
            </a:xfrm>
          </p:grpSpPr>
          <p:sp>
            <p:nvSpPr>
              <p:cNvPr id="294" name="Text Box 74"/>
              <p:cNvSpPr txBox="1">
                <a:spLocks noChangeArrowheads="1"/>
              </p:cNvSpPr>
              <p:nvPr/>
            </p:nvSpPr>
            <p:spPr bwMode="auto">
              <a:xfrm>
                <a:off x="696" y="4069"/>
                <a:ext cx="1128" cy="775"/>
              </a:xfrm>
              <a:prstGeom prst="rect">
                <a:avLst/>
              </a:prstGeom>
              <a:noFill/>
              <a:ln w="9525">
                <a:noFill/>
                <a:miter lim="800000"/>
                <a:headEnd/>
                <a:tailEnd/>
              </a:ln>
              <a:effectLst/>
            </p:spPr>
            <p:txBody>
              <a:bodyPr wrap="square" lIns="0" tIns="0" rIns="0" bIns="0">
                <a:spAutoFit/>
              </a:bodyPr>
              <a:lstStyle/>
              <a:p>
                <a:pPr defTabSz="342900">
                  <a:spcBef>
                    <a:spcPct val="10000"/>
                  </a:spcBef>
                </a:pPr>
                <a:r>
                  <a:rPr lang="en-US" i="1" dirty="0">
                    <a:latin typeface="+mn-lt"/>
                  </a:rPr>
                  <a:t>	a	b	c	d	e</a:t>
                </a:r>
              </a:p>
              <a:p>
                <a:pPr defTabSz="342900">
                  <a:spcBef>
                    <a:spcPct val="10000"/>
                  </a:spcBef>
                </a:pPr>
                <a:r>
                  <a:rPr lang="en-US" i="1" dirty="0">
                    <a:latin typeface="+mn-lt"/>
                  </a:rPr>
                  <a:t>a	</a:t>
                </a:r>
                <a:r>
                  <a:rPr lang="en-US" dirty="0">
                    <a:latin typeface="+mn-lt"/>
                    <a:sym typeface="Symbol" pitchFamily="18" charset="2"/>
                  </a:rPr>
                  <a:t>0	</a:t>
                </a:r>
                <a:r>
                  <a:rPr lang="en-US" b="1" dirty="0">
                    <a:latin typeface="+mn-lt"/>
                    <a:sym typeface="Symbol" pitchFamily="18" charset="2"/>
                  </a:rPr>
                  <a:t>2</a:t>
                </a:r>
                <a:r>
                  <a:rPr lang="en-US" dirty="0">
                    <a:latin typeface="+mn-lt"/>
                    <a:sym typeface="Symbol" pitchFamily="18" charset="2"/>
                  </a:rPr>
                  <a:t>	</a:t>
                </a:r>
                <a:r>
                  <a:rPr lang="en-US" b="1" dirty="0">
                    <a:latin typeface="+mn-lt"/>
                    <a:sym typeface="Symbol" pitchFamily="18" charset="2"/>
                  </a:rPr>
                  <a:t>4</a:t>
                </a:r>
                <a:r>
                  <a:rPr lang="en-US" dirty="0">
                    <a:latin typeface="+mn-lt"/>
                    <a:sym typeface="Symbol" pitchFamily="18" charset="2"/>
                  </a:rPr>
                  <a:t>	5	2</a:t>
                </a:r>
                <a:endParaRPr lang="en-US" i="1" dirty="0">
                  <a:latin typeface="+mn-lt"/>
                </a:endParaRPr>
              </a:p>
              <a:p>
                <a:pPr defTabSz="342900">
                  <a:spcBef>
                    <a:spcPct val="10000"/>
                  </a:spcBef>
                </a:pPr>
                <a:r>
                  <a:rPr lang="en-US" i="1" dirty="0">
                    <a:latin typeface="+mn-lt"/>
                  </a:rPr>
                  <a:t>b	</a:t>
                </a:r>
                <a:r>
                  <a:rPr lang="en-US" dirty="0">
                    <a:latin typeface="+mn-lt"/>
                    <a:sym typeface="Symbol" pitchFamily="18" charset="2"/>
                  </a:rPr>
                  <a:t>6	0	2	11	8</a:t>
                </a:r>
                <a:endParaRPr lang="en-US" i="1" dirty="0">
                  <a:latin typeface="+mn-lt"/>
                </a:endParaRPr>
              </a:p>
              <a:p>
                <a:pPr defTabSz="342900">
                  <a:spcBef>
                    <a:spcPct val="10000"/>
                  </a:spcBef>
                </a:pPr>
                <a:r>
                  <a:rPr lang="en-US" i="1" dirty="0">
                    <a:latin typeface="+mn-lt"/>
                  </a:rPr>
                  <a:t>c	</a:t>
                </a:r>
                <a:r>
                  <a:rPr lang="en-US" dirty="0">
                    <a:latin typeface="+mn-lt"/>
                    <a:sym typeface="Symbol" pitchFamily="18" charset="2"/>
                  </a:rPr>
                  <a:t>4	</a:t>
                </a:r>
                <a:r>
                  <a:rPr lang="en-US" b="1" dirty="0">
                    <a:latin typeface="+mn-lt"/>
                    <a:sym typeface="Symbol" pitchFamily="18" charset="2"/>
                  </a:rPr>
                  <a:t>6</a:t>
                </a:r>
                <a:r>
                  <a:rPr lang="en-US" dirty="0">
                    <a:latin typeface="+mn-lt"/>
                    <a:sym typeface="Symbol" pitchFamily="18" charset="2"/>
                  </a:rPr>
                  <a:t>	0	9	6</a:t>
                </a:r>
                <a:endParaRPr lang="en-US" i="1" dirty="0">
                  <a:latin typeface="+mn-lt"/>
                </a:endParaRPr>
              </a:p>
              <a:p>
                <a:pPr defTabSz="342900">
                  <a:spcBef>
                    <a:spcPct val="10000"/>
                  </a:spcBef>
                </a:pPr>
                <a:r>
                  <a:rPr lang="en-US" i="1" dirty="0">
                    <a:latin typeface="+mn-lt"/>
                  </a:rPr>
                  <a:t>d	</a:t>
                </a:r>
                <a:r>
                  <a:rPr lang="en-US" dirty="0">
                    <a:latin typeface="+mn-lt"/>
                    <a:sym typeface="Symbol" pitchFamily="18" charset="2"/>
                  </a:rPr>
                  <a:t>3	-3	-1	0	5</a:t>
                </a:r>
                <a:endParaRPr lang="en-US" i="1" dirty="0">
                  <a:latin typeface="+mn-lt"/>
                </a:endParaRPr>
              </a:p>
              <a:p>
                <a:pPr defTabSz="342900">
                  <a:spcBef>
                    <a:spcPct val="10000"/>
                  </a:spcBef>
                </a:pPr>
                <a:r>
                  <a:rPr lang="en-US" i="1" dirty="0">
                    <a:latin typeface="+mn-lt"/>
                  </a:rPr>
                  <a:t>e	</a:t>
                </a:r>
                <a:r>
                  <a:rPr lang="en-US" dirty="0">
                    <a:latin typeface="+mn-lt"/>
                    <a:sym typeface="Symbol" pitchFamily="18" charset="2"/>
                  </a:rPr>
                  <a:t>-1	</a:t>
                </a:r>
                <a:r>
                  <a:rPr lang="en-US" b="1" dirty="0">
                    <a:latin typeface="+mn-lt"/>
                    <a:sym typeface="Symbol" pitchFamily="18" charset="2"/>
                  </a:rPr>
                  <a:t>-1</a:t>
                </a:r>
                <a:r>
                  <a:rPr lang="en-US" dirty="0">
                    <a:latin typeface="+mn-lt"/>
                    <a:sym typeface="Symbol" pitchFamily="18" charset="2"/>
                  </a:rPr>
                  <a:t>	-5	2	0</a:t>
                </a:r>
              </a:p>
            </p:txBody>
          </p:sp>
          <p:grpSp>
            <p:nvGrpSpPr>
              <p:cNvPr id="295" name="Group 82"/>
              <p:cNvGrpSpPr>
                <a:grpSpLocks/>
              </p:cNvGrpSpPr>
              <p:nvPr/>
            </p:nvGrpSpPr>
            <p:grpSpPr bwMode="auto">
              <a:xfrm>
                <a:off x="680" y="4088"/>
                <a:ext cx="1160" cy="720"/>
                <a:chOff x="2080" y="3048"/>
                <a:chExt cx="1160" cy="720"/>
              </a:xfrm>
            </p:grpSpPr>
            <p:sp>
              <p:nvSpPr>
                <p:cNvPr id="296" name="Line 83"/>
                <p:cNvSpPr>
                  <a:spLocks noChangeShapeType="1"/>
                </p:cNvSpPr>
                <p:nvPr/>
              </p:nvSpPr>
              <p:spPr bwMode="auto">
                <a:xfrm>
                  <a:off x="2216" y="3048"/>
                  <a:ext cx="0" cy="720"/>
                </a:xfrm>
                <a:prstGeom prst="line">
                  <a:avLst/>
                </a:prstGeom>
                <a:noFill/>
                <a:ln w="9525">
                  <a:solidFill>
                    <a:schemeClr val="tx1"/>
                  </a:solidFill>
                  <a:round/>
                  <a:headEnd/>
                  <a:tailEnd/>
                </a:ln>
                <a:effectLst/>
              </p:spPr>
              <p:txBody>
                <a:bodyPr/>
                <a:lstStyle/>
                <a:p>
                  <a:endParaRPr lang="en-US" sz="2000">
                    <a:latin typeface="+mn-lt"/>
                  </a:endParaRPr>
                </a:p>
              </p:txBody>
            </p:sp>
            <p:sp>
              <p:nvSpPr>
                <p:cNvPr id="297" name="Line 84"/>
                <p:cNvSpPr>
                  <a:spLocks noChangeShapeType="1"/>
                </p:cNvSpPr>
                <p:nvPr/>
              </p:nvSpPr>
              <p:spPr bwMode="auto">
                <a:xfrm>
                  <a:off x="2080" y="3144"/>
                  <a:ext cx="1160" cy="0"/>
                </a:xfrm>
                <a:prstGeom prst="line">
                  <a:avLst/>
                </a:prstGeom>
                <a:noFill/>
                <a:ln w="9525">
                  <a:solidFill>
                    <a:schemeClr val="tx1"/>
                  </a:solidFill>
                  <a:round/>
                  <a:headEnd/>
                  <a:tailEnd/>
                </a:ln>
                <a:effectLst/>
              </p:spPr>
              <p:txBody>
                <a:bodyPr/>
                <a:lstStyle/>
                <a:p>
                  <a:endParaRPr lang="en-US" sz="2000">
                    <a:latin typeface="+mn-lt"/>
                  </a:endParaRPr>
                </a:p>
              </p:txBody>
            </p:sp>
          </p:grpSp>
        </p:grpSp>
      </p:grpSp>
      <p:sp>
        <p:nvSpPr>
          <p:cNvPr id="303" name="Content Placeholder 2"/>
          <p:cNvSpPr txBox="1">
            <a:spLocks/>
          </p:cNvSpPr>
          <p:nvPr/>
        </p:nvSpPr>
        <p:spPr bwMode="auto">
          <a:xfrm>
            <a:off x="4627230" y="1296521"/>
            <a:ext cx="4516770" cy="5561479"/>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a:spcBef>
                <a:spcPts val="300"/>
              </a:spcBef>
              <a:spcAft>
                <a:spcPts val="300"/>
              </a:spcAft>
            </a:pPr>
            <a:r>
              <a:rPr lang="en-US" dirty="0">
                <a:latin typeface="+mn-lt"/>
              </a:rPr>
              <a:t>Show the distance array after each of the last two labeling steps.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290"/>
                                        </p:tgtEl>
                                        <p:attrNameLst>
                                          <p:attrName>style.visibility</p:attrName>
                                        </p:attrNameLst>
                                      </p:cBhvr>
                                      <p:to>
                                        <p:strVal val="visible"/>
                                      </p:to>
                                    </p:set>
                                    <p:animEffect transition="in" filter="dissolve">
                                      <p:cBhvr>
                                        <p:cTn id="10" dur="500"/>
                                        <p:tgtEl>
                                          <p:spTgt spid="290"/>
                                        </p:tgtEl>
                                      </p:cBhvr>
                                    </p:animEffect>
                                  </p:childTnLst>
                                </p:cTn>
                              </p:par>
                              <p:par>
                                <p:cTn id="11" presetID="9" presetClass="entr" presetSubtype="0" fill="hold" nodeType="withEffect">
                                  <p:stCondLst>
                                    <p:cond delay="0"/>
                                  </p:stCondLst>
                                  <p:childTnLst>
                                    <p:set>
                                      <p:cBhvr>
                                        <p:cTn id="12" dur="1" fill="hold">
                                          <p:stCondLst>
                                            <p:cond delay="0"/>
                                          </p:stCondLst>
                                        </p:cTn>
                                        <p:tgtEl>
                                          <p:spTgt spid="285"/>
                                        </p:tgtEl>
                                        <p:attrNameLst>
                                          <p:attrName>style.visibility</p:attrName>
                                        </p:attrNameLst>
                                      </p:cBhvr>
                                      <p:to>
                                        <p:strVal val="visible"/>
                                      </p:to>
                                    </p:set>
                                    <p:animEffect transition="in" filter="dissolve">
                                      <p:cBhvr>
                                        <p:cTn id="13" dur="500"/>
                                        <p:tgtEl>
                                          <p:spTgt spid="28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303"/>
                                        </p:tgtEl>
                                        <p:attrNameLst>
                                          <p:attrName>style.visibility</p:attrName>
                                        </p:attrNameLst>
                                      </p:cBhvr>
                                      <p:to>
                                        <p:strVal val="visible"/>
                                      </p:to>
                                    </p:set>
                                    <p:animEffect transition="in" filter="wipe(left)">
                                      <p:cBhvr>
                                        <p:cTn id="18" dur="500"/>
                                        <p:tgtEl>
                                          <p:spTgt spid="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303"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00" y="701181"/>
            <a:ext cx="4516770" cy="6156820"/>
          </a:xfrm>
        </p:spPr>
        <p:txBody>
          <a:bodyPr/>
          <a:lstStyle/>
          <a:p>
            <a:pPr marL="228600" marR="0" indent="-228600">
              <a:spcBef>
                <a:spcPts val="600"/>
              </a:spcBef>
              <a:spcAft>
                <a:spcPts val="600"/>
              </a:spcAft>
              <a:buNone/>
              <a:tabLst>
                <a:tab pos="228600" algn="l"/>
              </a:tabLst>
            </a:pPr>
            <a:r>
              <a:rPr lang="en-US" sz="1600" kern="1200" dirty="0">
                <a:solidFill>
                  <a:srgbClr val="000000"/>
                </a:solidFill>
                <a:ea typeface="ＭＳ Ｐゴシック" pitchFamily="1" charset="-128"/>
              </a:rPr>
              <a:t>2.	</a:t>
            </a:r>
            <a:r>
              <a:rPr lang="en-US" sz="1600" dirty="0"/>
              <a:t>Apply the edge transformation described in the notes to the graph in the previous problem to obtain a set of non-negative edge lengths. Use </a:t>
            </a:r>
            <a:r>
              <a:rPr lang="en-US" sz="1600" dirty="0" err="1"/>
              <a:t>Dijkstra’s</a:t>
            </a:r>
            <a:r>
              <a:rPr lang="en-US" sz="1600" dirty="0"/>
              <a:t> algorithm to compute shortest path trees rooted at </a:t>
            </a:r>
            <a:r>
              <a:rPr lang="en-US" sz="1600" i="1" dirty="0"/>
              <a:t>a</a:t>
            </a:r>
            <a:r>
              <a:rPr lang="en-US" sz="1600" dirty="0"/>
              <a:t>. Compare the distances from </a:t>
            </a:r>
            <a:r>
              <a:rPr lang="en-US" sz="1600" i="1" dirty="0"/>
              <a:t>a</a:t>
            </a:r>
            <a:r>
              <a:rPr lang="en-US" sz="1600" dirty="0"/>
              <a:t> to all other vertices in your computed shortest path tree to those obtained in the previous problem. Explain the correspondence between the two sets of distances. Compile the program for </a:t>
            </a:r>
            <a:r>
              <a:rPr lang="en-US" sz="1600" dirty="0" err="1"/>
              <a:t>Dijkstra’s</a:t>
            </a:r>
            <a:r>
              <a:rPr lang="en-US" sz="1600" dirty="0"/>
              <a:t> algorithm with transformed edge lengths that you will find on the web site.  Familiarize yourself with the program and use it to compute shortest path distances for several graphs. </a:t>
            </a:r>
          </a:p>
          <a:p>
            <a:pPr marL="228600" marR="0" indent="-228600">
              <a:spcBef>
                <a:spcPts val="600"/>
              </a:spcBef>
              <a:spcAft>
                <a:spcPts val="600"/>
              </a:spcAft>
              <a:buNone/>
              <a:tabLst>
                <a:tab pos="228600" algn="l"/>
              </a:tabLst>
            </a:pPr>
            <a:r>
              <a:rPr lang="en-US" sz="1600" dirty="0"/>
              <a:t>	</a:t>
            </a:r>
            <a:r>
              <a:rPr lang="en-US" sz="1600" i="1" dirty="0">
                <a:ea typeface="Times New Roman"/>
                <a:cs typeface="Times New Roman"/>
              </a:rPr>
              <a:t>The left hand figure below shows the graph with the original edge weights and distances from a source vertex </a:t>
            </a:r>
            <a:r>
              <a:rPr lang="en-US" sz="1600" i="1" dirty="0" err="1">
                <a:ea typeface="Times New Roman"/>
                <a:cs typeface="Times New Roman"/>
              </a:rPr>
              <a:t>s</a:t>
            </a:r>
            <a:r>
              <a:rPr lang="en-US" sz="1600" i="1" dirty="0">
                <a:ea typeface="Times New Roman"/>
                <a:cs typeface="Times New Roman"/>
              </a:rPr>
              <a:t> with a zero length edge to each original vertex (</a:t>
            </a:r>
            <a:r>
              <a:rPr lang="en-US" sz="1600" i="1" dirty="0" err="1">
                <a:ea typeface="Times New Roman"/>
                <a:cs typeface="Times New Roman"/>
              </a:rPr>
              <a:t>s</a:t>
            </a:r>
            <a:r>
              <a:rPr lang="en-US" sz="1600" i="1" dirty="0">
                <a:ea typeface="Times New Roman"/>
                <a:cs typeface="Times New Roman"/>
              </a:rPr>
              <a:t> and its edges are not shown).</a:t>
            </a:r>
            <a:endParaRPr lang="en-US" sz="1600" dirty="0"/>
          </a:p>
        </p:txBody>
      </p:sp>
      <p:grpSp>
        <p:nvGrpSpPr>
          <p:cNvPr id="197" name="Group 40"/>
          <p:cNvGrpSpPr>
            <a:grpSpLocks/>
          </p:cNvGrpSpPr>
          <p:nvPr/>
        </p:nvGrpSpPr>
        <p:grpSpPr bwMode="auto">
          <a:xfrm>
            <a:off x="4711090" y="4212019"/>
            <a:ext cx="2331178" cy="2530127"/>
            <a:chOff x="534" y="685"/>
            <a:chExt cx="1160" cy="1259"/>
          </a:xfrm>
        </p:grpSpPr>
        <p:sp>
          <p:nvSpPr>
            <p:cNvPr id="224" name="Text Box 5"/>
            <p:cNvSpPr txBox="1">
              <a:spLocks noChangeArrowheads="1"/>
            </p:cNvSpPr>
            <p:nvPr/>
          </p:nvSpPr>
          <p:spPr bwMode="auto">
            <a:xfrm>
              <a:off x="1583" y="1435"/>
              <a:ext cx="111"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-3</a:t>
              </a:r>
            </a:p>
          </p:txBody>
        </p:sp>
        <p:sp>
          <p:nvSpPr>
            <p:cNvPr id="225" name="Text Box 6"/>
            <p:cNvSpPr txBox="1">
              <a:spLocks noChangeArrowheads="1"/>
            </p:cNvSpPr>
            <p:nvPr/>
          </p:nvSpPr>
          <p:spPr bwMode="auto">
            <a:xfrm>
              <a:off x="950" y="1141"/>
              <a:ext cx="111"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-5</a:t>
              </a:r>
            </a:p>
          </p:txBody>
        </p:sp>
        <p:sp>
          <p:nvSpPr>
            <p:cNvPr id="226" name="Text Box 7"/>
            <p:cNvSpPr txBox="1">
              <a:spLocks noChangeArrowheads="1"/>
            </p:cNvSpPr>
            <p:nvPr/>
          </p:nvSpPr>
          <p:spPr bwMode="auto">
            <a:xfrm>
              <a:off x="845" y="955"/>
              <a:ext cx="65"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4</a:t>
              </a:r>
            </a:p>
          </p:txBody>
        </p:sp>
        <p:sp>
          <p:nvSpPr>
            <p:cNvPr id="227" name="Text Box 8"/>
            <p:cNvSpPr txBox="1">
              <a:spLocks noChangeArrowheads="1"/>
            </p:cNvSpPr>
            <p:nvPr/>
          </p:nvSpPr>
          <p:spPr bwMode="auto">
            <a:xfrm>
              <a:off x="1259" y="1279"/>
              <a:ext cx="65"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4</a:t>
              </a:r>
            </a:p>
          </p:txBody>
        </p:sp>
        <p:sp>
          <p:nvSpPr>
            <p:cNvPr id="228" name="Text Box 9"/>
            <p:cNvSpPr txBox="1">
              <a:spLocks noChangeArrowheads="1"/>
            </p:cNvSpPr>
            <p:nvPr/>
          </p:nvSpPr>
          <p:spPr bwMode="auto">
            <a:xfrm>
              <a:off x="1337" y="1489"/>
              <a:ext cx="65"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5</a:t>
              </a:r>
            </a:p>
          </p:txBody>
        </p:sp>
        <p:sp>
          <p:nvSpPr>
            <p:cNvPr id="229" name="Text Box 10"/>
            <p:cNvSpPr txBox="1">
              <a:spLocks noChangeArrowheads="1"/>
            </p:cNvSpPr>
            <p:nvPr/>
          </p:nvSpPr>
          <p:spPr bwMode="auto">
            <a:xfrm>
              <a:off x="1214" y="1741"/>
              <a:ext cx="65"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2</a:t>
              </a:r>
            </a:p>
          </p:txBody>
        </p:sp>
        <p:sp>
          <p:nvSpPr>
            <p:cNvPr id="230" name="Text Box 11"/>
            <p:cNvSpPr txBox="1">
              <a:spLocks noChangeArrowheads="1"/>
            </p:cNvSpPr>
            <p:nvPr/>
          </p:nvSpPr>
          <p:spPr bwMode="auto">
            <a:xfrm>
              <a:off x="750" y="1441"/>
              <a:ext cx="65"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2</a:t>
              </a:r>
            </a:p>
          </p:txBody>
        </p:sp>
        <p:sp>
          <p:nvSpPr>
            <p:cNvPr id="231" name="Line 12"/>
            <p:cNvSpPr>
              <a:spLocks noChangeShapeType="1"/>
            </p:cNvSpPr>
            <p:nvPr/>
          </p:nvSpPr>
          <p:spPr bwMode="auto">
            <a:xfrm rot="10800000" flipV="1">
              <a:off x="785" y="887"/>
              <a:ext cx="378" cy="300"/>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32" name="Line 13"/>
            <p:cNvSpPr>
              <a:spLocks noChangeShapeType="1"/>
            </p:cNvSpPr>
            <p:nvPr/>
          </p:nvSpPr>
          <p:spPr bwMode="auto">
            <a:xfrm flipV="1">
              <a:off x="947" y="953"/>
              <a:ext cx="204" cy="744"/>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33" name="Line 14"/>
            <p:cNvSpPr>
              <a:spLocks noChangeShapeType="1"/>
            </p:cNvSpPr>
            <p:nvPr/>
          </p:nvSpPr>
          <p:spPr bwMode="auto">
            <a:xfrm>
              <a:off x="719" y="1217"/>
              <a:ext cx="204" cy="384"/>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34" name="Line 15"/>
            <p:cNvSpPr>
              <a:spLocks noChangeShapeType="1"/>
            </p:cNvSpPr>
            <p:nvPr/>
          </p:nvSpPr>
          <p:spPr bwMode="auto">
            <a:xfrm flipV="1">
              <a:off x="983" y="1283"/>
              <a:ext cx="510" cy="378"/>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35" name="Line 16"/>
            <p:cNvSpPr>
              <a:spLocks noChangeShapeType="1"/>
            </p:cNvSpPr>
            <p:nvPr/>
          </p:nvSpPr>
          <p:spPr bwMode="auto">
            <a:xfrm>
              <a:off x="743" y="1229"/>
              <a:ext cx="750" cy="468"/>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36" name="Line 17"/>
            <p:cNvSpPr>
              <a:spLocks noChangeShapeType="1"/>
            </p:cNvSpPr>
            <p:nvPr/>
          </p:nvSpPr>
          <p:spPr bwMode="auto">
            <a:xfrm>
              <a:off x="983" y="1685"/>
              <a:ext cx="486" cy="60"/>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37" name="Line 18"/>
            <p:cNvSpPr>
              <a:spLocks noChangeShapeType="1"/>
            </p:cNvSpPr>
            <p:nvPr/>
          </p:nvSpPr>
          <p:spPr bwMode="auto">
            <a:xfrm>
              <a:off x="1553" y="1295"/>
              <a:ext cx="6" cy="390"/>
            </a:xfrm>
            <a:prstGeom prst="line">
              <a:avLst/>
            </a:prstGeom>
            <a:noFill/>
            <a:ln w="12700">
              <a:solidFill>
                <a:schemeClr val="tx1"/>
              </a:solidFill>
              <a:round/>
              <a:headEnd type="triangle" w="med" len="med"/>
              <a:tailEnd/>
            </a:ln>
            <a:effectLst/>
          </p:spPr>
          <p:txBody>
            <a:bodyPr wrap="none" lIns="0" tIns="0" rIns="0" bIns="0" anchor="ctr" anchorCtr="1"/>
            <a:lstStyle/>
            <a:p>
              <a:endParaRPr lang="en-US" sz="2000">
                <a:latin typeface="+mn-lt"/>
              </a:endParaRPr>
            </a:p>
          </p:txBody>
        </p:sp>
        <p:sp>
          <p:nvSpPr>
            <p:cNvPr id="238" name="Oval 19"/>
            <p:cNvSpPr>
              <a:spLocks noChangeArrowheads="1"/>
            </p:cNvSpPr>
            <p:nvPr/>
          </p:nvSpPr>
          <p:spPr bwMode="auto">
            <a:xfrm>
              <a:off x="659" y="1157"/>
              <a:ext cx="144" cy="14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a</a:t>
              </a:r>
              <a:endParaRPr lang="en-US" sz="2000">
                <a:latin typeface="+mn-lt"/>
              </a:endParaRPr>
            </a:p>
          </p:txBody>
        </p:sp>
        <p:sp>
          <p:nvSpPr>
            <p:cNvPr id="239" name="Oval 20"/>
            <p:cNvSpPr>
              <a:spLocks noChangeArrowheads="1"/>
            </p:cNvSpPr>
            <p:nvPr/>
          </p:nvSpPr>
          <p:spPr bwMode="auto">
            <a:xfrm>
              <a:off x="1091" y="821"/>
              <a:ext cx="144" cy="14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c</a:t>
              </a:r>
              <a:endParaRPr lang="en-US" sz="2000">
                <a:latin typeface="+mn-lt"/>
              </a:endParaRPr>
            </a:p>
          </p:txBody>
        </p:sp>
        <p:sp>
          <p:nvSpPr>
            <p:cNvPr id="240" name="Oval 21"/>
            <p:cNvSpPr>
              <a:spLocks noChangeArrowheads="1"/>
            </p:cNvSpPr>
            <p:nvPr/>
          </p:nvSpPr>
          <p:spPr bwMode="auto">
            <a:xfrm>
              <a:off x="899" y="1589"/>
              <a:ext cx="144" cy="14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e</a:t>
              </a:r>
              <a:endParaRPr lang="en-US" sz="2000">
                <a:latin typeface="+mn-lt"/>
              </a:endParaRPr>
            </a:p>
          </p:txBody>
        </p:sp>
        <p:sp>
          <p:nvSpPr>
            <p:cNvPr id="241" name="Oval 22"/>
            <p:cNvSpPr>
              <a:spLocks noChangeArrowheads="1"/>
            </p:cNvSpPr>
            <p:nvPr/>
          </p:nvSpPr>
          <p:spPr bwMode="auto">
            <a:xfrm>
              <a:off x="1475" y="1685"/>
              <a:ext cx="144" cy="14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d</a:t>
              </a:r>
              <a:endParaRPr lang="en-US" sz="2000">
                <a:latin typeface="+mn-lt"/>
              </a:endParaRPr>
            </a:p>
          </p:txBody>
        </p:sp>
        <p:sp>
          <p:nvSpPr>
            <p:cNvPr id="242" name="Oval 23"/>
            <p:cNvSpPr>
              <a:spLocks noChangeArrowheads="1"/>
            </p:cNvSpPr>
            <p:nvPr/>
          </p:nvSpPr>
          <p:spPr bwMode="auto">
            <a:xfrm>
              <a:off x="1475" y="1157"/>
              <a:ext cx="144" cy="144"/>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b</a:t>
              </a:r>
              <a:endParaRPr lang="en-US" sz="2000">
                <a:latin typeface="+mn-lt"/>
              </a:endParaRPr>
            </a:p>
          </p:txBody>
        </p:sp>
        <p:sp>
          <p:nvSpPr>
            <p:cNvPr id="243" name="Line 24"/>
            <p:cNvSpPr>
              <a:spLocks noChangeShapeType="1"/>
            </p:cNvSpPr>
            <p:nvPr/>
          </p:nvSpPr>
          <p:spPr bwMode="auto">
            <a:xfrm flipH="1" flipV="1">
              <a:off x="1218" y="954"/>
              <a:ext cx="270" cy="222"/>
            </a:xfrm>
            <a:prstGeom prst="line">
              <a:avLst/>
            </a:prstGeom>
            <a:noFill/>
            <a:ln w="9525">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44" name="Text Box 25"/>
            <p:cNvSpPr txBox="1">
              <a:spLocks noChangeArrowheads="1"/>
            </p:cNvSpPr>
            <p:nvPr/>
          </p:nvSpPr>
          <p:spPr bwMode="auto">
            <a:xfrm>
              <a:off x="1277" y="1033"/>
              <a:ext cx="65"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2</a:t>
              </a:r>
            </a:p>
          </p:txBody>
        </p:sp>
        <p:sp>
          <p:nvSpPr>
            <p:cNvPr id="245" name="Text Box 33"/>
            <p:cNvSpPr txBox="1">
              <a:spLocks noChangeArrowheads="1"/>
            </p:cNvSpPr>
            <p:nvPr/>
          </p:nvSpPr>
          <p:spPr bwMode="auto">
            <a:xfrm>
              <a:off x="1526" y="1821"/>
              <a:ext cx="65"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0</a:t>
              </a:r>
            </a:p>
          </p:txBody>
        </p:sp>
        <p:sp>
          <p:nvSpPr>
            <p:cNvPr id="246" name="Text Box 34"/>
            <p:cNvSpPr txBox="1">
              <a:spLocks noChangeArrowheads="1"/>
            </p:cNvSpPr>
            <p:nvPr/>
          </p:nvSpPr>
          <p:spPr bwMode="auto">
            <a:xfrm>
              <a:off x="918" y="1725"/>
              <a:ext cx="65"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0</a:t>
              </a:r>
            </a:p>
          </p:txBody>
        </p:sp>
        <p:sp>
          <p:nvSpPr>
            <p:cNvPr id="247" name="Text Box 37"/>
            <p:cNvSpPr txBox="1">
              <a:spLocks noChangeArrowheads="1"/>
            </p:cNvSpPr>
            <p:nvPr/>
          </p:nvSpPr>
          <p:spPr bwMode="auto">
            <a:xfrm>
              <a:off x="1510" y="1021"/>
              <a:ext cx="111"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-3</a:t>
              </a:r>
            </a:p>
          </p:txBody>
        </p:sp>
        <p:sp>
          <p:nvSpPr>
            <p:cNvPr id="248" name="Text Box 38"/>
            <p:cNvSpPr txBox="1">
              <a:spLocks noChangeArrowheads="1"/>
            </p:cNvSpPr>
            <p:nvPr/>
          </p:nvSpPr>
          <p:spPr bwMode="auto">
            <a:xfrm>
              <a:off x="534" y="1157"/>
              <a:ext cx="111"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-1</a:t>
              </a:r>
            </a:p>
          </p:txBody>
        </p:sp>
        <p:sp>
          <p:nvSpPr>
            <p:cNvPr id="249" name="Text Box 39"/>
            <p:cNvSpPr txBox="1">
              <a:spLocks noChangeArrowheads="1"/>
            </p:cNvSpPr>
            <p:nvPr/>
          </p:nvSpPr>
          <p:spPr bwMode="auto">
            <a:xfrm>
              <a:off x="1118" y="685"/>
              <a:ext cx="111" cy="123"/>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-5</a:t>
              </a:r>
            </a:p>
          </p:txBody>
        </p:sp>
      </p:grpSp>
      <p:grpSp>
        <p:nvGrpSpPr>
          <p:cNvPr id="250" name="Group 249"/>
          <p:cNvGrpSpPr/>
          <p:nvPr/>
        </p:nvGrpSpPr>
        <p:grpSpPr>
          <a:xfrm>
            <a:off x="6855280" y="3468194"/>
            <a:ext cx="2237424" cy="2645572"/>
            <a:chOff x="2824388" y="4575057"/>
            <a:chExt cx="1681692" cy="1988464"/>
          </a:xfrm>
        </p:grpSpPr>
        <p:sp>
          <p:nvSpPr>
            <p:cNvPr id="198" name="Text Box 42"/>
            <p:cNvSpPr txBox="1">
              <a:spLocks noChangeArrowheads="1"/>
            </p:cNvSpPr>
            <p:nvPr/>
          </p:nvSpPr>
          <p:spPr bwMode="auto">
            <a:xfrm>
              <a:off x="4408036" y="5765681"/>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0</a:t>
              </a:r>
            </a:p>
          </p:txBody>
        </p:sp>
        <p:sp>
          <p:nvSpPr>
            <p:cNvPr id="199" name="Text Box 43"/>
            <p:cNvSpPr txBox="1">
              <a:spLocks noChangeArrowheads="1"/>
            </p:cNvSpPr>
            <p:nvPr/>
          </p:nvSpPr>
          <p:spPr bwMode="auto">
            <a:xfrm>
              <a:off x="3453948" y="5298957"/>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0</a:t>
              </a:r>
            </a:p>
          </p:txBody>
        </p:sp>
        <p:sp>
          <p:nvSpPr>
            <p:cNvPr id="200" name="Text Box 44"/>
            <p:cNvSpPr txBox="1">
              <a:spLocks noChangeArrowheads="1"/>
            </p:cNvSpPr>
            <p:nvPr/>
          </p:nvSpPr>
          <p:spPr bwMode="auto">
            <a:xfrm>
              <a:off x="3236461" y="5003681"/>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0</a:t>
              </a:r>
            </a:p>
          </p:txBody>
        </p:sp>
        <p:sp>
          <p:nvSpPr>
            <p:cNvPr id="201" name="Text Box 45"/>
            <p:cNvSpPr txBox="1">
              <a:spLocks noChangeArrowheads="1"/>
            </p:cNvSpPr>
            <p:nvPr/>
          </p:nvSpPr>
          <p:spPr bwMode="auto">
            <a:xfrm>
              <a:off x="3893686" y="5518031"/>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7</a:t>
              </a:r>
            </a:p>
          </p:txBody>
        </p:sp>
        <p:sp>
          <p:nvSpPr>
            <p:cNvPr id="202" name="Text Box 46"/>
            <p:cNvSpPr txBox="1">
              <a:spLocks noChangeArrowheads="1"/>
            </p:cNvSpPr>
            <p:nvPr/>
          </p:nvSpPr>
          <p:spPr bwMode="auto">
            <a:xfrm>
              <a:off x="4068311" y="5851406"/>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4</a:t>
              </a:r>
            </a:p>
          </p:txBody>
        </p:sp>
        <p:sp>
          <p:nvSpPr>
            <p:cNvPr id="203" name="Text Box 47"/>
            <p:cNvSpPr txBox="1">
              <a:spLocks noChangeArrowheads="1"/>
            </p:cNvSpPr>
            <p:nvPr/>
          </p:nvSpPr>
          <p:spPr bwMode="auto">
            <a:xfrm>
              <a:off x="3822248" y="6251455"/>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2</a:t>
              </a:r>
            </a:p>
          </p:txBody>
        </p:sp>
        <p:sp>
          <p:nvSpPr>
            <p:cNvPr id="204" name="Text Box 48"/>
            <p:cNvSpPr txBox="1">
              <a:spLocks noChangeArrowheads="1"/>
            </p:cNvSpPr>
            <p:nvPr/>
          </p:nvSpPr>
          <p:spPr bwMode="auto">
            <a:xfrm>
              <a:off x="3085648" y="5775206"/>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1</a:t>
              </a:r>
            </a:p>
          </p:txBody>
        </p:sp>
        <p:sp>
          <p:nvSpPr>
            <p:cNvPr id="205" name="Line 49"/>
            <p:cNvSpPr>
              <a:spLocks noChangeShapeType="1"/>
            </p:cNvSpPr>
            <p:nvPr/>
          </p:nvSpPr>
          <p:spPr bwMode="auto">
            <a:xfrm rot="10800000" flipV="1">
              <a:off x="3141211" y="4890634"/>
              <a:ext cx="600075" cy="476250"/>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06" name="Line 50"/>
            <p:cNvSpPr>
              <a:spLocks noChangeShapeType="1"/>
            </p:cNvSpPr>
            <p:nvPr/>
          </p:nvSpPr>
          <p:spPr bwMode="auto">
            <a:xfrm flipV="1">
              <a:off x="3398386" y="4995409"/>
              <a:ext cx="323850" cy="1181100"/>
            </a:xfrm>
            <a:prstGeom prst="line">
              <a:avLst/>
            </a:prstGeom>
            <a:noFill/>
            <a:ln w="381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07" name="Line 51"/>
            <p:cNvSpPr>
              <a:spLocks noChangeShapeType="1"/>
            </p:cNvSpPr>
            <p:nvPr/>
          </p:nvSpPr>
          <p:spPr bwMode="auto">
            <a:xfrm>
              <a:off x="3036436" y="5414509"/>
              <a:ext cx="323850" cy="609600"/>
            </a:xfrm>
            <a:prstGeom prst="line">
              <a:avLst/>
            </a:prstGeom>
            <a:noFill/>
            <a:ln w="381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08" name="Line 52"/>
            <p:cNvSpPr>
              <a:spLocks noChangeShapeType="1"/>
            </p:cNvSpPr>
            <p:nvPr/>
          </p:nvSpPr>
          <p:spPr bwMode="auto">
            <a:xfrm flipV="1">
              <a:off x="3455536" y="5519284"/>
              <a:ext cx="809625" cy="600075"/>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09" name="Line 53"/>
            <p:cNvSpPr>
              <a:spLocks noChangeShapeType="1"/>
            </p:cNvSpPr>
            <p:nvPr/>
          </p:nvSpPr>
          <p:spPr bwMode="auto">
            <a:xfrm>
              <a:off x="3074536" y="5433559"/>
              <a:ext cx="1190625" cy="742950"/>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10" name="Line 54"/>
            <p:cNvSpPr>
              <a:spLocks noChangeShapeType="1"/>
            </p:cNvSpPr>
            <p:nvPr/>
          </p:nvSpPr>
          <p:spPr bwMode="auto">
            <a:xfrm>
              <a:off x="3455536" y="6157459"/>
              <a:ext cx="771525" cy="95250"/>
            </a:xfrm>
            <a:prstGeom prst="line">
              <a:avLst/>
            </a:prstGeom>
            <a:noFill/>
            <a:ln w="381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11" name="Line 55"/>
            <p:cNvSpPr>
              <a:spLocks noChangeShapeType="1"/>
            </p:cNvSpPr>
            <p:nvPr/>
          </p:nvSpPr>
          <p:spPr bwMode="auto">
            <a:xfrm>
              <a:off x="4360411" y="5538334"/>
              <a:ext cx="9525" cy="619125"/>
            </a:xfrm>
            <a:prstGeom prst="line">
              <a:avLst/>
            </a:prstGeom>
            <a:noFill/>
            <a:ln w="38100">
              <a:solidFill>
                <a:schemeClr val="tx1"/>
              </a:solidFill>
              <a:round/>
              <a:headEnd type="triangle" w="med" len="med"/>
              <a:tailEnd/>
            </a:ln>
            <a:effectLst/>
          </p:spPr>
          <p:txBody>
            <a:bodyPr wrap="none" lIns="0" tIns="0" rIns="0" bIns="0" anchor="ctr" anchorCtr="1"/>
            <a:lstStyle/>
            <a:p>
              <a:endParaRPr lang="en-US" sz="2000">
                <a:latin typeface="+mn-lt"/>
              </a:endParaRPr>
            </a:p>
          </p:txBody>
        </p:sp>
        <p:sp>
          <p:nvSpPr>
            <p:cNvPr id="212" name="Oval 56"/>
            <p:cNvSpPr>
              <a:spLocks noChangeArrowheads="1"/>
            </p:cNvSpPr>
            <p:nvPr/>
          </p:nvSpPr>
          <p:spPr bwMode="auto">
            <a:xfrm>
              <a:off x="2941186" y="5319259"/>
              <a:ext cx="228600" cy="228600"/>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a</a:t>
              </a:r>
              <a:endParaRPr lang="en-US" sz="2000">
                <a:latin typeface="+mn-lt"/>
              </a:endParaRPr>
            </a:p>
          </p:txBody>
        </p:sp>
        <p:sp>
          <p:nvSpPr>
            <p:cNvPr id="213" name="Oval 57"/>
            <p:cNvSpPr>
              <a:spLocks noChangeArrowheads="1"/>
            </p:cNvSpPr>
            <p:nvPr/>
          </p:nvSpPr>
          <p:spPr bwMode="auto">
            <a:xfrm>
              <a:off x="3626986" y="4785859"/>
              <a:ext cx="228600" cy="228600"/>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c</a:t>
              </a:r>
              <a:endParaRPr lang="en-US" sz="2000">
                <a:latin typeface="+mn-lt"/>
              </a:endParaRPr>
            </a:p>
          </p:txBody>
        </p:sp>
        <p:sp>
          <p:nvSpPr>
            <p:cNvPr id="214" name="Oval 58"/>
            <p:cNvSpPr>
              <a:spLocks noChangeArrowheads="1"/>
            </p:cNvSpPr>
            <p:nvPr/>
          </p:nvSpPr>
          <p:spPr bwMode="auto">
            <a:xfrm>
              <a:off x="3322186" y="6005059"/>
              <a:ext cx="228600" cy="228600"/>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e</a:t>
              </a:r>
              <a:endParaRPr lang="en-US" sz="2000">
                <a:latin typeface="+mn-lt"/>
              </a:endParaRPr>
            </a:p>
          </p:txBody>
        </p:sp>
        <p:sp>
          <p:nvSpPr>
            <p:cNvPr id="215" name="Oval 59"/>
            <p:cNvSpPr>
              <a:spLocks noChangeArrowheads="1"/>
            </p:cNvSpPr>
            <p:nvPr/>
          </p:nvSpPr>
          <p:spPr bwMode="auto">
            <a:xfrm>
              <a:off x="4236586" y="6157459"/>
              <a:ext cx="228600" cy="228600"/>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d</a:t>
              </a:r>
              <a:endParaRPr lang="en-US" sz="2000">
                <a:latin typeface="+mn-lt"/>
              </a:endParaRPr>
            </a:p>
          </p:txBody>
        </p:sp>
        <p:sp>
          <p:nvSpPr>
            <p:cNvPr id="216" name="Oval 60"/>
            <p:cNvSpPr>
              <a:spLocks noChangeArrowheads="1"/>
            </p:cNvSpPr>
            <p:nvPr/>
          </p:nvSpPr>
          <p:spPr bwMode="auto">
            <a:xfrm>
              <a:off x="4236586" y="5319259"/>
              <a:ext cx="228600" cy="228600"/>
            </a:xfrm>
            <a:prstGeom prst="ellipse">
              <a:avLst/>
            </a:prstGeom>
            <a:solidFill>
              <a:srgbClr val="CCFFFF"/>
            </a:solidFill>
            <a:ln w="9525">
              <a:solidFill>
                <a:schemeClr val="tx1"/>
              </a:solidFill>
              <a:round/>
              <a:headEnd/>
              <a:tailEnd/>
            </a:ln>
            <a:effectLst/>
          </p:spPr>
          <p:txBody>
            <a:bodyPr wrap="none" lIns="0" tIns="0" rIns="0" bIns="0" anchor="ctr" anchorCtr="1"/>
            <a:lstStyle/>
            <a:p>
              <a:pPr algn="ctr"/>
              <a:r>
                <a:rPr lang="en-US" i="1">
                  <a:latin typeface="+mn-lt"/>
                </a:rPr>
                <a:t>b</a:t>
              </a:r>
              <a:endParaRPr lang="en-US" sz="2000">
                <a:latin typeface="+mn-lt"/>
              </a:endParaRPr>
            </a:p>
          </p:txBody>
        </p:sp>
        <p:sp>
          <p:nvSpPr>
            <p:cNvPr id="217" name="Line 61"/>
            <p:cNvSpPr>
              <a:spLocks noChangeShapeType="1"/>
            </p:cNvSpPr>
            <p:nvPr/>
          </p:nvSpPr>
          <p:spPr bwMode="auto">
            <a:xfrm flipH="1" flipV="1">
              <a:off x="3828598" y="4996996"/>
              <a:ext cx="428625" cy="352425"/>
            </a:xfrm>
            <a:prstGeom prst="line">
              <a:avLst/>
            </a:prstGeom>
            <a:noFill/>
            <a:ln w="12700">
              <a:solidFill>
                <a:schemeClr val="tx1"/>
              </a:solidFill>
              <a:round/>
              <a:headEnd/>
              <a:tailEnd type="triangle" w="med" len="med"/>
            </a:ln>
            <a:effectLst/>
          </p:spPr>
          <p:txBody>
            <a:bodyPr wrap="none" lIns="0" tIns="0" rIns="0" bIns="0" anchor="ctr" anchorCtr="1"/>
            <a:lstStyle/>
            <a:p>
              <a:endParaRPr lang="en-US" sz="2000">
                <a:latin typeface="+mn-lt"/>
              </a:endParaRPr>
            </a:p>
          </p:txBody>
        </p:sp>
        <p:sp>
          <p:nvSpPr>
            <p:cNvPr id="218" name="Text Box 62"/>
            <p:cNvSpPr txBox="1">
              <a:spLocks noChangeArrowheads="1"/>
            </p:cNvSpPr>
            <p:nvPr/>
          </p:nvSpPr>
          <p:spPr bwMode="auto">
            <a:xfrm>
              <a:off x="3922261" y="5127506"/>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4</a:t>
              </a:r>
            </a:p>
          </p:txBody>
        </p:sp>
        <p:sp>
          <p:nvSpPr>
            <p:cNvPr id="219" name="Text Box 63"/>
            <p:cNvSpPr txBox="1">
              <a:spLocks noChangeArrowheads="1"/>
            </p:cNvSpPr>
            <p:nvPr/>
          </p:nvSpPr>
          <p:spPr bwMode="auto">
            <a:xfrm>
              <a:off x="4317547" y="6378456"/>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3</a:t>
              </a:r>
            </a:p>
          </p:txBody>
        </p:sp>
        <p:sp>
          <p:nvSpPr>
            <p:cNvPr id="220" name="Text Box 64"/>
            <p:cNvSpPr txBox="1">
              <a:spLocks noChangeArrowheads="1"/>
            </p:cNvSpPr>
            <p:nvPr/>
          </p:nvSpPr>
          <p:spPr bwMode="auto">
            <a:xfrm>
              <a:off x="3352348" y="6226056"/>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1</a:t>
              </a:r>
            </a:p>
          </p:txBody>
        </p:sp>
        <p:sp>
          <p:nvSpPr>
            <p:cNvPr id="221" name="Text Box 65"/>
            <p:cNvSpPr txBox="1">
              <a:spLocks noChangeArrowheads="1"/>
            </p:cNvSpPr>
            <p:nvPr/>
          </p:nvSpPr>
          <p:spPr bwMode="auto">
            <a:xfrm>
              <a:off x="4292148" y="5108456"/>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3</a:t>
              </a:r>
            </a:p>
          </p:txBody>
        </p:sp>
        <p:sp>
          <p:nvSpPr>
            <p:cNvPr id="222" name="Text Box 66"/>
            <p:cNvSpPr txBox="1">
              <a:spLocks noChangeArrowheads="1"/>
            </p:cNvSpPr>
            <p:nvPr/>
          </p:nvSpPr>
          <p:spPr bwMode="auto">
            <a:xfrm>
              <a:off x="2824388" y="5324358"/>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dirty="0">
                  <a:latin typeface="+mn-lt"/>
                </a:rPr>
                <a:t>0</a:t>
              </a:r>
            </a:p>
          </p:txBody>
        </p:sp>
        <p:sp>
          <p:nvSpPr>
            <p:cNvPr id="223" name="Text Box 67"/>
            <p:cNvSpPr txBox="1">
              <a:spLocks noChangeArrowheads="1"/>
            </p:cNvSpPr>
            <p:nvPr/>
          </p:nvSpPr>
          <p:spPr bwMode="auto">
            <a:xfrm>
              <a:off x="3669848" y="4575057"/>
              <a:ext cx="98044" cy="185065"/>
            </a:xfrm>
            <a:prstGeom prst="rect">
              <a:avLst/>
            </a:prstGeom>
            <a:noFill/>
            <a:ln w="9525">
              <a:noFill/>
              <a:miter lim="800000"/>
              <a:headEnd/>
              <a:tailEnd/>
            </a:ln>
            <a:effectLst/>
          </p:spPr>
          <p:txBody>
            <a:bodyPr wrap="none" lIns="0" tIns="0" rIns="0" bIns="0" anchor="ctr" anchorCtr="1">
              <a:spAutoFit/>
            </a:bodyPr>
            <a:lstStyle/>
            <a:p>
              <a:pPr>
                <a:spcBef>
                  <a:spcPct val="50000"/>
                </a:spcBef>
              </a:pPr>
              <a:r>
                <a:rPr lang="en-US">
                  <a:latin typeface="+mn-lt"/>
                </a:rPr>
                <a:t>1</a:t>
              </a:r>
            </a:p>
          </p:txBody>
        </p:sp>
      </p:grpSp>
      <p:sp>
        <p:nvSpPr>
          <p:cNvPr id="58" name="Content Placeholder 2"/>
          <p:cNvSpPr txBox="1">
            <a:spLocks/>
          </p:cNvSpPr>
          <p:nvPr/>
        </p:nvSpPr>
        <p:spPr bwMode="auto">
          <a:xfrm>
            <a:off x="4627230" y="727639"/>
            <a:ext cx="4516770" cy="6130361"/>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marR="0" lvl="0" indent="0" algn="l" defTabSz="914400" rtl="0" eaLnBrk="0" fontAlgn="base" latinLnBrk="0" hangingPunct="0">
              <a:lnSpc>
                <a:spcPct val="100000"/>
              </a:lnSpc>
              <a:spcBef>
                <a:spcPts val="600"/>
              </a:spcBef>
              <a:spcAft>
                <a:spcPts val="600"/>
              </a:spcAft>
              <a:buClr>
                <a:srgbClr val="993300"/>
              </a:buClr>
              <a:buSzPct val="75000"/>
              <a:buFont typeface="Wingdings" pitchFamily="2" charset="2"/>
              <a:buNone/>
              <a:tabLst>
                <a:tab pos="228600" algn="l"/>
              </a:tabLst>
              <a:defRPr/>
            </a:pPr>
            <a:r>
              <a:rPr kumimoji="0" lang="en-US" sz="1600" b="0" i="1" u="none" strike="noStrike" kern="0" cap="none" spc="0" normalizeH="0" baseline="0" noProof="0" dirty="0">
                <a:ln>
                  <a:noFill/>
                </a:ln>
                <a:solidFill>
                  <a:schemeClr val="tx1"/>
                </a:solidFill>
                <a:effectLst/>
                <a:uLnTx/>
                <a:uFillTx/>
                <a:latin typeface="+mn-lt"/>
                <a:ea typeface="Times New Roman"/>
                <a:cs typeface="Times New Roman"/>
              </a:rPr>
              <a:t>The right hand figure shows the graph with the transformed edge costs and the distances from a computed using these edge costs. The distances computed in the last problem from a to the other four vertices are 1, -3, 4 and 2. The costs shown at right above can be obtained from these costs by adding the label shown at left above for a (-1) and subtracting the labels for </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b</a:t>
            </a:r>
            <a:r>
              <a:rPr kumimoji="0" lang="en-US" sz="1600" b="0" i="1" u="none" strike="noStrike" kern="0" cap="none" spc="0" normalizeH="0" baseline="0" noProof="0" dirty="0">
                <a:ln>
                  <a:noFill/>
                </a:ln>
                <a:solidFill>
                  <a:schemeClr val="tx1"/>
                </a:solidFill>
                <a:effectLst/>
                <a:uLnTx/>
                <a:uFillTx/>
                <a:latin typeface="+mn-lt"/>
                <a:ea typeface="Times New Roman"/>
                <a:cs typeface="Times New Roman"/>
              </a:rPr>
              <a:t>, </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c</a:t>
            </a:r>
            <a:r>
              <a:rPr kumimoji="0" lang="en-US" sz="1600" b="0" i="1" u="none" strike="noStrike" kern="0" cap="none" spc="0" normalizeH="0" baseline="0" noProof="0" dirty="0">
                <a:ln>
                  <a:noFill/>
                </a:ln>
                <a:solidFill>
                  <a:schemeClr val="tx1"/>
                </a:solidFill>
                <a:effectLst/>
                <a:uLnTx/>
                <a:uFillTx/>
                <a:latin typeface="+mn-lt"/>
                <a:ea typeface="Times New Roman"/>
                <a:cs typeface="Times New Roman"/>
              </a:rPr>
              <a:t>, </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d</a:t>
            </a:r>
            <a:r>
              <a:rPr kumimoji="0" lang="en-US" sz="1600" b="0" i="1" u="none" strike="noStrike" kern="0" cap="none" spc="0" normalizeH="0" baseline="0" noProof="0" dirty="0">
                <a:ln>
                  <a:noFill/>
                </a:ln>
                <a:solidFill>
                  <a:schemeClr val="tx1"/>
                </a:solidFill>
                <a:effectLst/>
                <a:uLnTx/>
                <a:uFillTx/>
                <a:latin typeface="+mn-lt"/>
                <a:ea typeface="Times New Roman"/>
                <a:cs typeface="Times New Roman"/>
              </a:rPr>
              <a:t> and </a:t>
            </a:r>
            <a:r>
              <a:rPr kumimoji="0" lang="en-US" sz="1600" b="0" i="1" u="none" strike="noStrike" kern="0" cap="none" spc="0" normalizeH="0" baseline="0" noProof="0" dirty="0" err="1">
                <a:ln>
                  <a:noFill/>
                </a:ln>
                <a:solidFill>
                  <a:schemeClr val="tx1"/>
                </a:solidFill>
                <a:effectLst/>
                <a:uLnTx/>
                <a:uFillTx/>
                <a:latin typeface="+mn-lt"/>
                <a:ea typeface="Times New Roman"/>
                <a:cs typeface="Times New Roman"/>
              </a:rPr>
              <a:t>e</a:t>
            </a:r>
            <a:r>
              <a:rPr kumimoji="0" lang="en-US" sz="1600" b="0" i="1" u="none" strike="noStrike" kern="0" cap="none" spc="0" normalizeH="0" baseline="0" noProof="0" dirty="0">
                <a:ln>
                  <a:noFill/>
                </a:ln>
                <a:solidFill>
                  <a:schemeClr val="tx1"/>
                </a:solidFill>
                <a:effectLst/>
                <a:uLnTx/>
                <a:uFillTx/>
                <a:latin typeface="+mn-lt"/>
                <a:ea typeface="Times New Roman"/>
                <a:cs typeface="Times New Roman"/>
              </a:rPr>
              <a:t> (these labels are -3, -5, 0 and 0).</a:t>
            </a:r>
            <a:r>
              <a:rPr kumimoji="0" lang="en-US" sz="1600" b="0" i="0" u="none" strike="noStrike" kern="1200" cap="none" spc="0" normalizeH="0" baseline="0" noProof="0" dirty="0">
                <a:ln>
                  <a:noFill/>
                </a:ln>
                <a:solidFill>
                  <a:srgbClr val="000000"/>
                </a:solidFill>
                <a:effectLst/>
                <a:uLnTx/>
                <a:uFillTx/>
                <a:latin typeface="+mn-lt"/>
                <a:ea typeface="ＭＳ Ｐゴシック" pitchFamily="1" charset="-128"/>
                <a:cs typeface="+mn-cs"/>
              </a:rPr>
              <a:t> </a:t>
            </a:r>
            <a:endParaRPr kumimoji="0" lang="en-US" sz="1600" b="0" i="0" u="none" strike="noStrike" kern="0" cap="none" spc="0" normalizeH="0" baseline="0" noProof="0" dirty="0">
              <a:ln>
                <a:noFill/>
              </a:ln>
              <a:solidFill>
                <a:srgbClr val="000000"/>
              </a:solidFill>
              <a:effectLst/>
              <a:uLnTx/>
              <a:uFillTx/>
              <a:latin typeface="+mn-lt"/>
              <a:ea typeface="+mn-ea"/>
              <a:cs typeface="+mn-cs"/>
            </a:endParaRPr>
          </a:p>
          <a:p>
            <a:pPr marL="285750" marR="0" lvl="0" indent="0" algn="l" defTabSz="914400" rtl="0" eaLnBrk="0" fontAlgn="base" latinLnBrk="0" hangingPunct="0">
              <a:lnSpc>
                <a:spcPct val="100000"/>
              </a:lnSpc>
              <a:spcBef>
                <a:spcPts val="300"/>
              </a:spcBef>
              <a:spcAft>
                <a:spcPts val="300"/>
              </a:spcAft>
              <a:buClr>
                <a:srgbClr val="993300"/>
              </a:buClr>
              <a:buSzPct val="75000"/>
              <a:buFont typeface="Wingdings" pitchFamily="2" charset="2"/>
              <a:buNone/>
              <a:tabLst/>
              <a:defRPr/>
            </a:pPr>
            <a:endParaRPr kumimoji="0" lang="en-US" sz="1600" b="0" i="0" u="none" strike="noStrike" kern="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wipe(left)">
                                      <p:cBhvr>
                                        <p:cTn id="12" dur="500"/>
                                        <p:tgtEl>
                                          <p:spTgt spid="3">
                                            <p:txEl>
                                              <p:pRg st="1" end="1"/>
                                            </p:txEl>
                                          </p:spTgt>
                                        </p:tgtEl>
                                      </p:cBhvr>
                                    </p:animEffect>
                                  </p:childTnLst>
                                </p:cTn>
                              </p:par>
                            </p:childTnLst>
                          </p:cTn>
                        </p:par>
                        <p:par>
                          <p:cTn id="13" fill="hold">
                            <p:stCondLst>
                              <p:cond delay="500"/>
                            </p:stCondLst>
                            <p:childTnLst>
                              <p:par>
                                <p:cTn id="14" presetID="9" presetClass="entr" presetSubtype="0" fill="hold" nodeType="afterEffect">
                                  <p:stCondLst>
                                    <p:cond delay="0"/>
                                  </p:stCondLst>
                                  <p:childTnLst>
                                    <p:set>
                                      <p:cBhvr>
                                        <p:cTn id="15" dur="1" fill="hold">
                                          <p:stCondLst>
                                            <p:cond delay="0"/>
                                          </p:stCondLst>
                                        </p:cTn>
                                        <p:tgtEl>
                                          <p:spTgt spid="197"/>
                                        </p:tgtEl>
                                        <p:attrNameLst>
                                          <p:attrName>style.visibility</p:attrName>
                                        </p:attrNameLst>
                                      </p:cBhvr>
                                      <p:to>
                                        <p:strVal val="visible"/>
                                      </p:to>
                                    </p:set>
                                    <p:animEffect transition="in" filter="dissolve">
                                      <p:cBhvr>
                                        <p:cTn id="16" dur="500"/>
                                        <p:tgtEl>
                                          <p:spTgt spid="197"/>
                                        </p:tgtEl>
                                      </p:cBhvr>
                                    </p:animEffect>
                                  </p:childTnLst>
                                </p:cTn>
                              </p:par>
                            </p:childTnLst>
                          </p:cTn>
                        </p:par>
                        <p:par>
                          <p:cTn id="17" fill="hold">
                            <p:stCondLst>
                              <p:cond delay="1000"/>
                            </p:stCondLst>
                            <p:childTnLst>
                              <p:par>
                                <p:cTn id="18" presetID="9" presetClass="entr" presetSubtype="0" fill="hold" nodeType="afterEffect">
                                  <p:stCondLst>
                                    <p:cond delay="0"/>
                                  </p:stCondLst>
                                  <p:childTnLst>
                                    <p:set>
                                      <p:cBhvr>
                                        <p:cTn id="19" dur="1" fill="hold">
                                          <p:stCondLst>
                                            <p:cond delay="0"/>
                                          </p:stCondLst>
                                        </p:cTn>
                                        <p:tgtEl>
                                          <p:spTgt spid="250"/>
                                        </p:tgtEl>
                                        <p:attrNameLst>
                                          <p:attrName>style.visibility</p:attrName>
                                        </p:attrNameLst>
                                      </p:cBhvr>
                                      <p:to>
                                        <p:strVal val="visible"/>
                                      </p:to>
                                    </p:set>
                                    <p:animEffect transition="in" filter="dissolve">
                                      <p:cBhvr>
                                        <p:cTn id="20" dur="500"/>
                                        <p:tgtEl>
                                          <p:spTgt spid="250"/>
                                        </p:tgtEl>
                                      </p:cBhvr>
                                    </p:animEffect>
                                  </p:childTnLst>
                                </p:cTn>
                              </p:par>
                            </p:childTnLst>
                          </p:cTn>
                        </p:par>
                        <p:par>
                          <p:cTn id="21" fill="hold">
                            <p:stCondLst>
                              <p:cond delay="1500"/>
                            </p:stCondLst>
                            <p:childTnLst>
                              <p:par>
                                <p:cTn id="22" presetID="22" presetClass="entr" presetSubtype="8" fill="hold" grpId="0" nodeType="afterEffect">
                                  <p:stCondLst>
                                    <p:cond delay="0"/>
                                  </p:stCondLst>
                                  <p:childTnLst>
                                    <p:set>
                                      <p:cBhvr>
                                        <p:cTn id="23" dur="1" fill="hold">
                                          <p:stCondLst>
                                            <p:cond delay="0"/>
                                          </p:stCondLst>
                                        </p:cTn>
                                        <p:tgtEl>
                                          <p:spTgt spid="58">
                                            <p:txEl>
                                              <p:pRg st="0" end="0"/>
                                            </p:txEl>
                                          </p:spTgt>
                                        </p:tgtEl>
                                        <p:attrNameLst>
                                          <p:attrName>style.visibility</p:attrName>
                                        </p:attrNameLst>
                                      </p:cBhvr>
                                      <p:to>
                                        <p:strVal val="visible"/>
                                      </p:to>
                                    </p:set>
                                    <p:animEffect transition="in" filter="wipe(left)">
                                      <p:cBhvr>
                                        <p:cTn id="24" dur="500"/>
                                        <p:tgtEl>
                                          <p:spTgt spid="5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8"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2"/>
          <p:cNvSpPr txBox="1">
            <a:spLocks/>
          </p:cNvSpPr>
          <p:nvPr/>
        </p:nvSpPr>
        <p:spPr bwMode="auto">
          <a:xfrm>
            <a:off x="-2" y="800100"/>
            <a:ext cx="7565095" cy="6057900"/>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228600"/>
            <a:r>
              <a:rPr lang="en-US" dirty="0">
                <a:latin typeface="+mn-lt"/>
                <a:ea typeface="Times New Roman"/>
                <a:cs typeface="Times New Roman"/>
              </a:rPr>
              <a:t>3.	</a:t>
            </a:r>
            <a:r>
              <a:rPr lang="en-US" dirty="0">
                <a:latin typeface="+mn-lt"/>
              </a:rPr>
              <a:t>Suppose we assign labels </a:t>
            </a:r>
            <a:r>
              <a:rPr lang="en-US" dirty="0">
                <a:latin typeface="Symbol" charset="2"/>
                <a:cs typeface="Symbol" charset="2"/>
              </a:rPr>
              <a:t>l</a:t>
            </a:r>
            <a:r>
              <a:rPr lang="en-US" dirty="0">
                <a:latin typeface="+mn-lt"/>
              </a:rPr>
              <a:t>(</a:t>
            </a:r>
            <a:r>
              <a:rPr lang="en-US" i="1" dirty="0">
                <a:latin typeface="+mn-lt"/>
              </a:rPr>
              <a:t>u</a:t>
            </a:r>
            <a:r>
              <a:rPr lang="en-US" dirty="0">
                <a:latin typeface="+mn-lt"/>
              </a:rPr>
              <a:t>) to each vertex of a directed graph with a </a:t>
            </a:r>
            <a:r>
              <a:rPr lang="en-US" i="1" dirty="0">
                <a:latin typeface="+mn-lt"/>
              </a:rPr>
              <a:t>length</a:t>
            </a:r>
            <a:r>
              <a:rPr lang="en-US" dirty="0">
                <a:latin typeface="+mn-lt"/>
              </a:rPr>
              <a:t> function defined on its edges. Let </a:t>
            </a:r>
            <a:r>
              <a:rPr lang="en-US" i="1" dirty="0">
                <a:latin typeface="+mn-lt"/>
              </a:rPr>
              <a:t>length</a:t>
            </a:r>
            <a:r>
              <a:rPr lang="en-US" dirty="0">
                <a:latin typeface="+mn-lt"/>
                <a:sym typeface="Symbol"/>
              </a:rPr>
              <a:t></a:t>
            </a:r>
            <a:r>
              <a:rPr lang="en-US" dirty="0">
                <a:latin typeface="+mn-lt"/>
              </a:rPr>
              <a:t>(</a:t>
            </a:r>
            <a:r>
              <a:rPr lang="en-US" i="1" dirty="0" err="1">
                <a:latin typeface="+mn-lt"/>
              </a:rPr>
              <a:t>u</a:t>
            </a:r>
            <a:r>
              <a:rPr lang="en-US" dirty="0" err="1">
                <a:latin typeface="+mn-lt"/>
              </a:rPr>
              <a:t>,</a:t>
            </a:r>
            <a:r>
              <a:rPr lang="en-US" i="1" dirty="0" err="1">
                <a:latin typeface="+mn-lt"/>
              </a:rPr>
              <a:t>v</a:t>
            </a:r>
            <a:r>
              <a:rPr lang="en-US" dirty="0">
                <a:latin typeface="+mn-lt"/>
              </a:rPr>
              <a:t>)=</a:t>
            </a:r>
            <a:r>
              <a:rPr lang="en-US" i="1" dirty="0">
                <a:latin typeface="+mn-lt"/>
              </a:rPr>
              <a:t>length</a:t>
            </a:r>
            <a:r>
              <a:rPr lang="en-US" dirty="0">
                <a:latin typeface="+mn-lt"/>
              </a:rPr>
              <a:t>(</a:t>
            </a:r>
            <a:r>
              <a:rPr lang="en-US" i="1" dirty="0" err="1">
                <a:latin typeface="+mn-lt"/>
              </a:rPr>
              <a:t>u</a:t>
            </a:r>
            <a:r>
              <a:rPr lang="en-US" dirty="0" err="1">
                <a:latin typeface="+mn-lt"/>
              </a:rPr>
              <a:t>,</a:t>
            </a:r>
            <a:r>
              <a:rPr lang="en-US" i="1" dirty="0" err="1">
                <a:latin typeface="+mn-lt"/>
              </a:rPr>
              <a:t>v</a:t>
            </a:r>
            <a:r>
              <a:rPr lang="en-US" dirty="0">
                <a:latin typeface="+mn-lt"/>
              </a:rPr>
              <a:t>)+(</a:t>
            </a:r>
            <a:r>
              <a:rPr lang="en-US" dirty="0">
                <a:latin typeface="Symbol" charset="2"/>
                <a:cs typeface="Symbol" charset="2"/>
              </a:rPr>
              <a:t>l</a:t>
            </a:r>
            <a:r>
              <a:rPr lang="en-US" dirty="0">
                <a:latin typeface="+mn-lt"/>
              </a:rPr>
              <a:t>(</a:t>
            </a:r>
            <a:r>
              <a:rPr lang="en-US" i="1" dirty="0">
                <a:latin typeface="+mn-lt"/>
              </a:rPr>
              <a:t>u</a:t>
            </a:r>
            <a:r>
              <a:rPr lang="en-US" dirty="0">
                <a:latin typeface="+mn-lt"/>
              </a:rPr>
              <a:t>)–</a:t>
            </a:r>
            <a:r>
              <a:rPr lang="en-US" dirty="0">
                <a:latin typeface="Symbol" charset="2"/>
                <a:cs typeface="Symbol" charset="2"/>
              </a:rPr>
              <a:t>l</a:t>
            </a:r>
            <a:r>
              <a:rPr lang="en-US" dirty="0">
                <a:latin typeface="+mn-lt"/>
              </a:rPr>
              <a:t>(</a:t>
            </a:r>
            <a:r>
              <a:rPr lang="en-US" i="1" dirty="0">
                <a:latin typeface="+mn-lt"/>
              </a:rPr>
              <a:t>v</a:t>
            </a:r>
            <a:r>
              <a:rPr lang="en-US" dirty="0">
                <a:latin typeface="+mn-lt"/>
              </a:rPr>
              <a:t>)).  For a path </a:t>
            </a:r>
            <a:r>
              <a:rPr lang="en-US" i="1" dirty="0">
                <a:latin typeface="+mn-lt"/>
              </a:rPr>
              <a:t>p</a:t>
            </a:r>
            <a:r>
              <a:rPr lang="en-US" dirty="0">
                <a:latin typeface="+mn-lt"/>
              </a:rPr>
              <a:t>=</a:t>
            </a:r>
            <a:r>
              <a:rPr lang="en-US" i="1" dirty="0">
                <a:latin typeface="+mn-lt"/>
              </a:rPr>
              <a:t>u</a:t>
            </a:r>
            <a:r>
              <a:rPr lang="en-US" baseline="-25000" dirty="0">
                <a:latin typeface="+mn-lt"/>
              </a:rPr>
              <a:t>1</a:t>
            </a:r>
            <a:r>
              <a:rPr lang="en-US" dirty="0">
                <a:latin typeface="+mn-lt"/>
              </a:rPr>
              <a:t>,</a:t>
            </a:r>
            <a:r>
              <a:rPr lang="en-US" i="1" dirty="0">
                <a:latin typeface="+mn-lt"/>
              </a:rPr>
              <a:t>u</a:t>
            </a:r>
            <a:r>
              <a:rPr lang="en-US" baseline="-25000" dirty="0">
                <a:latin typeface="+mn-lt"/>
              </a:rPr>
              <a:t>2</a:t>
            </a:r>
            <a:r>
              <a:rPr lang="en-US" dirty="0">
                <a:latin typeface="+mn-lt"/>
              </a:rPr>
              <a:t>,....,</a:t>
            </a:r>
            <a:r>
              <a:rPr lang="en-US" i="1" dirty="0" err="1">
                <a:latin typeface="+mn-lt"/>
              </a:rPr>
              <a:t>u</a:t>
            </a:r>
            <a:r>
              <a:rPr lang="en-US" i="1" baseline="-25000" dirty="0" err="1">
                <a:latin typeface="+mn-lt"/>
              </a:rPr>
              <a:t>r</a:t>
            </a:r>
            <a:r>
              <a:rPr lang="en-US" dirty="0">
                <a:latin typeface="+mn-lt"/>
              </a:rPr>
              <a:t>, let </a:t>
            </a:r>
            <a:r>
              <a:rPr lang="en-US" i="1" dirty="0">
                <a:latin typeface="+mn-lt"/>
              </a:rPr>
              <a:t>length</a:t>
            </a:r>
            <a:r>
              <a:rPr lang="en-US" dirty="0">
                <a:latin typeface="+mn-lt"/>
              </a:rPr>
              <a:t>(</a:t>
            </a:r>
            <a:r>
              <a:rPr lang="en-US" i="1" dirty="0">
                <a:latin typeface="+mn-lt"/>
              </a:rPr>
              <a:t>p</a:t>
            </a:r>
            <a:r>
              <a:rPr lang="en-US" dirty="0">
                <a:latin typeface="+mn-lt"/>
              </a:rPr>
              <a:t>)=</a:t>
            </a:r>
            <a:r>
              <a:rPr lang="en-US" i="1" dirty="0">
                <a:latin typeface="+mn-lt"/>
              </a:rPr>
              <a:t>length</a:t>
            </a:r>
            <a:r>
              <a:rPr lang="en-US" dirty="0">
                <a:latin typeface="+mn-lt"/>
              </a:rPr>
              <a:t>(</a:t>
            </a:r>
            <a:r>
              <a:rPr lang="en-US" i="1" dirty="0">
                <a:latin typeface="+mn-lt"/>
              </a:rPr>
              <a:t>u</a:t>
            </a:r>
            <a:r>
              <a:rPr lang="en-US" baseline="-25000" dirty="0">
                <a:latin typeface="+mn-lt"/>
              </a:rPr>
              <a:t>1</a:t>
            </a:r>
            <a:r>
              <a:rPr lang="en-US" dirty="0">
                <a:latin typeface="+mn-lt"/>
              </a:rPr>
              <a:t>,</a:t>
            </a:r>
            <a:r>
              <a:rPr lang="en-US" i="1" dirty="0">
                <a:latin typeface="+mn-lt"/>
              </a:rPr>
              <a:t>u</a:t>
            </a:r>
            <a:r>
              <a:rPr lang="en-US" baseline="-25000" dirty="0">
                <a:latin typeface="+mn-lt"/>
              </a:rPr>
              <a:t>2</a:t>
            </a:r>
            <a:r>
              <a:rPr lang="en-US" dirty="0">
                <a:latin typeface="+mn-lt"/>
              </a:rPr>
              <a:t>) +</a:t>
            </a:r>
            <a:r>
              <a:rPr lang="en-US" i="1" dirty="0">
                <a:latin typeface="+mn-lt"/>
              </a:rPr>
              <a:t>length</a:t>
            </a:r>
            <a:r>
              <a:rPr lang="en-US" dirty="0">
                <a:latin typeface="+mn-lt"/>
              </a:rPr>
              <a:t>(</a:t>
            </a:r>
            <a:r>
              <a:rPr lang="en-US" i="1" dirty="0">
                <a:latin typeface="+mn-lt"/>
              </a:rPr>
              <a:t>u</a:t>
            </a:r>
            <a:r>
              <a:rPr lang="en-US" baseline="-25000" dirty="0">
                <a:latin typeface="+mn-lt"/>
              </a:rPr>
              <a:t>1</a:t>
            </a:r>
            <a:r>
              <a:rPr lang="en-US" dirty="0">
                <a:latin typeface="+mn-lt"/>
              </a:rPr>
              <a:t>,</a:t>
            </a:r>
            <a:r>
              <a:rPr lang="en-US" i="1" dirty="0">
                <a:latin typeface="+mn-lt"/>
              </a:rPr>
              <a:t>u</a:t>
            </a:r>
            <a:r>
              <a:rPr lang="en-US" baseline="-25000" dirty="0">
                <a:latin typeface="+mn-lt"/>
              </a:rPr>
              <a:t>2</a:t>
            </a:r>
            <a:r>
              <a:rPr lang="en-US" dirty="0">
                <a:latin typeface="+mn-lt"/>
              </a:rPr>
              <a:t>)+ . . . + </a:t>
            </a:r>
            <a:r>
              <a:rPr lang="en-US" i="1" dirty="0">
                <a:latin typeface="+mn-lt"/>
              </a:rPr>
              <a:t>length</a:t>
            </a:r>
            <a:r>
              <a:rPr lang="en-US" dirty="0">
                <a:latin typeface="+mn-lt"/>
              </a:rPr>
              <a:t>(</a:t>
            </a:r>
            <a:r>
              <a:rPr lang="en-US" i="1" dirty="0">
                <a:latin typeface="+mn-lt"/>
              </a:rPr>
              <a:t>u</a:t>
            </a:r>
            <a:r>
              <a:rPr lang="en-US" i="1" baseline="-25000" dirty="0">
                <a:latin typeface="+mn-lt"/>
              </a:rPr>
              <a:t>r–</a:t>
            </a:r>
            <a:r>
              <a:rPr lang="en-US" baseline="-25000" dirty="0">
                <a:latin typeface="+mn-lt"/>
              </a:rPr>
              <a:t>1</a:t>
            </a:r>
            <a:r>
              <a:rPr lang="en-US" dirty="0">
                <a:latin typeface="+mn-lt"/>
              </a:rPr>
              <a:t>,</a:t>
            </a:r>
            <a:r>
              <a:rPr lang="en-US" i="1" dirty="0">
                <a:latin typeface="+mn-lt"/>
              </a:rPr>
              <a:t>u</a:t>
            </a:r>
            <a:r>
              <a:rPr lang="en-US" i="1" baseline="-25000" dirty="0">
                <a:latin typeface="+mn-lt"/>
              </a:rPr>
              <a:t>r</a:t>
            </a:r>
            <a:r>
              <a:rPr lang="en-US" dirty="0">
                <a:latin typeface="+mn-lt"/>
              </a:rPr>
              <a:t>) and let </a:t>
            </a:r>
            <a:r>
              <a:rPr lang="en-US" i="1" dirty="0">
                <a:latin typeface="+mn-lt"/>
              </a:rPr>
              <a:t>length</a:t>
            </a:r>
            <a:r>
              <a:rPr lang="en-US" dirty="0">
                <a:latin typeface="+mn-lt"/>
                <a:sym typeface="Symbol"/>
              </a:rPr>
              <a:t></a:t>
            </a:r>
            <a:r>
              <a:rPr lang="en-US" dirty="0">
                <a:latin typeface="+mn-lt"/>
              </a:rPr>
              <a:t>(</a:t>
            </a:r>
            <a:r>
              <a:rPr lang="en-US" i="1" dirty="0">
                <a:latin typeface="+mn-lt"/>
              </a:rPr>
              <a:t>p</a:t>
            </a:r>
            <a:r>
              <a:rPr lang="en-US" dirty="0">
                <a:latin typeface="+mn-lt"/>
              </a:rPr>
              <a:t>) be defined similarly. Show that for two paths </a:t>
            </a:r>
            <a:r>
              <a:rPr lang="en-US" i="1" dirty="0">
                <a:latin typeface="+mn-lt"/>
              </a:rPr>
              <a:t>p</a:t>
            </a:r>
            <a:r>
              <a:rPr lang="en-US" dirty="0">
                <a:latin typeface="+mn-lt"/>
              </a:rPr>
              <a:t> and </a:t>
            </a:r>
            <a:r>
              <a:rPr lang="en-US" i="1" dirty="0">
                <a:latin typeface="+mn-lt"/>
              </a:rPr>
              <a:t>q</a:t>
            </a:r>
            <a:r>
              <a:rPr lang="en-US" dirty="0">
                <a:latin typeface="+mn-lt"/>
              </a:rPr>
              <a:t> joining the same pair of vertices, that </a:t>
            </a:r>
            <a:r>
              <a:rPr lang="en-US" i="1" dirty="0">
                <a:latin typeface="+mn-lt"/>
              </a:rPr>
              <a:t>length</a:t>
            </a:r>
            <a:r>
              <a:rPr lang="en-US" dirty="0">
                <a:latin typeface="+mn-lt"/>
              </a:rPr>
              <a:t>(</a:t>
            </a:r>
            <a:r>
              <a:rPr lang="en-US" i="1" dirty="0">
                <a:latin typeface="+mn-lt"/>
              </a:rPr>
              <a:t>p</a:t>
            </a:r>
            <a:r>
              <a:rPr lang="en-US" dirty="0">
                <a:latin typeface="+mn-lt"/>
              </a:rPr>
              <a:t>)</a:t>
            </a:r>
            <a:r>
              <a:rPr lang="en-US" dirty="0">
                <a:latin typeface="+mn-lt"/>
                <a:sym typeface="Symbol"/>
              </a:rPr>
              <a:t></a:t>
            </a:r>
            <a:r>
              <a:rPr lang="en-US" i="1" dirty="0">
                <a:latin typeface="+mn-lt"/>
              </a:rPr>
              <a:t>length</a:t>
            </a:r>
            <a:r>
              <a:rPr lang="en-US" dirty="0">
                <a:latin typeface="+mn-lt"/>
              </a:rPr>
              <a:t>(</a:t>
            </a:r>
            <a:r>
              <a:rPr lang="en-US" i="1" dirty="0">
                <a:latin typeface="+mn-lt"/>
              </a:rPr>
              <a:t>q</a:t>
            </a:r>
            <a:r>
              <a:rPr lang="en-US" dirty="0">
                <a:latin typeface="+mn-lt"/>
              </a:rPr>
              <a:t>) if and only if </a:t>
            </a:r>
            <a:r>
              <a:rPr lang="en-US" i="1" dirty="0">
                <a:latin typeface="+mn-lt"/>
              </a:rPr>
              <a:t>length</a:t>
            </a:r>
            <a:r>
              <a:rPr lang="en-US" dirty="0">
                <a:latin typeface="+mn-lt"/>
                <a:sym typeface="Symbol"/>
              </a:rPr>
              <a:t></a:t>
            </a:r>
            <a:r>
              <a:rPr lang="en-US" dirty="0">
                <a:latin typeface="+mn-lt"/>
              </a:rPr>
              <a:t>(</a:t>
            </a:r>
            <a:r>
              <a:rPr lang="en-US" i="1" dirty="0">
                <a:latin typeface="+mn-lt"/>
              </a:rPr>
              <a:t>p</a:t>
            </a:r>
            <a:r>
              <a:rPr lang="en-US" dirty="0">
                <a:latin typeface="+mn-lt"/>
              </a:rPr>
              <a:t>)</a:t>
            </a:r>
            <a:r>
              <a:rPr lang="en-US" dirty="0">
                <a:latin typeface="+mn-lt"/>
                <a:sym typeface="Symbol"/>
              </a:rPr>
              <a:t></a:t>
            </a:r>
            <a:r>
              <a:rPr lang="en-US" i="1" dirty="0">
                <a:latin typeface="+mn-lt"/>
              </a:rPr>
              <a:t>length</a:t>
            </a:r>
            <a:r>
              <a:rPr lang="en-US" dirty="0">
                <a:latin typeface="+mn-lt"/>
                <a:sym typeface="Symbol"/>
              </a:rPr>
              <a:t></a:t>
            </a:r>
            <a:r>
              <a:rPr lang="en-US" dirty="0">
                <a:latin typeface="+mn-lt"/>
              </a:rPr>
              <a:t>(</a:t>
            </a:r>
            <a:r>
              <a:rPr lang="en-US" i="1" dirty="0">
                <a:latin typeface="+mn-lt"/>
              </a:rPr>
              <a:t>q</a:t>
            </a:r>
            <a:r>
              <a:rPr lang="en-US" dirty="0">
                <a:latin typeface="+mn-lt"/>
              </a:rPr>
              <a:t>).</a:t>
            </a:r>
          </a:p>
          <a:p>
            <a:pPr marL="228600">
              <a:spcBef>
                <a:spcPts val="600"/>
              </a:spcBef>
            </a:pPr>
            <a:r>
              <a:rPr lang="en-US" i="1" dirty="0">
                <a:latin typeface="+mn-lt"/>
              </a:rPr>
              <a:t>For any such path p, </a:t>
            </a:r>
          </a:p>
          <a:p>
            <a:pPr marL="228600">
              <a:spcBef>
                <a:spcPts val="600"/>
              </a:spcBef>
              <a:tabLst>
                <a:tab pos="574675" algn="l"/>
              </a:tabLst>
            </a:pPr>
            <a:r>
              <a:rPr lang="en-US" i="1" dirty="0">
                <a:latin typeface="+mn-lt"/>
              </a:rPr>
              <a:t>	length</a:t>
            </a:r>
            <a:r>
              <a:rPr lang="en-US" dirty="0">
                <a:latin typeface="+mn-lt"/>
                <a:sym typeface="Symbol"/>
              </a:rPr>
              <a:t></a:t>
            </a:r>
            <a:r>
              <a:rPr lang="en-US" i="1" dirty="0">
                <a:latin typeface="+mn-lt"/>
              </a:rPr>
              <a:t>(p) = length(u</a:t>
            </a:r>
            <a:r>
              <a:rPr lang="en-US" i="1" baseline="-25000" dirty="0">
                <a:latin typeface="+mn-lt"/>
              </a:rPr>
              <a:t>1</a:t>
            </a:r>
            <a:r>
              <a:rPr lang="en-US" i="1" dirty="0">
                <a:latin typeface="+mn-lt"/>
              </a:rPr>
              <a:t>,u</a:t>
            </a:r>
            <a:r>
              <a:rPr lang="en-US" i="1" baseline="-25000" dirty="0">
                <a:latin typeface="+mn-lt"/>
              </a:rPr>
              <a:t>2</a:t>
            </a:r>
            <a:r>
              <a:rPr lang="en-US" i="1" dirty="0">
                <a:latin typeface="+mn-lt"/>
              </a:rPr>
              <a:t>)+length(u</a:t>
            </a:r>
            <a:r>
              <a:rPr lang="en-US" i="1" baseline="-25000" dirty="0">
                <a:latin typeface="+mn-lt"/>
              </a:rPr>
              <a:t>2</a:t>
            </a:r>
            <a:r>
              <a:rPr lang="en-US" i="1" dirty="0">
                <a:latin typeface="+mn-lt"/>
              </a:rPr>
              <a:t>,u</a:t>
            </a:r>
            <a:r>
              <a:rPr lang="en-US" i="1" baseline="-25000" dirty="0">
                <a:latin typeface="+mn-lt"/>
              </a:rPr>
              <a:t>3</a:t>
            </a:r>
            <a:r>
              <a:rPr lang="en-US" i="1" dirty="0">
                <a:latin typeface="+mn-lt"/>
              </a:rPr>
              <a:t>)+...+length(u</a:t>
            </a:r>
            <a:r>
              <a:rPr lang="en-US" i="1" baseline="-25000" dirty="0">
                <a:latin typeface="+mn-lt"/>
              </a:rPr>
              <a:t>r–1 </a:t>
            </a:r>
            <a:r>
              <a:rPr lang="en-US" i="1" dirty="0">
                <a:latin typeface="+mn-lt"/>
              </a:rPr>
              <a:t>,</a:t>
            </a:r>
            <a:r>
              <a:rPr lang="en-US" i="1" dirty="0" err="1">
                <a:latin typeface="+mn-lt"/>
              </a:rPr>
              <a:t>u</a:t>
            </a:r>
            <a:r>
              <a:rPr lang="en-US" i="1" baseline="-25000" dirty="0" err="1">
                <a:latin typeface="+mn-lt"/>
              </a:rPr>
              <a:t>r</a:t>
            </a:r>
            <a:r>
              <a:rPr lang="en-US" i="1" dirty="0">
                <a:latin typeface="+mn-lt"/>
              </a:rPr>
              <a:t>)</a:t>
            </a:r>
          </a:p>
          <a:p>
            <a:pPr marL="228600">
              <a:tabLst>
                <a:tab pos="1371600" algn="l"/>
              </a:tabLst>
            </a:pPr>
            <a:r>
              <a:rPr lang="en-US" i="1" dirty="0">
                <a:latin typeface="+mn-lt"/>
              </a:rPr>
              <a:t>  	        +(</a:t>
            </a:r>
            <a:r>
              <a:rPr lang="en-US" dirty="0">
                <a:latin typeface="Symbol" charset="2"/>
                <a:cs typeface="Symbol" charset="2"/>
              </a:rPr>
              <a:t>l</a:t>
            </a:r>
            <a:r>
              <a:rPr lang="en-US" i="1" dirty="0">
                <a:latin typeface="+mn-lt"/>
              </a:rPr>
              <a:t>(u</a:t>
            </a:r>
            <a:r>
              <a:rPr lang="en-US" i="1" baseline="-25000" dirty="0">
                <a:latin typeface="+mn-lt"/>
              </a:rPr>
              <a:t>1</a:t>
            </a:r>
            <a:r>
              <a:rPr lang="en-US" i="1" dirty="0">
                <a:latin typeface="+mn-lt"/>
              </a:rPr>
              <a:t>)–</a:t>
            </a:r>
            <a:r>
              <a:rPr lang="en-US" dirty="0">
                <a:latin typeface="Symbol" charset="2"/>
                <a:cs typeface="Symbol" charset="2"/>
              </a:rPr>
              <a:t>l</a:t>
            </a:r>
            <a:r>
              <a:rPr lang="en-US" i="1" dirty="0">
                <a:latin typeface="+mn-lt"/>
              </a:rPr>
              <a:t>(u</a:t>
            </a:r>
            <a:r>
              <a:rPr lang="en-US" i="1" baseline="-25000" dirty="0">
                <a:latin typeface="+mn-lt"/>
              </a:rPr>
              <a:t>2</a:t>
            </a:r>
            <a:r>
              <a:rPr lang="en-US" i="1" dirty="0">
                <a:latin typeface="+mn-lt"/>
              </a:rPr>
              <a:t>))+(</a:t>
            </a:r>
            <a:r>
              <a:rPr lang="en-US" dirty="0">
                <a:latin typeface="Symbol" charset="2"/>
                <a:cs typeface="Symbol" charset="2"/>
              </a:rPr>
              <a:t>l</a:t>
            </a:r>
            <a:r>
              <a:rPr lang="en-US" i="1" dirty="0">
                <a:latin typeface="+mn-lt"/>
              </a:rPr>
              <a:t>(u</a:t>
            </a:r>
            <a:r>
              <a:rPr lang="en-US" i="1" baseline="-25000" dirty="0">
                <a:latin typeface="+mn-lt"/>
              </a:rPr>
              <a:t>2</a:t>
            </a:r>
            <a:r>
              <a:rPr lang="en-US" i="1" dirty="0">
                <a:latin typeface="+mn-lt"/>
              </a:rPr>
              <a:t>)–</a:t>
            </a:r>
            <a:r>
              <a:rPr lang="en-US" dirty="0">
                <a:latin typeface="Symbol" charset="2"/>
                <a:cs typeface="Symbol" charset="2"/>
              </a:rPr>
              <a:t>l</a:t>
            </a:r>
            <a:r>
              <a:rPr lang="en-US" i="1" dirty="0">
                <a:latin typeface="+mn-lt"/>
              </a:rPr>
              <a:t>(u</a:t>
            </a:r>
            <a:r>
              <a:rPr lang="en-US" i="1" baseline="-25000" dirty="0">
                <a:latin typeface="+mn-lt"/>
              </a:rPr>
              <a:t>3</a:t>
            </a:r>
            <a:r>
              <a:rPr lang="en-US" i="1" dirty="0">
                <a:latin typeface="+mn-lt"/>
              </a:rPr>
              <a:t>))+...+(</a:t>
            </a:r>
            <a:r>
              <a:rPr lang="en-US" dirty="0" err="1">
                <a:latin typeface="Symbol" charset="2"/>
                <a:cs typeface="Symbol" charset="2"/>
              </a:rPr>
              <a:t>l</a:t>
            </a:r>
            <a:r>
              <a:rPr lang="en-US" i="1" dirty="0" err="1">
                <a:latin typeface="+mn-lt"/>
              </a:rPr>
              <a:t>(u</a:t>
            </a:r>
            <a:r>
              <a:rPr lang="en-US" i="1" baseline="-25000" dirty="0" err="1">
                <a:latin typeface="+mn-lt"/>
              </a:rPr>
              <a:t>r</a:t>
            </a:r>
            <a:r>
              <a:rPr lang="en-US" i="1" baseline="-25000" dirty="0">
                <a:latin typeface="+mn-lt"/>
              </a:rPr>
              <a:t>–1 </a:t>
            </a:r>
            <a:r>
              <a:rPr lang="en-US" i="1" dirty="0">
                <a:latin typeface="+mn-lt"/>
              </a:rPr>
              <a:t>)–</a:t>
            </a:r>
            <a:r>
              <a:rPr lang="en-US" dirty="0" err="1">
                <a:latin typeface="Symbol" charset="2"/>
                <a:cs typeface="Symbol" charset="2"/>
              </a:rPr>
              <a:t>l</a:t>
            </a:r>
            <a:r>
              <a:rPr lang="en-US" i="1" dirty="0" err="1">
                <a:latin typeface="+mn-lt"/>
              </a:rPr>
              <a:t>(u</a:t>
            </a:r>
            <a:r>
              <a:rPr lang="en-US" i="1" baseline="-25000" dirty="0" err="1">
                <a:latin typeface="+mn-lt"/>
              </a:rPr>
              <a:t>r</a:t>
            </a:r>
            <a:r>
              <a:rPr lang="en-US" i="1" dirty="0">
                <a:latin typeface="+mn-lt"/>
              </a:rPr>
              <a:t>))</a:t>
            </a:r>
          </a:p>
          <a:p>
            <a:pPr marL="228600">
              <a:tabLst>
                <a:tab pos="1143000" algn="l"/>
              </a:tabLst>
            </a:pPr>
            <a:r>
              <a:rPr lang="en-US" i="1" dirty="0">
                <a:latin typeface="+mn-lt"/>
              </a:rPr>
              <a:t>	       =</a:t>
            </a:r>
            <a:r>
              <a:rPr lang="en-US" i="1" dirty="0" err="1">
                <a:latin typeface="+mn-lt"/>
              </a:rPr>
              <a:t>length(p)+</a:t>
            </a:r>
            <a:r>
              <a:rPr lang="en-US" dirty="0" err="1">
                <a:latin typeface="Symbol" charset="2"/>
                <a:cs typeface="Symbol" charset="2"/>
              </a:rPr>
              <a:t>l</a:t>
            </a:r>
            <a:r>
              <a:rPr lang="en-US" dirty="0">
                <a:latin typeface="Symbol" charset="2"/>
                <a:cs typeface="Symbol" charset="2"/>
              </a:rPr>
              <a:t> </a:t>
            </a:r>
            <a:r>
              <a:rPr lang="en-US" i="1" dirty="0">
                <a:latin typeface="+mn-lt"/>
              </a:rPr>
              <a:t>(u</a:t>
            </a:r>
            <a:r>
              <a:rPr lang="en-US" i="1" baseline="-25000" dirty="0">
                <a:latin typeface="+mn-lt"/>
              </a:rPr>
              <a:t>1</a:t>
            </a:r>
            <a:r>
              <a:rPr lang="en-US" i="1" dirty="0">
                <a:latin typeface="+mn-lt"/>
              </a:rPr>
              <a:t>)–</a:t>
            </a:r>
            <a:r>
              <a:rPr lang="en-US" dirty="0" err="1">
                <a:latin typeface="Symbol" charset="2"/>
                <a:cs typeface="Symbol" charset="2"/>
              </a:rPr>
              <a:t>l</a:t>
            </a:r>
            <a:r>
              <a:rPr lang="en-US" i="1" dirty="0" err="1">
                <a:latin typeface="+mn-lt"/>
              </a:rPr>
              <a:t>(u</a:t>
            </a:r>
            <a:r>
              <a:rPr lang="en-US" i="1" baseline="-25000" dirty="0" err="1">
                <a:latin typeface="+mn-lt"/>
              </a:rPr>
              <a:t>r</a:t>
            </a:r>
            <a:r>
              <a:rPr lang="en-US" i="1" dirty="0">
                <a:latin typeface="+mn-lt"/>
              </a:rPr>
              <a:t>)</a:t>
            </a:r>
          </a:p>
          <a:p>
            <a:pPr marL="228600">
              <a:tabLst>
                <a:tab pos="1143000" algn="l"/>
              </a:tabLst>
            </a:pPr>
            <a:endParaRPr lang="en-US" i="1" dirty="0">
              <a:latin typeface="+mn-lt"/>
            </a:endParaRPr>
          </a:p>
          <a:p>
            <a:pPr marL="228600">
              <a:spcBef>
                <a:spcPts val="600"/>
              </a:spcBef>
            </a:pPr>
            <a:r>
              <a:rPr lang="en-US" i="1" dirty="0">
                <a:latin typeface="+mn-lt"/>
              </a:rPr>
              <a:t>So, the following lines are equivalent.</a:t>
            </a:r>
          </a:p>
          <a:p>
            <a:pPr marL="228600" algn="ctr">
              <a:spcBef>
                <a:spcPts val="600"/>
              </a:spcBef>
            </a:pPr>
            <a:r>
              <a:rPr lang="en-US" i="1" dirty="0">
                <a:latin typeface="+mn-lt"/>
              </a:rPr>
              <a:t>length’</a:t>
            </a:r>
            <a:r>
              <a:rPr lang="en-US" i="1" dirty="0">
                <a:latin typeface="+mn-lt"/>
                <a:sym typeface="Symbol"/>
              </a:rPr>
              <a:t>(p) ≤ </a:t>
            </a:r>
            <a:r>
              <a:rPr lang="en-US" i="1" dirty="0">
                <a:latin typeface="+mn-lt"/>
              </a:rPr>
              <a:t>length’</a:t>
            </a:r>
            <a:r>
              <a:rPr lang="en-US" i="1" dirty="0">
                <a:latin typeface="+mn-lt"/>
                <a:sym typeface="Symbol"/>
              </a:rPr>
              <a:t>(q)</a:t>
            </a:r>
          </a:p>
          <a:p>
            <a:pPr marL="228600" algn="ctr">
              <a:spcBef>
                <a:spcPts val="600"/>
              </a:spcBef>
            </a:pPr>
            <a:r>
              <a:rPr lang="en-US" i="1" dirty="0">
                <a:latin typeface="+mn-lt"/>
              </a:rPr>
              <a:t>length</a:t>
            </a:r>
            <a:r>
              <a:rPr lang="en-US" i="1" dirty="0">
                <a:latin typeface="+mn-lt"/>
                <a:sym typeface="Symbol"/>
              </a:rPr>
              <a:t>(p)</a:t>
            </a:r>
            <a:r>
              <a:rPr lang="en-US" i="1" dirty="0">
                <a:latin typeface="+mn-lt"/>
              </a:rPr>
              <a:t>+</a:t>
            </a:r>
            <a:r>
              <a:rPr lang="en-US" dirty="0">
                <a:latin typeface="Symbol" charset="2"/>
                <a:cs typeface="Symbol" charset="2"/>
              </a:rPr>
              <a:t>l</a:t>
            </a:r>
            <a:r>
              <a:rPr lang="en-US" i="1" dirty="0">
                <a:latin typeface="+mn-lt"/>
              </a:rPr>
              <a:t>(u</a:t>
            </a:r>
            <a:r>
              <a:rPr lang="en-US" i="1" baseline="-25000" dirty="0">
                <a:latin typeface="+mn-lt"/>
              </a:rPr>
              <a:t>1</a:t>
            </a:r>
            <a:r>
              <a:rPr lang="en-US" i="1" dirty="0">
                <a:latin typeface="+mn-lt"/>
              </a:rPr>
              <a:t>)–</a:t>
            </a:r>
            <a:r>
              <a:rPr lang="en-US" dirty="0" err="1">
                <a:latin typeface="Symbol" charset="2"/>
                <a:cs typeface="Symbol" charset="2"/>
              </a:rPr>
              <a:t>l</a:t>
            </a:r>
            <a:r>
              <a:rPr lang="en-US" i="1" dirty="0" err="1">
                <a:latin typeface="+mn-lt"/>
              </a:rPr>
              <a:t>(u</a:t>
            </a:r>
            <a:r>
              <a:rPr lang="en-US" i="1" baseline="-25000" dirty="0" err="1">
                <a:latin typeface="+mn-lt"/>
              </a:rPr>
              <a:t>r</a:t>
            </a:r>
            <a:r>
              <a:rPr lang="en-US" i="1" dirty="0">
                <a:latin typeface="+mn-lt"/>
              </a:rPr>
              <a:t>) </a:t>
            </a:r>
            <a:r>
              <a:rPr lang="en-US" i="1" dirty="0">
                <a:latin typeface="+mn-lt"/>
                <a:sym typeface="Symbol"/>
              </a:rPr>
              <a:t>≤ </a:t>
            </a:r>
            <a:r>
              <a:rPr lang="en-US" i="1" dirty="0">
                <a:latin typeface="+mn-lt"/>
              </a:rPr>
              <a:t>length</a:t>
            </a:r>
            <a:r>
              <a:rPr lang="en-US" i="1" dirty="0">
                <a:latin typeface="+mn-lt"/>
                <a:sym typeface="Symbol"/>
              </a:rPr>
              <a:t>(q)</a:t>
            </a:r>
            <a:r>
              <a:rPr lang="en-US" i="1" dirty="0">
                <a:latin typeface="+mn-lt"/>
              </a:rPr>
              <a:t>+</a:t>
            </a:r>
            <a:r>
              <a:rPr lang="en-US" dirty="0">
                <a:latin typeface="Symbol" charset="2"/>
                <a:cs typeface="Symbol" charset="2"/>
              </a:rPr>
              <a:t>l</a:t>
            </a:r>
            <a:r>
              <a:rPr lang="en-US" i="1" dirty="0">
                <a:latin typeface="+mn-lt"/>
              </a:rPr>
              <a:t>(u</a:t>
            </a:r>
            <a:r>
              <a:rPr lang="en-US" i="1" baseline="-25000" dirty="0">
                <a:latin typeface="+mn-lt"/>
              </a:rPr>
              <a:t>1</a:t>
            </a:r>
            <a:r>
              <a:rPr lang="en-US" i="1" dirty="0">
                <a:latin typeface="+mn-lt"/>
              </a:rPr>
              <a:t>)–</a:t>
            </a:r>
            <a:r>
              <a:rPr lang="en-US" dirty="0" err="1">
                <a:latin typeface="Symbol" charset="2"/>
                <a:cs typeface="Symbol" charset="2"/>
              </a:rPr>
              <a:t>l</a:t>
            </a:r>
            <a:r>
              <a:rPr lang="en-US" i="1" dirty="0" err="1">
                <a:latin typeface="+mn-lt"/>
              </a:rPr>
              <a:t>(u</a:t>
            </a:r>
            <a:r>
              <a:rPr lang="en-US" i="1" baseline="-25000" dirty="0" err="1">
                <a:latin typeface="+mn-lt"/>
              </a:rPr>
              <a:t>r</a:t>
            </a:r>
            <a:r>
              <a:rPr lang="en-US" i="1" dirty="0">
                <a:latin typeface="+mn-lt"/>
              </a:rPr>
              <a:t>)</a:t>
            </a:r>
          </a:p>
          <a:p>
            <a:pPr marL="228600" algn="ctr">
              <a:spcBef>
                <a:spcPts val="600"/>
              </a:spcBef>
            </a:pPr>
            <a:r>
              <a:rPr lang="en-US" i="1" dirty="0">
                <a:latin typeface="+mn-lt"/>
              </a:rPr>
              <a:t>length</a:t>
            </a:r>
            <a:r>
              <a:rPr lang="en-US" i="1" dirty="0">
                <a:latin typeface="+mn-lt"/>
                <a:sym typeface="Symbol"/>
              </a:rPr>
              <a:t>(p) ≤ </a:t>
            </a:r>
            <a:r>
              <a:rPr lang="en-US" i="1" dirty="0">
                <a:latin typeface="+mn-lt"/>
              </a:rPr>
              <a:t>length</a:t>
            </a:r>
            <a:r>
              <a:rPr lang="en-US" i="1" dirty="0">
                <a:latin typeface="+mn-lt"/>
                <a:sym typeface="Symbol"/>
              </a:rPr>
              <a:t>(q)</a:t>
            </a:r>
            <a:endParaRPr lang="en-US" dirty="0">
              <a:latin typeface="+mn-lt"/>
            </a:endParaRPr>
          </a:p>
          <a:p>
            <a:pPr marL="228600">
              <a:spcBef>
                <a:spcPts val="600"/>
              </a:spcBef>
            </a:pPr>
            <a:endParaRPr lang="en-US" dirty="0">
              <a:latin typeface="+mn-lt"/>
            </a:endParaRPr>
          </a:p>
          <a:p>
            <a:pPr marL="228600"/>
            <a:endParaRPr lang="en-US" dirty="0">
              <a:latin typeface="+mn-lt"/>
            </a:endParaRPr>
          </a:p>
          <a:p>
            <a:pPr marL="228600"/>
            <a:endParaRPr lang="en-US" dirty="0">
              <a:latin typeface="+mn-lt"/>
            </a:endParaRPr>
          </a:p>
          <a:p>
            <a:pPr marL="228600" marR="0" indent="-228600">
              <a:spcBef>
                <a:spcPts val="600"/>
              </a:spcBef>
              <a:spcAft>
                <a:spcPts val="600"/>
              </a:spcAft>
              <a:tabLst>
                <a:tab pos="228600" algn="l"/>
              </a:tabLst>
            </a:pPr>
            <a:endParaRPr lang="en-US" dirty="0">
              <a:latin typeface="+mn-lt"/>
              <a:ea typeface="Times New Roman"/>
              <a:cs typeface="Times New Roman"/>
            </a:endParaRPr>
          </a:p>
          <a:p>
            <a:pPr marL="228600" marR="0" indent="-228600">
              <a:spcBef>
                <a:spcPts val="600"/>
              </a:spcBef>
              <a:spcAft>
                <a:spcPts val="600"/>
              </a:spcAft>
              <a:tabLst>
                <a:tab pos="228600" algn="l"/>
              </a:tabLst>
            </a:pPr>
            <a:endParaRPr lang="en-US" dirty="0">
              <a:latin typeface="+mn-lt"/>
              <a:ea typeface="Times New Roman"/>
              <a:cs typeface="Times New Roman"/>
            </a:endParaRPr>
          </a:p>
          <a:p>
            <a:pPr marL="228600" marR="0" indent="-228600">
              <a:spcBef>
                <a:spcPts val="600"/>
              </a:spcBef>
              <a:spcAft>
                <a:spcPts val="600"/>
              </a:spcAft>
              <a:tabLst>
                <a:tab pos="228600" algn="l"/>
              </a:tabLst>
            </a:pPr>
            <a:endParaRPr lang="en-US" dirty="0">
              <a:latin typeface="+mn-lt"/>
              <a:ea typeface="Times New Roman"/>
              <a:cs typeface="Times New Roman"/>
            </a:endParaRPr>
          </a:p>
          <a:p>
            <a:pPr marL="228600" marR="0" indent="-228600">
              <a:spcBef>
                <a:spcPts val="600"/>
              </a:spcBef>
              <a:spcAft>
                <a:spcPts val="600"/>
              </a:spcAft>
              <a:tabLst>
                <a:tab pos="228600" algn="l"/>
              </a:tabLst>
            </a:pPr>
            <a:endParaRPr lang="en-US" dirty="0">
              <a:latin typeface="+mn-lt"/>
              <a:ea typeface="Times New Roman"/>
              <a:cs typeface="Times New Roman"/>
            </a:endParaRPr>
          </a:p>
          <a:p>
            <a:pPr marL="228600" marR="0">
              <a:spcBef>
                <a:spcPts val="600"/>
              </a:spcBef>
              <a:spcAft>
                <a:spcPts val="600"/>
              </a:spcAft>
            </a:pPr>
            <a:endParaRPr lang="en-US" dirty="0">
              <a:latin typeface="+mn-lt"/>
              <a:ea typeface="Times New Roman"/>
              <a:cs typeface="Times New Roman"/>
            </a:endParaRPr>
          </a:p>
          <a:p>
            <a:pPr marL="228600" marR="0">
              <a:spcBef>
                <a:spcPts val="600"/>
              </a:spcBef>
              <a:spcAft>
                <a:spcPts val="600"/>
              </a:spcAft>
            </a:pPr>
            <a:endParaRPr lang="en-US" dirty="0">
              <a:latin typeface="+mn-lt"/>
              <a:ea typeface="Times New Roman"/>
              <a:cs typeface="Times New Roman"/>
            </a:endParaRPr>
          </a:p>
          <a:p>
            <a:pPr marL="228600" marR="0">
              <a:spcBef>
                <a:spcPts val="600"/>
              </a:spcBef>
              <a:spcAft>
                <a:spcPts val="600"/>
              </a:spcAft>
            </a:pPr>
            <a:endParaRPr lang="en-US" dirty="0">
              <a:latin typeface="+mn-lt"/>
              <a:ea typeface="Times New Roman"/>
              <a:cs typeface="Times New Roman"/>
            </a:endParaRPr>
          </a:p>
          <a:p>
            <a:pPr marL="228600" marR="0">
              <a:spcBef>
                <a:spcPts val="600"/>
              </a:spcBef>
              <a:spcAft>
                <a:spcPts val="600"/>
              </a:spcAft>
            </a:pPr>
            <a:endParaRPr lang="en-US" dirty="0">
              <a:latin typeface="+mn-lt"/>
              <a:ea typeface="Times New Roman"/>
              <a:cs typeface="Times New Roman"/>
            </a:endParaRPr>
          </a:p>
          <a:p>
            <a:pPr marL="228600" marR="0">
              <a:spcBef>
                <a:spcPts val="600"/>
              </a:spcBef>
              <a:spcAft>
                <a:spcPts val="600"/>
              </a:spcAft>
            </a:pPr>
            <a:endParaRPr lang="en-US" dirty="0">
              <a:latin typeface="+mn-lt"/>
              <a:ea typeface="Times New Roman"/>
              <a:cs typeface="Times New Roman"/>
            </a:endParaRPr>
          </a:p>
          <a:p>
            <a:pPr marL="287338" marR="0" lvl="0" indent="-234950" algn="l" defTabSz="914400" rtl="0" eaLnBrk="0" fontAlgn="base" latinLnBrk="0" hangingPunct="0">
              <a:lnSpc>
                <a:spcPct val="100000"/>
              </a:lnSpc>
              <a:spcBef>
                <a:spcPts val="300"/>
              </a:spcBef>
              <a:spcAft>
                <a:spcPts val="300"/>
              </a:spcAft>
              <a:buClr>
                <a:srgbClr val="993300"/>
              </a:buClr>
              <a:buSzPct val="75000"/>
              <a:buFont typeface="+mj-lt"/>
              <a:buAutoNum type="arabicPeriod"/>
              <a:tabLst/>
              <a:defRPr/>
            </a:pPr>
            <a:endParaRPr kumimoji="0" lang="en-US" b="0" i="0" u="none" strike="noStrike" kern="0" cap="none" spc="0" normalizeH="0" baseline="0" noProof="0" dirty="0">
              <a:ln>
                <a:noFill/>
              </a:ln>
              <a:solidFill>
                <a:schemeClr val="tx1"/>
              </a:solidFill>
              <a:effectLst/>
              <a:uLnTx/>
              <a:uFillTx/>
              <a:latin typeface="+mn-lt"/>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wipe(left)">
                                      <p:cBhvr>
                                        <p:cTn id="10" dur="500"/>
                                        <p:tgtEl>
                                          <p:spTgt spid="4">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wipe(left)">
                                      <p:cBhvr>
                                        <p:cTn id="13" dur="500"/>
                                        <p:tgtEl>
                                          <p:spTgt spid="4">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wipe(left)">
                                      <p:cBhvr>
                                        <p:cTn id="16" dur="500"/>
                                        <p:tgtEl>
                                          <p:spTgt spid="4">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wipe(left)">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wipe(left)">
                                      <p:cBhvr>
                                        <p:cTn id="24" dur="500"/>
                                        <p:tgtEl>
                                          <p:spTgt spid="4">
                                            <p:txEl>
                                              <p:pRg st="6" end="6"/>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wipe(left)">
                                      <p:cBhvr>
                                        <p:cTn id="27" dur="500"/>
                                        <p:tgtEl>
                                          <p:spTgt spid="4">
                                            <p:txEl>
                                              <p:pRg st="7" end="7"/>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wipe(left)">
                                      <p:cBhvr>
                                        <p:cTn id="30" dur="500"/>
                                        <p:tgtEl>
                                          <p:spTgt spid="4">
                                            <p:txEl>
                                              <p:pRg st="8" end="8"/>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wipe(left)">
                                      <p:cBhvr>
                                        <p:cTn id="3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Content Placeholder 2"/>
          <p:cNvSpPr txBox="1">
            <a:spLocks/>
          </p:cNvSpPr>
          <p:nvPr/>
        </p:nvSpPr>
        <p:spPr bwMode="auto">
          <a:xfrm>
            <a:off x="0" y="612213"/>
            <a:ext cx="4516770" cy="6136547"/>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31775" indent="-231775">
              <a:spcBef>
                <a:spcPts val="200"/>
              </a:spcBef>
              <a:spcAft>
                <a:spcPts val="200"/>
              </a:spcAft>
            </a:pPr>
            <a:r>
              <a:rPr lang="en-US" dirty="0">
                <a:latin typeface="+mn-lt"/>
              </a:rPr>
              <a:t>4.	The figures below show an instance of the minimum cost, maximum flow problem, with some flow, and the residual graph corresponding to this flow.</a:t>
            </a:r>
          </a:p>
          <a:p>
            <a:pPr marL="174625" indent="-174625">
              <a:spcBef>
                <a:spcPts val="200"/>
              </a:spcBef>
              <a:spcAft>
                <a:spcPts val="200"/>
              </a:spcAft>
            </a:pPr>
            <a:endParaRPr lang="en-US" dirty="0">
              <a:latin typeface="+mn-lt"/>
            </a:endParaRPr>
          </a:p>
          <a:p>
            <a:pPr marL="174625" indent="-174625">
              <a:spcBef>
                <a:spcPts val="200"/>
              </a:spcBef>
              <a:spcAft>
                <a:spcPts val="200"/>
              </a:spcAft>
            </a:pPr>
            <a:endParaRPr lang="en-US" dirty="0">
              <a:latin typeface="+mn-lt"/>
            </a:endParaRPr>
          </a:p>
          <a:p>
            <a:pPr marL="174625" indent="-174625">
              <a:spcBef>
                <a:spcPts val="200"/>
              </a:spcBef>
              <a:spcAft>
                <a:spcPts val="200"/>
              </a:spcAft>
            </a:pPr>
            <a:endParaRPr lang="en-US" dirty="0">
              <a:latin typeface="+mn-lt"/>
            </a:endParaRPr>
          </a:p>
        </p:txBody>
      </p:sp>
      <p:grpSp>
        <p:nvGrpSpPr>
          <p:cNvPr id="5" name="Group 380"/>
          <p:cNvGrpSpPr>
            <a:grpSpLocks/>
          </p:cNvGrpSpPr>
          <p:nvPr/>
        </p:nvGrpSpPr>
        <p:grpSpPr bwMode="auto">
          <a:xfrm>
            <a:off x="111540" y="1953853"/>
            <a:ext cx="4599574" cy="2411152"/>
            <a:chOff x="978" y="681"/>
            <a:chExt cx="2615" cy="1353"/>
          </a:xfrm>
        </p:grpSpPr>
        <p:grpSp>
          <p:nvGrpSpPr>
            <p:cNvPr id="6" name="Group 206"/>
            <p:cNvGrpSpPr>
              <a:grpSpLocks/>
            </p:cNvGrpSpPr>
            <p:nvPr/>
          </p:nvGrpSpPr>
          <p:grpSpPr bwMode="auto">
            <a:xfrm>
              <a:off x="1022" y="681"/>
              <a:ext cx="2571" cy="1291"/>
              <a:chOff x="980" y="849"/>
              <a:chExt cx="2571" cy="1291"/>
            </a:xfrm>
          </p:grpSpPr>
          <p:sp>
            <p:nvSpPr>
              <p:cNvPr id="9" name="Line 207"/>
              <p:cNvSpPr>
                <a:spLocks noChangeShapeType="1"/>
              </p:cNvSpPr>
              <p:nvPr/>
            </p:nvSpPr>
            <p:spPr bwMode="auto">
              <a:xfrm flipV="1">
                <a:off x="1130" y="1051"/>
                <a:ext cx="478" cy="36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0" name="Line 208"/>
              <p:cNvSpPr>
                <a:spLocks noChangeShapeType="1"/>
              </p:cNvSpPr>
              <p:nvPr/>
            </p:nvSpPr>
            <p:spPr bwMode="auto">
              <a:xfrm>
                <a:off x="1767" y="989"/>
                <a:ext cx="587"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1" name="Line 209"/>
              <p:cNvSpPr>
                <a:spLocks noChangeShapeType="1"/>
              </p:cNvSpPr>
              <p:nvPr/>
            </p:nvSpPr>
            <p:spPr bwMode="auto">
              <a:xfrm>
                <a:off x="2535" y="989"/>
                <a:ext cx="543"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2" name="Line 210"/>
              <p:cNvSpPr>
                <a:spLocks noChangeShapeType="1"/>
              </p:cNvSpPr>
              <p:nvPr/>
            </p:nvSpPr>
            <p:spPr bwMode="auto">
              <a:xfrm flipH="1">
                <a:off x="2520" y="1074"/>
                <a:ext cx="587" cy="35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3" name="Line 211"/>
              <p:cNvSpPr>
                <a:spLocks noChangeShapeType="1"/>
              </p:cNvSpPr>
              <p:nvPr/>
            </p:nvSpPr>
            <p:spPr bwMode="auto">
              <a:xfrm>
                <a:off x="2549" y="1979"/>
                <a:ext cx="543"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4" name="Line 212"/>
              <p:cNvSpPr>
                <a:spLocks noChangeShapeType="1"/>
              </p:cNvSpPr>
              <p:nvPr/>
            </p:nvSpPr>
            <p:spPr bwMode="auto">
              <a:xfrm>
                <a:off x="1774" y="1971"/>
                <a:ext cx="601"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5" name="Line 213"/>
              <p:cNvSpPr>
                <a:spLocks noChangeShapeType="1"/>
              </p:cNvSpPr>
              <p:nvPr/>
            </p:nvSpPr>
            <p:spPr bwMode="auto">
              <a:xfrm>
                <a:off x="3179" y="1089"/>
                <a:ext cx="0" cy="314"/>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6" name="Line 214"/>
              <p:cNvSpPr>
                <a:spLocks noChangeShapeType="1"/>
              </p:cNvSpPr>
              <p:nvPr/>
            </p:nvSpPr>
            <p:spPr bwMode="auto">
              <a:xfrm>
                <a:off x="2535" y="1534"/>
                <a:ext cx="572" cy="39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7" name="Line 215"/>
              <p:cNvSpPr>
                <a:spLocks noChangeShapeType="1"/>
              </p:cNvSpPr>
              <p:nvPr/>
            </p:nvSpPr>
            <p:spPr bwMode="auto">
              <a:xfrm flipV="1">
                <a:off x="3179" y="1588"/>
                <a:ext cx="0" cy="299"/>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8" name="Line 216"/>
              <p:cNvSpPr>
                <a:spLocks noChangeShapeType="1"/>
              </p:cNvSpPr>
              <p:nvPr/>
            </p:nvSpPr>
            <p:spPr bwMode="auto">
              <a:xfrm flipV="1">
                <a:off x="2455" y="1572"/>
                <a:ext cx="0" cy="32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9" name="Line 217"/>
              <p:cNvSpPr>
                <a:spLocks noChangeShapeType="1"/>
              </p:cNvSpPr>
              <p:nvPr/>
            </p:nvSpPr>
            <p:spPr bwMode="auto">
              <a:xfrm flipV="1">
                <a:off x="1745" y="1526"/>
                <a:ext cx="623" cy="368"/>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0" name="Line 218"/>
              <p:cNvSpPr>
                <a:spLocks noChangeShapeType="1"/>
              </p:cNvSpPr>
              <p:nvPr/>
            </p:nvSpPr>
            <p:spPr bwMode="auto">
              <a:xfrm flipV="1">
                <a:off x="1767" y="1043"/>
                <a:ext cx="601" cy="376"/>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 name="Line 219"/>
              <p:cNvSpPr>
                <a:spLocks noChangeShapeType="1"/>
              </p:cNvSpPr>
              <p:nvPr/>
            </p:nvSpPr>
            <p:spPr bwMode="auto">
              <a:xfrm>
                <a:off x="1767" y="1058"/>
                <a:ext cx="630" cy="85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 name="Line 220"/>
              <p:cNvSpPr>
                <a:spLocks noChangeShapeType="1"/>
              </p:cNvSpPr>
              <p:nvPr/>
            </p:nvSpPr>
            <p:spPr bwMode="auto">
              <a:xfrm>
                <a:off x="1122" y="1549"/>
                <a:ext cx="493" cy="36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3" name="Line 221"/>
              <p:cNvSpPr>
                <a:spLocks noChangeShapeType="1"/>
              </p:cNvSpPr>
              <p:nvPr/>
            </p:nvSpPr>
            <p:spPr bwMode="auto">
              <a:xfrm>
                <a:off x="1144" y="1480"/>
                <a:ext cx="456"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4" name="Line 222"/>
              <p:cNvSpPr>
                <a:spLocks noChangeShapeType="1"/>
              </p:cNvSpPr>
              <p:nvPr/>
            </p:nvSpPr>
            <p:spPr bwMode="auto">
              <a:xfrm flipV="1">
                <a:off x="2455" y="1081"/>
                <a:ext cx="0" cy="32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5" name="Line 223"/>
              <p:cNvSpPr>
                <a:spLocks noChangeShapeType="1"/>
              </p:cNvSpPr>
              <p:nvPr/>
            </p:nvSpPr>
            <p:spPr bwMode="auto">
              <a:xfrm>
                <a:off x="1695" y="1081"/>
                <a:ext cx="0" cy="307"/>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6" name="Line 224"/>
              <p:cNvSpPr>
                <a:spLocks noChangeShapeType="1"/>
              </p:cNvSpPr>
              <p:nvPr/>
            </p:nvSpPr>
            <p:spPr bwMode="auto">
              <a:xfrm>
                <a:off x="1687" y="1572"/>
                <a:ext cx="0" cy="307"/>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7" name="Text Box 225"/>
              <p:cNvSpPr txBox="1">
                <a:spLocks noChangeArrowheads="1"/>
              </p:cNvSpPr>
              <p:nvPr/>
            </p:nvSpPr>
            <p:spPr bwMode="auto">
              <a:xfrm>
                <a:off x="1926" y="1994"/>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3,0,2</a:t>
                </a:r>
              </a:p>
            </p:txBody>
          </p:sp>
          <p:sp>
            <p:nvSpPr>
              <p:cNvPr id="28" name="Text Box 226"/>
              <p:cNvSpPr txBox="1">
                <a:spLocks noChangeArrowheads="1"/>
              </p:cNvSpPr>
              <p:nvPr/>
            </p:nvSpPr>
            <p:spPr bwMode="auto">
              <a:xfrm>
                <a:off x="1952" y="1757"/>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2,2,1</a:t>
                </a:r>
              </a:p>
            </p:txBody>
          </p:sp>
          <p:sp>
            <p:nvSpPr>
              <p:cNvPr id="29" name="Text Box 227"/>
              <p:cNvSpPr txBox="1">
                <a:spLocks noChangeArrowheads="1"/>
              </p:cNvSpPr>
              <p:nvPr/>
            </p:nvSpPr>
            <p:spPr bwMode="auto">
              <a:xfrm>
                <a:off x="2709" y="2002"/>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3,3,1</a:t>
                </a:r>
              </a:p>
            </p:txBody>
          </p:sp>
          <p:sp>
            <p:nvSpPr>
              <p:cNvPr id="30" name="Text Box 228"/>
              <p:cNvSpPr txBox="1">
                <a:spLocks noChangeArrowheads="1"/>
              </p:cNvSpPr>
              <p:nvPr/>
            </p:nvSpPr>
            <p:spPr bwMode="auto">
              <a:xfrm>
                <a:off x="1162" y="1764"/>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7,2,4</a:t>
                </a:r>
              </a:p>
            </p:txBody>
          </p:sp>
          <p:sp>
            <p:nvSpPr>
              <p:cNvPr id="31" name="Text Box 229"/>
              <p:cNvSpPr txBox="1">
                <a:spLocks noChangeArrowheads="1"/>
              </p:cNvSpPr>
              <p:nvPr/>
            </p:nvSpPr>
            <p:spPr bwMode="auto">
              <a:xfrm>
                <a:off x="3215" y="1718"/>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7,3,4</a:t>
                </a:r>
              </a:p>
            </p:txBody>
          </p:sp>
          <p:sp>
            <p:nvSpPr>
              <p:cNvPr id="32" name="Text Box 230"/>
              <p:cNvSpPr txBox="1">
                <a:spLocks noChangeArrowheads="1"/>
              </p:cNvSpPr>
              <p:nvPr/>
            </p:nvSpPr>
            <p:spPr bwMode="auto">
              <a:xfrm>
                <a:off x="2828" y="1634"/>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5,0,2</a:t>
                </a:r>
              </a:p>
            </p:txBody>
          </p:sp>
          <p:sp>
            <p:nvSpPr>
              <p:cNvPr id="33" name="Text Box 231"/>
              <p:cNvSpPr txBox="1">
                <a:spLocks noChangeArrowheads="1"/>
              </p:cNvSpPr>
              <p:nvPr/>
            </p:nvSpPr>
            <p:spPr bwMode="auto">
              <a:xfrm>
                <a:off x="3215" y="1135"/>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2,0,2</a:t>
                </a:r>
              </a:p>
            </p:txBody>
          </p:sp>
          <p:sp>
            <p:nvSpPr>
              <p:cNvPr id="34" name="Text Box 232"/>
              <p:cNvSpPr txBox="1">
                <a:spLocks noChangeArrowheads="1"/>
              </p:cNvSpPr>
              <p:nvPr/>
            </p:nvSpPr>
            <p:spPr bwMode="auto">
              <a:xfrm>
                <a:off x="1118" y="1055"/>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5,3,2</a:t>
                </a:r>
              </a:p>
            </p:txBody>
          </p:sp>
          <p:sp>
            <p:nvSpPr>
              <p:cNvPr id="35" name="Text Box 233"/>
              <p:cNvSpPr txBox="1">
                <a:spLocks noChangeArrowheads="1"/>
              </p:cNvSpPr>
              <p:nvPr/>
            </p:nvSpPr>
            <p:spPr bwMode="auto">
              <a:xfrm>
                <a:off x="1954" y="852"/>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6,0,4</a:t>
                </a:r>
              </a:p>
            </p:txBody>
          </p:sp>
          <p:sp>
            <p:nvSpPr>
              <p:cNvPr id="36" name="Text Box 234"/>
              <p:cNvSpPr txBox="1">
                <a:spLocks noChangeArrowheads="1"/>
              </p:cNvSpPr>
              <p:nvPr/>
            </p:nvSpPr>
            <p:spPr bwMode="auto">
              <a:xfrm>
                <a:off x="2680" y="849"/>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3,0,4</a:t>
                </a:r>
              </a:p>
            </p:txBody>
          </p:sp>
          <p:sp>
            <p:nvSpPr>
              <p:cNvPr id="37" name="Text Box 235"/>
              <p:cNvSpPr txBox="1">
                <a:spLocks noChangeArrowheads="1"/>
              </p:cNvSpPr>
              <p:nvPr/>
            </p:nvSpPr>
            <p:spPr bwMode="auto">
              <a:xfrm>
                <a:off x="1970" y="1043"/>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4,0,4</a:t>
                </a:r>
              </a:p>
            </p:txBody>
          </p:sp>
          <p:sp>
            <p:nvSpPr>
              <p:cNvPr id="38" name="Text Box 236"/>
              <p:cNvSpPr txBox="1">
                <a:spLocks noChangeArrowheads="1"/>
              </p:cNvSpPr>
              <p:nvPr/>
            </p:nvSpPr>
            <p:spPr bwMode="auto">
              <a:xfrm>
                <a:off x="2059" y="1340"/>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3,3,3</a:t>
                </a:r>
              </a:p>
            </p:txBody>
          </p:sp>
          <p:sp>
            <p:nvSpPr>
              <p:cNvPr id="39" name="Text Box 237"/>
              <p:cNvSpPr txBox="1">
                <a:spLocks noChangeArrowheads="1"/>
              </p:cNvSpPr>
              <p:nvPr/>
            </p:nvSpPr>
            <p:spPr bwMode="auto">
              <a:xfrm>
                <a:off x="2804" y="1249"/>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3,0,1</a:t>
                </a:r>
              </a:p>
            </p:txBody>
          </p:sp>
          <p:sp>
            <p:nvSpPr>
              <p:cNvPr id="40" name="Text Box 238"/>
              <p:cNvSpPr txBox="1">
                <a:spLocks noChangeArrowheads="1"/>
              </p:cNvSpPr>
              <p:nvPr/>
            </p:nvSpPr>
            <p:spPr bwMode="auto">
              <a:xfrm>
                <a:off x="1380" y="1185"/>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1,0,2</a:t>
                </a:r>
              </a:p>
            </p:txBody>
          </p:sp>
          <p:sp>
            <p:nvSpPr>
              <p:cNvPr id="41" name="Text Box 239"/>
              <p:cNvSpPr txBox="1">
                <a:spLocks noChangeArrowheads="1"/>
              </p:cNvSpPr>
              <p:nvPr/>
            </p:nvSpPr>
            <p:spPr bwMode="auto">
              <a:xfrm>
                <a:off x="1355" y="1594"/>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2,0,1</a:t>
                </a:r>
              </a:p>
            </p:txBody>
          </p:sp>
          <p:sp>
            <p:nvSpPr>
              <p:cNvPr id="42" name="Text Box 240"/>
              <p:cNvSpPr txBox="1">
                <a:spLocks noChangeArrowheads="1"/>
              </p:cNvSpPr>
              <p:nvPr/>
            </p:nvSpPr>
            <p:spPr bwMode="auto">
              <a:xfrm>
                <a:off x="2474" y="1130"/>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2,0,2</a:t>
                </a:r>
              </a:p>
            </p:txBody>
          </p:sp>
          <p:sp>
            <p:nvSpPr>
              <p:cNvPr id="43" name="Text Box 241"/>
              <p:cNvSpPr txBox="1">
                <a:spLocks noChangeArrowheads="1"/>
              </p:cNvSpPr>
              <p:nvPr/>
            </p:nvSpPr>
            <p:spPr bwMode="auto">
              <a:xfrm>
                <a:off x="2472" y="1703"/>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1,0,3</a:t>
                </a:r>
              </a:p>
            </p:txBody>
          </p:sp>
          <p:sp>
            <p:nvSpPr>
              <p:cNvPr id="44" name="Text Box 242"/>
              <p:cNvSpPr txBox="1">
                <a:spLocks noChangeArrowheads="1"/>
              </p:cNvSpPr>
              <p:nvPr/>
            </p:nvSpPr>
            <p:spPr bwMode="auto">
              <a:xfrm>
                <a:off x="1238" y="1343"/>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4,0,3</a:t>
                </a:r>
              </a:p>
            </p:txBody>
          </p:sp>
          <p:sp>
            <p:nvSpPr>
              <p:cNvPr id="45" name="Oval 243"/>
              <p:cNvSpPr>
                <a:spLocks noChangeArrowheads="1"/>
              </p:cNvSpPr>
              <p:nvPr/>
            </p:nvSpPr>
            <p:spPr bwMode="auto">
              <a:xfrm>
                <a:off x="980" y="1378"/>
                <a:ext cx="179"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s</a:t>
                </a:r>
                <a:endParaRPr lang="en-US" baseline="-25000">
                  <a:latin typeface="+mn-lt"/>
                </a:endParaRPr>
              </a:p>
            </p:txBody>
          </p:sp>
          <p:sp>
            <p:nvSpPr>
              <p:cNvPr id="46" name="Oval 244"/>
              <p:cNvSpPr>
                <a:spLocks noChangeArrowheads="1"/>
              </p:cNvSpPr>
              <p:nvPr/>
            </p:nvSpPr>
            <p:spPr bwMode="auto">
              <a:xfrm>
                <a:off x="3088" y="902"/>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f</a:t>
                </a:r>
                <a:endParaRPr lang="en-US" baseline="-25000">
                  <a:latin typeface="+mn-lt"/>
                </a:endParaRPr>
              </a:p>
            </p:txBody>
          </p:sp>
          <p:sp>
            <p:nvSpPr>
              <p:cNvPr id="47" name="Oval 245"/>
              <p:cNvSpPr>
                <a:spLocks noChangeArrowheads="1"/>
              </p:cNvSpPr>
              <p:nvPr/>
            </p:nvSpPr>
            <p:spPr bwMode="auto">
              <a:xfrm>
                <a:off x="2356" y="894"/>
                <a:ext cx="179"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c</a:t>
                </a:r>
                <a:endParaRPr lang="en-US" baseline="-25000">
                  <a:latin typeface="+mn-lt"/>
                </a:endParaRPr>
              </a:p>
            </p:txBody>
          </p:sp>
          <p:sp>
            <p:nvSpPr>
              <p:cNvPr id="48" name="Oval 246"/>
              <p:cNvSpPr>
                <a:spLocks noChangeArrowheads="1"/>
              </p:cNvSpPr>
              <p:nvPr/>
            </p:nvSpPr>
            <p:spPr bwMode="auto">
              <a:xfrm>
                <a:off x="3095" y="1401"/>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t</a:t>
                </a:r>
                <a:endParaRPr lang="en-US" baseline="-25000">
                  <a:latin typeface="+mn-lt"/>
                </a:endParaRPr>
              </a:p>
            </p:txBody>
          </p:sp>
          <p:sp>
            <p:nvSpPr>
              <p:cNvPr id="49" name="Oval 247"/>
              <p:cNvSpPr>
                <a:spLocks noChangeArrowheads="1"/>
              </p:cNvSpPr>
              <p:nvPr/>
            </p:nvSpPr>
            <p:spPr bwMode="auto">
              <a:xfrm>
                <a:off x="3095" y="1884"/>
                <a:ext cx="178"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g</a:t>
                </a:r>
                <a:endParaRPr lang="en-US" baseline="-25000">
                  <a:latin typeface="+mn-lt"/>
                </a:endParaRPr>
              </a:p>
            </p:txBody>
          </p:sp>
          <p:sp>
            <p:nvSpPr>
              <p:cNvPr id="50" name="Oval 248"/>
              <p:cNvSpPr>
                <a:spLocks noChangeArrowheads="1"/>
              </p:cNvSpPr>
              <p:nvPr/>
            </p:nvSpPr>
            <p:spPr bwMode="auto">
              <a:xfrm>
                <a:off x="1596" y="1869"/>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h</a:t>
                </a:r>
                <a:endParaRPr lang="en-US" baseline="-25000">
                  <a:latin typeface="+mn-lt"/>
                </a:endParaRPr>
              </a:p>
            </p:txBody>
          </p:sp>
          <p:sp>
            <p:nvSpPr>
              <p:cNvPr id="51" name="Oval 249"/>
              <p:cNvSpPr>
                <a:spLocks noChangeArrowheads="1"/>
              </p:cNvSpPr>
              <p:nvPr/>
            </p:nvSpPr>
            <p:spPr bwMode="auto">
              <a:xfrm>
                <a:off x="1603" y="1386"/>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dirty="0">
                    <a:latin typeface="+mn-lt"/>
                  </a:rPr>
                  <a:t>b</a:t>
                </a:r>
                <a:endParaRPr lang="en-US" baseline="-25000" dirty="0">
                  <a:latin typeface="+mn-lt"/>
                </a:endParaRPr>
              </a:p>
            </p:txBody>
          </p:sp>
          <p:sp>
            <p:nvSpPr>
              <p:cNvPr id="52" name="Oval 250"/>
              <p:cNvSpPr>
                <a:spLocks noChangeArrowheads="1"/>
              </p:cNvSpPr>
              <p:nvPr/>
            </p:nvSpPr>
            <p:spPr bwMode="auto">
              <a:xfrm>
                <a:off x="1603" y="902"/>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a</a:t>
                </a:r>
                <a:endParaRPr lang="en-US" baseline="-25000">
                  <a:latin typeface="+mn-lt"/>
                </a:endParaRPr>
              </a:p>
            </p:txBody>
          </p:sp>
          <p:sp>
            <p:nvSpPr>
              <p:cNvPr id="53" name="Oval 251"/>
              <p:cNvSpPr>
                <a:spLocks noChangeArrowheads="1"/>
              </p:cNvSpPr>
              <p:nvPr/>
            </p:nvSpPr>
            <p:spPr bwMode="auto">
              <a:xfrm>
                <a:off x="2363" y="1393"/>
                <a:ext cx="179"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dirty="0">
                    <a:latin typeface="+mn-lt"/>
                  </a:rPr>
                  <a:t>d</a:t>
                </a:r>
                <a:endParaRPr lang="en-US" baseline="-25000" dirty="0">
                  <a:latin typeface="+mn-lt"/>
                </a:endParaRPr>
              </a:p>
            </p:txBody>
          </p:sp>
          <p:sp>
            <p:nvSpPr>
              <p:cNvPr id="54" name="Oval 252"/>
              <p:cNvSpPr>
                <a:spLocks noChangeArrowheads="1"/>
              </p:cNvSpPr>
              <p:nvPr/>
            </p:nvSpPr>
            <p:spPr bwMode="auto">
              <a:xfrm>
                <a:off x="2363" y="1884"/>
                <a:ext cx="179"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e</a:t>
                </a:r>
                <a:endParaRPr lang="en-US" baseline="-25000">
                  <a:latin typeface="+mn-lt"/>
                </a:endParaRPr>
              </a:p>
            </p:txBody>
          </p:sp>
          <p:sp>
            <p:nvSpPr>
              <p:cNvPr id="55" name="Line 253"/>
              <p:cNvSpPr>
                <a:spLocks noChangeShapeType="1"/>
              </p:cNvSpPr>
              <p:nvPr/>
            </p:nvSpPr>
            <p:spPr bwMode="auto">
              <a:xfrm>
                <a:off x="2542" y="1480"/>
                <a:ext cx="564"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56" name="Text Box 254"/>
              <p:cNvSpPr txBox="1">
                <a:spLocks noChangeArrowheads="1"/>
              </p:cNvSpPr>
              <p:nvPr/>
            </p:nvSpPr>
            <p:spPr bwMode="auto">
              <a:xfrm>
                <a:off x="2744" y="1483"/>
                <a:ext cx="336" cy="138"/>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4,2,3</a:t>
                </a:r>
              </a:p>
            </p:txBody>
          </p:sp>
        </p:grpSp>
        <p:sp>
          <p:nvSpPr>
            <p:cNvPr id="7" name="Text Box 306"/>
            <p:cNvSpPr txBox="1">
              <a:spLocks noChangeArrowheads="1"/>
            </p:cNvSpPr>
            <p:nvPr/>
          </p:nvSpPr>
          <p:spPr bwMode="auto">
            <a:xfrm>
              <a:off x="978" y="1896"/>
              <a:ext cx="962" cy="138"/>
            </a:xfrm>
            <a:prstGeom prst="rect">
              <a:avLst/>
            </a:prstGeom>
            <a:noFill/>
            <a:ln w="9525">
              <a:noFill/>
              <a:miter lim="800000"/>
              <a:headEnd/>
              <a:tailEnd/>
            </a:ln>
            <a:effectLst/>
          </p:spPr>
          <p:txBody>
            <a:bodyPr wrap="square" lIns="0" tIns="0" rIns="0" bIns="0">
              <a:spAutoFit/>
            </a:bodyPr>
            <a:lstStyle/>
            <a:p>
              <a:pPr>
                <a:spcBef>
                  <a:spcPct val="50000"/>
                </a:spcBef>
              </a:pPr>
              <a:r>
                <a:rPr lang="en-US" i="1" dirty="0">
                  <a:latin typeface="+mn-lt"/>
                </a:rPr>
                <a:t>cap, flow, cost</a:t>
              </a:r>
            </a:p>
          </p:txBody>
        </p:sp>
        <p:sp>
          <p:nvSpPr>
            <p:cNvPr id="8" name="Line 307"/>
            <p:cNvSpPr>
              <a:spLocks noChangeShapeType="1"/>
            </p:cNvSpPr>
            <p:nvPr/>
          </p:nvSpPr>
          <p:spPr bwMode="auto">
            <a:xfrm flipV="1">
              <a:off x="1158" y="1728"/>
              <a:ext cx="120" cy="126"/>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grpSp>
      <p:grpSp>
        <p:nvGrpSpPr>
          <p:cNvPr id="57" name="Group 314"/>
          <p:cNvGrpSpPr>
            <a:grpSpLocks/>
          </p:cNvGrpSpPr>
          <p:nvPr/>
        </p:nvGrpSpPr>
        <p:grpSpPr bwMode="auto">
          <a:xfrm>
            <a:off x="123293" y="4383574"/>
            <a:ext cx="4492264" cy="2419737"/>
            <a:chOff x="968" y="2091"/>
            <a:chExt cx="2510" cy="1352"/>
          </a:xfrm>
        </p:grpSpPr>
        <p:sp>
          <p:nvSpPr>
            <p:cNvPr id="118" name="Line 5"/>
            <p:cNvSpPr>
              <a:spLocks noChangeShapeType="1"/>
            </p:cNvSpPr>
            <p:nvPr/>
          </p:nvSpPr>
          <p:spPr bwMode="auto">
            <a:xfrm flipV="1">
              <a:off x="1154" y="2257"/>
              <a:ext cx="478" cy="360"/>
            </a:xfrm>
            <a:prstGeom prst="line">
              <a:avLst/>
            </a:prstGeom>
            <a:noFill/>
            <a:ln w="28575">
              <a:solidFill>
                <a:schemeClr val="tx1"/>
              </a:solidFill>
              <a:round/>
              <a:headEnd/>
              <a:tailEnd type="triangle" w="med" len="med"/>
            </a:ln>
            <a:effectLst/>
          </p:spPr>
          <p:txBody>
            <a:bodyPr wrap="none" lIns="0" tIns="0" rIns="0" bIns="0"/>
            <a:lstStyle/>
            <a:p>
              <a:endParaRPr lang="en-US">
                <a:latin typeface="+mn-lt"/>
              </a:endParaRPr>
            </a:p>
          </p:txBody>
        </p:sp>
        <p:sp>
          <p:nvSpPr>
            <p:cNvPr id="119" name="Line 6"/>
            <p:cNvSpPr>
              <a:spLocks noChangeShapeType="1"/>
            </p:cNvSpPr>
            <p:nvPr/>
          </p:nvSpPr>
          <p:spPr bwMode="auto">
            <a:xfrm>
              <a:off x="1815" y="2237"/>
              <a:ext cx="587" cy="0"/>
            </a:xfrm>
            <a:prstGeom prst="line">
              <a:avLst/>
            </a:prstGeom>
            <a:noFill/>
            <a:ln w="28575">
              <a:solidFill>
                <a:schemeClr val="tx1"/>
              </a:solidFill>
              <a:round/>
              <a:headEnd/>
              <a:tailEnd type="triangle" w="med" len="med"/>
            </a:ln>
            <a:effectLst/>
          </p:spPr>
          <p:txBody>
            <a:bodyPr wrap="none" lIns="0" tIns="0" rIns="0" bIns="0"/>
            <a:lstStyle/>
            <a:p>
              <a:endParaRPr lang="en-US">
                <a:latin typeface="+mn-lt"/>
              </a:endParaRPr>
            </a:p>
          </p:txBody>
        </p:sp>
        <p:sp>
          <p:nvSpPr>
            <p:cNvPr id="120" name="Line 7"/>
            <p:cNvSpPr>
              <a:spLocks noChangeShapeType="1"/>
            </p:cNvSpPr>
            <p:nvPr/>
          </p:nvSpPr>
          <p:spPr bwMode="auto">
            <a:xfrm>
              <a:off x="2583" y="2237"/>
              <a:ext cx="543" cy="0"/>
            </a:xfrm>
            <a:prstGeom prst="line">
              <a:avLst/>
            </a:prstGeom>
            <a:noFill/>
            <a:ln w="28575">
              <a:solidFill>
                <a:schemeClr val="tx1"/>
              </a:solidFill>
              <a:round/>
              <a:headEnd/>
              <a:tailEnd type="triangle" w="med" len="med"/>
            </a:ln>
            <a:effectLst/>
          </p:spPr>
          <p:txBody>
            <a:bodyPr wrap="none" lIns="0" tIns="0" rIns="0" bIns="0"/>
            <a:lstStyle/>
            <a:p>
              <a:endParaRPr lang="en-US">
                <a:latin typeface="+mn-lt"/>
              </a:endParaRPr>
            </a:p>
          </p:txBody>
        </p:sp>
        <p:sp>
          <p:nvSpPr>
            <p:cNvPr id="121" name="Line 8"/>
            <p:cNvSpPr>
              <a:spLocks noChangeShapeType="1"/>
            </p:cNvSpPr>
            <p:nvPr/>
          </p:nvSpPr>
          <p:spPr bwMode="auto">
            <a:xfrm flipH="1">
              <a:off x="2568" y="2322"/>
              <a:ext cx="587" cy="35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22" name="Line 9"/>
            <p:cNvSpPr>
              <a:spLocks noChangeShapeType="1"/>
            </p:cNvSpPr>
            <p:nvPr/>
          </p:nvSpPr>
          <p:spPr bwMode="auto">
            <a:xfrm rot="10800000">
              <a:off x="2597" y="3227"/>
              <a:ext cx="543"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23" name="Line 10"/>
            <p:cNvSpPr>
              <a:spLocks noChangeShapeType="1"/>
            </p:cNvSpPr>
            <p:nvPr/>
          </p:nvSpPr>
          <p:spPr bwMode="auto">
            <a:xfrm>
              <a:off x="1822" y="3219"/>
              <a:ext cx="601"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24" name="Line 11"/>
            <p:cNvSpPr>
              <a:spLocks noChangeShapeType="1"/>
            </p:cNvSpPr>
            <p:nvPr/>
          </p:nvSpPr>
          <p:spPr bwMode="auto">
            <a:xfrm>
              <a:off x="3227" y="2337"/>
              <a:ext cx="0" cy="314"/>
            </a:xfrm>
            <a:prstGeom prst="line">
              <a:avLst/>
            </a:prstGeom>
            <a:noFill/>
            <a:ln w="28575">
              <a:solidFill>
                <a:schemeClr val="tx1"/>
              </a:solidFill>
              <a:round/>
              <a:headEnd/>
              <a:tailEnd type="triangle" w="med" len="med"/>
            </a:ln>
            <a:effectLst/>
          </p:spPr>
          <p:txBody>
            <a:bodyPr wrap="none" lIns="0" tIns="0" rIns="0" bIns="0"/>
            <a:lstStyle/>
            <a:p>
              <a:endParaRPr lang="en-US">
                <a:latin typeface="+mn-lt"/>
              </a:endParaRPr>
            </a:p>
          </p:txBody>
        </p:sp>
        <p:sp>
          <p:nvSpPr>
            <p:cNvPr id="125" name="Line 12"/>
            <p:cNvSpPr>
              <a:spLocks noChangeShapeType="1"/>
            </p:cNvSpPr>
            <p:nvPr/>
          </p:nvSpPr>
          <p:spPr bwMode="auto">
            <a:xfrm>
              <a:off x="2583" y="2782"/>
              <a:ext cx="572" cy="39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26" name="Line 13"/>
            <p:cNvSpPr>
              <a:spLocks noChangeShapeType="1"/>
            </p:cNvSpPr>
            <p:nvPr/>
          </p:nvSpPr>
          <p:spPr bwMode="auto">
            <a:xfrm flipV="1">
              <a:off x="3269" y="2836"/>
              <a:ext cx="0" cy="299"/>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27" name="Line 14"/>
            <p:cNvSpPr>
              <a:spLocks noChangeShapeType="1"/>
            </p:cNvSpPr>
            <p:nvPr/>
          </p:nvSpPr>
          <p:spPr bwMode="auto">
            <a:xfrm flipV="1">
              <a:off x="2503" y="2820"/>
              <a:ext cx="0" cy="32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28" name="Line 16"/>
            <p:cNvSpPr>
              <a:spLocks noChangeShapeType="1"/>
            </p:cNvSpPr>
            <p:nvPr/>
          </p:nvSpPr>
          <p:spPr bwMode="auto">
            <a:xfrm flipV="1">
              <a:off x="1815" y="2291"/>
              <a:ext cx="601" cy="376"/>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29" name="Line 17"/>
            <p:cNvSpPr>
              <a:spLocks noChangeShapeType="1"/>
            </p:cNvSpPr>
            <p:nvPr/>
          </p:nvSpPr>
          <p:spPr bwMode="auto">
            <a:xfrm rot="10800000">
              <a:off x="1815" y="2306"/>
              <a:ext cx="630" cy="85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30" name="Line 18"/>
            <p:cNvSpPr>
              <a:spLocks noChangeShapeType="1"/>
            </p:cNvSpPr>
            <p:nvPr/>
          </p:nvSpPr>
          <p:spPr bwMode="auto">
            <a:xfrm>
              <a:off x="1152" y="2827"/>
              <a:ext cx="493" cy="36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31" name="Line 19"/>
            <p:cNvSpPr>
              <a:spLocks noChangeShapeType="1"/>
            </p:cNvSpPr>
            <p:nvPr/>
          </p:nvSpPr>
          <p:spPr bwMode="auto">
            <a:xfrm>
              <a:off x="1192" y="2728"/>
              <a:ext cx="456"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32" name="Line 20"/>
            <p:cNvSpPr>
              <a:spLocks noChangeShapeType="1"/>
            </p:cNvSpPr>
            <p:nvPr/>
          </p:nvSpPr>
          <p:spPr bwMode="auto">
            <a:xfrm flipV="1">
              <a:off x="2503" y="2329"/>
              <a:ext cx="0" cy="32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33" name="Line 21"/>
            <p:cNvSpPr>
              <a:spLocks noChangeShapeType="1"/>
            </p:cNvSpPr>
            <p:nvPr/>
          </p:nvSpPr>
          <p:spPr bwMode="auto">
            <a:xfrm>
              <a:off x="1743" y="2329"/>
              <a:ext cx="0" cy="307"/>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34" name="Line 22"/>
            <p:cNvSpPr>
              <a:spLocks noChangeShapeType="1"/>
            </p:cNvSpPr>
            <p:nvPr/>
          </p:nvSpPr>
          <p:spPr bwMode="auto">
            <a:xfrm>
              <a:off x="1735" y="2820"/>
              <a:ext cx="0" cy="307"/>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35" name="Text Box 23"/>
            <p:cNvSpPr txBox="1">
              <a:spLocks noChangeArrowheads="1"/>
            </p:cNvSpPr>
            <p:nvPr/>
          </p:nvSpPr>
          <p:spPr bwMode="auto">
            <a:xfrm>
              <a:off x="1974" y="3242"/>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3,2</a:t>
              </a:r>
            </a:p>
          </p:txBody>
        </p:sp>
        <p:sp>
          <p:nvSpPr>
            <p:cNvPr id="136" name="Text Box 24"/>
            <p:cNvSpPr txBox="1">
              <a:spLocks noChangeArrowheads="1"/>
            </p:cNvSpPr>
            <p:nvPr/>
          </p:nvSpPr>
          <p:spPr bwMode="auto">
            <a:xfrm>
              <a:off x="1985" y="3012"/>
              <a:ext cx="244"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2,-1</a:t>
              </a:r>
            </a:p>
          </p:txBody>
        </p:sp>
        <p:sp>
          <p:nvSpPr>
            <p:cNvPr id="137" name="Text Box 25"/>
            <p:cNvSpPr txBox="1">
              <a:spLocks noChangeArrowheads="1"/>
            </p:cNvSpPr>
            <p:nvPr/>
          </p:nvSpPr>
          <p:spPr bwMode="auto">
            <a:xfrm>
              <a:off x="2793" y="3232"/>
              <a:ext cx="244"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3,-1</a:t>
              </a:r>
            </a:p>
          </p:txBody>
        </p:sp>
        <p:sp>
          <p:nvSpPr>
            <p:cNvPr id="138" name="Text Box 26"/>
            <p:cNvSpPr txBox="1">
              <a:spLocks noChangeArrowheads="1"/>
            </p:cNvSpPr>
            <p:nvPr/>
          </p:nvSpPr>
          <p:spPr bwMode="auto">
            <a:xfrm>
              <a:off x="1264" y="3012"/>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5,4</a:t>
              </a:r>
            </a:p>
          </p:txBody>
        </p:sp>
        <p:sp>
          <p:nvSpPr>
            <p:cNvPr id="139" name="Text Box 27"/>
            <p:cNvSpPr txBox="1">
              <a:spLocks noChangeArrowheads="1"/>
            </p:cNvSpPr>
            <p:nvPr/>
          </p:nvSpPr>
          <p:spPr bwMode="auto">
            <a:xfrm>
              <a:off x="3287" y="2954"/>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4,4</a:t>
              </a:r>
            </a:p>
          </p:txBody>
        </p:sp>
        <p:sp>
          <p:nvSpPr>
            <p:cNvPr id="140" name="Text Box 28"/>
            <p:cNvSpPr txBox="1">
              <a:spLocks noChangeArrowheads="1"/>
            </p:cNvSpPr>
            <p:nvPr/>
          </p:nvSpPr>
          <p:spPr bwMode="auto">
            <a:xfrm>
              <a:off x="2750" y="2987"/>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5,2</a:t>
              </a:r>
            </a:p>
          </p:txBody>
        </p:sp>
        <p:sp>
          <p:nvSpPr>
            <p:cNvPr id="141" name="Text Box 29"/>
            <p:cNvSpPr txBox="1">
              <a:spLocks noChangeArrowheads="1"/>
            </p:cNvSpPr>
            <p:nvPr/>
          </p:nvSpPr>
          <p:spPr bwMode="auto">
            <a:xfrm>
              <a:off x="3263" y="2383"/>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2,2</a:t>
              </a:r>
            </a:p>
          </p:txBody>
        </p:sp>
        <p:sp>
          <p:nvSpPr>
            <p:cNvPr id="142" name="Text Box 30"/>
            <p:cNvSpPr txBox="1">
              <a:spLocks noChangeArrowheads="1"/>
            </p:cNvSpPr>
            <p:nvPr/>
          </p:nvSpPr>
          <p:spPr bwMode="auto">
            <a:xfrm>
              <a:off x="1262" y="2261"/>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2,2</a:t>
              </a:r>
            </a:p>
          </p:txBody>
        </p:sp>
        <p:sp>
          <p:nvSpPr>
            <p:cNvPr id="143" name="Text Box 31"/>
            <p:cNvSpPr txBox="1">
              <a:spLocks noChangeArrowheads="1"/>
            </p:cNvSpPr>
            <p:nvPr/>
          </p:nvSpPr>
          <p:spPr bwMode="auto">
            <a:xfrm>
              <a:off x="2050" y="2091"/>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6,4</a:t>
              </a:r>
            </a:p>
          </p:txBody>
        </p:sp>
        <p:sp>
          <p:nvSpPr>
            <p:cNvPr id="144" name="Text Box 32"/>
            <p:cNvSpPr txBox="1">
              <a:spLocks noChangeArrowheads="1"/>
            </p:cNvSpPr>
            <p:nvPr/>
          </p:nvSpPr>
          <p:spPr bwMode="auto">
            <a:xfrm>
              <a:off x="2740" y="2094"/>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3,4</a:t>
              </a:r>
            </a:p>
          </p:txBody>
        </p:sp>
        <p:sp>
          <p:nvSpPr>
            <p:cNvPr id="145" name="Text Box 33"/>
            <p:cNvSpPr txBox="1">
              <a:spLocks noChangeArrowheads="1"/>
            </p:cNvSpPr>
            <p:nvPr/>
          </p:nvSpPr>
          <p:spPr bwMode="auto">
            <a:xfrm>
              <a:off x="2052" y="2282"/>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4,4</a:t>
              </a:r>
            </a:p>
          </p:txBody>
        </p:sp>
        <p:sp>
          <p:nvSpPr>
            <p:cNvPr id="146" name="Text Box 34"/>
            <p:cNvSpPr txBox="1">
              <a:spLocks noChangeArrowheads="1"/>
            </p:cNvSpPr>
            <p:nvPr/>
          </p:nvSpPr>
          <p:spPr bwMode="auto">
            <a:xfrm>
              <a:off x="2115" y="2573"/>
              <a:ext cx="244"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3,-3</a:t>
              </a:r>
            </a:p>
          </p:txBody>
        </p:sp>
        <p:sp>
          <p:nvSpPr>
            <p:cNvPr id="147" name="Text Box 35"/>
            <p:cNvSpPr txBox="1">
              <a:spLocks noChangeArrowheads="1"/>
            </p:cNvSpPr>
            <p:nvPr/>
          </p:nvSpPr>
          <p:spPr bwMode="auto">
            <a:xfrm>
              <a:off x="2774" y="2314"/>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3,1</a:t>
              </a:r>
            </a:p>
          </p:txBody>
        </p:sp>
        <p:sp>
          <p:nvSpPr>
            <p:cNvPr id="148" name="Text Box 36"/>
            <p:cNvSpPr txBox="1">
              <a:spLocks noChangeArrowheads="1"/>
            </p:cNvSpPr>
            <p:nvPr/>
          </p:nvSpPr>
          <p:spPr bwMode="auto">
            <a:xfrm>
              <a:off x="1739" y="2430"/>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1,2</a:t>
              </a:r>
            </a:p>
          </p:txBody>
        </p:sp>
        <p:sp>
          <p:nvSpPr>
            <p:cNvPr id="149" name="Text Box 37"/>
            <p:cNvSpPr txBox="1">
              <a:spLocks noChangeArrowheads="1"/>
            </p:cNvSpPr>
            <p:nvPr/>
          </p:nvSpPr>
          <p:spPr bwMode="auto">
            <a:xfrm>
              <a:off x="1757" y="2871"/>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2,1</a:t>
              </a:r>
            </a:p>
          </p:txBody>
        </p:sp>
        <p:sp>
          <p:nvSpPr>
            <p:cNvPr id="150" name="Text Box 38"/>
            <p:cNvSpPr txBox="1">
              <a:spLocks noChangeArrowheads="1"/>
            </p:cNvSpPr>
            <p:nvPr/>
          </p:nvSpPr>
          <p:spPr bwMode="auto">
            <a:xfrm>
              <a:off x="2525" y="2408"/>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2,2</a:t>
              </a:r>
            </a:p>
          </p:txBody>
        </p:sp>
        <p:sp>
          <p:nvSpPr>
            <p:cNvPr id="151" name="Text Box 39"/>
            <p:cNvSpPr txBox="1">
              <a:spLocks noChangeArrowheads="1"/>
            </p:cNvSpPr>
            <p:nvPr/>
          </p:nvSpPr>
          <p:spPr bwMode="auto">
            <a:xfrm>
              <a:off x="2520" y="2951"/>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1,3</a:t>
              </a:r>
            </a:p>
          </p:txBody>
        </p:sp>
        <p:sp>
          <p:nvSpPr>
            <p:cNvPr id="152" name="Text Box 40"/>
            <p:cNvSpPr txBox="1">
              <a:spLocks noChangeArrowheads="1"/>
            </p:cNvSpPr>
            <p:nvPr/>
          </p:nvSpPr>
          <p:spPr bwMode="auto">
            <a:xfrm>
              <a:off x="1371" y="2588"/>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4,3</a:t>
              </a:r>
            </a:p>
          </p:txBody>
        </p:sp>
        <p:sp>
          <p:nvSpPr>
            <p:cNvPr id="153" name="Oval 41"/>
            <p:cNvSpPr>
              <a:spLocks noChangeArrowheads="1"/>
            </p:cNvSpPr>
            <p:nvPr/>
          </p:nvSpPr>
          <p:spPr bwMode="auto">
            <a:xfrm>
              <a:off x="1028" y="2626"/>
              <a:ext cx="179"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s</a:t>
              </a:r>
              <a:endParaRPr lang="en-US" baseline="-25000">
                <a:latin typeface="+mn-lt"/>
              </a:endParaRPr>
            </a:p>
          </p:txBody>
        </p:sp>
        <p:sp>
          <p:nvSpPr>
            <p:cNvPr id="154" name="Oval 42"/>
            <p:cNvSpPr>
              <a:spLocks noChangeArrowheads="1"/>
            </p:cNvSpPr>
            <p:nvPr/>
          </p:nvSpPr>
          <p:spPr bwMode="auto">
            <a:xfrm>
              <a:off x="3136" y="2150"/>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f</a:t>
              </a:r>
              <a:endParaRPr lang="en-US" baseline="-25000">
                <a:latin typeface="+mn-lt"/>
              </a:endParaRPr>
            </a:p>
          </p:txBody>
        </p:sp>
        <p:sp>
          <p:nvSpPr>
            <p:cNvPr id="155" name="Oval 43"/>
            <p:cNvSpPr>
              <a:spLocks noChangeArrowheads="1"/>
            </p:cNvSpPr>
            <p:nvPr/>
          </p:nvSpPr>
          <p:spPr bwMode="auto">
            <a:xfrm>
              <a:off x="2404" y="2142"/>
              <a:ext cx="179"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c</a:t>
              </a:r>
              <a:endParaRPr lang="en-US" baseline="-25000">
                <a:latin typeface="+mn-lt"/>
              </a:endParaRPr>
            </a:p>
          </p:txBody>
        </p:sp>
        <p:sp>
          <p:nvSpPr>
            <p:cNvPr id="156" name="Oval 44"/>
            <p:cNvSpPr>
              <a:spLocks noChangeArrowheads="1"/>
            </p:cNvSpPr>
            <p:nvPr/>
          </p:nvSpPr>
          <p:spPr bwMode="auto">
            <a:xfrm>
              <a:off x="3143" y="2649"/>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t</a:t>
              </a:r>
              <a:endParaRPr lang="en-US" baseline="-25000">
                <a:latin typeface="+mn-lt"/>
              </a:endParaRPr>
            </a:p>
          </p:txBody>
        </p:sp>
        <p:sp>
          <p:nvSpPr>
            <p:cNvPr id="157" name="Oval 45"/>
            <p:cNvSpPr>
              <a:spLocks noChangeArrowheads="1"/>
            </p:cNvSpPr>
            <p:nvPr/>
          </p:nvSpPr>
          <p:spPr bwMode="auto">
            <a:xfrm>
              <a:off x="3143" y="3132"/>
              <a:ext cx="178"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g</a:t>
              </a:r>
              <a:endParaRPr lang="en-US" baseline="-25000">
                <a:latin typeface="+mn-lt"/>
              </a:endParaRPr>
            </a:p>
          </p:txBody>
        </p:sp>
        <p:sp>
          <p:nvSpPr>
            <p:cNvPr id="158" name="Oval 46"/>
            <p:cNvSpPr>
              <a:spLocks noChangeArrowheads="1"/>
            </p:cNvSpPr>
            <p:nvPr/>
          </p:nvSpPr>
          <p:spPr bwMode="auto">
            <a:xfrm>
              <a:off x="1644" y="3117"/>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h</a:t>
              </a:r>
              <a:endParaRPr lang="en-US" baseline="-25000">
                <a:latin typeface="+mn-lt"/>
              </a:endParaRPr>
            </a:p>
          </p:txBody>
        </p:sp>
        <p:sp>
          <p:nvSpPr>
            <p:cNvPr id="159" name="Oval 47"/>
            <p:cNvSpPr>
              <a:spLocks noChangeArrowheads="1"/>
            </p:cNvSpPr>
            <p:nvPr/>
          </p:nvSpPr>
          <p:spPr bwMode="auto">
            <a:xfrm>
              <a:off x="1651" y="2634"/>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b</a:t>
              </a:r>
              <a:endParaRPr lang="en-US" baseline="-25000">
                <a:latin typeface="+mn-lt"/>
              </a:endParaRPr>
            </a:p>
          </p:txBody>
        </p:sp>
        <p:sp>
          <p:nvSpPr>
            <p:cNvPr id="160" name="Oval 48"/>
            <p:cNvSpPr>
              <a:spLocks noChangeArrowheads="1"/>
            </p:cNvSpPr>
            <p:nvPr/>
          </p:nvSpPr>
          <p:spPr bwMode="auto">
            <a:xfrm>
              <a:off x="1651" y="2150"/>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a</a:t>
              </a:r>
              <a:endParaRPr lang="en-US" baseline="-25000">
                <a:latin typeface="+mn-lt"/>
              </a:endParaRPr>
            </a:p>
          </p:txBody>
        </p:sp>
        <p:sp>
          <p:nvSpPr>
            <p:cNvPr id="161" name="Oval 49"/>
            <p:cNvSpPr>
              <a:spLocks noChangeArrowheads="1"/>
            </p:cNvSpPr>
            <p:nvPr/>
          </p:nvSpPr>
          <p:spPr bwMode="auto">
            <a:xfrm>
              <a:off x="2411" y="2641"/>
              <a:ext cx="179"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d</a:t>
              </a:r>
              <a:endParaRPr lang="en-US" baseline="-25000">
                <a:latin typeface="+mn-lt"/>
              </a:endParaRPr>
            </a:p>
          </p:txBody>
        </p:sp>
        <p:sp>
          <p:nvSpPr>
            <p:cNvPr id="162" name="Oval 50"/>
            <p:cNvSpPr>
              <a:spLocks noChangeArrowheads="1"/>
            </p:cNvSpPr>
            <p:nvPr/>
          </p:nvSpPr>
          <p:spPr bwMode="auto">
            <a:xfrm>
              <a:off x="2411" y="3132"/>
              <a:ext cx="179"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e</a:t>
              </a:r>
              <a:endParaRPr lang="en-US" baseline="-25000">
                <a:latin typeface="+mn-lt"/>
              </a:endParaRPr>
            </a:p>
          </p:txBody>
        </p:sp>
        <p:sp>
          <p:nvSpPr>
            <p:cNvPr id="163" name="Line 51"/>
            <p:cNvSpPr>
              <a:spLocks noChangeShapeType="1"/>
            </p:cNvSpPr>
            <p:nvPr/>
          </p:nvSpPr>
          <p:spPr bwMode="auto">
            <a:xfrm>
              <a:off x="2590" y="2704"/>
              <a:ext cx="564"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64" name="Text Box 52"/>
            <p:cNvSpPr txBox="1">
              <a:spLocks noChangeArrowheads="1"/>
            </p:cNvSpPr>
            <p:nvPr/>
          </p:nvSpPr>
          <p:spPr bwMode="auto">
            <a:xfrm>
              <a:off x="2876" y="2566"/>
              <a:ext cx="191"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2,3</a:t>
              </a:r>
            </a:p>
          </p:txBody>
        </p:sp>
        <p:sp>
          <p:nvSpPr>
            <p:cNvPr id="165" name="Text Box 53"/>
            <p:cNvSpPr txBox="1">
              <a:spLocks noChangeArrowheads="1"/>
            </p:cNvSpPr>
            <p:nvPr/>
          </p:nvSpPr>
          <p:spPr bwMode="auto">
            <a:xfrm>
              <a:off x="968" y="3303"/>
              <a:ext cx="824" cy="140"/>
            </a:xfrm>
            <a:prstGeom prst="rect">
              <a:avLst/>
            </a:prstGeom>
            <a:noFill/>
            <a:ln w="9525">
              <a:noFill/>
              <a:miter lim="800000"/>
              <a:headEnd/>
              <a:tailEnd/>
            </a:ln>
            <a:effectLst/>
          </p:spPr>
          <p:txBody>
            <a:bodyPr wrap="square" lIns="0" tIns="0" rIns="0" bIns="0">
              <a:spAutoFit/>
            </a:bodyPr>
            <a:lstStyle/>
            <a:p>
              <a:pPr>
                <a:spcBef>
                  <a:spcPct val="50000"/>
                </a:spcBef>
              </a:pPr>
              <a:r>
                <a:rPr lang="en-US" i="1" dirty="0">
                  <a:latin typeface="+mn-lt"/>
                </a:rPr>
                <a:t>res. cap</a:t>
              </a:r>
              <a:r>
                <a:rPr lang="en-US" dirty="0">
                  <a:latin typeface="+mn-lt"/>
                </a:rPr>
                <a:t>,</a:t>
              </a:r>
              <a:r>
                <a:rPr lang="en-US" i="1" dirty="0">
                  <a:latin typeface="+mn-lt"/>
                </a:rPr>
                <a:t> cost</a:t>
              </a:r>
            </a:p>
          </p:txBody>
        </p:sp>
        <p:sp>
          <p:nvSpPr>
            <p:cNvPr id="166" name="Line 54"/>
            <p:cNvSpPr>
              <a:spLocks noChangeShapeType="1"/>
            </p:cNvSpPr>
            <p:nvPr/>
          </p:nvSpPr>
          <p:spPr bwMode="auto">
            <a:xfrm flipV="1">
              <a:off x="1227" y="3157"/>
              <a:ext cx="86" cy="178"/>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67" name="Line 202"/>
            <p:cNvSpPr>
              <a:spLocks noChangeShapeType="1"/>
            </p:cNvSpPr>
            <p:nvPr/>
          </p:nvSpPr>
          <p:spPr bwMode="auto">
            <a:xfrm rot="-10800000">
              <a:off x="1182" y="2767"/>
              <a:ext cx="493" cy="36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68" name="Text Box 203"/>
            <p:cNvSpPr txBox="1">
              <a:spLocks noChangeArrowheads="1"/>
            </p:cNvSpPr>
            <p:nvPr/>
          </p:nvSpPr>
          <p:spPr bwMode="auto">
            <a:xfrm>
              <a:off x="1373" y="2782"/>
              <a:ext cx="244"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2,-4</a:t>
              </a:r>
            </a:p>
          </p:txBody>
        </p:sp>
        <p:sp>
          <p:nvSpPr>
            <p:cNvPr id="169" name="Line 204"/>
            <p:cNvSpPr>
              <a:spLocks noChangeShapeType="1"/>
            </p:cNvSpPr>
            <p:nvPr/>
          </p:nvSpPr>
          <p:spPr bwMode="auto">
            <a:xfrm rot="10800000" flipV="1">
              <a:off x="1799" y="2786"/>
              <a:ext cx="623" cy="368"/>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70" name="Line 308"/>
            <p:cNvSpPr>
              <a:spLocks noChangeShapeType="1"/>
            </p:cNvSpPr>
            <p:nvPr/>
          </p:nvSpPr>
          <p:spPr bwMode="auto">
            <a:xfrm rot="10800000" flipV="1">
              <a:off x="1202" y="2311"/>
              <a:ext cx="478" cy="36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71" name="Text Box 309"/>
            <p:cNvSpPr txBox="1">
              <a:spLocks noChangeArrowheads="1"/>
            </p:cNvSpPr>
            <p:nvPr/>
          </p:nvSpPr>
          <p:spPr bwMode="auto">
            <a:xfrm>
              <a:off x="1441" y="2458"/>
              <a:ext cx="244"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3,-2</a:t>
              </a:r>
            </a:p>
          </p:txBody>
        </p:sp>
        <p:sp>
          <p:nvSpPr>
            <p:cNvPr id="172" name="Line 310"/>
            <p:cNvSpPr>
              <a:spLocks noChangeShapeType="1"/>
            </p:cNvSpPr>
            <p:nvPr/>
          </p:nvSpPr>
          <p:spPr bwMode="auto">
            <a:xfrm flipH="1">
              <a:off x="2584" y="2758"/>
              <a:ext cx="564"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73" name="Text Box 311"/>
            <p:cNvSpPr txBox="1">
              <a:spLocks noChangeArrowheads="1"/>
            </p:cNvSpPr>
            <p:nvPr/>
          </p:nvSpPr>
          <p:spPr bwMode="auto">
            <a:xfrm>
              <a:off x="2846" y="2755"/>
              <a:ext cx="244" cy="140"/>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2,-3</a:t>
              </a:r>
            </a:p>
          </p:txBody>
        </p:sp>
        <p:sp>
          <p:nvSpPr>
            <p:cNvPr id="174" name="Line 312"/>
            <p:cNvSpPr>
              <a:spLocks noChangeShapeType="1"/>
            </p:cNvSpPr>
            <p:nvPr/>
          </p:nvSpPr>
          <p:spPr bwMode="auto">
            <a:xfrm rot="10800000" flipV="1">
              <a:off x="3197" y="2842"/>
              <a:ext cx="0" cy="299"/>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175" name="Text Box 313"/>
            <p:cNvSpPr txBox="1">
              <a:spLocks noChangeArrowheads="1"/>
            </p:cNvSpPr>
            <p:nvPr/>
          </p:nvSpPr>
          <p:spPr bwMode="auto">
            <a:xfrm>
              <a:off x="2960" y="2870"/>
              <a:ext cx="244" cy="140"/>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3,-4</a:t>
              </a:r>
            </a:p>
          </p:txBody>
        </p:sp>
      </p:grpSp>
      <p:sp>
        <p:nvSpPr>
          <p:cNvPr id="191" name="Content Placeholder 2"/>
          <p:cNvSpPr txBox="1">
            <a:spLocks/>
          </p:cNvSpPr>
          <p:nvPr/>
        </p:nvSpPr>
        <p:spPr bwMode="auto">
          <a:xfrm>
            <a:off x="4627230" y="676276"/>
            <a:ext cx="4516770" cy="6181724"/>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indent="-228600">
              <a:spcBef>
                <a:spcPts val="300"/>
              </a:spcBef>
              <a:spcAft>
                <a:spcPts val="300"/>
              </a:spcAft>
            </a:pPr>
            <a:r>
              <a:rPr lang="en-US" dirty="0">
                <a:latin typeface="+mn-lt"/>
              </a:rPr>
              <a:t>	Transform the edge costs in the residual graph to make them non-negative. Also, show the distances from </a:t>
            </a:r>
            <a:r>
              <a:rPr lang="en-US" i="1" dirty="0">
                <a:latin typeface="+mn-lt"/>
              </a:rPr>
              <a:t>s</a:t>
            </a:r>
            <a:r>
              <a:rPr lang="en-US" dirty="0">
                <a:latin typeface="+mn-lt"/>
              </a:rPr>
              <a:t> using the transformed costs.</a:t>
            </a: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a:p>
            <a:pPr marL="228600" indent="-176213">
              <a:spcBef>
                <a:spcPts val="300"/>
              </a:spcBef>
              <a:spcAft>
                <a:spcPts val="300"/>
              </a:spcAft>
            </a:pPr>
            <a:endParaRPr lang="en-US" dirty="0">
              <a:latin typeface="+mn-lt"/>
            </a:endParaRPr>
          </a:p>
        </p:txBody>
      </p:sp>
      <p:grpSp>
        <p:nvGrpSpPr>
          <p:cNvPr id="205" name="Group 261"/>
          <p:cNvGrpSpPr>
            <a:grpSpLocks/>
          </p:cNvGrpSpPr>
          <p:nvPr/>
        </p:nvGrpSpPr>
        <p:grpSpPr bwMode="auto">
          <a:xfrm>
            <a:off x="4247953" y="1917078"/>
            <a:ext cx="4832357" cy="2577960"/>
            <a:chOff x="550" y="540"/>
            <a:chExt cx="2748" cy="1466"/>
          </a:xfrm>
        </p:grpSpPr>
        <p:sp>
          <p:nvSpPr>
            <p:cNvPr id="206" name="Line 59"/>
            <p:cNvSpPr>
              <a:spLocks noChangeShapeType="1"/>
            </p:cNvSpPr>
            <p:nvPr/>
          </p:nvSpPr>
          <p:spPr bwMode="auto">
            <a:xfrm flipV="1">
              <a:off x="974" y="787"/>
              <a:ext cx="478" cy="360"/>
            </a:xfrm>
            <a:prstGeom prst="line">
              <a:avLst/>
            </a:prstGeom>
            <a:noFill/>
            <a:ln w="28575">
              <a:solidFill>
                <a:schemeClr val="tx1"/>
              </a:solidFill>
              <a:round/>
              <a:headEnd/>
              <a:tailEnd type="triangle" w="med" len="med"/>
            </a:ln>
            <a:effectLst/>
          </p:spPr>
          <p:txBody>
            <a:bodyPr wrap="none" lIns="0" tIns="0" rIns="0" bIns="0"/>
            <a:lstStyle/>
            <a:p>
              <a:endParaRPr lang="en-US">
                <a:latin typeface="+mn-lt"/>
              </a:endParaRPr>
            </a:p>
          </p:txBody>
        </p:sp>
        <p:sp>
          <p:nvSpPr>
            <p:cNvPr id="207" name="Line 60"/>
            <p:cNvSpPr>
              <a:spLocks noChangeShapeType="1"/>
            </p:cNvSpPr>
            <p:nvPr/>
          </p:nvSpPr>
          <p:spPr bwMode="auto">
            <a:xfrm>
              <a:off x="1635" y="767"/>
              <a:ext cx="587" cy="0"/>
            </a:xfrm>
            <a:prstGeom prst="line">
              <a:avLst/>
            </a:prstGeom>
            <a:noFill/>
            <a:ln w="28575">
              <a:solidFill>
                <a:schemeClr val="tx1"/>
              </a:solidFill>
              <a:round/>
              <a:headEnd/>
              <a:tailEnd type="triangle" w="med" len="med"/>
            </a:ln>
            <a:effectLst/>
          </p:spPr>
          <p:txBody>
            <a:bodyPr wrap="none" lIns="0" tIns="0" rIns="0" bIns="0"/>
            <a:lstStyle/>
            <a:p>
              <a:endParaRPr lang="en-US">
                <a:latin typeface="+mn-lt"/>
              </a:endParaRPr>
            </a:p>
          </p:txBody>
        </p:sp>
        <p:sp>
          <p:nvSpPr>
            <p:cNvPr id="208" name="Line 61"/>
            <p:cNvSpPr>
              <a:spLocks noChangeShapeType="1"/>
            </p:cNvSpPr>
            <p:nvPr/>
          </p:nvSpPr>
          <p:spPr bwMode="auto">
            <a:xfrm>
              <a:off x="2403" y="767"/>
              <a:ext cx="543" cy="0"/>
            </a:xfrm>
            <a:prstGeom prst="line">
              <a:avLst/>
            </a:prstGeom>
            <a:noFill/>
            <a:ln w="28575">
              <a:solidFill>
                <a:schemeClr val="tx1"/>
              </a:solidFill>
              <a:round/>
              <a:headEnd/>
              <a:tailEnd type="triangle" w="med" len="med"/>
            </a:ln>
            <a:effectLst/>
          </p:spPr>
          <p:txBody>
            <a:bodyPr wrap="none" lIns="0" tIns="0" rIns="0" bIns="0"/>
            <a:lstStyle/>
            <a:p>
              <a:endParaRPr lang="en-US">
                <a:latin typeface="+mn-lt"/>
              </a:endParaRPr>
            </a:p>
          </p:txBody>
        </p:sp>
        <p:sp>
          <p:nvSpPr>
            <p:cNvPr id="209" name="Line 62"/>
            <p:cNvSpPr>
              <a:spLocks noChangeShapeType="1"/>
            </p:cNvSpPr>
            <p:nvPr/>
          </p:nvSpPr>
          <p:spPr bwMode="auto">
            <a:xfrm flipH="1">
              <a:off x="2388" y="852"/>
              <a:ext cx="587" cy="35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0" name="Line 63"/>
            <p:cNvSpPr>
              <a:spLocks noChangeShapeType="1"/>
            </p:cNvSpPr>
            <p:nvPr/>
          </p:nvSpPr>
          <p:spPr bwMode="auto">
            <a:xfrm rot="10800000">
              <a:off x="2417" y="1757"/>
              <a:ext cx="543"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1" name="Line 64"/>
            <p:cNvSpPr>
              <a:spLocks noChangeShapeType="1"/>
            </p:cNvSpPr>
            <p:nvPr/>
          </p:nvSpPr>
          <p:spPr bwMode="auto">
            <a:xfrm>
              <a:off x="1642" y="1749"/>
              <a:ext cx="601"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2" name="Line 65"/>
            <p:cNvSpPr>
              <a:spLocks noChangeShapeType="1"/>
            </p:cNvSpPr>
            <p:nvPr/>
          </p:nvSpPr>
          <p:spPr bwMode="auto">
            <a:xfrm>
              <a:off x="3047" y="867"/>
              <a:ext cx="0" cy="314"/>
            </a:xfrm>
            <a:prstGeom prst="line">
              <a:avLst/>
            </a:prstGeom>
            <a:noFill/>
            <a:ln w="28575">
              <a:solidFill>
                <a:schemeClr val="tx1"/>
              </a:solidFill>
              <a:round/>
              <a:headEnd/>
              <a:tailEnd type="triangle" w="med" len="med"/>
            </a:ln>
            <a:effectLst/>
          </p:spPr>
          <p:txBody>
            <a:bodyPr wrap="none" lIns="0" tIns="0" rIns="0" bIns="0"/>
            <a:lstStyle/>
            <a:p>
              <a:endParaRPr lang="en-US">
                <a:latin typeface="+mn-lt"/>
              </a:endParaRPr>
            </a:p>
          </p:txBody>
        </p:sp>
        <p:sp>
          <p:nvSpPr>
            <p:cNvPr id="213" name="Line 66"/>
            <p:cNvSpPr>
              <a:spLocks noChangeShapeType="1"/>
            </p:cNvSpPr>
            <p:nvPr/>
          </p:nvSpPr>
          <p:spPr bwMode="auto">
            <a:xfrm>
              <a:off x="2403" y="1312"/>
              <a:ext cx="572" cy="39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4" name="Line 67"/>
            <p:cNvSpPr>
              <a:spLocks noChangeShapeType="1"/>
            </p:cNvSpPr>
            <p:nvPr/>
          </p:nvSpPr>
          <p:spPr bwMode="auto">
            <a:xfrm flipV="1">
              <a:off x="3089" y="1366"/>
              <a:ext cx="0" cy="299"/>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5" name="Line 68"/>
            <p:cNvSpPr>
              <a:spLocks noChangeShapeType="1"/>
            </p:cNvSpPr>
            <p:nvPr/>
          </p:nvSpPr>
          <p:spPr bwMode="auto">
            <a:xfrm flipV="1">
              <a:off x="2323" y="1350"/>
              <a:ext cx="0" cy="32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6" name="Line 69"/>
            <p:cNvSpPr>
              <a:spLocks noChangeShapeType="1"/>
            </p:cNvSpPr>
            <p:nvPr/>
          </p:nvSpPr>
          <p:spPr bwMode="auto">
            <a:xfrm flipV="1">
              <a:off x="1635" y="821"/>
              <a:ext cx="601" cy="376"/>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7" name="Line 70"/>
            <p:cNvSpPr>
              <a:spLocks noChangeShapeType="1"/>
            </p:cNvSpPr>
            <p:nvPr/>
          </p:nvSpPr>
          <p:spPr bwMode="auto">
            <a:xfrm rot="10800000">
              <a:off x="1635" y="836"/>
              <a:ext cx="630" cy="85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8" name="Line 71"/>
            <p:cNvSpPr>
              <a:spLocks noChangeShapeType="1"/>
            </p:cNvSpPr>
            <p:nvPr/>
          </p:nvSpPr>
          <p:spPr bwMode="auto">
            <a:xfrm>
              <a:off x="972" y="1357"/>
              <a:ext cx="493" cy="36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9" name="Line 72"/>
            <p:cNvSpPr>
              <a:spLocks noChangeShapeType="1"/>
            </p:cNvSpPr>
            <p:nvPr/>
          </p:nvSpPr>
          <p:spPr bwMode="auto">
            <a:xfrm>
              <a:off x="1012" y="1258"/>
              <a:ext cx="456"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0" name="Line 73"/>
            <p:cNvSpPr>
              <a:spLocks noChangeShapeType="1"/>
            </p:cNvSpPr>
            <p:nvPr/>
          </p:nvSpPr>
          <p:spPr bwMode="auto">
            <a:xfrm flipV="1">
              <a:off x="2323" y="859"/>
              <a:ext cx="0" cy="32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1" name="Line 74"/>
            <p:cNvSpPr>
              <a:spLocks noChangeShapeType="1"/>
            </p:cNvSpPr>
            <p:nvPr/>
          </p:nvSpPr>
          <p:spPr bwMode="auto">
            <a:xfrm>
              <a:off x="1563" y="859"/>
              <a:ext cx="0" cy="307"/>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2" name="Line 75"/>
            <p:cNvSpPr>
              <a:spLocks noChangeShapeType="1"/>
            </p:cNvSpPr>
            <p:nvPr/>
          </p:nvSpPr>
          <p:spPr bwMode="auto">
            <a:xfrm>
              <a:off x="1555" y="1350"/>
              <a:ext cx="0" cy="307"/>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3" name="Text Box 76"/>
            <p:cNvSpPr txBox="1">
              <a:spLocks noChangeArrowheads="1"/>
            </p:cNvSpPr>
            <p:nvPr/>
          </p:nvSpPr>
          <p:spPr bwMode="auto">
            <a:xfrm>
              <a:off x="1794" y="1772"/>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3,1</a:t>
              </a:r>
            </a:p>
          </p:txBody>
        </p:sp>
        <p:sp>
          <p:nvSpPr>
            <p:cNvPr id="224" name="Text Box 77"/>
            <p:cNvSpPr txBox="1">
              <a:spLocks noChangeArrowheads="1"/>
            </p:cNvSpPr>
            <p:nvPr/>
          </p:nvSpPr>
          <p:spPr bwMode="auto">
            <a:xfrm>
              <a:off x="1736" y="1397"/>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2,2</a:t>
              </a:r>
            </a:p>
          </p:txBody>
        </p:sp>
        <p:sp>
          <p:nvSpPr>
            <p:cNvPr id="225" name="Text Box 78"/>
            <p:cNvSpPr txBox="1">
              <a:spLocks noChangeArrowheads="1"/>
            </p:cNvSpPr>
            <p:nvPr/>
          </p:nvSpPr>
          <p:spPr bwMode="auto">
            <a:xfrm>
              <a:off x="2613" y="1762"/>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3,0</a:t>
              </a:r>
            </a:p>
          </p:txBody>
        </p:sp>
        <p:sp>
          <p:nvSpPr>
            <p:cNvPr id="226" name="Text Box 79"/>
            <p:cNvSpPr txBox="1">
              <a:spLocks noChangeArrowheads="1"/>
            </p:cNvSpPr>
            <p:nvPr/>
          </p:nvSpPr>
          <p:spPr bwMode="auto">
            <a:xfrm>
              <a:off x="1102" y="1542"/>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dirty="0">
                  <a:latin typeface="+mn-lt"/>
                </a:rPr>
                <a:t>5,0</a:t>
              </a:r>
            </a:p>
          </p:txBody>
        </p:sp>
        <p:sp>
          <p:nvSpPr>
            <p:cNvPr id="227" name="Text Box 80"/>
            <p:cNvSpPr txBox="1">
              <a:spLocks noChangeArrowheads="1"/>
            </p:cNvSpPr>
            <p:nvPr/>
          </p:nvSpPr>
          <p:spPr bwMode="auto">
            <a:xfrm>
              <a:off x="3107" y="1484"/>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4,0</a:t>
              </a:r>
            </a:p>
          </p:txBody>
        </p:sp>
        <p:sp>
          <p:nvSpPr>
            <p:cNvPr id="228" name="Text Box 81"/>
            <p:cNvSpPr txBox="1">
              <a:spLocks noChangeArrowheads="1"/>
            </p:cNvSpPr>
            <p:nvPr/>
          </p:nvSpPr>
          <p:spPr bwMode="auto">
            <a:xfrm>
              <a:off x="2570" y="1490"/>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5,3</a:t>
              </a:r>
            </a:p>
          </p:txBody>
        </p:sp>
        <p:sp>
          <p:nvSpPr>
            <p:cNvPr id="229" name="Text Box 82"/>
            <p:cNvSpPr txBox="1">
              <a:spLocks noChangeArrowheads="1"/>
            </p:cNvSpPr>
            <p:nvPr/>
          </p:nvSpPr>
          <p:spPr bwMode="auto">
            <a:xfrm>
              <a:off x="3083" y="913"/>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2,2</a:t>
              </a:r>
            </a:p>
          </p:txBody>
        </p:sp>
        <p:sp>
          <p:nvSpPr>
            <p:cNvPr id="230" name="Text Box 83"/>
            <p:cNvSpPr txBox="1">
              <a:spLocks noChangeArrowheads="1"/>
            </p:cNvSpPr>
            <p:nvPr/>
          </p:nvSpPr>
          <p:spPr bwMode="auto">
            <a:xfrm>
              <a:off x="1082" y="852"/>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2,0</a:t>
              </a:r>
            </a:p>
          </p:txBody>
        </p:sp>
        <p:sp>
          <p:nvSpPr>
            <p:cNvPr id="231" name="Text Box 84"/>
            <p:cNvSpPr txBox="1">
              <a:spLocks noChangeArrowheads="1"/>
            </p:cNvSpPr>
            <p:nvPr/>
          </p:nvSpPr>
          <p:spPr bwMode="auto">
            <a:xfrm>
              <a:off x="1870" y="636"/>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6,0</a:t>
              </a:r>
            </a:p>
          </p:txBody>
        </p:sp>
        <p:sp>
          <p:nvSpPr>
            <p:cNvPr id="232" name="Text Box 85"/>
            <p:cNvSpPr txBox="1">
              <a:spLocks noChangeArrowheads="1"/>
            </p:cNvSpPr>
            <p:nvPr/>
          </p:nvSpPr>
          <p:spPr bwMode="auto">
            <a:xfrm>
              <a:off x="2560" y="639"/>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3,0</a:t>
              </a:r>
            </a:p>
          </p:txBody>
        </p:sp>
        <p:sp>
          <p:nvSpPr>
            <p:cNvPr id="233" name="Text Box 86"/>
            <p:cNvSpPr txBox="1">
              <a:spLocks noChangeArrowheads="1"/>
            </p:cNvSpPr>
            <p:nvPr/>
          </p:nvSpPr>
          <p:spPr bwMode="auto">
            <a:xfrm>
              <a:off x="1910" y="827"/>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4,1</a:t>
              </a:r>
            </a:p>
          </p:txBody>
        </p:sp>
        <p:sp>
          <p:nvSpPr>
            <p:cNvPr id="234" name="Text Box 87"/>
            <p:cNvSpPr txBox="1">
              <a:spLocks noChangeArrowheads="1"/>
            </p:cNvSpPr>
            <p:nvPr/>
          </p:nvSpPr>
          <p:spPr bwMode="auto">
            <a:xfrm>
              <a:off x="1927" y="1118"/>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3,0</a:t>
              </a:r>
            </a:p>
          </p:txBody>
        </p:sp>
        <p:sp>
          <p:nvSpPr>
            <p:cNvPr id="235" name="Text Box 88"/>
            <p:cNvSpPr txBox="1">
              <a:spLocks noChangeArrowheads="1"/>
            </p:cNvSpPr>
            <p:nvPr/>
          </p:nvSpPr>
          <p:spPr bwMode="auto">
            <a:xfrm>
              <a:off x="2594" y="913"/>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3,4</a:t>
              </a:r>
            </a:p>
          </p:txBody>
        </p:sp>
        <p:sp>
          <p:nvSpPr>
            <p:cNvPr id="236" name="Text Box 89"/>
            <p:cNvSpPr txBox="1">
              <a:spLocks noChangeArrowheads="1"/>
            </p:cNvSpPr>
            <p:nvPr/>
          </p:nvSpPr>
          <p:spPr bwMode="auto">
            <a:xfrm>
              <a:off x="1571" y="960"/>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1,1</a:t>
              </a:r>
            </a:p>
          </p:txBody>
        </p:sp>
        <p:sp>
          <p:nvSpPr>
            <p:cNvPr id="237" name="Text Box 90"/>
            <p:cNvSpPr txBox="1">
              <a:spLocks noChangeArrowheads="1"/>
            </p:cNvSpPr>
            <p:nvPr/>
          </p:nvSpPr>
          <p:spPr bwMode="auto">
            <a:xfrm>
              <a:off x="1420" y="1401"/>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2,0</a:t>
              </a:r>
            </a:p>
          </p:txBody>
        </p:sp>
        <p:sp>
          <p:nvSpPr>
            <p:cNvPr id="238" name="Text Box 91"/>
            <p:cNvSpPr txBox="1">
              <a:spLocks noChangeArrowheads="1"/>
            </p:cNvSpPr>
            <p:nvPr/>
          </p:nvSpPr>
          <p:spPr bwMode="auto">
            <a:xfrm>
              <a:off x="2345" y="938"/>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2,3</a:t>
              </a:r>
            </a:p>
          </p:txBody>
        </p:sp>
        <p:sp>
          <p:nvSpPr>
            <p:cNvPr id="239" name="Text Box 92"/>
            <p:cNvSpPr txBox="1">
              <a:spLocks noChangeArrowheads="1"/>
            </p:cNvSpPr>
            <p:nvPr/>
          </p:nvSpPr>
          <p:spPr bwMode="auto">
            <a:xfrm>
              <a:off x="2340" y="1481"/>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1,1</a:t>
              </a:r>
            </a:p>
          </p:txBody>
        </p:sp>
        <p:sp>
          <p:nvSpPr>
            <p:cNvPr id="240" name="Text Box 93"/>
            <p:cNvSpPr txBox="1">
              <a:spLocks noChangeArrowheads="1"/>
            </p:cNvSpPr>
            <p:nvPr/>
          </p:nvSpPr>
          <p:spPr bwMode="auto">
            <a:xfrm>
              <a:off x="1214" y="1141"/>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4,0</a:t>
              </a:r>
            </a:p>
          </p:txBody>
        </p:sp>
        <p:sp>
          <p:nvSpPr>
            <p:cNvPr id="241" name="Oval 94"/>
            <p:cNvSpPr>
              <a:spLocks noChangeArrowheads="1"/>
            </p:cNvSpPr>
            <p:nvPr/>
          </p:nvSpPr>
          <p:spPr bwMode="auto">
            <a:xfrm>
              <a:off x="848" y="1156"/>
              <a:ext cx="179"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s</a:t>
              </a:r>
              <a:endParaRPr lang="en-US" baseline="-25000">
                <a:latin typeface="+mn-lt"/>
              </a:endParaRPr>
            </a:p>
          </p:txBody>
        </p:sp>
        <p:sp>
          <p:nvSpPr>
            <p:cNvPr id="242" name="Oval 95"/>
            <p:cNvSpPr>
              <a:spLocks noChangeArrowheads="1"/>
            </p:cNvSpPr>
            <p:nvPr/>
          </p:nvSpPr>
          <p:spPr bwMode="auto">
            <a:xfrm>
              <a:off x="2956" y="680"/>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f</a:t>
              </a:r>
              <a:endParaRPr lang="en-US" baseline="-25000">
                <a:latin typeface="+mn-lt"/>
              </a:endParaRPr>
            </a:p>
          </p:txBody>
        </p:sp>
        <p:sp>
          <p:nvSpPr>
            <p:cNvPr id="243" name="Oval 96"/>
            <p:cNvSpPr>
              <a:spLocks noChangeArrowheads="1"/>
            </p:cNvSpPr>
            <p:nvPr/>
          </p:nvSpPr>
          <p:spPr bwMode="auto">
            <a:xfrm>
              <a:off x="2224" y="672"/>
              <a:ext cx="179"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c</a:t>
              </a:r>
              <a:endParaRPr lang="en-US" baseline="-25000">
                <a:latin typeface="+mn-lt"/>
              </a:endParaRPr>
            </a:p>
          </p:txBody>
        </p:sp>
        <p:sp>
          <p:nvSpPr>
            <p:cNvPr id="244" name="Oval 97"/>
            <p:cNvSpPr>
              <a:spLocks noChangeArrowheads="1"/>
            </p:cNvSpPr>
            <p:nvPr/>
          </p:nvSpPr>
          <p:spPr bwMode="auto">
            <a:xfrm>
              <a:off x="2963" y="1179"/>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t</a:t>
              </a:r>
              <a:endParaRPr lang="en-US" baseline="-25000">
                <a:latin typeface="+mn-lt"/>
              </a:endParaRPr>
            </a:p>
          </p:txBody>
        </p:sp>
        <p:sp>
          <p:nvSpPr>
            <p:cNvPr id="245" name="Oval 98"/>
            <p:cNvSpPr>
              <a:spLocks noChangeArrowheads="1"/>
            </p:cNvSpPr>
            <p:nvPr/>
          </p:nvSpPr>
          <p:spPr bwMode="auto">
            <a:xfrm>
              <a:off x="2963" y="1662"/>
              <a:ext cx="178"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g</a:t>
              </a:r>
              <a:endParaRPr lang="en-US" baseline="-25000">
                <a:latin typeface="+mn-lt"/>
              </a:endParaRPr>
            </a:p>
          </p:txBody>
        </p:sp>
        <p:sp>
          <p:nvSpPr>
            <p:cNvPr id="246" name="Oval 99"/>
            <p:cNvSpPr>
              <a:spLocks noChangeArrowheads="1"/>
            </p:cNvSpPr>
            <p:nvPr/>
          </p:nvSpPr>
          <p:spPr bwMode="auto">
            <a:xfrm>
              <a:off x="1464" y="1647"/>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h</a:t>
              </a:r>
              <a:endParaRPr lang="en-US" baseline="-25000">
                <a:latin typeface="+mn-lt"/>
              </a:endParaRPr>
            </a:p>
          </p:txBody>
        </p:sp>
        <p:sp>
          <p:nvSpPr>
            <p:cNvPr id="247" name="Oval 100"/>
            <p:cNvSpPr>
              <a:spLocks noChangeArrowheads="1"/>
            </p:cNvSpPr>
            <p:nvPr/>
          </p:nvSpPr>
          <p:spPr bwMode="auto">
            <a:xfrm>
              <a:off x="1471" y="1164"/>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b</a:t>
              </a:r>
              <a:endParaRPr lang="en-US" baseline="-25000">
                <a:latin typeface="+mn-lt"/>
              </a:endParaRPr>
            </a:p>
          </p:txBody>
        </p:sp>
        <p:sp>
          <p:nvSpPr>
            <p:cNvPr id="248" name="Oval 101"/>
            <p:cNvSpPr>
              <a:spLocks noChangeArrowheads="1"/>
            </p:cNvSpPr>
            <p:nvPr/>
          </p:nvSpPr>
          <p:spPr bwMode="auto">
            <a:xfrm>
              <a:off x="1471" y="680"/>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a</a:t>
              </a:r>
              <a:endParaRPr lang="en-US" baseline="-25000">
                <a:latin typeface="+mn-lt"/>
              </a:endParaRPr>
            </a:p>
          </p:txBody>
        </p:sp>
        <p:sp>
          <p:nvSpPr>
            <p:cNvPr id="249" name="Oval 102"/>
            <p:cNvSpPr>
              <a:spLocks noChangeArrowheads="1"/>
            </p:cNvSpPr>
            <p:nvPr/>
          </p:nvSpPr>
          <p:spPr bwMode="auto">
            <a:xfrm>
              <a:off x="2231" y="1171"/>
              <a:ext cx="179"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d</a:t>
              </a:r>
              <a:endParaRPr lang="en-US" baseline="-25000">
                <a:latin typeface="+mn-lt"/>
              </a:endParaRPr>
            </a:p>
          </p:txBody>
        </p:sp>
        <p:sp>
          <p:nvSpPr>
            <p:cNvPr id="250" name="Oval 103"/>
            <p:cNvSpPr>
              <a:spLocks noChangeArrowheads="1"/>
            </p:cNvSpPr>
            <p:nvPr/>
          </p:nvSpPr>
          <p:spPr bwMode="auto">
            <a:xfrm>
              <a:off x="2231" y="1662"/>
              <a:ext cx="179"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e</a:t>
              </a:r>
              <a:endParaRPr lang="en-US" baseline="-25000">
                <a:latin typeface="+mn-lt"/>
              </a:endParaRPr>
            </a:p>
          </p:txBody>
        </p:sp>
        <p:sp>
          <p:nvSpPr>
            <p:cNvPr id="251" name="Line 104"/>
            <p:cNvSpPr>
              <a:spLocks noChangeShapeType="1"/>
            </p:cNvSpPr>
            <p:nvPr/>
          </p:nvSpPr>
          <p:spPr bwMode="auto">
            <a:xfrm>
              <a:off x="2410" y="1234"/>
              <a:ext cx="564"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52" name="Text Box 105"/>
            <p:cNvSpPr txBox="1">
              <a:spLocks noChangeArrowheads="1"/>
            </p:cNvSpPr>
            <p:nvPr/>
          </p:nvSpPr>
          <p:spPr bwMode="auto">
            <a:xfrm>
              <a:off x="2696" y="1111"/>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2,0</a:t>
              </a:r>
            </a:p>
          </p:txBody>
        </p:sp>
        <p:sp>
          <p:nvSpPr>
            <p:cNvPr id="253" name="Text Box 106"/>
            <p:cNvSpPr txBox="1">
              <a:spLocks noChangeArrowheads="1"/>
            </p:cNvSpPr>
            <p:nvPr/>
          </p:nvSpPr>
          <p:spPr bwMode="auto">
            <a:xfrm>
              <a:off x="550" y="600"/>
              <a:ext cx="0" cy="140"/>
            </a:xfrm>
            <a:prstGeom prst="rect">
              <a:avLst/>
            </a:prstGeom>
            <a:noFill/>
            <a:ln w="9525">
              <a:noFill/>
              <a:miter lim="800000"/>
              <a:headEnd/>
              <a:tailEnd/>
            </a:ln>
            <a:effectLst/>
          </p:spPr>
          <p:txBody>
            <a:bodyPr wrap="none" lIns="0" tIns="0" rIns="0" bIns="0">
              <a:spAutoFit/>
            </a:bodyPr>
            <a:lstStyle/>
            <a:p>
              <a:pPr>
                <a:spcBef>
                  <a:spcPct val="50000"/>
                </a:spcBef>
              </a:pPr>
              <a:endParaRPr lang="en-US" i="1" dirty="0">
                <a:latin typeface="+mn-lt"/>
              </a:endParaRPr>
            </a:p>
          </p:txBody>
        </p:sp>
        <p:sp>
          <p:nvSpPr>
            <p:cNvPr id="254" name="Line 108"/>
            <p:cNvSpPr>
              <a:spLocks noChangeShapeType="1"/>
            </p:cNvSpPr>
            <p:nvPr/>
          </p:nvSpPr>
          <p:spPr bwMode="auto">
            <a:xfrm rot="-10800000">
              <a:off x="1002" y="1297"/>
              <a:ext cx="493" cy="36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55" name="Text Box 109"/>
            <p:cNvSpPr txBox="1">
              <a:spLocks noChangeArrowheads="1"/>
            </p:cNvSpPr>
            <p:nvPr/>
          </p:nvSpPr>
          <p:spPr bwMode="auto">
            <a:xfrm>
              <a:off x="1180" y="1320"/>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2,0</a:t>
              </a:r>
            </a:p>
          </p:txBody>
        </p:sp>
        <p:sp>
          <p:nvSpPr>
            <p:cNvPr id="256" name="Line 110"/>
            <p:cNvSpPr>
              <a:spLocks noChangeShapeType="1"/>
            </p:cNvSpPr>
            <p:nvPr/>
          </p:nvSpPr>
          <p:spPr bwMode="auto">
            <a:xfrm rot="10800000" flipV="1">
              <a:off x="1619" y="1316"/>
              <a:ext cx="623" cy="368"/>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57" name="Line 111"/>
            <p:cNvSpPr>
              <a:spLocks noChangeShapeType="1"/>
            </p:cNvSpPr>
            <p:nvPr/>
          </p:nvSpPr>
          <p:spPr bwMode="auto">
            <a:xfrm rot="10800000" flipV="1">
              <a:off x="1022" y="841"/>
              <a:ext cx="478" cy="36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58" name="Text Box 112"/>
            <p:cNvSpPr txBox="1">
              <a:spLocks noChangeArrowheads="1"/>
            </p:cNvSpPr>
            <p:nvPr/>
          </p:nvSpPr>
          <p:spPr bwMode="auto">
            <a:xfrm>
              <a:off x="1280" y="1002"/>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3,0</a:t>
              </a:r>
            </a:p>
          </p:txBody>
        </p:sp>
        <p:sp>
          <p:nvSpPr>
            <p:cNvPr id="259" name="Line 113"/>
            <p:cNvSpPr>
              <a:spLocks noChangeShapeType="1"/>
            </p:cNvSpPr>
            <p:nvPr/>
          </p:nvSpPr>
          <p:spPr bwMode="auto">
            <a:xfrm flipH="1">
              <a:off x="2404" y="1288"/>
              <a:ext cx="564"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60" name="Text Box 114"/>
            <p:cNvSpPr txBox="1">
              <a:spLocks noChangeArrowheads="1"/>
            </p:cNvSpPr>
            <p:nvPr/>
          </p:nvSpPr>
          <p:spPr bwMode="auto">
            <a:xfrm>
              <a:off x="2666" y="1285"/>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2,0</a:t>
              </a:r>
            </a:p>
          </p:txBody>
        </p:sp>
        <p:sp>
          <p:nvSpPr>
            <p:cNvPr id="261" name="Line 115"/>
            <p:cNvSpPr>
              <a:spLocks noChangeShapeType="1"/>
            </p:cNvSpPr>
            <p:nvPr/>
          </p:nvSpPr>
          <p:spPr bwMode="auto">
            <a:xfrm rot="10800000" flipV="1">
              <a:off x="3017" y="1372"/>
              <a:ext cx="0" cy="299"/>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62" name="Text Box 116"/>
            <p:cNvSpPr txBox="1">
              <a:spLocks noChangeArrowheads="1"/>
            </p:cNvSpPr>
            <p:nvPr/>
          </p:nvSpPr>
          <p:spPr bwMode="auto">
            <a:xfrm>
              <a:off x="2825" y="1400"/>
              <a:ext cx="191"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3,0</a:t>
              </a:r>
            </a:p>
          </p:txBody>
        </p:sp>
        <p:sp>
          <p:nvSpPr>
            <p:cNvPr id="263" name="Text Box 176"/>
            <p:cNvSpPr txBox="1">
              <a:spLocks noChangeArrowheads="1"/>
            </p:cNvSpPr>
            <p:nvPr/>
          </p:nvSpPr>
          <p:spPr bwMode="auto">
            <a:xfrm>
              <a:off x="1522" y="1860"/>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0</a:t>
              </a:r>
            </a:p>
          </p:txBody>
        </p:sp>
        <p:sp>
          <p:nvSpPr>
            <p:cNvPr id="264" name="Text Box 177"/>
            <p:cNvSpPr txBox="1">
              <a:spLocks noChangeArrowheads="1"/>
            </p:cNvSpPr>
            <p:nvPr/>
          </p:nvSpPr>
          <p:spPr bwMode="auto">
            <a:xfrm>
              <a:off x="1540" y="546"/>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0</a:t>
              </a:r>
            </a:p>
          </p:txBody>
        </p:sp>
        <p:sp>
          <p:nvSpPr>
            <p:cNvPr id="265" name="Text Box 178"/>
            <p:cNvSpPr txBox="1">
              <a:spLocks noChangeArrowheads="1"/>
            </p:cNvSpPr>
            <p:nvPr/>
          </p:nvSpPr>
          <p:spPr bwMode="auto">
            <a:xfrm>
              <a:off x="2290" y="540"/>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0</a:t>
              </a:r>
            </a:p>
          </p:txBody>
        </p:sp>
        <p:sp>
          <p:nvSpPr>
            <p:cNvPr id="266" name="Text Box 179"/>
            <p:cNvSpPr txBox="1">
              <a:spLocks noChangeArrowheads="1"/>
            </p:cNvSpPr>
            <p:nvPr/>
          </p:nvSpPr>
          <p:spPr bwMode="auto">
            <a:xfrm>
              <a:off x="3016" y="558"/>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0</a:t>
              </a:r>
            </a:p>
          </p:txBody>
        </p:sp>
        <p:sp>
          <p:nvSpPr>
            <p:cNvPr id="267" name="Text Box 180"/>
            <p:cNvSpPr txBox="1">
              <a:spLocks noChangeArrowheads="1"/>
            </p:cNvSpPr>
            <p:nvPr/>
          </p:nvSpPr>
          <p:spPr bwMode="auto">
            <a:xfrm>
              <a:off x="3172" y="1200"/>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a:t>
              </a:r>
            </a:p>
          </p:txBody>
        </p:sp>
        <p:sp>
          <p:nvSpPr>
            <p:cNvPr id="268" name="Text Box 181"/>
            <p:cNvSpPr txBox="1">
              <a:spLocks noChangeArrowheads="1"/>
            </p:cNvSpPr>
            <p:nvPr/>
          </p:nvSpPr>
          <p:spPr bwMode="auto">
            <a:xfrm>
              <a:off x="3034" y="1866"/>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a:t>
              </a:r>
            </a:p>
          </p:txBody>
        </p:sp>
        <p:sp>
          <p:nvSpPr>
            <p:cNvPr id="269" name="Text Box 182"/>
            <p:cNvSpPr txBox="1">
              <a:spLocks noChangeArrowheads="1"/>
            </p:cNvSpPr>
            <p:nvPr/>
          </p:nvSpPr>
          <p:spPr bwMode="auto">
            <a:xfrm>
              <a:off x="2296" y="1866"/>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1</a:t>
              </a:r>
            </a:p>
          </p:txBody>
        </p:sp>
        <p:sp>
          <p:nvSpPr>
            <p:cNvPr id="270" name="Text Box 183"/>
            <p:cNvSpPr txBox="1">
              <a:spLocks noChangeArrowheads="1"/>
            </p:cNvSpPr>
            <p:nvPr/>
          </p:nvSpPr>
          <p:spPr bwMode="auto">
            <a:xfrm>
              <a:off x="768" y="1171"/>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dirty="0">
                  <a:latin typeface="+mn-lt"/>
                </a:rPr>
                <a:t>0</a:t>
              </a:r>
            </a:p>
          </p:txBody>
        </p:sp>
        <p:sp>
          <p:nvSpPr>
            <p:cNvPr id="271" name="Text Box 184"/>
            <p:cNvSpPr txBox="1">
              <a:spLocks noChangeArrowheads="1"/>
            </p:cNvSpPr>
            <p:nvPr/>
          </p:nvSpPr>
          <p:spPr bwMode="auto">
            <a:xfrm>
              <a:off x="2146" y="1182"/>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2</a:t>
              </a:r>
            </a:p>
          </p:txBody>
        </p:sp>
        <p:sp>
          <p:nvSpPr>
            <p:cNvPr id="272" name="Text Box 185"/>
            <p:cNvSpPr txBox="1">
              <a:spLocks noChangeArrowheads="1"/>
            </p:cNvSpPr>
            <p:nvPr/>
          </p:nvSpPr>
          <p:spPr bwMode="auto">
            <a:xfrm>
              <a:off x="1684" y="1218"/>
              <a:ext cx="74" cy="140"/>
            </a:xfrm>
            <a:prstGeom prst="rect">
              <a:avLst/>
            </a:prstGeom>
            <a:noFill/>
            <a:ln w="9525">
              <a:noFill/>
              <a:miter lim="800000"/>
              <a:headEnd/>
              <a:tailEnd/>
            </a:ln>
            <a:effectLst/>
          </p:spPr>
          <p:txBody>
            <a:bodyPr wrap="none" lIns="0" tIns="0" rIns="0" bIns="0">
              <a:spAutoFit/>
            </a:bodyPr>
            <a:lstStyle/>
            <a:p>
              <a:pPr>
                <a:spcBef>
                  <a:spcPct val="50000"/>
                </a:spcBef>
              </a:pPr>
              <a:r>
                <a:rPr lang="en-US">
                  <a:latin typeface="+mn-lt"/>
                </a:rPr>
                <a:t>0</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ipe(left)">
                                      <p:cBhvr>
                                        <p:cTn id="7" dur="500"/>
                                        <p:tgtEl>
                                          <p:spTgt spid="4">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dissolv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nodeType="clickEffect">
                                  <p:stCondLst>
                                    <p:cond delay="0"/>
                                  </p:stCondLst>
                                  <p:childTnLst>
                                    <p:set>
                                      <p:cBhvr>
                                        <p:cTn id="15" dur="1" fill="hold">
                                          <p:stCondLst>
                                            <p:cond delay="0"/>
                                          </p:stCondLst>
                                        </p:cTn>
                                        <p:tgtEl>
                                          <p:spTgt spid="57"/>
                                        </p:tgtEl>
                                        <p:attrNameLst>
                                          <p:attrName>style.visibility</p:attrName>
                                        </p:attrNameLst>
                                      </p:cBhvr>
                                      <p:to>
                                        <p:strVal val="visible"/>
                                      </p:to>
                                    </p:set>
                                    <p:animEffect transition="in" filter="dissolve">
                                      <p:cBhvr>
                                        <p:cTn id="16" dur="500"/>
                                        <p:tgtEl>
                                          <p:spTgt spid="57"/>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205"/>
                                        </p:tgtEl>
                                        <p:attrNameLst>
                                          <p:attrName>style.visibility</p:attrName>
                                        </p:attrNameLst>
                                      </p:cBhvr>
                                      <p:to>
                                        <p:strVal val="visible"/>
                                      </p:to>
                                    </p:set>
                                    <p:animEffect transition="in" filter="dissolve">
                                      <p:cBhvr>
                                        <p:cTn id="21"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11" name="Group 260"/>
          <p:cNvGrpSpPr>
            <a:grpSpLocks/>
          </p:cNvGrpSpPr>
          <p:nvPr/>
        </p:nvGrpSpPr>
        <p:grpSpPr bwMode="auto">
          <a:xfrm>
            <a:off x="40966" y="2539747"/>
            <a:ext cx="4756962" cy="2771875"/>
            <a:chOff x="778" y="2034"/>
            <a:chExt cx="2497" cy="1455"/>
          </a:xfrm>
        </p:grpSpPr>
        <p:sp>
          <p:nvSpPr>
            <p:cNvPr id="212" name="Line 187"/>
            <p:cNvSpPr>
              <a:spLocks noChangeShapeType="1"/>
            </p:cNvSpPr>
            <p:nvPr/>
          </p:nvSpPr>
          <p:spPr bwMode="auto">
            <a:xfrm>
              <a:off x="1629" y="2237"/>
              <a:ext cx="587"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3" name="Line 188"/>
            <p:cNvSpPr>
              <a:spLocks noChangeShapeType="1"/>
            </p:cNvSpPr>
            <p:nvPr/>
          </p:nvSpPr>
          <p:spPr bwMode="auto">
            <a:xfrm>
              <a:off x="2397" y="2237"/>
              <a:ext cx="543"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4" name="Line 189"/>
            <p:cNvSpPr>
              <a:spLocks noChangeShapeType="1"/>
            </p:cNvSpPr>
            <p:nvPr/>
          </p:nvSpPr>
          <p:spPr bwMode="auto">
            <a:xfrm flipH="1">
              <a:off x="2382" y="2346"/>
              <a:ext cx="587" cy="35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5" name="Line 190"/>
            <p:cNvSpPr>
              <a:spLocks noChangeShapeType="1"/>
            </p:cNvSpPr>
            <p:nvPr/>
          </p:nvSpPr>
          <p:spPr bwMode="auto">
            <a:xfrm rot="10800000">
              <a:off x="2411" y="3251"/>
              <a:ext cx="543"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6" name="Line 191"/>
            <p:cNvSpPr>
              <a:spLocks noChangeShapeType="1"/>
            </p:cNvSpPr>
            <p:nvPr/>
          </p:nvSpPr>
          <p:spPr bwMode="auto">
            <a:xfrm>
              <a:off x="1636" y="3243"/>
              <a:ext cx="601" cy="0"/>
            </a:xfrm>
            <a:prstGeom prst="line">
              <a:avLst/>
            </a:prstGeom>
            <a:noFill/>
            <a:ln w="38100">
              <a:solidFill>
                <a:schemeClr val="tx1"/>
              </a:solidFill>
              <a:round/>
              <a:headEnd/>
              <a:tailEnd type="triangle" w="med" len="med"/>
            </a:ln>
            <a:effectLst/>
          </p:spPr>
          <p:txBody>
            <a:bodyPr wrap="none" lIns="0" tIns="0" rIns="0" bIns="0"/>
            <a:lstStyle/>
            <a:p>
              <a:endParaRPr lang="en-US">
                <a:latin typeface="+mn-lt"/>
              </a:endParaRPr>
            </a:p>
          </p:txBody>
        </p:sp>
        <p:sp>
          <p:nvSpPr>
            <p:cNvPr id="217" name="Line 192"/>
            <p:cNvSpPr>
              <a:spLocks noChangeShapeType="1"/>
            </p:cNvSpPr>
            <p:nvPr/>
          </p:nvSpPr>
          <p:spPr bwMode="auto">
            <a:xfrm flipV="1">
              <a:off x="3041" y="2361"/>
              <a:ext cx="0" cy="314"/>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8" name="Line 193"/>
            <p:cNvSpPr>
              <a:spLocks noChangeShapeType="1"/>
            </p:cNvSpPr>
            <p:nvPr/>
          </p:nvSpPr>
          <p:spPr bwMode="auto">
            <a:xfrm>
              <a:off x="2397" y="2806"/>
              <a:ext cx="572" cy="39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19" name="Line 194"/>
            <p:cNvSpPr>
              <a:spLocks noChangeShapeType="1"/>
            </p:cNvSpPr>
            <p:nvPr/>
          </p:nvSpPr>
          <p:spPr bwMode="auto">
            <a:xfrm flipV="1">
              <a:off x="3083" y="2860"/>
              <a:ext cx="0" cy="299"/>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0" name="Line 195"/>
            <p:cNvSpPr>
              <a:spLocks noChangeShapeType="1"/>
            </p:cNvSpPr>
            <p:nvPr/>
          </p:nvSpPr>
          <p:spPr bwMode="auto">
            <a:xfrm flipV="1">
              <a:off x="2317" y="2844"/>
              <a:ext cx="0" cy="322"/>
            </a:xfrm>
            <a:prstGeom prst="line">
              <a:avLst/>
            </a:prstGeom>
            <a:noFill/>
            <a:ln w="38100">
              <a:solidFill>
                <a:schemeClr val="tx1"/>
              </a:solidFill>
              <a:round/>
              <a:headEnd/>
              <a:tailEnd type="triangle" w="med" len="med"/>
            </a:ln>
            <a:effectLst/>
          </p:spPr>
          <p:txBody>
            <a:bodyPr wrap="none" lIns="0" tIns="0" rIns="0" bIns="0"/>
            <a:lstStyle/>
            <a:p>
              <a:endParaRPr lang="en-US">
                <a:latin typeface="+mn-lt"/>
              </a:endParaRPr>
            </a:p>
          </p:txBody>
        </p:sp>
        <p:sp>
          <p:nvSpPr>
            <p:cNvPr id="221" name="Line 196"/>
            <p:cNvSpPr>
              <a:spLocks noChangeShapeType="1"/>
            </p:cNvSpPr>
            <p:nvPr/>
          </p:nvSpPr>
          <p:spPr bwMode="auto">
            <a:xfrm flipV="1">
              <a:off x="1629" y="2315"/>
              <a:ext cx="601" cy="376"/>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2" name="Line 197"/>
            <p:cNvSpPr>
              <a:spLocks noChangeShapeType="1"/>
            </p:cNvSpPr>
            <p:nvPr/>
          </p:nvSpPr>
          <p:spPr bwMode="auto">
            <a:xfrm rot="10800000">
              <a:off x="1629" y="2330"/>
              <a:ext cx="630" cy="85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3" name="Line 198"/>
            <p:cNvSpPr>
              <a:spLocks noChangeShapeType="1"/>
            </p:cNvSpPr>
            <p:nvPr/>
          </p:nvSpPr>
          <p:spPr bwMode="auto">
            <a:xfrm>
              <a:off x="966" y="2851"/>
              <a:ext cx="493" cy="361"/>
            </a:xfrm>
            <a:prstGeom prst="line">
              <a:avLst/>
            </a:prstGeom>
            <a:noFill/>
            <a:ln w="38100">
              <a:solidFill>
                <a:schemeClr val="tx1"/>
              </a:solidFill>
              <a:round/>
              <a:headEnd/>
              <a:tailEnd type="triangle" w="med" len="med"/>
            </a:ln>
            <a:effectLst/>
          </p:spPr>
          <p:txBody>
            <a:bodyPr wrap="none" lIns="0" tIns="0" rIns="0" bIns="0"/>
            <a:lstStyle/>
            <a:p>
              <a:endParaRPr lang="en-US">
                <a:latin typeface="+mn-lt"/>
              </a:endParaRPr>
            </a:p>
          </p:txBody>
        </p:sp>
        <p:sp>
          <p:nvSpPr>
            <p:cNvPr id="224" name="Line 199"/>
            <p:cNvSpPr>
              <a:spLocks noChangeShapeType="1"/>
            </p:cNvSpPr>
            <p:nvPr/>
          </p:nvSpPr>
          <p:spPr bwMode="auto">
            <a:xfrm>
              <a:off x="1006" y="2752"/>
              <a:ext cx="456"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5" name="Line 200"/>
            <p:cNvSpPr>
              <a:spLocks noChangeShapeType="1"/>
            </p:cNvSpPr>
            <p:nvPr/>
          </p:nvSpPr>
          <p:spPr bwMode="auto">
            <a:xfrm flipV="1">
              <a:off x="2317" y="2353"/>
              <a:ext cx="0" cy="322"/>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6" name="Line 201"/>
            <p:cNvSpPr>
              <a:spLocks noChangeShapeType="1"/>
            </p:cNvSpPr>
            <p:nvPr/>
          </p:nvSpPr>
          <p:spPr bwMode="auto">
            <a:xfrm>
              <a:off x="1557" y="2353"/>
              <a:ext cx="0" cy="307"/>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7" name="Line 202"/>
            <p:cNvSpPr>
              <a:spLocks noChangeShapeType="1"/>
            </p:cNvSpPr>
            <p:nvPr/>
          </p:nvSpPr>
          <p:spPr bwMode="auto">
            <a:xfrm>
              <a:off x="1549" y="2844"/>
              <a:ext cx="0" cy="307"/>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28" name="Text Box 203"/>
            <p:cNvSpPr txBox="1">
              <a:spLocks noChangeArrowheads="1"/>
            </p:cNvSpPr>
            <p:nvPr/>
          </p:nvSpPr>
          <p:spPr bwMode="auto">
            <a:xfrm>
              <a:off x="1788" y="3266"/>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3,0</a:t>
              </a:r>
            </a:p>
          </p:txBody>
        </p:sp>
        <p:sp>
          <p:nvSpPr>
            <p:cNvPr id="229" name="Text Box 204"/>
            <p:cNvSpPr txBox="1">
              <a:spLocks noChangeArrowheads="1"/>
            </p:cNvSpPr>
            <p:nvPr/>
          </p:nvSpPr>
          <p:spPr bwMode="auto">
            <a:xfrm>
              <a:off x="1736" y="2909"/>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2,0</a:t>
              </a:r>
            </a:p>
          </p:txBody>
        </p:sp>
        <p:sp>
          <p:nvSpPr>
            <p:cNvPr id="230" name="Text Box 205"/>
            <p:cNvSpPr txBox="1">
              <a:spLocks noChangeArrowheads="1"/>
            </p:cNvSpPr>
            <p:nvPr/>
          </p:nvSpPr>
          <p:spPr bwMode="auto">
            <a:xfrm>
              <a:off x="2607" y="3256"/>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3,1</a:t>
              </a:r>
            </a:p>
          </p:txBody>
        </p:sp>
        <p:sp>
          <p:nvSpPr>
            <p:cNvPr id="231" name="Text Box 206"/>
            <p:cNvSpPr txBox="1">
              <a:spLocks noChangeArrowheads="1"/>
            </p:cNvSpPr>
            <p:nvPr/>
          </p:nvSpPr>
          <p:spPr bwMode="auto">
            <a:xfrm>
              <a:off x="1075" y="3036"/>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5,0</a:t>
              </a:r>
            </a:p>
          </p:txBody>
        </p:sp>
        <p:sp>
          <p:nvSpPr>
            <p:cNvPr id="232" name="Text Box 207"/>
            <p:cNvSpPr txBox="1">
              <a:spLocks noChangeArrowheads="1"/>
            </p:cNvSpPr>
            <p:nvPr/>
          </p:nvSpPr>
          <p:spPr bwMode="auto">
            <a:xfrm>
              <a:off x="3087" y="2949"/>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4,0</a:t>
              </a:r>
            </a:p>
          </p:txBody>
        </p:sp>
        <p:sp>
          <p:nvSpPr>
            <p:cNvPr id="233" name="Text Box 208"/>
            <p:cNvSpPr txBox="1">
              <a:spLocks noChangeArrowheads="1"/>
            </p:cNvSpPr>
            <p:nvPr/>
          </p:nvSpPr>
          <p:spPr bwMode="auto">
            <a:xfrm>
              <a:off x="2578" y="3020"/>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5,3</a:t>
              </a:r>
            </a:p>
          </p:txBody>
        </p:sp>
        <p:sp>
          <p:nvSpPr>
            <p:cNvPr id="234" name="Text Box 209"/>
            <p:cNvSpPr txBox="1">
              <a:spLocks noChangeArrowheads="1"/>
            </p:cNvSpPr>
            <p:nvPr/>
          </p:nvSpPr>
          <p:spPr bwMode="auto">
            <a:xfrm>
              <a:off x="3071" y="2473"/>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2,0</a:t>
              </a:r>
            </a:p>
          </p:txBody>
        </p:sp>
        <p:sp>
          <p:nvSpPr>
            <p:cNvPr id="235" name="Text Box 211"/>
            <p:cNvSpPr txBox="1">
              <a:spLocks noChangeArrowheads="1"/>
            </p:cNvSpPr>
            <p:nvPr/>
          </p:nvSpPr>
          <p:spPr bwMode="auto">
            <a:xfrm>
              <a:off x="1864" y="2106"/>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4,0</a:t>
              </a:r>
            </a:p>
          </p:txBody>
        </p:sp>
        <p:sp>
          <p:nvSpPr>
            <p:cNvPr id="236" name="Text Box 212"/>
            <p:cNvSpPr txBox="1">
              <a:spLocks noChangeArrowheads="1"/>
            </p:cNvSpPr>
            <p:nvPr/>
          </p:nvSpPr>
          <p:spPr bwMode="auto">
            <a:xfrm>
              <a:off x="2554" y="2109"/>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1,0</a:t>
              </a:r>
            </a:p>
          </p:txBody>
        </p:sp>
        <p:sp>
          <p:nvSpPr>
            <p:cNvPr id="237" name="Text Box 213"/>
            <p:cNvSpPr txBox="1">
              <a:spLocks noChangeArrowheads="1"/>
            </p:cNvSpPr>
            <p:nvPr/>
          </p:nvSpPr>
          <p:spPr bwMode="auto">
            <a:xfrm>
              <a:off x="2018" y="2429"/>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4,1</a:t>
              </a:r>
            </a:p>
          </p:txBody>
        </p:sp>
        <p:sp>
          <p:nvSpPr>
            <p:cNvPr id="238" name="Text Box 214"/>
            <p:cNvSpPr txBox="1">
              <a:spLocks noChangeArrowheads="1"/>
            </p:cNvSpPr>
            <p:nvPr/>
          </p:nvSpPr>
          <p:spPr bwMode="auto">
            <a:xfrm>
              <a:off x="1921" y="2612"/>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3,1</a:t>
              </a:r>
            </a:p>
          </p:txBody>
        </p:sp>
        <p:sp>
          <p:nvSpPr>
            <p:cNvPr id="239" name="Text Box 215"/>
            <p:cNvSpPr txBox="1">
              <a:spLocks noChangeArrowheads="1"/>
            </p:cNvSpPr>
            <p:nvPr/>
          </p:nvSpPr>
          <p:spPr bwMode="auto">
            <a:xfrm>
              <a:off x="2736" y="2455"/>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3,2</a:t>
              </a:r>
            </a:p>
          </p:txBody>
        </p:sp>
        <p:sp>
          <p:nvSpPr>
            <p:cNvPr id="240" name="Text Box 216"/>
            <p:cNvSpPr txBox="1">
              <a:spLocks noChangeArrowheads="1"/>
            </p:cNvSpPr>
            <p:nvPr/>
          </p:nvSpPr>
          <p:spPr bwMode="auto">
            <a:xfrm>
              <a:off x="1565" y="2454"/>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1,1</a:t>
              </a:r>
            </a:p>
          </p:txBody>
        </p:sp>
        <p:sp>
          <p:nvSpPr>
            <p:cNvPr id="241" name="Text Box 217"/>
            <p:cNvSpPr txBox="1">
              <a:spLocks noChangeArrowheads="1"/>
            </p:cNvSpPr>
            <p:nvPr/>
          </p:nvSpPr>
          <p:spPr bwMode="auto">
            <a:xfrm>
              <a:off x="1414" y="2895"/>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2,0</a:t>
              </a:r>
            </a:p>
          </p:txBody>
        </p:sp>
        <p:sp>
          <p:nvSpPr>
            <p:cNvPr id="242" name="Text Box 218"/>
            <p:cNvSpPr txBox="1">
              <a:spLocks noChangeArrowheads="1"/>
            </p:cNvSpPr>
            <p:nvPr/>
          </p:nvSpPr>
          <p:spPr bwMode="auto">
            <a:xfrm>
              <a:off x="2339" y="2444"/>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2,5</a:t>
              </a:r>
            </a:p>
          </p:txBody>
        </p:sp>
        <p:sp>
          <p:nvSpPr>
            <p:cNvPr id="243" name="Text Box 219"/>
            <p:cNvSpPr txBox="1">
              <a:spLocks noChangeArrowheads="1"/>
            </p:cNvSpPr>
            <p:nvPr/>
          </p:nvSpPr>
          <p:spPr bwMode="auto">
            <a:xfrm>
              <a:off x="2334" y="2975"/>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1,0</a:t>
              </a:r>
            </a:p>
          </p:txBody>
        </p:sp>
        <p:sp>
          <p:nvSpPr>
            <p:cNvPr id="244" name="Text Box 220"/>
            <p:cNvSpPr txBox="1">
              <a:spLocks noChangeArrowheads="1"/>
            </p:cNvSpPr>
            <p:nvPr/>
          </p:nvSpPr>
          <p:spPr bwMode="auto">
            <a:xfrm>
              <a:off x="1187" y="2614"/>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4,0</a:t>
              </a:r>
            </a:p>
          </p:txBody>
        </p:sp>
        <p:sp>
          <p:nvSpPr>
            <p:cNvPr id="245" name="Oval 221"/>
            <p:cNvSpPr>
              <a:spLocks noChangeArrowheads="1"/>
            </p:cNvSpPr>
            <p:nvPr/>
          </p:nvSpPr>
          <p:spPr bwMode="auto">
            <a:xfrm>
              <a:off x="842" y="2650"/>
              <a:ext cx="179"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s</a:t>
              </a:r>
              <a:endParaRPr lang="en-US" baseline="-25000">
                <a:latin typeface="+mn-lt"/>
              </a:endParaRPr>
            </a:p>
          </p:txBody>
        </p:sp>
        <p:sp>
          <p:nvSpPr>
            <p:cNvPr id="246" name="Oval 222"/>
            <p:cNvSpPr>
              <a:spLocks noChangeArrowheads="1"/>
            </p:cNvSpPr>
            <p:nvPr/>
          </p:nvSpPr>
          <p:spPr bwMode="auto">
            <a:xfrm>
              <a:off x="2950" y="2174"/>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f</a:t>
              </a:r>
              <a:endParaRPr lang="en-US" baseline="-25000">
                <a:latin typeface="+mn-lt"/>
              </a:endParaRPr>
            </a:p>
          </p:txBody>
        </p:sp>
        <p:sp>
          <p:nvSpPr>
            <p:cNvPr id="247" name="Oval 223"/>
            <p:cNvSpPr>
              <a:spLocks noChangeArrowheads="1"/>
            </p:cNvSpPr>
            <p:nvPr/>
          </p:nvSpPr>
          <p:spPr bwMode="auto">
            <a:xfrm>
              <a:off x="2218" y="2166"/>
              <a:ext cx="179"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c</a:t>
              </a:r>
              <a:endParaRPr lang="en-US" baseline="-25000">
                <a:latin typeface="+mn-lt"/>
              </a:endParaRPr>
            </a:p>
          </p:txBody>
        </p:sp>
        <p:sp>
          <p:nvSpPr>
            <p:cNvPr id="248" name="Oval 224"/>
            <p:cNvSpPr>
              <a:spLocks noChangeArrowheads="1"/>
            </p:cNvSpPr>
            <p:nvPr/>
          </p:nvSpPr>
          <p:spPr bwMode="auto">
            <a:xfrm>
              <a:off x="2957" y="2673"/>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t</a:t>
              </a:r>
              <a:endParaRPr lang="en-US" baseline="-25000">
                <a:latin typeface="+mn-lt"/>
              </a:endParaRPr>
            </a:p>
          </p:txBody>
        </p:sp>
        <p:sp>
          <p:nvSpPr>
            <p:cNvPr id="249" name="Oval 225"/>
            <p:cNvSpPr>
              <a:spLocks noChangeArrowheads="1"/>
            </p:cNvSpPr>
            <p:nvPr/>
          </p:nvSpPr>
          <p:spPr bwMode="auto">
            <a:xfrm>
              <a:off x="2957" y="3156"/>
              <a:ext cx="178"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g</a:t>
              </a:r>
              <a:endParaRPr lang="en-US" baseline="-25000">
                <a:latin typeface="+mn-lt"/>
              </a:endParaRPr>
            </a:p>
          </p:txBody>
        </p:sp>
        <p:sp>
          <p:nvSpPr>
            <p:cNvPr id="250" name="Oval 226"/>
            <p:cNvSpPr>
              <a:spLocks noChangeArrowheads="1"/>
            </p:cNvSpPr>
            <p:nvPr/>
          </p:nvSpPr>
          <p:spPr bwMode="auto">
            <a:xfrm>
              <a:off x="1458" y="3141"/>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h</a:t>
              </a:r>
              <a:endParaRPr lang="en-US" baseline="-25000">
                <a:latin typeface="+mn-lt"/>
              </a:endParaRPr>
            </a:p>
          </p:txBody>
        </p:sp>
        <p:sp>
          <p:nvSpPr>
            <p:cNvPr id="251" name="Oval 227"/>
            <p:cNvSpPr>
              <a:spLocks noChangeArrowheads="1"/>
            </p:cNvSpPr>
            <p:nvPr/>
          </p:nvSpPr>
          <p:spPr bwMode="auto">
            <a:xfrm>
              <a:off x="1465" y="2658"/>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b</a:t>
              </a:r>
              <a:endParaRPr lang="en-US" baseline="-25000">
                <a:latin typeface="+mn-lt"/>
              </a:endParaRPr>
            </a:p>
          </p:txBody>
        </p:sp>
        <p:sp>
          <p:nvSpPr>
            <p:cNvPr id="252" name="Oval 228"/>
            <p:cNvSpPr>
              <a:spLocks noChangeArrowheads="1"/>
            </p:cNvSpPr>
            <p:nvPr/>
          </p:nvSpPr>
          <p:spPr bwMode="auto">
            <a:xfrm>
              <a:off x="1465" y="2174"/>
              <a:ext cx="178"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a</a:t>
              </a:r>
              <a:endParaRPr lang="en-US" baseline="-25000">
                <a:latin typeface="+mn-lt"/>
              </a:endParaRPr>
            </a:p>
          </p:txBody>
        </p:sp>
        <p:sp>
          <p:nvSpPr>
            <p:cNvPr id="253" name="Oval 229"/>
            <p:cNvSpPr>
              <a:spLocks noChangeArrowheads="1"/>
            </p:cNvSpPr>
            <p:nvPr/>
          </p:nvSpPr>
          <p:spPr bwMode="auto">
            <a:xfrm>
              <a:off x="2225" y="2665"/>
              <a:ext cx="179" cy="189"/>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d</a:t>
              </a:r>
              <a:endParaRPr lang="en-US" baseline="-25000">
                <a:latin typeface="+mn-lt"/>
              </a:endParaRPr>
            </a:p>
          </p:txBody>
        </p:sp>
        <p:sp>
          <p:nvSpPr>
            <p:cNvPr id="254" name="Oval 230"/>
            <p:cNvSpPr>
              <a:spLocks noChangeArrowheads="1"/>
            </p:cNvSpPr>
            <p:nvPr/>
          </p:nvSpPr>
          <p:spPr bwMode="auto">
            <a:xfrm>
              <a:off x="2225" y="3156"/>
              <a:ext cx="179" cy="190"/>
            </a:xfrm>
            <a:prstGeom prst="ellipse">
              <a:avLst/>
            </a:prstGeom>
            <a:solidFill>
              <a:srgbClr val="CCFFFF"/>
            </a:solidFill>
            <a:ln w="9525">
              <a:solidFill>
                <a:schemeClr val="tx1"/>
              </a:solidFill>
              <a:round/>
              <a:headEnd/>
              <a:tailEnd/>
            </a:ln>
            <a:effectLst/>
          </p:spPr>
          <p:txBody>
            <a:bodyPr wrap="none" lIns="0" tIns="0" rIns="0" bIns="0" anchor="ctr"/>
            <a:lstStyle/>
            <a:p>
              <a:pPr algn="ctr"/>
              <a:r>
                <a:rPr lang="en-US" i="1">
                  <a:latin typeface="+mn-lt"/>
                </a:rPr>
                <a:t>e</a:t>
              </a:r>
              <a:endParaRPr lang="en-US" baseline="-25000">
                <a:latin typeface="+mn-lt"/>
              </a:endParaRPr>
            </a:p>
          </p:txBody>
        </p:sp>
        <p:sp>
          <p:nvSpPr>
            <p:cNvPr id="255" name="Line 231"/>
            <p:cNvSpPr>
              <a:spLocks noChangeShapeType="1"/>
            </p:cNvSpPr>
            <p:nvPr/>
          </p:nvSpPr>
          <p:spPr bwMode="auto">
            <a:xfrm>
              <a:off x="2404" y="2728"/>
              <a:ext cx="564" cy="0"/>
            </a:xfrm>
            <a:prstGeom prst="line">
              <a:avLst/>
            </a:prstGeom>
            <a:noFill/>
            <a:ln w="38100">
              <a:solidFill>
                <a:schemeClr val="tx1"/>
              </a:solidFill>
              <a:round/>
              <a:headEnd/>
              <a:tailEnd type="triangle" w="med" len="med"/>
            </a:ln>
            <a:effectLst/>
          </p:spPr>
          <p:txBody>
            <a:bodyPr wrap="none" lIns="0" tIns="0" rIns="0" bIns="0"/>
            <a:lstStyle/>
            <a:p>
              <a:endParaRPr lang="en-US">
                <a:latin typeface="+mn-lt"/>
              </a:endParaRPr>
            </a:p>
          </p:txBody>
        </p:sp>
        <p:sp>
          <p:nvSpPr>
            <p:cNvPr id="256" name="Text Box 232"/>
            <p:cNvSpPr txBox="1">
              <a:spLocks noChangeArrowheads="1"/>
            </p:cNvSpPr>
            <p:nvPr/>
          </p:nvSpPr>
          <p:spPr bwMode="auto">
            <a:xfrm>
              <a:off x="2669" y="2598"/>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2,0</a:t>
              </a:r>
            </a:p>
          </p:txBody>
        </p:sp>
        <p:sp>
          <p:nvSpPr>
            <p:cNvPr id="257" name="Line 233"/>
            <p:cNvSpPr>
              <a:spLocks noChangeShapeType="1"/>
            </p:cNvSpPr>
            <p:nvPr/>
          </p:nvSpPr>
          <p:spPr bwMode="auto">
            <a:xfrm rot="-10800000">
              <a:off x="996" y="2791"/>
              <a:ext cx="493" cy="361"/>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58" name="Text Box 234"/>
            <p:cNvSpPr txBox="1">
              <a:spLocks noChangeArrowheads="1"/>
            </p:cNvSpPr>
            <p:nvPr/>
          </p:nvSpPr>
          <p:spPr bwMode="auto">
            <a:xfrm>
              <a:off x="1174" y="2814"/>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2,0</a:t>
              </a:r>
            </a:p>
          </p:txBody>
        </p:sp>
        <p:sp>
          <p:nvSpPr>
            <p:cNvPr id="259" name="Line 235"/>
            <p:cNvSpPr>
              <a:spLocks noChangeShapeType="1"/>
            </p:cNvSpPr>
            <p:nvPr/>
          </p:nvSpPr>
          <p:spPr bwMode="auto">
            <a:xfrm rot="10800000" flipV="1">
              <a:off x="1613" y="2810"/>
              <a:ext cx="623" cy="368"/>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60" name="Line 236"/>
            <p:cNvSpPr>
              <a:spLocks noChangeShapeType="1"/>
            </p:cNvSpPr>
            <p:nvPr/>
          </p:nvSpPr>
          <p:spPr bwMode="auto">
            <a:xfrm rot="10800000" flipV="1">
              <a:off x="998" y="2311"/>
              <a:ext cx="478" cy="36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61" name="Text Box 237"/>
            <p:cNvSpPr txBox="1">
              <a:spLocks noChangeArrowheads="1"/>
            </p:cNvSpPr>
            <p:nvPr/>
          </p:nvSpPr>
          <p:spPr bwMode="auto">
            <a:xfrm>
              <a:off x="1103" y="2340"/>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dirty="0">
                  <a:latin typeface="+mn-lt"/>
                </a:rPr>
                <a:t>5,0</a:t>
              </a:r>
            </a:p>
          </p:txBody>
        </p:sp>
        <p:sp>
          <p:nvSpPr>
            <p:cNvPr id="262" name="Line 238"/>
            <p:cNvSpPr>
              <a:spLocks noChangeShapeType="1"/>
            </p:cNvSpPr>
            <p:nvPr/>
          </p:nvSpPr>
          <p:spPr bwMode="auto">
            <a:xfrm flipH="1">
              <a:off x="2398" y="2782"/>
              <a:ext cx="564"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63" name="Text Box 239"/>
            <p:cNvSpPr txBox="1">
              <a:spLocks noChangeArrowheads="1"/>
            </p:cNvSpPr>
            <p:nvPr/>
          </p:nvSpPr>
          <p:spPr bwMode="auto">
            <a:xfrm>
              <a:off x="2660" y="2779"/>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2,0</a:t>
              </a:r>
            </a:p>
          </p:txBody>
        </p:sp>
        <p:sp>
          <p:nvSpPr>
            <p:cNvPr id="264" name="Line 240"/>
            <p:cNvSpPr>
              <a:spLocks noChangeShapeType="1"/>
            </p:cNvSpPr>
            <p:nvPr/>
          </p:nvSpPr>
          <p:spPr bwMode="auto">
            <a:xfrm rot="10800000" flipV="1">
              <a:off x="3011" y="2866"/>
              <a:ext cx="0" cy="299"/>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65" name="Text Box 241"/>
            <p:cNvSpPr txBox="1">
              <a:spLocks noChangeArrowheads="1"/>
            </p:cNvSpPr>
            <p:nvPr/>
          </p:nvSpPr>
          <p:spPr bwMode="auto">
            <a:xfrm>
              <a:off x="2819" y="2894"/>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3,0</a:t>
              </a:r>
            </a:p>
          </p:txBody>
        </p:sp>
        <p:sp>
          <p:nvSpPr>
            <p:cNvPr id="266" name="Text Box 242"/>
            <p:cNvSpPr txBox="1">
              <a:spLocks noChangeArrowheads="1"/>
            </p:cNvSpPr>
            <p:nvPr/>
          </p:nvSpPr>
          <p:spPr bwMode="auto">
            <a:xfrm>
              <a:off x="1516" y="3354"/>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67" name="Text Box 243"/>
            <p:cNvSpPr txBox="1">
              <a:spLocks noChangeArrowheads="1"/>
            </p:cNvSpPr>
            <p:nvPr/>
          </p:nvSpPr>
          <p:spPr bwMode="auto">
            <a:xfrm>
              <a:off x="1534" y="2040"/>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68" name="Text Box 244"/>
            <p:cNvSpPr txBox="1">
              <a:spLocks noChangeArrowheads="1"/>
            </p:cNvSpPr>
            <p:nvPr/>
          </p:nvSpPr>
          <p:spPr bwMode="auto">
            <a:xfrm>
              <a:off x="2284" y="2034"/>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69" name="Text Box 245"/>
            <p:cNvSpPr txBox="1">
              <a:spLocks noChangeArrowheads="1"/>
            </p:cNvSpPr>
            <p:nvPr/>
          </p:nvSpPr>
          <p:spPr bwMode="auto">
            <a:xfrm>
              <a:off x="3028" y="2052"/>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70" name="Text Box 246"/>
            <p:cNvSpPr txBox="1">
              <a:spLocks noChangeArrowheads="1"/>
            </p:cNvSpPr>
            <p:nvPr/>
          </p:nvSpPr>
          <p:spPr bwMode="auto">
            <a:xfrm>
              <a:off x="3166" y="2694"/>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71" name="Text Box 247"/>
            <p:cNvSpPr txBox="1">
              <a:spLocks noChangeArrowheads="1"/>
            </p:cNvSpPr>
            <p:nvPr/>
          </p:nvSpPr>
          <p:spPr bwMode="auto">
            <a:xfrm>
              <a:off x="3028" y="3360"/>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72" name="Text Box 248"/>
            <p:cNvSpPr txBox="1">
              <a:spLocks noChangeArrowheads="1"/>
            </p:cNvSpPr>
            <p:nvPr/>
          </p:nvSpPr>
          <p:spPr bwMode="auto">
            <a:xfrm>
              <a:off x="2290" y="3360"/>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73" name="Text Box 249"/>
            <p:cNvSpPr txBox="1">
              <a:spLocks noChangeArrowheads="1"/>
            </p:cNvSpPr>
            <p:nvPr/>
          </p:nvSpPr>
          <p:spPr bwMode="auto">
            <a:xfrm>
              <a:off x="778" y="2688"/>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74" name="Text Box 250"/>
            <p:cNvSpPr txBox="1">
              <a:spLocks noChangeArrowheads="1"/>
            </p:cNvSpPr>
            <p:nvPr/>
          </p:nvSpPr>
          <p:spPr bwMode="auto">
            <a:xfrm>
              <a:off x="2140" y="2676"/>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75" name="Text Box 251"/>
            <p:cNvSpPr txBox="1">
              <a:spLocks noChangeArrowheads="1"/>
            </p:cNvSpPr>
            <p:nvPr/>
          </p:nvSpPr>
          <p:spPr bwMode="auto">
            <a:xfrm>
              <a:off x="1654" y="2712"/>
              <a:ext cx="73"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0</a:t>
              </a:r>
            </a:p>
          </p:txBody>
        </p:sp>
        <p:sp>
          <p:nvSpPr>
            <p:cNvPr id="276" name="Line 252"/>
            <p:cNvSpPr>
              <a:spLocks noChangeShapeType="1"/>
            </p:cNvSpPr>
            <p:nvPr/>
          </p:nvSpPr>
          <p:spPr bwMode="auto">
            <a:xfrm flipH="1">
              <a:off x="1641" y="2291"/>
              <a:ext cx="587"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77" name="Line 253"/>
            <p:cNvSpPr>
              <a:spLocks noChangeShapeType="1"/>
            </p:cNvSpPr>
            <p:nvPr/>
          </p:nvSpPr>
          <p:spPr bwMode="auto">
            <a:xfrm flipH="1">
              <a:off x="2409" y="2291"/>
              <a:ext cx="543" cy="0"/>
            </a:xfrm>
            <a:prstGeom prst="line">
              <a:avLst/>
            </a:prstGeom>
            <a:noFill/>
            <a:ln w="9525">
              <a:solidFill>
                <a:schemeClr val="tx1"/>
              </a:solidFill>
              <a:round/>
              <a:headEnd/>
              <a:tailEnd type="triangle" w="med" len="med"/>
            </a:ln>
            <a:effectLst/>
          </p:spPr>
          <p:txBody>
            <a:bodyPr wrap="none" lIns="0" tIns="0" rIns="0" bIns="0"/>
            <a:lstStyle/>
            <a:p>
              <a:endParaRPr lang="en-US">
                <a:latin typeface="+mn-lt"/>
              </a:endParaRPr>
            </a:p>
          </p:txBody>
        </p:sp>
        <p:sp>
          <p:nvSpPr>
            <p:cNvPr id="278" name="Text Box 258"/>
            <p:cNvSpPr txBox="1">
              <a:spLocks noChangeArrowheads="1"/>
            </p:cNvSpPr>
            <p:nvPr/>
          </p:nvSpPr>
          <p:spPr bwMode="auto">
            <a:xfrm>
              <a:off x="1876" y="2292"/>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2,0</a:t>
              </a:r>
            </a:p>
          </p:txBody>
        </p:sp>
        <p:sp>
          <p:nvSpPr>
            <p:cNvPr id="279" name="Text Box 259"/>
            <p:cNvSpPr txBox="1">
              <a:spLocks noChangeArrowheads="1"/>
            </p:cNvSpPr>
            <p:nvPr/>
          </p:nvSpPr>
          <p:spPr bwMode="auto">
            <a:xfrm>
              <a:off x="2590" y="2289"/>
              <a:ext cx="188" cy="129"/>
            </a:xfrm>
            <a:prstGeom prst="rect">
              <a:avLst/>
            </a:prstGeom>
            <a:noFill/>
            <a:ln w="9525">
              <a:noFill/>
              <a:miter lim="800000"/>
              <a:headEnd/>
              <a:tailEnd/>
            </a:ln>
            <a:effectLst/>
          </p:spPr>
          <p:txBody>
            <a:bodyPr wrap="square" lIns="0" tIns="0" rIns="0" bIns="0">
              <a:spAutoFit/>
            </a:bodyPr>
            <a:lstStyle/>
            <a:p>
              <a:pPr>
                <a:spcBef>
                  <a:spcPct val="50000"/>
                </a:spcBef>
              </a:pPr>
              <a:r>
                <a:rPr lang="en-US">
                  <a:latin typeface="+mn-lt"/>
                </a:rPr>
                <a:t>2,0</a:t>
              </a:r>
            </a:p>
          </p:txBody>
        </p:sp>
      </p:grpSp>
      <p:sp>
        <p:nvSpPr>
          <p:cNvPr id="280" name="Content Placeholder 2"/>
          <p:cNvSpPr txBox="1">
            <a:spLocks/>
          </p:cNvSpPr>
          <p:nvPr/>
        </p:nvSpPr>
        <p:spPr bwMode="auto">
          <a:xfrm>
            <a:off x="0" y="676276"/>
            <a:ext cx="4516770" cy="6181724"/>
          </a:xfrm>
          <a:prstGeom prst="rect">
            <a:avLst/>
          </a:prstGeom>
          <a:noFill/>
          <a:ln w="9525">
            <a:noFill/>
            <a:miter lim="800000"/>
            <a:headEnd/>
            <a:tailEnd/>
          </a:ln>
        </p:spPr>
        <p:txBody>
          <a:bodyPr vert="horz" wrap="square" lIns="91407" tIns="45704" rIns="91407" bIns="45704" numCol="1" anchor="t" anchorCtr="0" compatLnSpc="1">
            <a:prstTxWarp prst="textNoShape">
              <a:avLst/>
            </a:prstTxWarp>
          </a:bodyPr>
          <a:lstStyle/>
          <a:p>
            <a:pPr marL="228600">
              <a:spcBef>
                <a:spcPts val="300"/>
              </a:spcBef>
              <a:spcAft>
                <a:spcPts val="300"/>
              </a:spcAft>
            </a:pPr>
            <a:r>
              <a:rPr lang="en-US" dirty="0">
                <a:latin typeface="+mn-lt"/>
              </a:rPr>
              <a:t>Find the shortest augmenting path using the transformed costs, add flow to that path and show the new residual graph with the new transformed edge costs and new distance values. Identify the shortest augmenting path in this residual graph.</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11"/>
                                        </p:tgtEl>
                                        <p:attrNameLst>
                                          <p:attrName>style.visibility</p:attrName>
                                        </p:attrNameLst>
                                      </p:cBhvr>
                                      <p:to>
                                        <p:strVal val="visible"/>
                                      </p:to>
                                    </p:set>
                                    <p:animEffect transition="in" filter="dissolve">
                                      <p:cBhvr>
                                        <p:cTn id="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139">
            <a:extLst>
              <a:ext uri="{FF2B5EF4-FFF2-40B4-BE49-F238E27FC236}">
                <a16:creationId xmlns:a16="http://schemas.microsoft.com/office/drawing/2014/main" id="{7E3515FB-6027-7D49-807A-DF8E8E116555}"/>
              </a:ext>
            </a:extLst>
          </p:cNvPr>
          <p:cNvGrpSpPr/>
          <p:nvPr/>
        </p:nvGrpSpPr>
        <p:grpSpPr>
          <a:xfrm>
            <a:off x="347876" y="1214799"/>
            <a:ext cx="3935638" cy="1576238"/>
            <a:chOff x="347876" y="1214799"/>
            <a:chExt cx="3935638" cy="1576238"/>
          </a:xfrm>
        </p:grpSpPr>
        <p:sp>
          <p:nvSpPr>
            <p:cNvPr id="5" name="Text Box 10">
              <a:extLst>
                <a:ext uri="{FF2B5EF4-FFF2-40B4-BE49-F238E27FC236}">
                  <a16:creationId xmlns:a16="http://schemas.microsoft.com/office/drawing/2014/main" id="{5A6655CD-7BAA-0545-8405-9684AACDD25B}"/>
                </a:ext>
              </a:extLst>
            </p:cNvPr>
            <p:cNvSpPr txBox="1">
              <a:spLocks noChangeArrowheads="1"/>
            </p:cNvSpPr>
            <p:nvPr/>
          </p:nvSpPr>
          <p:spPr bwMode="auto">
            <a:xfrm>
              <a:off x="1240046" y="155407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6,1</a:t>
              </a:r>
            </a:p>
          </p:txBody>
        </p:sp>
        <p:sp>
          <p:nvSpPr>
            <p:cNvPr id="6" name="Oval 14">
              <a:extLst>
                <a:ext uri="{FF2B5EF4-FFF2-40B4-BE49-F238E27FC236}">
                  <a16:creationId xmlns:a16="http://schemas.microsoft.com/office/drawing/2014/main" id="{E0811E41-B824-664F-B0A4-1B24441FD3D6}"/>
                </a:ext>
              </a:extLst>
            </p:cNvPr>
            <p:cNvSpPr>
              <a:spLocks noChangeArrowheads="1"/>
            </p:cNvSpPr>
            <p:nvPr/>
          </p:nvSpPr>
          <p:spPr bwMode="auto">
            <a:xfrm>
              <a:off x="3222156" y="1403491"/>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7" name="Oval 15">
              <a:extLst>
                <a:ext uri="{FF2B5EF4-FFF2-40B4-BE49-F238E27FC236}">
                  <a16:creationId xmlns:a16="http://schemas.microsoft.com/office/drawing/2014/main" id="{4F2D42FC-850E-B84A-9338-285BB8AE15D4}"/>
                </a:ext>
              </a:extLst>
            </p:cNvPr>
            <p:cNvSpPr>
              <a:spLocks noChangeArrowheads="1"/>
            </p:cNvSpPr>
            <p:nvPr/>
          </p:nvSpPr>
          <p:spPr bwMode="auto">
            <a:xfrm>
              <a:off x="1934917"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b</a:t>
              </a:r>
            </a:p>
          </p:txBody>
        </p:sp>
        <p:sp>
          <p:nvSpPr>
            <p:cNvPr id="8" name="Oval 16">
              <a:extLst>
                <a:ext uri="{FF2B5EF4-FFF2-40B4-BE49-F238E27FC236}">
                  <a16:creationId xmlns:a16="http://schemas.microsoft.com/office/drawing/2014/main" id="{A2FB1518-CF76-324B-BD29-01E6EBD74DCA}"/>
                </a:ext>
              </a:extLst>
            </p:cNvPr>
            <p:cNvSpPr>
              <a:spLocks noChangeArrowheads="1"/>
            </p:cNvSpPr>
            <p:nvPr/>
          </p:nvSpPr>
          <p:spPr bwMode="auto">
            <a:xfrm>
              <a:off x="1926753" y="1403491"/>
              <a:ext cx="321128"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a</a:t>
              </a:r>
            </a:p>
          </p:txBody>
        </p:sp>
        <p:sp>
          <p:nvSpPr>
            <p:cNvPr id="9" name="Oval 18">
              <a:extLst>
                <a:ext uri="{FF2B5EF4-FFF2-40B4-BE49-F238E27FC236}">
                  <a16:creationId xmlns:a16="http://schemas.microsoft.com/office/drawing/2014/main" id="{F05F898B-EB42-014B-AF42-8A89BD707381}"/>
                </a:ext>
              </a:extLst>
            </p:cNvPr>
            <p:cNvSpPr>
              <a:spLocks noChangeArrowheads="1"/>
            </p:cNvSpPr>
            <p:nvPr/>
          </p:nvSpPr>
          <p:spPr bwMode="auto">
            <a:xfrm>
              <a:off x="3978714" y="1877019"/>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10" name="Oval 7">
              <a:extLst>
                <a:ext uri="{FF2B5EF4-FFF2-40B4-BE49-F238E27FC236}">
                  <a16:creationId xmlns:a16="http://schemas.microsoft.com/office/drawing/2014/main" id="{6B64BBB5-4583-2246-9F15-8C48797C2BDD}"/>
                </a:ext>
              </a:extLst>
            </p:cNvPr>
            <p:cNvSpPr>
              <a:spLocks noChangeArrowheads="1"/>
            </p:cNvSpPr>
            <p:nvPr/>
          </p:nvSpPr>
          <p:spPr bwMode="auto">
            <a:xfrm>
              <a:off x="1072225" y="192056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11" name="Text Box 67">
              <a:extLst>
                <a:ext uri="{FF2B5EF4-FFF2-40B4-BE49-F238E27FC236}">
                  <a16:creationId xmlns:a16="http://schemas.microsoft.com/office/drawing/2014/main" id="{BB9B7EE4-E28C-E041-9FAC-A13D8A8C8364}"/>
                </a:ext>
              </a:extLst>
            </p:cNvPr>
            <p:cNvSpPr txBox="1">
              <a:spLocks noChangeArrowheads="1"/>
            </p:cNvSpPr>
            <p:nvPr/>
          </p:nvSpPr>
          <p:spPr bwMode="auto">
            <a:xfrm>
              <a:off x="3769160" y="148241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4,2</a:t>
              </a:r>
            </a:p>
          </p:txBody>
        </p:sp>
        <p:sp>
          <p:nvSpPr>
            <p:cNvPr id="12" name="Text Box 68">
              <a:extLst>
                <a:ext uri="{FF2B5EF4-FFF2-40B4-BE49-F238E27FC236}">
                  <a16:creationId xmlns:a16="http://schemas.microsoft.com/office/drawing/2014/main" id="{F76FE2C7-B03C-9949-A5F0-5C3004C70E43}"/>
                </a:ext>
              </a:extLst>
            </p:cNvPr>
            <p:cNvSpPr txBox="1">
              <a:spLocks noChangeArrowheads="1"/>
            </p:cNvSpPr>
            <p:nvPr/>
          </p:nvSpPr>
          <p:spPr bwMode="auto">
            <a:xfrm>
              <a:off x="2518210" y="2544974"/>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6,4</a:t>
              </a:r>
            </a:p>
          </p:txBody>
        </p:sp>
        <p:sp>
          <p:nvSpPr>
            <p:cNvPr id="13" name="Text Box 70">
              <a:extLst>
                <a:ext uri="{FF2B5EF4-FFF2-40B4-BE49-F238E27FC236}">
                  <a16:creationId xmlns:a16="http://schemas.microsoft.com/office/drawing/2014/main" id="{EA85CD53-D958-EA46-BE0D-9B4DE4480DDB}"/>
                </a:ext>
              </a:extLst>
            </p:cNvPr>
            <p:cNvSpPr txBox="1">
              <a:spLocks noChangeArrowheads="1"/>
            </p:cNvSpPr>
            <p:nvPr/>
          </p:nvSpPr>
          <p:spPr bwMode="auto">
            <a:xfrm>
              <a:off x="1389723" y="238864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14" name="Text Box 71">
              <a:extLst>
                <a:ext uri="{FF2B5EF4-FFF2-40B4-BE49-F238E27FC236}">
                  <a16:creationId xmlns:a16="http://schemas.microsoft.com/office/drawing/2014/main" id="{BD3015D0-A855-D44C-A47C-C4B43FC43AB8}"/>
                </a:ext>
              </a:extLst>
            </p:cNvPr>
            <p:cNvSpPr txBox="1">
              <a:spLocks noChangeArrowheads="1"/>
            </p:cNvSpPr>
            <p:nvPr/>
          </p:nvSpPr>
          <p:spPr bwMode="auto">
            <a:xfrm>
              <a:off x="2491903" y="218454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3,1</a:t>
              </a:r>
            </a:p>
          </p:txBody>
        </p:sp>
        <p:sp>
          <p:nvSpPr>
            <p:cNvPr id="15" name="Text Box 73">
              <a:extLst>
                <a:ext uri="{FF2B5EF4-FFF2-40B4-BE49-F238E27FC236}">
                  <a16:creationId xmlns:a16="http://schemas.microsoft.com/office/drawing/2014/main" id="{139DA5BE-E449-F04F-A9E3-61720B42F6EF}"/>
                </a:ext>
              </a:extLst>
            </p:cNvPr>
            <p:cNvSpPr txBox="1">
              <a:spLocks noChangeArrowheads="1"/>
            </p:cNvSpPr>
            <p:nvPr/>
          </p:nvSpPr>
          <p:spPr bwMode="auto">
            <a:xfrm>
              <a:off x="2510045" y="129191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5,2</a:t>
              </a:r>
            </a:p>
          </p:txBody>
        </p:sp>
        <p:sp>
          <p:nvSpPr>
            <p:cNvPr id="16" name="Text Box 78">
              <a:extLst>
                <a:ext uri="{FF2B5EF4-FFF2-40B4-BE49-F238E27FC236}">
                  <a16:creationId xmlns:a16="http://schemas.microsoft.com/office/drawing/2014/main" id="{94A03C61-21C1-6A4A-A987-484A855B2204}"/>
                </a:ext>
              </a:extLst>
            </p:cNvPr>
            <p:cNvSpPr txBox="1">
              <a:spLocks noChangeArrowheads="1"/>
            </p:cNvSpPr>
            <p:nvPr/>
          </p:nvSpPr>
          <p:spPr bwMode="auto">
            <a:xfrm>
              <a:off x="3413560" y="1886090"/>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5,6</a:t>
              </a:r>
            </a:p>
          </p:txBody>
        </p:sp>
        <p:sp>
          <p:nvSpPr>
            <p:cNvPr id="17" name="Text Box 80">
              <a:extLst>
                <a:ext uri="{FF2B5EF4-FFF2-40B4-BE49-F238E27FC236}">
                  <a16:creationId xmlns:a16="http://schemas.microsoft.com/office/drawing/2014/main" id="{F2FE3654-F000-CB4B-A1D9-B09431BC8459}"/>
                </a:ext>
              </a:extLst>
            </p:cNvPr>
            <p:cNvSpPr txBox="1">
              <a:spLocks noChangeArrowheads="1"/>
            </p:cNvSpPr>
            <p:nvPr/>
          </p:nvSpPr>
          <p:spPr bwMode="auto">
            <a:xfrm>
              <a:off x="3738091" y="2374134"/>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4,-1</a:t>
              </a:r>
            </a:p>
          </p:txBody>
        </p:sp>
        <p:sp>
          <p:nvSpPr>
            <p:cNvPr id="18" name="Text Box 151">
              <a:extLst>
                <a:ext uri="{FF2B5EF4-FFF2-40B4-BE49-F238E27FC236}">
                  <a16:creationId xmlns:a16="http://schemas.microsoft.com/office/drawing/2014/main" id="{F5AB1EE2-9C6D-6F40-91EF-C206DAE1BA02}"/>
                </a:ext>
              </a:extLst>
            </p:cNvPr>
            <p:cNvSpPr txBox="1">
              <a:spLocks noChangeArrowheads="1"/>
            </p:cNvSpPr>
            <p:nvPr/>
          </p:nvSpPr>
          <p:spPr bwMode="auto">
            <a:xfrm>
              <a:off x="347876" y="1214799"/>
              <a:ext cx="8540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err="1">
                  <a:latin typeface="+mn-lt"/>
                </a:rPr>
                <a:t>cap</a:t>
              </a:r>
              <a:r>
                <a:rPr lang="en-US" sz="1600" dirty="0" err="1">
                  <a:latin typeface="+mn-lt"/>
                </a:rPr>
                <a:t>,</a:t>
              </a:r>
              <a:r>
                <a:rPr lang="en-US" sz="1600" i="1" dirty="0" err="1">
                  <a:latin typeface="+mn-lt"/>
                </a:rPr>
                <a:t>cost</a:t>
              </a:r>
              <a:endParaRPr lang="en-US" sz="1600" i="1" dirty="0">
                <a:latin typeface="+mn-lt"/>
              </a:endParaRPr>
            </a:p>
          </p:txBody>
        </p:sp>
        <p:sp>
          <p:nvSpPr>
            <p:cNvPr id="19" name="Line 152">
              <a:extLst>
                <a:ext uri="{FF2B5EF4-FFF2-40B4-BE49-F238E27FC236}">
                  <a16:creationId xmlns:a16="http://schemas.microsoft.com/office/drawing/2014/main" id="{8F222FF5-E856-F747-8973-DD76AF10FF9E}"/>
                </a:ext>
              </a:extLst>
            </p:cNvPr>
            <p:cNvSpPr>
              <a:spLocks noChangeShapeType="1"/>
            </p:cNvSpPr>
            <p:nvPr/>
          </p:nvSpPr>
          <p:spPr bwMode="auto">
            <a:xfrm>
              <a:off x="1041381" y="1501457"/>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20" name="Oval 14">
              <a:extLst>
                <a:ext uri="{FF2B5EF4-FFF2-40B4-BE49-F238E27FC236}">
                  <a16:creationId xmlns:a16="http://schemas.microsoft.com/office/drawing/2014/main" id="{FF17E104-0B57-1C4B-AA5E-D6DB3E32F0C5}"/>
                </a:ext>
              </a:extLst>
            </p:cNvPr>
            <p:cNvSpPr>
              <a:spLocks noChangeArrowheads="1"/>
            </p:cNvSpPr>
            <p:nvPr/>
          </p:nvSpPr>
          <p:spPr bwMode="auto">
            <a:xfrm>
              <a:off x="3222156"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21" name="Straight Arrow Connector 20">
              <a:extLst>
                <a:ext uri="{FF2B5EF4-FFF2-40B4-BE49-F238E27FC236}">
                  <a16:creationId xmlns:a16="http://schemas.microsoft.com/office/drawing/2014/main" id="{D243A921-4916-7640-9D25-2C2CDA0D78C0}"/>
                </a:ext>
              </a:extLst>
            </p:cNvPr>
            <p:cNvCxnSpPr>
              <a:stCxn id="10" idx="7"/>
              <a:endCxn id="8" idx="2"/>
            </p:cNvCxnSpPr>
            <p:nvPr/>
          </p:nvCxnSpPr>
          <p:spPr bwMode="auto">
            <a:xfrm rot="5400000" flipH="1" flipV="1">
              <a:off x="1424916" y="1463363"/>
              <a:ext cx="409308" cy="594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2" name="Straight Arrow Connector 21">
              <a:extLst>
                <a:ext uri="{FF2B5EF4-FFF2-40B4-BE49-F238E27FC236}">
                  <a16:creationId xmlns:a16="http://schemas.microsoft.com/office/drawing/2014/main" id="{C0B96E22-4786-D241-A0B5-C6E283FFBB43}"/>
                </a:ext>
              </a:extLst>
            </p:cNvPr>
            <p:cNvCxnSpPr>
              <a:stCxn id="10" idx="5"/>
              <a:endCxn id="7" idx="2"/>
            </p:cNvCxnSpPr>
            <p:nvPr/>
          </p:nvCxnSpPr>
          <p:spPr bwMode="auto">
            <a:xfrm rot="16200000" flipH="1">
              <a:off x="1445327" y="2067785"/>
              <a:ext cx="376651" cy="602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3" name="Straight Arrow Connector 22">
              <a:extLst>
                <a:ext uri="{FF2B5EF4-FFF2-40B4-BE49-F238E27FC236}">
                  <a16:creationId xmlns:a16="http://schemas.microsoft.com/office/drawing/2014/main" id="{BD92CE46-53C7-184E-8577-029895DACE0E}"/>
                </a:ext>
              </a:extLst>
            </p:cNvPr>
            <p:cNvCxnSpPr>
              <a:stCxn id="8" idx="6"/>
              <a:endCxn id="6" idx="2"/>
            </p:cNvCxnSpPr>
            <p:nvPr/>
          </p:nvCxnSpPr>
          <p:spPr bwMode="auto">
            <a:xfrm>
              <a:off x="2247881" y="1555891"/>
              <a:ext cx="97427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4" name="Straight Arrow Connector 23">
              <a:extLst>
                <a:ext uri="{FF2B5EF4-FFF2-40B4-BE49-F238E27FC236}">
                  <a16:creationId xmlns:a16="http://schemas.microsoft.com/office/drawing/2014/main" id="{C5A66D55-8C10-6C4A-9DFE-126A76DB6487}"/>
                </a:ext>
              </a:extLst>
            </p:cNvPr>
            <p:cNvCxnSpPr>
              <a:stCxn id="6" idx="3"/>
              <a:endCxn id="7" idx="7"/>
            </p:cNvCxnSpPr>
            <p:nvPr/>
          </p:nvCxnSpPr>
          <p:spPr bwMode="auto">
            <a:xfrm rot="5400000">
              <a:off x="2337958" y="1520777"/>
              <a:ext cx="785959" cy="107171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5" name="Straight Arrow Connector 24">
              <a:extLst>
                <a:ext uri="{FF2B5EF4-FFF2-40B4-BE49-F238E27FC236}">
                  <a16:creationId xmlns:a16="http://schemas.microsoft.com/office/drawing/2014/main" id="{4AACCD60-DCB5-1C4B-A32E-EF5556B50CFB}"/>
                </a:ext>
              </a:extLst>
            </p:cNvPr>
            <p:cNvCxnSpPr>
              <a:stCxn id="6" idx="4"/>
              <a:endCxn id="20" idx="0"/>
            </p:cNvCxnSpPr>
            <p:nvPr/>
          </p:nvCxnSpPr>
          <p:spPr bwMode="auto">
            <a:xfrm rot="5400000">
              <a:off x="3026214" y="2056633"/>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 name="Straight Arrow Connector 25">
              <a:extLst>
                <a:ext uri="{FF2B5EF4-FFF2-40B4-BE49-F238E27FC236}">
                  <a16:creationId xmlns:a16="http://schemas.microsoft.com/office/drawing/2014/main" id="{0F987F0E-5D09-AB4F-A7D8-8CD1476A8870}"/>
                </a:ext>
              </a:extLst>
            </p:cNvPr>
            <p:cNvCxnSpPr>
              <a:stCxn id="7" idx="6"/>
              <a:endCxn id="20" idx="2"/>
            </p:cNvCxnSpPr>
            <p:nvPr/>
          </p:nvCxnSpPr>
          <p:spPr bwMode="auto">
            <a:xfrm>
              <a:off x="2239717" y="2557376"/>
              <a:ext cx="98243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 name="Straight Arrow Connector 26">
              <a:extLst>
                <a:ext uri="{FF2B5EF4-FFF2-40B4-BE49-F238E27FC236}">
                  <a16:creationId xmlns:a16="http://schemas.microsoft.com/office/drawing/2014/main" id="{387A4FA0-DFEF-9F48-9E37-FADF17FD125E}"/>
                </a:ext>
              </a:extLst>
            </p:cNvPr>
            <p:cNvCxnSpPr>
              <a:stCxn id="8" idx="5"/>
              <a:endCxn id="20" idx="1"/>
            </p:cNvCxnSpPr>
            <p:nvPr/>
          </p:nvCxnSpPr>
          <p:spPr bwMode="auto">
            <a:xfrm rot="16200000" flipH="1">
              <a:off x="2340844" y="1523663"/>
              <a:ext cx="785959" cy="106594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8" name="Straight Arrow Connector 27">
              <a:extLst>
                <a:ext uri="{FF2B5EF4-FFF2-40B4-BE49-F238E27FC236}">
                  <a16:creationId xmlns:a16="http://schemas.microsoft.com/office/drawing/2014/main" id="{E9710FF7-50D9-6640-A7F7-23548A6643DF}"/>
                </a:ext>
              </a:extLst>
            </p:cNvPr>
            <p:cNvCxnSpPr>
              <a:stCxn id="7" idx="0"/>
              <a:endCxn id="8" idx="4"/>
            </p:cNvCxnSpPr>
            <p:nvPr/>
          </p:nvCxnSpPr>
          <p:spPr bwMode="auto">
            <a:xfrm rot="5400000" flipH="1" flipV="1">
              <a:off x="1738975" y="2056634"/>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9" name="Straight Arrow Connector 28">
              <a:extLst>
                <a:ext uri="{FF2B5EF4-FFF2-40B4-BE49-F238E27FC236}">
                  <a16:creationId xmlns:a16="http://schemas.microsoft.com/office/drawing/2014/main" id="{9C0B5F4B-608E-134C-8133-9067771FF27B}"/>
                </a:ext>
              </a:extLst>
            </p:cNvPr>
            <p:cNvCxnSpPr>
              <a:stCxn id="6" idx="6"/>
              <a:endCxn id="9" idx="1"/>
            </p:cNvCxnSpPr>
            <p:nvPr/>
          </p:nvCxnSpPr>
          <p:spPr bwMode="auto">
            <a:xfrm>
              <a:off x="3526956" y="1555891"/>
              <a:ext cx="496395" cy="3657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0" name="Straight Arrow Connector 29">
              <a:extLst>
                <a:ext uri="{FF2B5EF4-FFF2-40B4-BE49-F238E27FC236}">
                  <a16:creationId xmlns:a16="http://schemas.microsoft.com/office/drawing/2014/main" id="{6E4E4FD1-CE78-C24A-9E43-80DB5DE4B756}"/>
                </a:ext>
              </a:extLst>
            </p:cNvPr>
            <p:cNvCxnSpPr>
              <a:stCxn id="20" idx="6"/>
              <a:endCxn id="9" idx="3"/>
            </p:cNvCxnSpPr>
            <p:nvPr/>
          </p:nvCxnSpPr>
          <p:spPr bwMode="auto">
            <a:xfrm flipV="1">
              <a:off x="3526956" y="2137182"/>
              <a:ext cx="496395" cy="42019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1" name="Text Box 71">
              <a:extLst>
                <a:ext uri="{FF2B5EF4-FFF2-40B4-BE49-F238E27FC236}">
                  <a16:creationId xmlns:a16="http://schemas.microsoft.com/office/drawing/2014/main" id="{E697A200-7909-A040-B327-8B62CDD12E93}"/>
                </a:ext>
              </a:extLst>
            </p:cNvPr>
            <p:cNvSpPr txBox="1">
              <a:spLocks noChangeArrowheads="1"/>
            </p:cNvSpPr>
            <p:nvPr/>
          </p:nvSpPr>
          <p:spPr bwMode="auto">
            <a:xfrm>
              <a:off x="2459245" y="1629369"/>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3,7</a:t>
              </a:r>
            </a:p>
          </p:txBody>
        </p:sp>
        <p:sp>
          <p:nvSpPr>
            <p:cNvPr id="32" name="Text Box 71">
              <a:extLst>
                <a:ext uri="{FF2B5EF4-FFF2-40B4-BE49-F238E27FC236}">
                  <a16:creationId xmlns:a16="http://schemas.microsoft.com/office/drawing/2014/main" id="{E96F3139-540C-EE4D-A1BD-AE1B9D9EB22F}"/>
                </a:ext>
              </a:extLst>
            </p:cNvPr>
            <p:cNvSpPr txBox="1">
              <a:spLocks noChangeArrowheads="1"/>
            </p:cNvSpPr>
            <p:nvPr/>
          </p:nvSpPr>
          <p:spPr bwMode="auto">
            <a:xfrm>
              <a:off x="1729902" y="1934169"/>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grpSp>
      <p:grpSp>
        <p:nvGrpSpPr>
          <p:cNvPr id="33" name="Group 141">
            <a:extLst>
              <a:ext uri="{FF2B5EF4-FFF2-40B4-BE49-F238E27FC236}">
                <a16:creationId xmlns:a16="http://schemas.microsoft.com/office/drawing/2014/main" id="{A733CDF0-4299-8147-8605-73955B38EC7A}"/>
              </a:ext>
            </a:extLst>
          </p:cNvPr>
          <p:cNvGrpSpPr/>
          <p:nvPr/>
        </p:nvGrpSpPr>
        <p:grpSpPr>
          <a:xfrm>
            <a:off x="4636849" y="1203836"/>
            <a:ext cx="3935638" cy="1606935"/>
            <a:chOff x="4636849" y="1203836"/>
            <a:chExt cx="3935638" cy="1606935"/>
          </a:xfrm>
        </p:grpSpPr>
        <p:sp>
          <p:nvSpPr>
            <p:cNvPr id="34" name="Text Box 10">
              <a:extLst>
                <a:ext uri="{FF2B5EF4-FFF2-40B4-BE49-F238E27FC236}">
                  <a16:creationId xmlns:a16="http://schemas.microsoft.com/office/drawing/2014/main" id="{0775A635-B1EC-594E-8FAF-3AAB93C84283}"/>
                </a:ext>
              </a:extLst>
            </p:cNvPr>
            <p:cNvSpPr txBox="1">
              <a:spLocks noChangeArrowheads="1"/>
            </p:cNvSpPr>
            <p:nvPr/>
          </p:nvSpPr>
          <p:spPr bwMode="auto">
            <a:xfrm>
              <a:off x="5529019" y="1543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6,6</a:t>
              </a:r>
            </a:p>
          </p:txBody>
        </p:sp>
        <p:sp>
          <p:nvSpPr>
            <p:cNvPr id="35" name="Oval 14">
              <a:extLst>
                <a:ext uri="{FF2B5EF4-FFF2-40B4-BE49-F238E27FC236}">
                  <a16:creationId xmlns:a16="http://schemas.microsoft.com/office/drawing/2014/main" id="{76D8B98B-FB7B-7D47-874F-709D01C72E4A}"/>
                </a:ext>
              </a:extLst>
            </p:cNvPr>
            <p:cNvSpPr>
              <a:spLocks noChangeArrowheads="1"/>
            </p:cNvSpPr>
            <p:nvPr/>
          </p:nvSpPr>
          <p:spPr bwMode="auto">
            <a:xfrm>
              <a:off x="7511129" y="139260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36" name="Oval 15">
              <a:extLst>
                <a:ext uri="{FF2B5EF4-FFF2-40B4-BE49-F238E27FC236}">
                  <a16:creationId xmlns:a16="http://schemas.microsoft.com/office/drawing/2014/main" id="{DAAB1CE8-956F-DE48-913F-B08CA825CF17}"/>
                </a:ext>
              </a:extLst>
            </p:cNvPr>
            <p:cNvSpPr>
              <a:spLocks noChangeArrowheads="1"/>
            </p:cNvSpPr>
            <p:nvPr/>
          </p:nvSpPr>
          <p:spPr bwMode="auto">
            <a:xfrm>
              <a:off x="6223890" y="239409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b</a:t>
              </a:r>
            </a:p>
          </p:txBody>
        </p:sp>
        <p:sp>
          <p:nvSpPr>
            <p:cNvPr id="37" name="Oval 16">
              <a:extLst>
                <a:ext uri="{FF2B5EF4-FFF2-40B4-BE49-F238E27FC236}">
                  <a16:creationId xmlns:a16="http://schemas.microsoft.com/office/drawing/2014/main" id="{A27AA1C3-98FF-E44A-8283-1AB3E6C79BB9}"/>
                </a:ext>
              </a:extLst>
            </p:cNvPr>
            <p:cNvSpPr>
              <a:spLocks noChangeArrowheads="1"/>
            </p:cNvSpPr>
            <p:nvPr/>
          </p:nvSpPr>
          <p:spPr bwMode="auto">
            <a:xfrm>
              <a:off x="6215726" y="1392607"/>
              <a:ext cx="321128"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a</a:t>
              </a:r>
            </a:p>
          </p:txBody>
        </p:sp>
        <p:sp>
          <p:nvSpPr>
            <p:cNvPr id="38" name="Oval 18">
              <a:extLst>
                <a:ext uri="{FF2B5EF4-FFF2-40B4-BE49-F238E27FC236}">
                  <a16:creationId xmlns:a16="http://schemas.microsoft.com/office/drawing/2014/main" id="{ADC41271-4534-584B-9F35-5F699EE50F4E}"/>
                </a:ext>
              </a:extLst>
            </p:cNvPr>
            <p:cNvSpPr>
              <a:spLocks noChangeArrowheads="1"/>
            </p:cNvSpPr>
            <p:nvPr/>
          </p:nvSpPr>
          <p:spPr bwMode="auto">
            <a:xfrm>
              <a:off x="8267687" y="186613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39" name="Oval 7">
              <a:extLst>
                <a:ext uri="{FF2B5EF4-FFF2-40B4-BE49-F238E27FC236}">
                  <a16:creationId xmlns:a16="http://schemas.microsoft.com/office/drawing/2014/main" id="{FDD4AD84-E798-ED44-86E9-D3BBFC786F11}"/>
                </a:ext>
              </a:extLst>
            </p:cNvPr>
            <p:cNvSpPr>
              <a:spLocks noChangeArrowheads="1"/>
            </p:cNvSpPr>
            <p:nvPr/>
          </p:nvSpPr>
          <p:spPr bwMode="auto">
            <a:xfrm>
              <a:off x="5361198" y="190967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40" name="Text Box 67">
              <a:extLst>
                <a:ext uri="{FF2B5EF4-FFF2-40B4-BE49-F238E27FC236}">
                  <a16:creationId xmlns:a16="http://schemas.microsoft.com/office/drawing/2014/main" id="{16FE8F11-931D-BB4B-B0F7-E04C60A19CBF}"/>
                </a:ext>
              </a:extLst>
            </p:cNvPr>
            <p:cNvSpPr txBox="1">
              <a:spLocks noChangeArrowheads="1"/>
            </p:cNvSpPr>
            <p:nvPr/>
          </p:nvSpPr>
          <p:spPr bwMode="auto">
            <a:xfrm>
              <a:off x="8058133" y="147152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4,8</a:t>
              </a:r>
            </a:p>
          </p:txBody>
        </p:sp>
        <p:sp>
          <p:nvSpPr>
            <p:cNvPr id="41" name="Text Box 68">
              <a:extLst>
                <a:ext uri="{FF2B5EF4-FFF2-40B4-BE49-F238E27FC236}">
                  <a16:creationId xmlns:a16="http://schemas.microsoft.com/office/drawing/2014/main" id="{2B0F8C33-31A5-D640-B985-B47448A3BBD6}"/>
                </a:ext>
              </a:extLst>
            </p:cNvPr>
            <p:cNvSpPr txBox="1">
              <a:spLocks noChangeArrowheads="1"/>
            </p:cNvSpPr>
            <p:nvPr/>
          </p:nvSpPr>
          <p:spPr bwMode="auto">
            <a:xfrm>
              <a:off x="6807183" y="253401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dirty="0">
                  <a:latin typeface="+mn-lt"/>
                </a:rPr>
                <a:t>2</a:t>
              </a:r>
              <a:r>
                <a:rPr lang="en-US" sz="1600" dirty="0">
                  <a:latin typeface="+mn-lt"/>
                </a:rPr>
                <a:t>,8</a:t>
              </a:r>
            </a:p>
          </p:txBody>
        </p:sp>
        <p:sp>
          <p:nvSpPr>
            <p:cNvPr id="42" name="Text Box 70">
              <a:extLst>
                <a:ext uri="{FF2B5EF4-FFF2-40B4-BE49-F238E27FC236}">
                  <a16:creationId xmlns:a16="http://schemas.microsoft.com/office/drawing/2014/main" id="{7EF47072-D0A4-2443-A3D1-0730DB74AAB8}"/>
                </a:ext>
              </a:extLst>
            </p:cNvPr>
            <p:cNvSpPr txBox="1">
              <a:spLocks noChangeArrowheads="1"/>
            </p:cNvSpPr>
            <p:nvPr/>
          </p:nvSpPr>
          <p:spPr bwMode="auto">
            <a:xfrm>
              <a:off x="5537178" y="229067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2,6</a:t>
              </a:r>
            </a:p>
          </p:txBody>
        </p:sp>
        <p:sp>
          <p:nvSpPr>
            <p:cNvPr id="43" name="Text Box 71">
              <a:extLst>
                <a:ext uri="{FF2B5EF4-FFF2-40B4-BE49-F238E27FC236}">
                  <a16:creationId xmlns:a16="http://schemas.microsoft.com/office/drawing/2014/main" id="{60CB077E-1449-614A-97CA-22E6E7F48EFA}"/>
                </a:ext>
              </a:extLst>
            </p:cNvPr>
            <p:cNvSpPr txBox="1">
              <a:spLocks noChangeArrowheads="1"/>
            </p:cNvSpPr>
            <p:nvPr/>
          </p:nvSpPr>
          <p:spPr bwMode="auto">
            <a:xfrm>
              <a:off x="6780876" y="217365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0,0</a:t>
              </a:r>
            </a:p>
          </p:txBody>
        </p:sp>
        <p:sp>
          <p:nvSpPr>
            <p:cNvPr id="44" name="Text Box 73">
              <a:extLst>
                <a:ext uri="{FF2B5EF4-FFF2-40B4-BE49-F238E27FC236}">
                  <a16:creationId xmlns:a16="http://schemas.microsoft.com/office/drawing/2014/main" id="{3857425C-57F5-4F40-99CA-46CC2DD8A0BA}"/>
                </a:ext>
              </a:extLst>
            </p:cNvPr>
            <p:cNvSpPr txBox="1">
              <a:spLocks noChangeArrowheads="1"/>
            </p:cNvSpPr>
            <p:nvPr/>
          </p:nvSpPr>
          <p:spPr bwMode="auto">
            <a:xfrm>
              <a:off x="6799018" y="1280949"/>
              <a:ext cx="464871"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5,10</a:t>
              </a:r>
            </a:p>
          </p:txBody>
        </p:sp>
        <p:sp>
          <p:nvSpPr>
            <p:cNvPr id="45" name="Text Box 78">
              <a:extLst>
                <a:ext uri="{FF2B5EF4-FFF2-40B4-BE49-F238E27FC236}">
                  <a16:creationId xmlns:a16="http://schemas.microsoft.com/office/drawing/2014/main" id="{A9606118-224B-BC4D-B61F-20BBD675ED23}"/>
                </a:ext>
              </a:extLst>
            </p:cNvPr>
            <p:cNvSpPr txBox="1">
              <a:spLocks noChangeArrowheads="1"/>
            </p:cNvSpPr>
            <p:nvPr/>
          </p:nvSpPr>
          <p:spPr bwMode="auto">
            <a:xfrm>
              <a:off x="7691647" y="1886013"/>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1,6</a:t>
              </a:r>
            </a:p>
          </p:txBody>
        </p:sp>
        <p:sp>
          <p:nvSpPr>
            <p:cNvPr id="46" name="Text Box 80">
              <a:extLst>
                <a:ext uri="{FF2B5EF4-FFF2-40B4-BE49-F238E27FC236}">
                  <a16:creationId xmlns:a16="http://schemas.microsoft.com/office/drawing/2014/main" id="{AA9306BC-5C37-4646-AC13-914F5311641D}"/>
                </a:ext>
              </a:extLst>
            </p:cNvPr>
            <p:cNvSpPr txBox="1">
              <a:spLocks noChangeArrowheads="1"/>
            </p:cNvSpPr>
            <p:nvPr/>
          </p:nvSpPr>
          <p:spPr bwMode="auto">
            <a:xfrm>
              <a:off x="7983520" y="2363250"/>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sp>
          <p:nvSpPr>
            <p:cNvPr id="47" name="Text Box 151">
              <a:extLst>
                <a:ext uri="{FF2B5EF4-FFF2-40B4-BE49-F238E27FC236}">
                  <a16:creationId xmlns:a16="http://schemas.microsoft.com/office/drawing/2014/main" id="{0967CAFA-F7A1-644D-8541-A46EBCEAA533}"/>
                </a:ext>
              </a:extLst>
            </p:cNvPr>
            <p:cNvSpPr txBox="1">
              <a:spLocks noChangeArrowheads="1"/>
            </p:cNvSpPr>
            <p:nvPr/>
          </p:nvSpPr>
          <p:spPr bwMode="auto">
            <a:xfrm>
              <a:off x="4636849" y="1203836"/>
              <a:ext cx="141064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err="1">
                  <a:latin typeface="+mn-lt"/>
                </a:rPr>
                <a:t>flow,flow</a:t>
              </a:r>
              <a:r>
                <a:rPr lang="en-US" sz="1600" i="1" dirty="0">
                  <a:latin typeface="+mn-lt"/>
                </a:rPr>
                <a:t> cost</a:t>
              </a:r>
            </a:p>
          </p:txBody>
        </p:sp>
        <p:sp>
          <p:nvSpPr>
            <p:cNvPr id="48" name="Line 152">
              <a:extLst>
                <a:ext uri="{FF2B5EF4-FFF2-40B4-BE49-F238E27FC236}">
                  <a16:creationId xmlns:a16="http://schemas.microsoft.com/office/drawing/2014/main" id="{2FD1DA3D-152A-E948-9C0D-E319208789A9}"/>
                </a:ext>
              </a:extLst>
            </p:cNvPr>
            <p:cNvSpPr>
              <a:spLocks noChangeShapeType="1"/>
            </p:cNvSpPr>
            <p:nvPr/>
          </p:nvSpPr>
          <p:spPr bwMode="auto">
            <a:xfrm>
              <a:off x="5330354" y="1490573"/>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49" name="Oval 14">
              <a:extLst>
                <a:ext uri="{FF2B5EF4-FFF2-40B4-BE49-F238E27FC236}">
                  <a16:creationId xmlns:a16="http://schemas.microsoft.com/office/drawing/2014/main" id="{726D7519-9A99-B643-B9BB-ABE97C5DABC6}"/>
                </a:ext>
              </a:extLst>
            </p:cNvPr>
            <p:cNvSpPr>
              <a:spLocks noChangeArrowheads="1"/>
            </p:cNvSpPr>
            <p:nvPr/>
          </p:nvSpPr>
          <p:spPr bwMode="auto">
            <a:xfrm>
              <a:off x="7511129" y="239409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50" name="Straight Arrow Connector 49">
              <a:extLst>
                <a:ext uri="{FF2B5EF4-FFF2-40B4-BE49-F238E27FC236}">
                  <a16:creationId xmlns:a16="http://schemas.microsoft.com/office/drawing/2014/main" id="{BDEC8B69-6D93-1845-999F-569EED7B03C2}"/>
                </a:ext>
              </a:extLst>
            </p:cNvPr>
            <p:cNvCxnSpPr>
              <a:stCxn id="39" idx="7"/>
              <a:endCxn id="37" idx="2"/>
            </p:cNvCxnSpPr>
            <p:nvPr/>
          </p:nvCxnSpPr>
          <p:spPr bwMode="auto">
            <a:xfrm rot="5400000" flipH="1" flipV="1">
              <a:off x="5713889" y="1452479"/>
              <a:ext cx="409308" cy="594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1" name="Straight Arrow Connector 50">
              <a:extLst>
                <a:ext uri="{FF2B5EF4-FFF2-40B4-BE49-F238E27FC236}">
                  <a16:creationId xmlns:a16="http://schemas.microsoft.com/office/drawing/2014/main" id="{965E34BF-51EB-3947-B93A-72950212C218}"/>
                </a:ext>
              </a:extLst>
            </p:cNvPr>
            <p:cNvCxnSpPr>
              <a:stCxn id="39" idx="5"/>
              <a:endCxn id="36" idx="2"/>
            </p:cNvCxnSpPr>
            <p:nvPr/>
          </p:nvCxnSpPr>
          <p:spPr bwMode="auto">
            <a:xfrm rot="16200000" flipH="1">
              <a:off x="5734300" y="2056901"/>
              <a:ext cx="376651" cy="602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2" name="Straight Arrow Connector 51">
              <a:extLst>
                <a:ext uri="{FF2B5EF4-FFF2-40B4-BE49-F238E27FC236}">
                  <a16:creationId xmlns:a16="http://schemas.microsoft.com/office/drawing/2014/main" id="{BA0325A2-C984-F945-A878-46F883D8CF95}"/>
                </a:ext>
              </a:extLst>
            </p:cNvPr>
            <p:cNvCxnSpPr>
              <a:stCxn id="37" idx="6"/>
              <a:endCxn id="35" idx="2"/>
            </p:cNvCxnSpPr>
            <p:nvPr/>
          </p:nvCxnSpPr>
          <p:spPr bwMode="auto">
            <a:xfrm>
              <a:off x="6536854" y="1545007"/>
              <a:ext cx="97427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3" name="Straight Arrow Connector 52">
              <a:extLst>
                <a:ext uri="{FF2B5EF4-FFF2-40B4-BE49-F238E27FC236}">
                  <a16:creationId xmlns:a16="http://schemas.microsoft.com/office/drawing/2014/main" id="{BF71F42F-4265-6645-9745-E8F430E454F1}"/>
                </a:ext>
              </a:extLst>
            </p:cNvPr>
            <p:cNvCxnSpPr>
              <a:stCxn id="35" idx="3"/>
              <a:endCxn id="36" idx="7"/>
            </p:cNvCxnSpPr>
            <p:nvPr/>
          </p:nvCxnSpPr>
          <p:spPr bwMode="auto">
            <a:xfrm rot="5400000">
              <a:off x="6626931" y="1509893"/>
              <a:ext cx="785959" cy="107171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4" name="Straight Arrow Connector 53">
              <a:extLst>
                <a:ext uri="{FF2B5EF4-FFF2-40B4-BE49-F238E27FC236}">
                  <a16:creationId xmlns:a16="http://schemas.microsoft.com/office/drawing/2014/main" id="{C76BA8E3-1F5D-724A-9798-ED3EE0E9D053}"/>
                </a:ext>
              </a:extLst>
            </p:cNvPr>
            <p:cNvCxnSpPr>
              <a:stCxn id="35" idx="4"/>
              <a:endCxn id="49" idx="0"/>
            </p:cNvCxnSpPr>
            <p:nvPr/>
          </p:nvCxnSpPr>
          <p:spPr bwMode="auto">
            <a:xfrm rot="5400000">
              <a:off x="7315187" y="2045749"/>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5" name="Straight Arrow Connector 54">
              <a:extLst>
                <a:ext uri="{FF2B5EF4-FFF2-40B4-BE49-F238E27FC236}">
                  <a16:creationId xmlns:a16="http://schemas.microsoft.com/office/drawing/2014/main" id="{4FF1AF17-1D11-5E41-A638-A5CEF312C956}"/>
                </a:ext>
              </a:extLst>
            </p:cNvPr>
            <p:cNvCxnSpPr>
              <a:stCxn id="36" idx="6"/>
              <a:endCxn id="49" idx="2"/>
            </p:cNvCxnSpPr>
            <p:nvPr/>
          </p:nvCxnSpPr>
          <p:spPr bwMode="auto">
            <a:xfrm>
              <a:off x="6528690" y="2546492"/>
              <a:ext cx="98243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6" name="Straight Arrow Connector 55">
              <a:extLst>
                <a:ext uri="{FF2B5EF4-FFF2-40B4-BE49-F238E27FC236}">
                  <a16:creationId xmlns:a16="http://schemas.microsoft.com/office/drawing/2014/main" id="{10A21487-67DE-6B4C-8457-113F82406AD0}"/>
                </a:ext>
              </a:extLst>
            </p:cNvPr>
            <p:cNvCxnSpPr>
              <a:stCxn id="37" idx="5"/>
              <a:endCxn id="49" idx="1"/>
            </p:cNvCxnSpPr>
            <p:nvPr/>
          </p:nvCxnSpPr>
          <p:spPr bwMode="auto">
            <a:xfrm rot="16200000" flipH="1">
              <a:off x="6629817" y="1512779"/>
              <a:ext cx="785959" cy="106594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7" name="Straight Arrow Connector 56">
              <a:extLst>
                <a:ext uri="{FF2B5EF4-FFF2-40B4-BE49-F238E27FC236}">
                  <a16:creationId xmlns:a16="http://schemas.microsoft.com/office/drawing/2014/main" id="{BF7F0BF7-7AE4-4548-8198-E328BC8703ED}"/>
                </a:ext>
              </a:extLst>
            </p:cNvPr>
            <p:cNvCxnSpPr>
              <a:stCxn id="36" idx="0"/>
              <a:endCxn id="37" idx="4"/>
            </p:cNvCxnSpPr>
            <p:nvPr/>
          </p:nvCxnSpPr>
          <p:spPr bwMode="auto">
            <a:xfrm rot="5400000" flipH="1" flipV="1">
              <a:off x="6027948" y="2045750"/>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8" name="Straight Arrow Connector 57">
              <a:extLst>
                <a:ext uri="{FF2B5EF4-FFF2-40B4-BE49-F238E27FC236}">
                  <a16:creationId xmlns:a16="http://schemas.microsoft.com/office/drawing/2014/main" id="{B19D8110-CB0A-5342-9838-EB8CE518E338}"/>
                </a:ext>
              </a:extLst>
            </p:cNvPr>
            <p:cNvCxnSpPr>
              <a:stCxn id="35" idx="6"/>
              <a:endCxn id="38" idx="1"/>
            </p:cNvCxnSpPr>
            <p:nvPr/>
          </p:nvCxnSpPr>
          <p:spPr bwMode="auto">
            <a:xfrm>
              <a:off x="7815929" y="1545007"/>
              <a:ext cx="496395" cy="3657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9" name="Straight Arrow Connector 58">
              <a:extLst>
                <a:ext uri="{FF2B5EF4-FFF2-40B4-BE49-F238E27FC236}">
                  <a16:creationId xmlns:a16="http://schemas.microsoft.com/office/drawing/2014/main" id="{CE9854E5-9D19-CC42-957C-6B098F09D85C}"/>
                </a:ext>
              </a:extLst>
            </p:cNvPr>
            <p:cNvCxnSpPr>
              <a:stCxn id="49" idx="6"/>
              <a:endCxn id="38" idx="3"/>
            </p:cNvCxnSpPr>
            <p:nvPr/>
          </p:nvCxnSpPr>
          <p:spPr bwMode="auto">
            <a:xfrm flipV="1">
              <a:off x="7815929" y="2126298"/>
              <a:ext cx="496395" cy="42019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60" name="Text Box 71">
              <a:extLst>
                <a:ext uri="{FF2B5EF4-FFF2-40B4-BE49-F238E27FC236}">
                  <a16:creationId xmlns:a16="http://schemas.microsoft.com/office/drawing/2014/main" id="{D7B6D7DD-A11E-C24C-926F-69F0AC5FE513}"/>
                </a:ext>
              </a:extLst>
            </p:cNvPr>
            <p:cNvSpPr txBox="1">
              <a:spLocks noChangeArrowheads="1"/>
            </p:cNvSpPr>
            <p:nvPr/>
          </p:nvSpPr>
          <p:spPr bwMode="auto">
            <a:xfrm>
              <a:off x="6748218" y="161848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1,7</a:t>
              </a:r>
            </a:p>
          </p:txBody>
        </p:sp>
        <p:sp>
          <p:nvSpPr>
            <p:cNvPr id="61" name="Text Box 71">
              <a:extLst>
                <a:ext uri="{FF2B5EF4-FFF2-40B4-BE49-F238E27FC236}">
                  <a16:creationId xmlns:a16="http://schemas.microsoft.com/office/drawing/2014/main" id="{C9E77992-AC63-084E-9E80-C40EBB05A2DA}"/>
                </a:ext>
              </a:extLst>
            </p:cNvPr>
            <p:cNvSpPr txBox="1">
              <a:spLocks noChangeArrowheads="1"/>
            </p:cNvSpPr>
            <p:nvPr/>
          </p:nvSpPr>
          <p:spPr bwMode="auto">
            <a:xfrm>
              <a:off x="6018875" y="192328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0,0</a:t>
              </a:r>
            </a:p>
          </p:txBody>
        </p:sp>
        <p:sp>
          <p:nvSpPr>
            <p:cNvPr id="62" name="Text Box 151">
              <a:extLst>
                <a:ext uri="{FF2B5EF4-FFF2-40B4-BE49-F238E27FC236}">
                  <a16:creationId xmlns:a16="http://schemas.microsoft.com/office/drawing/2014/main" id="{8E7F9821-3FC1-374C-841A-7924EA54966C}"/>
                </a:ext>
              </a:extLst>
            </p:cNvPr>
            <p:cNvSpPr txBox="1">
              <a:spLocks noChangeArrowheads="1"/>
            </p:cNvSpPr>
            <p:nvPr/>
          </p:nvSpPr>
          <p:spPr bwMode="auto">
            <a:xfrm>
              <a:off x="5170263" y="2564550"/>
              <a:ext cx="84798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a:latin typeface="+mn-lt"/>
                </a:rPr>
                <a:t>cost=</a:t>
              </a:r>
              <a:r>
                <a:rPr lang="en-US" sz="1600" dirty="0">
                  <a:latin typeface="+mn-lt"/>
                </a:rPr>
                <a:t>47</a:t>
              </a:r>
            </a:p>
          </p:txBody>
        </p:sp>
      </p:grpSp>
    </p:spTree>
    <p:extLst>
      <p:ext uri="{BB962C8B-B14F-4D97-AF65-F5344CB8AC3E}">
        <p14:creationId xmlns:p14="http://schemas.microsoft.com/office/powerpoint/2010/main" val="292003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dissolve">
                                      <p:cBhvr>
                                        <p:cTn id="12"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D19F8-1E33-134B-BC4A-C6282642C0B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E811AC9-DFEB-C64F-98B7-A329AA27C493}"/>
              </a:ext>
            </a:extLst>
          </p:cNvPr>
          <p:cNvSpPr>
            <a:spLocks noGrp="1"/>
          </p:cNvSpPr>
          <p:nvPr>
            <p:ph idx="1"/>
          </p:nvPr>
        </p:nvSpPr>
        <p:spPr/>
        <p:txBody>
          <a:bodyPr/>
          <a:lstStyle/>
          <a:p>
            <a:endParaRPr lang="en-US"/>
          </a:p>
        </p:txBody>
      </p:sp>
      <p:sp>
        <p:nvSpPr>
          <p:cNvPr id="4" name="Text Box 5">
            <a:extLst>
              <a:ext uri="{FF2B5EF4-FFF2-40B4-BE49-F238E27FC236}">
                <a16:creationId xmlns:a16="http://schemas.microsoft.com/office/drawing/2014/main" id="{37DF0120-F399-2C41-A69B-BB3CC14ADC39}"/>
              </a:ext>
            </a:extLst>
          </p:cNvPr>
          <p:cNvSpPr txBox="1">
            <a:spLocks noChangeArrowheads="1"/>
          </p:cNvSpPr>
          <p:nvPr/>
        </p:nvSpPr>
        <p:spPr bwMode="auto">
          <a:xfrm>
            <a:off x="4665650" y="1290555"/>
            <a:ext cx="4225926"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 1. showing cost</a:t>
            </a:r>
            <a:r>
              <a:rPr lang="en-US" baseline="-25000" dirty="0">
                <a:latin typeface="+mn-lt"/>
              </a:rPr>
              <a:t>1</a:t>
            </a:r>
            <a:r>
              <a:rPr lang="en-US" dirty="0">
                <a:latin typeface="+mn-lt"/>
              </a:rPr>
              <a:t> </a:t>
            </a:r>
            <a:r>
              <a:rPr lang="en-US" i="1" dirty="0">
                <a:latin typeface="+mn-lt"/>
              </a:rPr>
              <a:t>dist</a:t>
            </a:r>
            <a:r>
              <a:rPr lang="en-US" baseline="-25000" dirty="0">
                <a:latin typeface="+mn-lt"/>
              </a:rPr>
              <a:t>1</a:t>
            </a:r>
            <a:r>
              <a:rPr lang="en-US" dirty="0">
                <a:latin typeface="+mn-lt"/>
              </a:rPr>
              <a:t>,</a:t>
            </a:r>
            <a:r>
              <a:rPr lang="en-US" i="1" dirty="0">
                <a:latin typeface="+mn-lt"/>
              </a:rPr>
              <a:t> </a:t>
            </a:r>
            <a:r>
              <a:rPr lang="en-US" i="1" dirty="0" err="1">
                <a:latin typeface="+mn-lt"/>
              </a:rPr>
              <a:t>spt</a:t>
            </a:r>
            <a:r>
              <a:rPr lang="en-US" i="1" dirty="0">
                <a:latin typeface="+mn-lt"/>
              </a:rPr>
              <a:t> and path</a:t>
            </a:r>
          </a:p>
        </p:txBody>
      </p:sp>
      <p:sp>
        <p:nvSpPr>
          <p:cNvPr id="5" name="Text Box 4">
            <a:extLst>
              <a:ext uri="{FF2B5EF4-FFF2-40B4-BE49-F238E27FC236}">
                <a16:creationId xmlns:a16="http://schemas.microsoft.com/office/drawing/2014/main" id="{722F8F6D-6BE2-FB44-A550-124AE125A3BC}"/>
              </a:ext>
            </a:extLst>
          </p:cNvPr>
          <p:cNvSpPr txBox="1">
            <a:spLocks noChangeArrowheads="1"/>
          </p:cNvSpPr>
          <p:nvPr/>
        </p:nvSpPr>
        <p:spPr bwMode="auto">
          <a:xfrm>
            <a:off x="782858" y="1287380"/>
            <a:ext cx="276701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Original Network with dist</a:t>
            </a:r>
            <a:r>
              <a:rPr lang="en-US" baseline="-25000" dirty="0">
                <a:latin typeface="+mn-lt"/>
              </a:rPr>
              <a:t>0</a:t>
            </a:r>
          </a:p>
        </p:txBody>
      </p:sp>
      <p:sp>
        <p:nvSpPr>
          <p:cNvPr id="6" name="Text Box 156">
            <a:extLst>
              <a:ext uri="{FF2B5EF4-FFF2-40B4-BE49-F238E27FC236}">
                <a16:creationId xmlns:a16="http://schemas.microsoft.com/office/drawing/2014/main" id="{4E3A8FC8-05F0-A743-ADC9-EAF2C2AB16A6}"/>
              </a:ext>
            </a:extLst>
          </p:cNvPr>
          <p:cNvSpPr txBox="1">
            <a:spLocks noChangeArrowheads="1"/>
          </p:cNvSpPr>
          <p:nvPr/>
        </p:nvSpPr>
        <p:spPr bwMode="auto">
          <a:xfrm>
            <a:off x="0" y="4035571"/>
            <a:ext cx="43735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 2. showing cost</a:t>
            </a:r>
            <a:r>
              <a:rPr lang="en-US" baseline="-25000" dirty="0">
                <a:latin typeface="+mn-lt"/>
              </a:rPr>
              <a:t>2</a:t>
            </a:r>
            <a:r>
              <a:rPr lang="en-US" dirty="0">
                <a:latin typeface="+mn-lt"/>
              </a:rPr>
              <a:t> </a:t>
            </a:r>
            <a:r>
              <a:rPr lang="en-US" i="1" dirty="0">
                <a:latin typeface="+mn-lt"/>
              </a:rPr>
              <a:t>dist</a:t>
            </a:r>
            <a:r>
              <a:rPr lang="en-US" baseline="-25000" dirty="0">
                <a:latin typeface="+mn-lt"/>
              </a:rPr>
              <a:t>2</a:t>
            </a:r>
            <a:r>
              <a:rPr lang="en-US" dirty="0">
                <a:latin typeface="+mn-lt"/>
              </a:rPr>
              <a:t>,</a:t>
            </a:r>
            <a:r>
              <a:rPr lang="en-US" i="1" dirty="0">
                <a:latin typeface="+mn-lt"/>
              </a:rPr>
              <a:t> </a:t>
            </a:r>
            <a:r>
              <a:rPr lang="en-US" i="1" dirty="0" err="1">
                <a:latin typeface="+mn-lt"/>
              </a:rPr>
              <a:t>spt</a:t>
            </a:r>
            <a:r>
              <a:rPr lang="en-US" i="1" dirty="0">
                <a:latin typeface="+mn-lt"/>
              </a:rPr>
              <a:t> and path</a:t>
            </a:r>
          </a:p>
        </p:txBody>
      </p:sp>
      <p:sp>
        <p:nvSpPr>
          <p:cNvPr id="7" name="Text Box 282">
            <a:extLst>
              <a:ext uri="{FF2B5EF4-FFF2-40B4-BE49-F238E27FC236}">
                <a16:creationId xmlns:a16="http://schemas.microsoft.com/office/drawing/2014/main" id="{37F90860-F7B7-EC48-B970-08C1F5A309A5}"/>
              </a:ext>
            </a:extLst>
          </p:cNvPr>
          <p:cNvSpPr txBox="1">
            <a:spLocks noChangeArrowheads="1"/>
          </p:cNvSpPr>
          <p:nvPr/>
        </p:nvSpPr>
        <p:spPr bwMode="auto">
          <a:xfrm>
            <a:off x="4896302" y="4042912"/>
            <a:ext cx="4225926"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 3. showing cost</a:t>
            </a:r>
            <a:r>
              <a:rPr lang="en-US" baseline="-25000" dirty="0">
                <a:latin typeface="+mn-lt"/>
              </a:rPr>
              <a:t>3</a:t>
            </a:r>
            <a:r>
              <a:rPr lang="en-US" dirty="0">
                <a:latin typeface="+mn-lt"/>
              </a:rPr>
              <a:t> </a:t>
            </a:r>
            <a:r>
              <a:rPr lang="en-US" i="1" dirty="0">
                <a:latin typeface="+mn-lt"/>
              </a:rPr>
              <a:t>dist</a:t>
            </a:r>
            <a:r>
              <a:rPr lang="en-US" baseline="-25000" dirty="0">
                <a:latin typeface="+mn-lt"/>
              </a:rPr>
              <a:t>3</a:t>
            </a:r>
            <a:r>
              <a:rPr lang="en-US" dirty="0">
                <a:latin typeface="+mn-lt"/>
              </a:rPr>
              <a:t>,</a:t>
            </a:r>
            <a:r>
              <a:rPr lang="en-US" i="1" dirty="0">
                <a:latin typeface="+mn-lt"/>
              </a:rPr>
              <a:t> </a:t>
            </a:r>
            <a:r>
              <a:rPr lang="en-US" i="1" dirty="0" err="1">
                <a:latin typeface="+mn-lt"/>
              </a:rPr>
              <a:t>spt</a:t>
            </a:r>
            <a:r>
              <a:rPr lang="en-US" i="1" dirty="0">
                <a:latin typeface="+mn-lt"/>
              </a:rPr>
              <a:t> and path</a:t>
            </a:r>
          </a:p>
        </p:txBody>
      </p:sp>
      <p:grpSp>
        <p:nvGrpSpPr>
          <p:cNvPr id="8" name="Group 337">
            <a:extLst>
              <a:ext uri="{FF2B5EF4-FFF2-40B4-BE49-F238E27FC236}">
                <a16:creationId xmlns:a16="http://schemas.microsoft.com/office/drawing/2014/main" id="{DF114301-C933-7B4E-A974-88D8B1539507}"/>
              </a:ext>
            </a:extLst>
          </p:cNvPr>
          <p:cNvGrpSpPr/>
          <p:nvPr/>
        </p:nvGrpSpPr>
        <p:grpSpPr>
          <a:xfrm>
            <a:off x="4908562" y="1847007"/>
            <a:ext cx="3533324" cy="1818298"/>
            <a:chOff x="4908562" y="1759919"/>
            <a:chExt cx="3533324" cy="1818298"/>
          </a:xfrm>
        </p:grpSpPr>
        <p:sp>
          <p:nvSpPr>
            <p:cNvPr id="9" name="Text Box 92">
              <a:extLst>
                <a:ext uri="{FF2B5EF4-FFF2-40B4-BE49-F238E27FC236}">
                  <a16:creationId xmlns:a16="http://schemas.microsoft.com/office/drawing/2014/main" id="{0C99EB0A-78CC-F540-9191-72AE77E925E9}"/>
                </a:ext>
              </a:extLst>
            </p:cNvPr>
            <p:cNvSpPr txBox="1">
              <a:spLocks noChangeArrowheads="1"/>
            </p:cNvSpPr>
            <p:nvPr/>
          </p:nvSpPr>
          <p:spPr bwMode="auto">
            <a:xfrm>
              <a:off x="4908562" y="2510332"/>
              <a:ext cx="6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endParaRPr lang="en-US" sz="1600">
                <a:latin typeface="+mn-lt"/>
              </a:endParaRPr>
            </a:p>
          </p:txBody>
        </p:sp>
        <p:sp>
          <p:nvSpPr>
            <p:cNvPr id="10" name="Text Box 10">
              <a:extLst>
                <a:ext uri="{FF2B5EF4-FFF2-40B4-BE49-F238E27FC236}">
                  <a16:creationId xmlns:a16="http://schemas.microsoft.com/office/drawing/2014/main" id="{8A7F9A71-BF7F-FF46-BA61-4CC81F183BE9}"/>
                </a:ext>
              </a:extLst>
            </p:cNvPr>
            <p:cNvSpPr txBox="1">
              <a:spLocks noChangeArrowheads="1"/>
            </p:cNvSpPr>
            <p:nvPr/>
          </p:nvSpPr>
          <p:spPr bwMode="auto">
            <a:xfrm>
              <a:off x="5507274" y="206570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6,1</a:t>
              </a:r>
            </a:p>
          </p:txBody>
        </p:sp>
        <p:sp>
          <p:nvSpPr>
            <p:cNvPr id="11" name="Oval 14">
              <a:extLst>
                <a:ext uri="{FF2B5EF4-FFF2-40B4-BE49-F238E27FC236}">
                  <a16:creationId xmlns:a16="http://schemas.microsoft.com/office/drawing/2014/main" id="{BC6315DC-F2C2-D146-A3A6-E49F14D59B4C}"/>
                </a:ext>
              </a:extLst>
            </p:cNvPr>
            <p:cNvSpPr>
              <a:spLocks noChangeArrowheads="1"/>
            </p:cNvSpPr>
            <p:nvPr/>
          </p:nvSpPr>
          <p:spPr bwMode="auto">
            <a:xfrm>
              <a:off x="7353316" y="188790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12" name="Oval 15">
              <a:extLst>
                <a:ext uri="{FF2B5EF4-FFF2-40B4-BE49-F238E27FC236}">
                  <a16:creationId xmlns:a16="http://schemas.microsoft.com/office/drawing/2014/main" id="{8AA4493E-ED90-0B4D-BF58-9D0D7564DA9D}"/>
                </a:ext>
              </a:extLst>
            </p:cNvPr>
            <p:cNvSpPr>
              <a:spLocks noChangeArrowheads="1"/>
            </p:cNvSpPr>
            <p:nvPr/>
          </p:nvSpPr>
          <p:spPr bwMode="auto">
            <a:xfrm>
              <a:off x="6014370" y="316153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13" name="Oval 16">
              <a:extLst>
                <a:ext uri="{FF2B5EF4-FFF2-40B4-BE49-F238E27FC236}">
                  <a16:creationId xmlns:a16="http://schemas.microsoft.com/office/drawing/2014/main" id="{B3133E7E-5111-164C-988B-6CC4DBC3A79C}"/>
                </a:ext>
              </a:extLst>
            </p:cNvPr>
            <p:cNvSpPr>
              <a:spLocks noChangeArrowheads="1"/>
            </p:cNvSpPr>
            <p:nvPr/>
          </p:nvSpPr>
          <p:spPr bwMode="auto">
            <a:xfrm>
              <a:off x="6014370" y="188790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14" name="Oval 18">
              <a:extLst>
                <a:ext uri="{FF2B5EF4-FFF2-40B4-BE49-F238E27FC236}">
                  <a16:creationId xmlns:a16="http://schemas.microsoft.com/office/drawing/2014/main" id="{E8F3CE08-B1C0-1647-B4D2-F2032BDE3B4A}"/>
                </a:ext>
              </a:extLst>
            </p:cNvPr>
            <p:cNvSpPr>
              <a:spLocks noChangeArrowheads="1"/>
            </p:cNvSpPr>
            <p:nvPr/>
          </p:nvSpPr>
          <p:spPr bwMode="auto">
            <a:xfrm>
              <a:off x="8137086" y="254104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15" name="Oval 7">
              <a:extLst>
                <a:ext uri="{FF2B5EF4-FFF2-40B4-BE49-F238E27FC236}">
                  <a16:creationId xmlns:a16="http://schemas.microsoft.com/office/drawing/2014/main" id="{BD9D8E23-2CA8-954D-9201-C417D15169AA}"/>
                </a:ext>
              </a:extLst>
            </p:cNvPr>
            <p:cNvSpPr>
              <a:spLocks noChangeArrowheads="1"/>
            </p:cNvSpPr>
            <p:nvPr/>
          </p:nvSpPr>
          <p:spPr bwMode="auto">
            <a:xfrm>
              <a:off x="5295912" y="256282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16" name="Text Box 67">
              <a:extLst>
                <a:ext uri="{FF2B5EF4-FFF2-40B4-BE49-F238E27FC236}">
                  <a16:creationId xmlns:a16="http://schemas.microsoft.com/office/drawing/2014/main" id="{BE4DCB05-64C9-B845-8718-E3FC20E5706E}"/>
                </a:ext>
              </a:extLst>
            </p:cNvPr>
            <p:cNvSpPr txBox="1">
              <a:spLocks noChangeArrowheads="1"/>
            </p:cNvSpPr>
            <p:nvPr/>
          </p:nvSpPr>
          <p:spPr bwMode="auto">
            <a:xfrm>
              <a:off x="6545049" y="2157248"/>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4</a:t>
              </a:r>
            </a:p>
          </p:txBody>
        </p:sp>
        <p:sp>
          <p:nvSpPr>
            <p:cNvPr id="17" name="Text Box 69">
              <a:extLst>
                <a:ext uri="{FF2B5EF4-FFF2-40B4-BE49-F238E27FC236}">
                  <a16:creationId xmlns:a16="http://schemas.microsoft.com/office/drawing/2014/main" id="{EED5D920-92E2-5749-B359-21085CC84364}"/>
                </a:ext>
              </a:extLst>
            </p:cNvPr>
            <p:cNvSpPr txBox="1">
              <a:spLocks noChangeArrowheads="1"/>
            </p:cNvSpPr>
            <p:nvPr/>
          </p:nvSpPr>
          <p:spPr bwMode="auto">
            <a:xfrm>
              <a:off x="5791212" y="254558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sp>
          <p:nvSpPr>
            <p:cNvPr id="18" name="Text Box 70">
              <a:extLst>
                <a:ext uri="{FF2B5EF4-FFF2-40B4-BE49-F238E27FC236}">
                  <a16:creationId xmlns:a16="http://schemas.microsoft.com/office/drawing/2014/main" id="{94AAE12B-8A55-D048-A109-FF96E72269BE}"/>
                </a:ext>
              </a:extLst>
            </p:cNvPr>
            <p:cNvSpPr txBox="1">
              <a:spLocks noChangeArrowheads="1"/>
            </p:cNvSpPr>
            <p:nvPr/>
          </p:nvSpPr>
          <p:spPr bwMode="auto">
            <a:xfrm>
              <a:off x="5537210" y="305267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19" name="Text Box 71">
              <a:extLst>
                <a:ext uri="{FF2B5EF4-FFF2-40B4-BE49-F238E27FC236}">
                  <a16:creationId xmlns:a16="http://schemas.microsoft.com/office/drawing/2014/main" id="{93E8F32E-F0C0-BD41-91F4-00D1714C4622}"/>
                </a:ext>
              </a:extLst>
            </p:cNvPr>
            <p:cNvSpPr txBox="1">
              <a:spLocks noChangeArrowheads="1"/>
            </p:cNvSpPr>
            <p:nvPr/>
          </p:nvSpPr>
          <p:spPr bwMode="auto">
            <a:xfrm>
              <a:off x="6508762" y="2924692"/>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b="1" dirty="0">
                  <a:solidFill>
                    <a:srgbClr val="00B050"/>
                  </a:solidFill>
                  <a:latin typeface="+mn-lt"/>
                </a:rPr>
                <a:t>1</a:t>
              </a:r>
            </a:p>
          </p:txBody>
        </p:sp>
        <p:sp>
          <p:nvSpPr>
            <p:cNvPr id="20" name="Text Box 73">
              <a:extLst>
                <a:ext uri="{FF2B5EF4-FFF2-40B4-BE49-F238E27FC236}">
                  <a16:creationId xmlns:a16="http://schemas.microsoft.com/office/drawing/2014/main" id="{044DE3E0-6DC4-9D45-80F4-2784C33E73E8}"/>
                </a:ext>
              </a:extLst>
            </p:cNvPr>
            <p:cNvSpPr txBox="1">
              <a:spLocks noChangeArrowheads="1"/>
            </p:cNvSpPr>
            <p:nvPr/>
          </p:nvSpPr>
          <p:spPr bwMode="auto">
            <a:xfrm>
              <a:off x="6635762" y="1759919"/>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b="1" dirty="0">
                  <a:solidFill>
                    <a:srgbClr val="00B050"/>
                  </a:solidFill>
                  <a:latin typeface="+mn-lt"/>
                </a:rPr>
                <a:t>5</a:t>
              </a:r>
            </a:p>
          </p:txBody>
        </p:sp>
        <p:sp>
          <p:nvSpPr>
            <p:cNvPr id="21" name="Text Box 80">
              <a:extLst>
                <a:ext uri="{FF2B5EF4-FFF2-40B4-BE49-F238E27FC236}">
                  <a16:creationId xmlns:a16="http://schemas.microsoft.com/office/drawing/2014/main" id="{AC8AF30C-6908-6844-9FBE-A5F3622CC5D4}"/>
                </a:ext>
              </a:extLst>
            </p:cNvPr>
            <p:cNvSpPr txBox="1">
              <a:spLocks noChangeArrowheads="1"/>
            </p:cNvSpPr>
            <p:nvPr/>
          </p:nvSpPr>
          <p:spPr bwMode="auto">
            <a:xfrm>
              <a:off x="6557522" y="3331996"/>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b="1" dirty="0">
                  <a:solidFill>
                    <a:srgbClr val="00B050"/>
                  </a:solidFill>
                  <a:latin typeface="+mn-lt"/>
                </a:rPr>
                <a:t>0</a:t>
              </a:r>
            </a:p>
          </p:txBody>
        </p:sp>
        <p:sp>
          <p:nvSpPr>
            <p:cNvPr id="22" name="Text Box 153">
              <a:extLst>
                <a:ext uri="{FF2B5EF4-FFF2-40B4-BE49-F238E27FC236}">
                  <a16:creationId xmlns:a16="http://schemas.microsoft.com/office/drawing/2014/main" id="{086984BC-F9D2-8C49-B1AC-07B84A121DA3}"/>
                </a:ext>
              </a:extLst>
            </p:cNvPr>
            <p:cNvSpPr txBox="1">
              <a:spLocks noChangeArrowheads="1"/>
            </p:cNvSpPr>
            <p:nvPr/>
          </p:nvSpPr>
          <p:spPr bwMode="auto">
            <a:xfrm>
              <a:off x="7835922" y="2085583"/>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b="1" dirty="0">
                  <a:solidFill>
                    <a:srgbClr val="00B050"/>
                  </a:solidFill>
                  <a:latin typeface="+mn-lt"/>
                </a:rPr>
                <a:t>2</a:t>
              </a:r>
            </a:p>
          </p:txBody>
        </p:sp>
        <p:cxnSp>
          <p:nvCxnSpPr>
            <p:cNvPr id="23" name="Straight Arrow Connector 22">
              <a:extLst>
                <a:ext uri="{FF2B5EF4-FFF2-40B4-BE49-F238E27FC236}">
                  <a16:creationId xmlns:a16="http://schemas.microsoft.com/office/drawing/2014/main" id="{78C29E97-6C09-1346-B7B8-9CDDB70C8A6C}"/>
                </a:ext>
              </a:extLst>
            </p:cNvPr>
            <p:cNvCxnSpPr>
              <a:stCxn id="15" idx="5"/>
              <a:endCxn id="12" idx="1"/>
            </p:cNvCxnSpPr>
            <p:nvPr/>
          </p:nvCxnSpPr>
          <p:spPr bwMode="auto">
            <a:xfrm rot="16200000" flipH="1">
              <a:off x="5615947" y="2763111"/>
              <a:ext cx="383188"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4" name="Oval 14">
              <a:extLst>
                <a:ext uri="{FF2B5EF4-FFF2-40B4-BE49-F238E27FC236}">
                  <a16:creationId xmlns:a16="http://schemas.microsoft.com/office/drawing/2014/main" id="{A56EC1D8-5E84-254E-BD49-944E7937F178}"/>
                </a:ext>
              </a:extLst>
            </p:cNvPr>
            <p:cNvSpPr>
              <a:spLocks noChangeArrowheads="1"/>
            </p:cNvSpPr>
            <p:nvPr/>
          </p:nvSpPr>
          <p:spPr bwMode="auto">
            <a:xfrm>
              <a:off x="7353314" y="316153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25" name="Straight Arrow Connector 24">
              <a:extLst>
                <a:ext uri="{FF2B5EF4-FFF2-40B4-BE49-F238E27FC236}">
                  <a16:creationId xmlns:a16="http://schemas.microsoft.com/office/drawing/2014/main" id="{94AD4E16-6275-9043-9460-EED71CE65C23}"/>
                </a:ext>
              </a:extLst>
            </p:cNvPr>
            <p:cNvCxnSpPr>
              <a:stCxn id="15" idx="7"/>
              <a:endCxn id="13" idx="3"/>
            </p:cNvCxnSpPr>
            <p:nvPr/>
          </p:nvCxnSpPr>
          <p:spPr bwMode="auto">
            <a:xfrm rot="5400000" flipH="1" flipV="1">
              <a:off x="5577847" y="2126297"/>
              <a:ext cx="459389"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 name="Straight Arrow Connector 25">
              <a:extLst>
                <a:ext uri="{FF2B5EF4-FFF2-40B4-BE49-F238E27FC236}">
                  <a16:creationId xmlns:a16="http://schemas.microsoft.com/office/drawing/2014/main" id="{BE1EF9DD-9DC0-5545-900D-D21D5DC0C7F4}"/>
                </a:ext>
              </a:extLst>
            </p:cNvPr>
            <p:cNvCxnSpPr>
              <a:stCxn id="11" idx="5"/>
              <a:endCxn id="14" idx="1"/>
            </p:cNvCxnSpPr>
            <p:nvPr/>
          </p:nvCxnSpPr>
          <p:spPr bwMode="auto">
            <a:xfrm rot="16200000" flipH="1">
              <a:off x="7678794" y="208275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 name="Straight Arrow Connector 26">
              <a:extLst>
                <a:ext uri="{FF2B5EF4-FFF2-40B4-BE49-F238E27FC236}">
                  <a16:creationId xmlns:a16="http://schemas.microsoft.com/office/drawing/2014/main" id="{2F58AF5F-9EB1-A241-A5A6-34DD1A93C018}"/>
                </a:ext>
              </a:extLst>
            </p:cNvPr>
            <p:cNvCxnSpPr>
              <a:stCxn id="24" idx="7"/>
              <a:endCxn id="14" idx="3"/>
            </p:cNvCxnSpPr>
            <p:nvPr/>
          </p:nvCxnSpPr>
          <p:spPr bwMode="auto">
            <a:xfrm rot="5400000" flipH="1" flipV="1">
              <a:off x="7695121" y="2719568"/>
              <a:ext cx="404959" cy="56824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8" name="Straight Arrow Connector 27">
              <a:extLst>
                <a:ext uri="{FF2B5EF4-FFF2-40B4-BE49-F238E27FC236}">
                  <a16:creationId xmlns:a16="http://schemas.microsoft.com/office/drawing/2014/main" id="{D3A1647D-2D90-6149-AA0A-230A7F7CA7EC}"/>
                </a:ext>
              </a:extLst>
            </p:cNvPr>
            <p:cNvCxnSpPr>
              <a:stCxn id="13" idx="6"/>
              <a:endCxn id="11" idx="2"/>
            </p:cNvCxnSpPr>
            <p:nvPr/>
          </p:nvCxnSpPr>
          <p:spPr bwMode="auto">
            <a:xfrm>
              <a:off x="6319170" y="204030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9" name="Straight Arrow Connector 28">
              <a:extLst>
                <a:ext uri="{FF2B5EF4-FFF2-40B4-BE49-F238E27FC236}">
                  <a16:creationId xmlns:a16="http://schemas.microsoft.com/office/drawing/2014/main" id="{29875915-C57C-7442-81F6-70A4AF4681F3}"/>
                </a:ext>
              </a:extLst>
            </p:cNvPr>
            <p:cNvCxnSpPr>
              <a:stCxn id="13" idx="5"/>
              <a:endCxn id="24" idx="1"/>
            </p:cNvCxnSpPr>
            <p:nvPr/>
          </p:nvCxnSpPr>
          <p:spPr bwMode="auto">
            <a:xfrm rot="16200000" flipH="1">
              <a:off x="6307191" y="2115410"/>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0" name="Straight Arrow Connector 29">
              <a:extLst>
                <a:ext uri="{FF2B5EF4-FFF2-40B4-BE49-F238E27FC236}">
                  <a16:creationId xmlns:a16="http://schemas.microsoft.com/office/drawing/2014/main" id="{B5A9FB30-BC4C-3C49-BB3A-B475667CCEBA}"/>
                </a:ext>
              </a:extLst>
            </p:cNvPr>
            <p:cNvCxnSpPr>
              <a:stCxn id="11" idx="3"/>
              <a:endCxn id="12" idx="7"/>
            </p:cNvCxnSpPr>
            <p:nvPr/>
          </p:nvCxnSpPr>
          <p:spPr bwMode="auto">
            <a:xfrm rot="5400000">
              <a:off x="6307193" y="211541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1" name="Straight Arrow Connector 30">
              <a:extLst>
                <a:ext uri="{FF2B5EF4-FFF2-40B4-BE49-F238E27FC236}">
                  <a16:creationId xmlns:a16="http://schemas.microsoft.com/office/drawing/2014/main" id="{A77C372C-4DBF-EA4B-8D70-27DA5E120F01}"/>
                </a:ext>
              </a:extLst>
            </p:cNvPr>
            <p:cNvCxnSpPr>
              <a:stCxn id="12" idx="6"/>
              <a:endCxn id="24" idx="2"/>
            </p:cNvCxnSpPr>
            <p:nvPr/>
          </p:nvCxnSpPr>
          <p:spPr bwMode="auto">
            <a:xfrm flipV="1">
              <a:off x="6319170" y="3313933"/>
              <a:ext cx="1034144" cy="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 name="Straight Arrow Connector 31">
              <a:extLst>
                <a:ext uri="{FF2B5EF4-FFF2-40B4-BE49-F238E27FC236}">
                  <a16:creationId xmlns:a16="http://schemas.microsoft.com/office/drawing/2014/main" id="{96DE8CE1-913E-4C42-AB8D-3D360798BA77}"/>
                </a:ext>
              </a:extLst>
            </p:cNvPr>
            <p:cNvCxnSpPr>
              <a:stCxn id="13" idx="4"/>
              <a:endCxn id="12" idx="0"/>
            </p:cNvCxnSpPr>
            <p:nvPr/>
          </p:nvCxnSpPr>
          <p:spPr bwMode="auto">
            <a:xfrm rot="5400000">
              <a:off x="5682356" y="2677119"/>
              <a:ext cx="96882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3" name="Straight Arrow Connector 32">
              <a:extLst>
                <a:ext uri="{FF2B5EF4-FFF2-40B4-BE49-F238E27FC236}">
                  <a16:creationId xmlns:a16="http://schemas.microsoft.com/office/drawing/2014/main" id="{1D2C1FB4-971B-FF46-983B-C72BA68EE601}"/>
                </a:ext>
              </a:extLst>
            </p:cNvPr>
            <p:cNvCxnSpPr>
              <a:stCxn id="24" idx="0"/>
              <a:endCxn id="11" idx="4"/>
            </p:cNvCxnSpPr>
            <p:nvPr/>
          </p:nvCxnSpPr>
          <p:spPr bwMode="auto">
            <a:xfrm rot="5400000" flipH="1" flipV="1">
              <a:off x="7021302" y="2677119"/>
              <a:ext cx="96882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4" name="Text Box 80">
              <a:extLst>
                <a:ext uri="{FF2B5EF4-FFF2-40B4-BE49-F238E27FC236}">
                  <a16:creationId xmlns:a16="http://schemas.microsoft.com/office/drawing/2014/main" id="{07291913-9E5B-8143-9146-6ACE166D0A98}"/>
                </a:ext>
              </a:extLst>
            </p:cNvPr>
            <p:cNvSpPr txBox="1">
              <a:spLocks noChangeArrowheads="1"/>
            </p:cNvSpPr>
            <p:nvPr/>
          </p:nvSpPr>
          <p:spPr bwMode="auto">
            <a:xfrm>
              <a:off x="7852924" y="3016311"/>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a:t>
              </a:r>
              <a:r>
                <a:rPr lang="en-US" sz="1600" b="1" dirty="0">
                  <a:solidFill>
                    <a:srgbClr val="00B050"/>
                  </a:solidFill>
                  <a:latin typeface="+mn-lt"/>
                </a:rPr>
                <a:t>0</a:t>
              </a:r>
            </a:p>
          </p:txBody>
        </p:sp>
        <p:sp>
          <p:nvSpPr>
            <p:cNvPr id="35" name="Text Box 80">
              <a:extLst>
                <a:ext uri="{FF2B5EF4-FFF2-40B4-BE49-F238E27FC236}">
                  <a16:creationId xmlns:a16="http://schemas.microsoft.com/office/drawing/2014/main" id="{00C8B4A5-46D8-114B-9EB7-7D9900BD48A8}"/>
                </a:ext>
              </a:extLst>
            </p:cNvPr>
            <p:cNvSpPr txBox="1">
              <a:spLocks noChangeArrowheads="1"/>
            </p:cNvSpPr>
            <p:nvPr/>
          </p:nvSpPr>
          <p:spPr bwMode="auto">
            <a:xfrm>
              <a:off x="7537239" y="2569997"/>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0</a:t>
              </a:r>
            </a:p>
          </p:txBody>
        </p:sp>
      </p:grpSp>
      <p:grpSp>
        <p:nvGrpSpPr>
          <p:cNvPr id="36" name="Group 467">
            <a:extLst>
              <a:ext uri="{FF2B5EF4-FFF2-40B4-BE49-F238E27FC236}">
                <a16:creationId xmlns:a16="http://schemas.microsoft.com/office/drawing/2014/main" id="{9445F318-A53C-C647-B151-A56B207A5103}"/>
              </a:ext>
            </a:extLst>
          </p:cNvPr>
          <p:cNvGrpSpPr/>
          <p:nvPr/>
        </p:nvGrpSpPr>
        <p:grpSpPr>
          <a:xfrm>
            <a:off x="369669" y="1748208"/>
            <a:ext cx="3424017" cy="1938790"/>
            <a:chOff x="369669" y="1748208"/>
            <a:chExt cx="3424017" cy="1938790"/>
          </a:xfrm>
        </p:grpSpPr>
        <p:sp>
          <p:nvSpPr>
            <p:cNvPr id="37" name="Text Box 10">
              <a:extLst>
                <a:ext uri="{FF2B5EF4-FFF2-40B4-BE49-F238E27FC236}">
                  <a16:creationId xmlns:a16="http://schemas.microsoft.com/office/drawing/2014/main" id="{F246AE8C-675B-2847-B455-78561C1B7313}"/>
                </a:ext>
              </a:extLst>
            </p:cNvPr>
            <p:cNvSpPr txBox="1">
              <a:spLocks noChangeArrowheads="1"/>
            </p:cNvSpPr>
            <p:nvPr/>
          </p:nvSpPr>
          <p:spPr bwMode="auto">
            <a:xfrm>
              <a:off x="859074" y="217456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6,1</a:t>
              </a:r>
            </a:p>
          </p:txBody>
        </p:sp>
        <p:sp>
          <p:nvSpPr>
            <p:cNvPr id="38" name="Oval 14">
              <a:extLst>
                <a:ext uri="{FF2B5EF4-FFF2-40B4-BE49-F238E27FC236}">
                  <a16:creationId xmlns:a16="http://schemas.microsoft.com/office/drawing/2014/main" id="{0D736B2B-A2EB-964F-B28F-5BD80E26587A}"/>
                </a:ext>
              </a:extLst>
            </p:cNvPr>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39" name="Oval 15">
              <a:extLst>
                <a:ext uri="{FF2B5EF4-FFF2-40B4-BE49-F238E27FC236}">
                  <a16:creationId xmlns:a16="http://schemas.microsoft.com/office/drawing/2014/main" id="{881601A1-0E7C-324A-BA26-7785E1E72E97}"/>
                </a:ext>
              </a:extLst>
            </p:cNvPr>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40" name="Oval 16">
              <a:extLst>
                <a:ext uri="{FF2B5EF4-FFF2-40B4-BE49-F238E27FC236}">
                  <a16:creationId xmlns:a16="http://schemas.microsoft.com/office/drawing/2014/main" id="{FC2F4A47-60AE-2547-8218-B8332FD3F0F3}"/>
                </a:ext>
              </a:extLst>
            </p:cNvPr>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41" name="Oval 18">
              <a:extLst>
                <a:ext uri="{FF2B5EF4-FFF2-40B4-BE49-F238E27FC236}">
                  <a16:creationId xmlns:a16="http://schemas.microsoft.com/office/drawing/2014/main" id="{A171D2E8-052E-F640-A3FD-5329D8A6B5D7}"/>
                </a:ext>
              </a:extLst>
            </p:cNvPr>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42" name="Oval 7">
              <a:extLst>
                <a:ext uri="{FF2B5EF4-FFF2-40B4-BE49-F238E27FC236}">
                  <a16:creationId xmlns:a16="http://schemas.microsoft.com/office/drawing/2014/main" id="{D2569321-B17F-2B4B-A7C1-7F4FBC7EF9F6}"/>
                </a:ext>
              </a:extLst>
            </p:cNvPr>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43" name="Text Box 67">
              <a:extLst>
                <a:ext uri="{FF2B5EF4-FFF2-40B4-BE49-F238E27FC236}">
                  <a16:creationId xmlns:a16="http://schemas.microsoft.com/office/drawing/2014/main" id="{2E6EE315-1740-334B-B641-8969907CE1EC}"/>
                </a:ext>
              </a:extLst>
            </p:cNvPr>
            <p:cNvSpPr txBox="1">
              <a:spLocks noChangeArrowheads="1"/>
            </p:cNvSpPr>
            <p:nvPr/>
          </p:nvSpPr>
          <p:spPr bwMode="auto">
            <a:xfrm>
              <a:off x="1896849" y="2266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2,2</a:t>
              </a:r>
            </a:p>
          </p:txBody>
        </p:sp>
        <p:sp>
          <p:nvSpPr>
            <p:cNvPr id="44" name="Text Box 69">
              <a:extLst>
                <a:ext uri="{FF2B5EF4-FFF2-40B4-BE49-F238E27FC236}">
                  <a16:creationId xmlns:a16="http://schemas.microsoft.com/office/drawing/2014/main" id="{D5B6F0CA-A1D1-1A41-99FA-E0C49D6812E1}"/>
                </a:ext>
              </a:extLst>
            </p:cNvPr>
            <p:cNvSpPr txBox="1">
              <a:spLocks noChangeArrowheads="1"/>
            </p:cNvSpPr>
            <p:nvPr/>
          </p:nvSpPr>
          <p:spPr bwMode="auto">
            <a:xfrm>
              <a:off x="1143012" y="265444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sp>
          <p:nvSpPr>
            <p:cNvPr id="45" name="Text Box 70">
              <a:extLst>
                <a:ext uri="{FF2B5EF4-FFF2-40B4-BE49-F238E27FC236}">
                  <a16:creationId xmlns:a16="http://schemas.microsoft.com/office/drawing/2014/main" id="{46B22587-B028-EC4F-9F66-2B15C7A6022D}"/>
                </a:ext>
              </a:extLst>
            </p:cNvPr>
            <p:cNvSpPr txBox="1">
              <a:spLocks noChangeArrowheads="1"/>
            </p:cNvSpPr>
            <p:nvPr/>
          </p:nvSpPr>
          <p:spPr bwMode="auto">
            <a:xfrm>
              <a:off x="889010" y="31615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46" name="Text Box 71">
              <a:extLst>
                <a:ext uri="{FF2B5EF4-FFF2-40B4-BE49-F238E27FC236}">
                  <a16:creationId xmlns:a16="http://schemas.microsoft.com/office/drawing/2014/main" id="{1DE47A62-4802-EF45-BD1C-46F6DC74D21B}"/>
                </a:ext>
              </a:extLst>
            </p:cNvPr>
            <p:cNvSpPr txBox="1">
              <a:spLocks noChangeArrowheads="1"/>
            </p:cNvSpPr>
            <p:nvPr/>
          </p:nvSpPr>
          <p:spPr bwMode="auto">
            <a:xfrm>
              <a:off x="1860562" y="303363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sp>
          <p:nvSpPr>
            <p:cNvPr id="47" name="Text Box 73">
              <a:extLst>
                <a:ext uri="{FF2B5EF4-FFF2-40B4-BE49-F238E27FC236}">
                  <a16:creationId xmlns:a16="http://schemas.microsoft.com/office/drawing/2014/main" id="{E0561964-0F0F-0946-8BBD-BD567D4C12DD}"/>
                </a:ext>
              </a:extLst>
            </p:cNvPr>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3,2</a:t>
              </a:r>
            </a:p>
          </p:txBody>
        </p:sp>
        <p:sp>
          <p:nvSpPr>
            <p:cNvPr id="48" name="Text Box 80">
              <a:extLst>
                <a:ext uri="{FF2B5EF4-FFF2-40B4-BE49-F238E27FC236}">
                  <a16:creationId xmlns:a16="http://schemas.microsoft.com/office/drawing/2014/main" id="{2BF3515C-C59F-3F4E-B550-6E9B174DB57A}"/>
                </a:ext>
              </a:extLst>
            </p:cNvPr>
            <p:cNvSpPr txBox="1">
              <a:spLocks noChangeArrowheads="1"/>
            </p:cNvSpPr>
            <p:nvPr/>
          </p:nvSpPr>
          <p:spPr bwMode="auto">
            <a:xfrm>
              <a:off x="1909322" y="3440935"/>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4,-2</a:t>
              </a:r>
            </a:p>
          </p:txBody>
        </p:sp>
        <p:sp>
          <p:nvSpPr>
            <p:cNvPr id="49" name="Text Box 151">
              <a:extLst>
                <a:ext uri="{FF2B5EF4-FFF2-40B4-BE49-F238E27FC236}">
                  <a16:creationId xmlns:a16="http://schemas.microsoft.com/office/drawing/2014/main" id="{F8F45B34-DA08-A94B-8770-A9AE7A86015C}"/>
                </a:ext>
              </a:extLst>
            </p:cNvPr>
            <p:cNvSpPr txBox="1">
              <a:spLocks noChangeArrowheads="1"/>
            </p:cNvSpPr>
            <p:nvPr/>
          </p:nvSpPr>
          <p:spPr bwMode="auto">
            <a:xfrm>
              <a:off x="369669" y="1748208"/>
              <a:ext cx="8540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err="1">
                  <a:latin typeface="+mn-lt"/>
                </a:rPr>
                <a:t>cap</a:t>
              </a:r>
              <a:r>
                <a:rPr lang="en-US" sz="1600" dirty="0" err="1">
                  <a:latin typeface="+mn-lt"/>
                </a:rPr>
                <a:t>,</a:t>
              </a:r>
              <a:r>
                <a:rPr lang="en-US" sz="1600" i="1" dirty="0" err="1">
                  <a:latin typeface="+mn-lt"/>
                </a:rPr>
                <a:t>cost</a:t>
              </a:r>
              <a:endParaRPr lang="en-US" sz="1600" i="1" dirty="0">
                <a:latin typeface="+mn-lt"/>
              </a:endParaRPr>
            </a:p>
          </p:txBody>
        </p:sp>
        <p:sp>
          <p:nvSpPr>
            <p:cNvPr id="50" name="Line 152">
              <a:extLst>
                <a:ext uri="{FF2B5EF4-FFF2-40B4-BE49-F238E27FC236}">
                  <a16:creationId xmlns:a16="http://schemas.microsoft.com/office/drawing/2014/main" id="{EDB14415-56B5-8F4A-8A96-EC599CEB05BF}"/>
                </a:ext>
              </a:extLst>
            </p:cNvPr>
            <p:cNvSpPr>
              <a:spLocks noChangeShapeType="1"/>
            </p:cNvSpPr>
            <p:nvPr/>
          </p:nvSpPr>
          <p:spPr bwMode="auto">
            <a:xfrm>
              <a:off x="88901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51" name="Text Box 153">
              <a:extLst>
                <a:ext uri="{FF2B5EF4-FFF2-40B4-BE49-F238E27FC236}">
                  <a16:creationId xmlns:a16="http://schemas.microsoft.com/office/drawing/2014/main" id="{66FD81F5-94ED-7C4B-A77A-EDE265FD581D}"/>
                </a:ext>
              </a:extLst>
            </p:cNvPr>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cxnSp>
          <p:nvCxnSpPr>
            <p:cNvPr id="52" name="Straight Arrow Connector 51">
              <a:extLst>
                <a:ext uri="{FF2B5EF4-FFF2-40B4-BE49-F238E27FC236}">
                  <a16:creationId xmlns:a16="http://schemas.microsoft.com/office/drawing/2014/main" id="{B9EC6A00-6E40-1B4D-ACB7-59E2F1FF65A2}"/>
                </a:ext>
              </a:extLst>
            </p:cNvPr>
            <p:cNvCxnSpPr>
              <a:stCxn id="42" idx="5"/>
              <a:endCxn id="39" idx="1"/>
            </p:cNvCxnSpPr>
            <p:nvPr/>
          </p:nvCxnSpPr>
          <p:spPr bwMode="auto">
            <a:xfrm rot="16200000" flipH="1">
              <a:off x="967747" y="2871971"/>
              <a:ext cx="383188"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53" name="Oval 14">
              <a:extLst>
                <a:ext uri="{FF2B5EF4-FFF2-40B4-BE49-F238E27FC236}">
                  <a16:creationId xmlns:a16="http://schemas.microsoft.com/office/drawing/2014/main" id="{101BA144-B417-264E-ABF2-791613CB852A}"/>
                </a:ext>
              </a:extLst>
            </p:cNvPr>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54" name="Straight Arrow Connector 53">
              <a:extLst>
                <a:ext uri="{FF2B5EF4-FFF2-40B4-BE49-F238E27FC236}">
                  <a16:creationId xmlns:a16="http://schemas.microsoft.com/office/drawing/2014/main" id="{CD50C8B1-9106-0240-9404-A78BF446546B}"/>
                </a:ext>
              </a:extLst>
            </p:cNvPr>
            <p:cNvCxnSpPr>
              <a:stCxn id="42" idx="7"/>
              <a:endCxn id="40" idx="3"/>
            </p:cNvCxnSpPr>
            <p:nvPr/>
          </p:nvCxnSpPr>
          <p:spPr bwMode="auto">
            <a:xfrm rot="5400000" flipH="1" flipV="1">
              <a:off x="929647" y="2235157"/>
              <a:ext cx="459389"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5" name="Straight Arrow Connector 54">
              <a:extLst>
                <a:ext uri="{FF2B5EF4-FFF2-40B4-BE49-F238E27FC236}">
                  <a16:creationId xmlns:a16="http://schemas.microsoft.com/office/drawing/2014/main" id="{5BB037D2-B7E0-E440-B33D-C19B72269539}"/>
                </a:ext>
              </a:extLst>
            </p:cNvPr>
            <p:cNvCxnSpPr>
              <a:stCxn id="38" idx="5"/>
              <a:endCxn id="41" idx="1"/>
            </p:cNvCxnSpPr>
            <p:nvPr/>
          </p:nvCxnSpPr>
          <p:spPr bwMode="auto">
            <a:xfrm rot="16200000" flipH="1">
              <a:off x="3030594" y="219161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6" name="Straight Arrow Connector 55">
              <a:extLst>
                <a:ext uri="{FF2B5EF4-FFF2-40B4-BE49-F238E27FC236}">
                  <a16:creationId xmlns:a16="http://schemas.microsoft.com/office/drawing/2014/main" id="{40A2D370-CD50-1B4B-B716-0DEE4855BB07}"/>
                </a:ext>
              </a:extLst>
            </p:cNvPr>
            <p:cNvCxnSpPr>
              <a:stCxn id="53" idx="7"/>
              <a:endCxn id="41" idx="3"/>
            </p:cNvCxnSpPr>
            <p:nvPr/>
          </p:nvCxnSpPr>
          <p:spPr bwMode="auto">
            <a:xfrm rot="5400000" flipH="1" flipV="1">
              <a:off x="3046921" y="2828428"/>
              <a:ext cx="404959" cy="56824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7" name="Straight Arrow Connector 56">
              <a:extLst>
                <a:ext uri="{FF2B5EF4-FFF2-40B4-BE49-F238E27FC236}">
                  <a16:creationId xmlns:a16="http://schemas.microsoft.com/office/drawing/2014/main" id="{673F2B9E-5FDA-A94D-A461-93BCBA466395}"/>
                </a:ext>
              </a:extLst>
            </p:cNvPr>
            <p:cNvCxnSpPr>
              <a:stCxn id="40" idx="6"/>
              <a:endCxn id="38"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8" name="Straight Arrow Connector 57">
              <a:extLst>
                <a:ext uri="{FF2B5EF4-FFF2-40B4-BE49-F238E27FC236}">
                  <a16:creationId xmlns:a16="http://schemas.microsoft.com/office/drawing/2014/main" id="{3FA32178-3D4C-E34D-A2E5-C84C8D14CF52}"/>
                </a:ext>
              </a:extLst>
            </p:cNvPr>
            <p:cNvCxnSpPr>
              <a:stCxn id="40" idx="5"/>
              <a:endCxn id="53" idx="1"/>
            </p:cNvCxnSpPr>
            <p:nvPr/>
          </p:nvCxnSpPr>
          <p:spPr bwMode="auto">
            <a:xfrm rot="16200000" flipH="1">
              <a:off x="1658991" y="2224270"/>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59" name="Straight Arrow Connector 58">
              <a:extLst>
                <a:ext uri="{FF2B5EF4-FFF2-40B4-BE49-F238E27FC236}">
                  <a16:creationId xmlns:a16="http://schemas.microsoft.com/office/drawing/2014/main" id="{5D66B232-4BE9-8D43-B532-04BDDFC92A59}"/>
                </a:ext>
              </a:extLst>
            </p:cNvPr>
            <p:cNvCxnSpPr>
              <a:stCxn id="38" idx="3"/>
              <a:endCxn id="39"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0" name="Straight Arrow Connector 59">
              <a:extLst>
                <a:ext uri="{FF2B5EF4-FFF2-40B4-BE49-F238E27FC236}">
                  <a16:creationId xmlns:a16="http://schemas.microsoft.com/office/drawing/2014/main" id="{164C1151-9FE3-D341-AAB6-854D35936BD2}"/>
                </a:ext>
              </a:extLst>
            </p:cNvPr>
            <p:cNvCxnSpPr>
              <a:stCxn id="39" idx="6"/>
              <a:endCxn id="53" idx="2"/>
            </p:cNvCxnSpPr>
            <p:nvPr/>
          </p:nvCxnSpPr>
          <p:spPr bwMode="auto">
            <a:xfrm flipV="1">
              <a:off x="1670970" y="3422793"/>
              <a:ext cx="1034144" cy="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1" name="Straight Arrow Connector 60">
              <a:extLst>
                <a:ext uri="{FF2B5EF4-FFF2-40B4-BE49-F238E27FC236}">
                  <a16:creationId xmlns:a16="http://schemas.microsoft.com/office/drawing/2014/main" id="{D1B3DFDF-06C9-874E-BF82-C25E85A6DC22}"/>
                </a:ext>
              </a:extLst>
            </p:cNvPr>
            <p:cNvCxnSpPr>
              <a:stCxn id="40" idx="4"/>
              <a:endCxn id="39" idx="0"/>
            </p:cNvCxnSpPr>
            <p:nvPr/>
          </p:nvCxnSpPr>
          <p:spPr bwMode="auto">
            <a:xfrm rot="5400000">
              <a:off x="1034156" y="2785979"/>
              <a:ext cx="96882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62" name="Straight Arrow Connector 61">
              <a:extLst>
                <a:ext uri="{FF2B5EF4-FFF2-40B4-BE49-F238E27FC236}">
                  <a16:creationId xmlns:a16="http://schemas.microsoft.com/office/drawing/2014/main" id="{D136533D-CE07-064D-8F5A-AC793459CF37}"/>
                </a:ext>
              </a:extLst>
            </p:cNvPr>
            <p:cNvCxnSpPr>
              <a:stCxn id="53" idx="0"/>
              <a:endCxn id="38" idx="4"/>
            </p:cNvCxnSpPr>
            <p:nvPr/>
          </p:nvCxnSpPr>
          <p:spPr bwMode="auto">
            <a:xfrm rot="5400000" flipH="1" flipV="1">
              <a:off x="2373102" y="2785979"/>
              <a:ext cx="96882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63" name="Text Box 80">
              <a:extLst>
                <a:ext uri="{FF2B5EF4-FFF2-40B4-BE49-F238E27FC236}">
                  <a16:creationId xmlns:a16="http://schemas.microsoft.com/office/drawing/2014/main" id="{223F3958-A3DA-3E45-84EB-DB02796F9A7C}"/>
                </a:ext>
              </a:extLst>
            </p:cNvPr>
            <p:cNvSpPr txBox="1">
              <a:spLocks noChangeArrowheads="1"/>
            </p:cNvSpPr>
            <p:nvPr/>
          </p:nvSpPr>
          <p:spPr bwMode="auto">
            <a:xfrm>
              <a:off x="3204724" y="312517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5,1</a:t>
              </a:r>
            </a:p>
          </p:txBody>
        </p:sp>
        <p:sp>
          <p:nvSpPr>
            <p:cNvPr id="64" name="Text Box 80">
              <a:extLst>
                <a:ext uri="{FF2B5EF4-FFF2-40B4-BE49-F238E27FC236}">
                  <a16:creationId xmlns:a16="http://schemas.microsoft.com/office/drawing/2014/main" id="{A7E3243C-6554-DC47-BFBE-42945D6FF6FF}"/>
                </a:ext>
              </a:extLst>
            </p:cNvPr>
            <p:cNvSpPr txBox="1">
              <a:spLocks noChangeArrowheads="1"/>
            </p:cNvSpPr>
            <p:nvPr/>
          </p:nvSpPr>
          <p:spPr bwMode="auto">
            <a:xfrm>
              <a:off x="2889039" y="2678936"/>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grpSp>
      <p:grpSp>
        <p:nvGrpSpPr>
          <p:cNvPr id="65" name="Group 466">
            <a:extLst>
              <a:ext uri="{FF2B5EF4-FFF2-40B4-BE49-F238E27FC236}">
                <a16:creationId xmlns:a16="http://schemas.microsoft.com/office/drawing/2014/main" id="{F6F1616A-856A-3949-8403-B1A72ECE2E06}"/>
              </a:ext>
            </a:extLst>
          </p:cNvPr>
          <p:cNvGrpSpPr/>
          <p:nvPr/>
        </p:nvGrpSpPr>
        <p:grpSpPr>
          <a:xfrm>
            <a:off x="500301" y="1752745"/>
            <a:ext cx="3548974" cy="2074862"/>
            <a:chOff x="500301" y="1752745"/>
            <a:chExt cx="3548974" cy="2074862"/>
          </a:xfrm>
        </p:grpSpPr>
        <p:sp>
          <p:nvSpPr>
            <p:cNvPr id="66" name="Text Box 84">
              <a:extLst>
                <a:ext uri="{FF2B5EF4-FFF2-40B4-BE49-F238E27FC236}">
                  <a16:creationId xmlns:a16="http://schemas.microsoft.com/office/drawing/2014/main" id="{016FFAC0-BC22-C545-8292-9A98620101A5}"/>
                </a:ext>
              </a:extLst>
            </p:cNvPr>
            <p:cNvSpPr txBox="1">
              <a:spLocks noChangeArrowheads="1"/>
            </p:cNvSpPr>
            <p:nvPr/>
          </p:nvSpPr>
          <p:spPr bwMode="auto">
            <a:xfrm>
              <a:off x="2760225" y="1752745"/>
              <a:ext cx="222250"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p>
          </p:txBody>
        </p:sp>
        <p:sp>
          <p:nvSpPr>
            <p:cNvPr id="67" name="Text Box 83">
              <a:extLst>
                <a:ext uri="{FF2B5EF4-FFF2-40B4-BE49-F238E27FC236}">
                  <a16:creationId xmlns:a16="http://schemas.microsoft.com/office/drawing/2014/main" id="{10445B63-0B84-D343-8D51-31E2DEF029F8}"/>
                </a:ext>
              </a:extLst>
            </p:cNvPr>
            <p:cNvSpPr txBox="1">
              <a:spLocks noChangeArrowheads="1"/>
            </p:cNvSpPr>
            <p:nvPr/>
          </p:nvSpPr>
          <p:spPr bwMode="auto">
            <a:xfrm>
              <a:off x="1443276" y="176635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68" name="Text Box 87">
              <a:extLst>
                <a:ext uri="{FF2B5EF4-FFF2-40B4-BE49-F238E27FC236}">
                  <a16:creationId xmlns:a16="http://schemas.microsoft.com/office/drawing/2014/main" id="{8AED05A2-2D63-7645-9CFF-ED856B4EA886}"/>
                </a:ext>
              </a:extLst>
            </p:cNvPr>
            <p:cNvSpPr txBox="1">
              <a:spLocks noChangeArrowheads="1"/>
            </p:cNvSpPr>
            <p:nvPr/>
          </p:nvSpPr>
          <p:spPr bwMode="auto">
            <a:xfrm>
              <a:off x="1450533" y="358154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69" name="Text Box 89">
              <a:extLst>
                <a:ext uri="{FF2B5EF4-FFF2-40B4-BE49-F238E27FC236}">
                  <a16:creationId xmlns:a16="http://schemas.microsoft.com/office/drawing/2014/main" id="{389A0891-F1D1-094B-A233-56340BAF49A1}"/>
                </a:ext>
              </a:extLst>
            </p:cNvPr>
            <p:cNvSpPr txBox="1">
              <a:spLocks noChangeArrowheads="1"/>
            </p:cNvSpPr>
            <p:nvPr/>
          </p:nvSpPr>
          <p:spPr bwMode="auto">
            <a:xfrm>
              <a:off x="500301" y="2723388"/>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70" name="Text Box 93">
              <a:extLst>
                <a:ext uri="{FF2B5EF4-FFF2-40B4-BE49-F238E27FC236}">
                  <a16:creationId xmlns:a16="http://schemas.microsoft.com/office/drawing/2014/main" id="{2D56887B-3403-E144-930D-91769C2BF31B}"/>
                </a:ext>
              </a:extLst>
            </p:cNvPr>
            <p:cNvSpPr txBox="1">
              <a:spLocks noChangeArrowheads="1"/>
            </p:cNvSpPr>
            <p:nvPr/>
          </p:nvSpPr>
          <p:spPr bwMode="auto">
            <a:xfrm>
              <a:off x="2716682" y="3567030"/>
              <a:ext cx="222250"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71" name="Text Box 93">
              <a:extLst>
                <a:ext uri="{FF2B5EF4-FFF2-40B4-BE49-F238E27FC236}">
                  <a16:creationId xmlns:a16="http://schemas.microsoft.com/office/drawing/2014/main" id="{16B9B13E-11EB-4948-95CB-EF1F41401C5E}"/>
                </a:ext>
              </a:extLst>
            </p:cNvPr>
            <p:cNvSpPr txBox="1">
              <a:spLocks noChangeArrowheads="1"/>
            </p:cNvSpPr>
            <p:nvPr/>
          </p:nvSpPr>
          <p:spPr bwMode="auto">
            <a:xfrm>
              <a:off x="3827025" y="2685287"/>
              <a:ext cx="222250"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grpSp>
      <p:grpSp>
        <p:nvGrpSpPr>
          <p:cNvPr id="72" name="Group 336">
            <a:extLst>
              <a:ext uri="{FF2B5EF4-FFF2-40B4-BE49-F238E27FC236}">
                <a16:creationId xmlns:a16="http://schemas.microsoft.com/office/drawing/2014/main" id="{9F49B1C9-E54D-F340-AB3B-4CD507627B89}"/>
              </a:ext>
            </a:extLst>
          </p:cNvPr>
          <p:cNvGrpSpPr/>
          <p:nvPr/>
        </p:nvGrpSpPr>
        <p:grpSpPr>
          <a:xfrm>
            <a:off x="5148501" y="1730894"/>
            <a:ext cx="3464379" cy="2064055"/>
            <a:chOff x="5148501" y="1643806"/>
            <a:chExt cx="3464379" cy="2064055"/>
          </a:xfrm>
        </p:grpSpPr>
        <p:grpSp>
          <p:nvGrpSpPr>
            <p:cNvPr id="73" name="Group 329">
              <a:extLst>
                <a:ext uri="{FF2B5EF4-FFF2-40B4-BE49-F238E27FC236}">
                  <a16:creationId xmlns:a16="http://schemas.microsoft.com/office/drawing/2014/main" id="{851DCDEA-CAB7-CA4D-8C25-4E90A5C5033F}"/>
                </a:ext>
              </a:extLst>
            </p:cNvPr>
            <p:cNvGrpSpPr/>
            <p:nvPr/>
          </p:nvGrpSpPr>
          <p:grpSpPr>
            <a:xfrm>
              <a:off x="5148501" y="1643806"/>
              <a:ext cx="3464379" cy="2064055"/>
              <a:chOff x="5148501" y="1643806"/>
              <a:chExt cx="3464379" cy="2064055"/>
            </a:xfrm>
          </p:grpSpPr>
          <p:sp>
            <p:nvSpPr>
              <p:cNvPr id="80" name="Text Box 84">
                <a:extLst>
                  <a:ext uri="{FF2B5EF4-FFF2-40B4-BE49-F238E27FC236}">
                    <a16:creationId xmlns:a16="http://schemas.microsoft.com/office/drawing/2014/main" id="{953BBE87-F1DA-704E-A1BB-BDB827B19DAA}"/>
                  </a:ext>
                </a:extLst>
              </p:cNvPr>
              <p:cNvSpPr txBox="1">
                <a:spLocks noChangeArrowheads="1"/>
              </p:cNvSpPr>
              <p:nvPr/>
            </p:nvSpPr>
            <p:spPr bwMode="auto">
              <a:xfrm>
                <a:off x="7451969" y="1643806"/>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81" name="Text Box 83">
                <a:extLst>
                  <a:ext uri="{FF2B5EF4-FFF2-40B4-BE49-F238E27FC236}">
                    <a16:creationId xmlns:a16="http://schemas.microsoft.com/office/drawing/2014/main" id="{E3C50123-8450-A84D-9B7B-01ABA29BAE94}"/>
                  </a:ext>
                </a:extLst>
              </p:cNvPr>
              <p:cNvSpPr txBox="1">
                <a:spLocks noChangeArrowheads="1"/>
              </p:cNvSpPr>
              <p:nvPr/>
            </p:nvSpPr>
            <p:spPr bwMode="auto">
              <a:xfrm>
                <a:off x="6091476" y="165749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82" name="Text Box 87">
                <a:extLst>
                  <a:ext uri="{FF2B5EF4-FFF2-40B4-BE49-F238E27FC236}">
                    <a16:creationId xmlns:a16="http://schemas.microsoft.com/office/drawing/2014/main" id="{702240EC-434F-984A-93A0-6CB7846F4F72}"/>
                  </a:ext>
                </a:extLst>
              </p:cNvPr>
              <p:cNvSpPr txBox="1">
                <a:spLocks noChangeArrowheads="1"/>
              </p:cNvSpPr>
              <p:nvPr/>
            </p:nvSpPr>
            <p:spPr bwMode="auto">
              <a:xfrm>
                <a:off x="6087847" y="3461798"/>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83" name="Text Box 89">
                <a:extLst>
                  <a:ext uri="{FF2B5EF4-FFF2-40B4-BE49-F238E27FC236}">
                    <a16:creationId xmlns:a16="http://schemas.microsoft.com/office/drawing/2014/main" id="{939251BE-8086-E24F-A5CE-8FB914BBFE53}"/>
                  </a:ext>
                </a:extLst>
              </p:cNvPr>
              <p:cNvSpPr txBox="1">
                <a:spLocks noChangeArrowheads="1"/>
              </p:cNvSpPr>
              <p:nvPr/>
            </p:nvSpPr>
            <p:spPr bwMode="auto">
              <a:xfrm>
                <a:off x="5148501" y="2614528"/>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84" name="Text Box 93">
                <a:extLst>
                  <a:ext uri="{FF2B5EF4-FFF2-40B4-BE49-F238E27FC236}">
                    <a16:creationId xmlns:a16="http://schemas.microsoft.com/office/drawing/2014/main" id="{657B6B8F-5C7E-4F4B-89BC-9F7CDCBA1BFC}"/>
                  </a:ext>
                </a:extLst>
              </p:cNvPr>
              <p:cNvSpPr txBox="1">
                <a:spLocks noChangeArrowheads="1"/>
              </p:cNvSpPr>
              <p:nvPr/>
            </p:nvSpPr>
            <p:spPr bwMode="auto">
              <a:xfrm>
                <a:off x="7441084" y="3458091"/>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85" name="Text Box 88">
                <a:extLst>
                  <a:ext uri="{FF2B5EF4-FFF2-40B4-BE49-F238E27FC236}">
                    <a16:creationId xmlns:a16="http://schemas.microsoft.com/office/drawing/2014/main" id="{EA901378-7B50-9D4D-8006-7EDA419588FD}"/>
                  </a:ext>
                </a:extLst>
              </p:cNvPr>
              <p:cNvSpPr txBox="1">
                <a:spLocks noChangeArrowheads="1"/>
              </p:cNvSpPr>
              <p:nvPr/>
            </p:nvSpPr>
            <p:spPr bwMode="auto">
              <a:xfrm>
                <a:off x="8482705" y="2580963"/>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grpSp>
        <p:grpSp>
          <p:nvGrpSpPr>
            <p:cNvPr id="74" name="Group 335">
              <a:extLst>
                <a:ext uri="{FF2B5EF4-FFF2-40B4-BE49-F238E27FC236}">
                  <a16:creationId xmlns:a16="http://schemas.microsoft.com/office/drawing/2014/main" id="{FE0CD6EE-7BC8-4D40-9FA2-1CFED5B08532}"/>
                </a:ext>
              </a:extLst>
            </p:cNvPr>
            <p:cNvGrpSpPr/>
            <p:nvPr/>
          </p:nvGrpSpPr>
          <p:grpSpPr>
            <a:xfrm>
              <a:off x="5556072" y="2148064"/>
              <a:ext cx="2625648" cy="1165866"/>
              <a:chOff x="5556072" y="2148064"/>
              <a:chExt cx="2625648" cy="1165866"/>
            </a:xfrm>
          </p:grpSpPr>
          <p:cxnSp>
            <p:nvCxnSpPr>
              <p:cNvPr id="75" name="Straight Arrow Connector 74">
                <a:extLst>
                  <a:ext uri="{FF2B5EF4-FFF2-40B4-BE49-F238E27FC236}">
                    <a16:creationId xmlns:a16="http://schemas.microsoft.com/office/drawing/2014/main" id="{D7580D9F-A61E-1E4E-801E-12615355620C}"/>
                  </a:ext>
                </a:extLst>
              </p:cNvPr>
              <p:cNvCxnSpPr/>
              <p:nvPr/>
            </p:nvCxnSpPr>
            <p:spPr bwMode="auto">
              <a:xfrm rot="5400000" flipH="1" flipV="1">
                <a:off x="5577843" y="2126293"/>
                <a:ext cx="459389" cy="502932"/>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76" name="Straight Arrow Connector 75">
                <a:extLst>
                  <a:ext uri="{FF2B5EF4-FFF2-40B4-BE49-F238E27FC236}">
                    <a16:creationId xmlns:a16="http://schemas.microsoft.com/office/drawing/2014/main" id="{90CF674A-BEAE-524E-916C-4D88992113E4}"/>
                  </a:ext>
                </a:extLst>
              </p:cNvPr>
              <p:cNvCxnSpPr/>
              <p:nvPr/>
            </p:nvCxnSpPr>
            <p:spPr bwMode="auto">
              <a:xfrm rot="5400000" flipH="1" flipV="1">
                <a:off x="7695117" y="2719564"/>
                <a:ext cx="404959" cy="568246"/>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77" name="Straight Arrow Connector 76">
                <a:extLst>
                  <a:ext uri="{FF2B5EF4-FFF2-40B4-BE49-F238E27FC236}">
                    <a16:creationId xmlns:a16="http://schemas.microsoft.com/office/drawing/2014/main" id="{1ED65CA3-ECC0-8F48-8EA6-92EBD0DA6D2B}"/>
                  </a:ext>
                </a:extLst>
              </p:cNvPr>
              <p:cNvCxnSpPr/>
              <p:nvPr/>
            </p:nvCxnSpPr>
            <p:spPr bwMode="auto">
              <a:xfrm flipV="1">
                <a:off x="6319166" y="3313929"/>
                <a:ext cx="1034144" cy="1"/>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78" name="Straight Arrow Connector 77">
                <a:extLst>
                  <a:ext uri="{FF2B5EF4-FFF2-40B4-BE49-F238E27FC236}">
                    <a16:creationId xmlns:a16="http://schemas.microsoft.com/office/drawing/2014/main" id="{B05794D5-3EB8-1248-B1C4-5CE27602C509}"/>
                  </a:ext>
                </a:extLst>
              </p:cNvPr>
              <p:cNvCxnSpPr/>
              <p:nvPr/>
            </p:nvCxnSpPr>
            <p:spPr bwMode="auto">
              <a:xfrm rot="5400000">
                <a:off x="5682352" y="2677115"/>
                <a:ext cx="968829" cy="158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79" name="Straight Arrow Connector 78">
                <a:extLst>
                  <a:ext uri="{FF2B5EF4-FFF2-40B4-BE49-F238E27FC236}">
                    <a16:creationId xmlns:a16="http://schemas.microsoft.com/office/drawing/2014/main" id="{948AF99B-4B39-FC4D-BA52-AFF66D2678DB}"/>
                  </a:ext>
                </a:extLst>
              </p:cNvPr>
              <p:cNvCxnSpPr/>
              <p:nvPr/>
            </p:nvCxnSpPr>
            <p:spPr bwMode="auto">
              <a:xfrm rot="5400000" flipH="1" flipV="1">
                <a:off x="7021298" y="2677115"/>
                <a:ext cx="968826" cy="2"/>
              </a:xfrm>
              <a:prstGeom prst="straightConnector1">
                <a:avLst/>
              </a:prstGeom>
              <a:solidFill>
                <a:schemeClr val="accent1"/>
              </a:solidFill>
              <a:ln w="38100" cap="flat" cmpd="sng" algn="ctr">
                <a:solidFill>
                  <a:schemeClr val="tx1"/>
                </a:solidFill>
                <a:prstDash val="solid"/>
                <a:round/>
                <a:headEnd type="none" w="sm" len="sm"/>
                <a:tailEnd type="arrow"/>
              </a:ln>
              <a:effectLst/>
            </p:spPr>
          </p:cxnSp>
        </p:grpSp>
      </p:grpSp>
      <p:grpSp>
        <p:nvGrpSpPr>
          <p:cNvPr id="86" name="Group 409">
            <a:extLst>
              <a:ext uri="{FF2B5EF4-FFF2-40B4-BE49-F238E27FC236}">
                <a16:creationId xmlns:a16="http://schemas.microsoft.com/office/drawing/2014/main" id="{4A557FB1-18F5-C144-B10C-28483F4C0BFB}"/>
              </a:ext>
            </a:extLst>
          </p:cNvPr>
          <p:cNvGrpSpPr/>
          <p:nvPr/>
        </p:nvGrpSpPr>
        <p:grpSpPr>
          <a:xfrm>
            <a:off x="778341" y="4611978"/>
            <a:ext cx="3145974" cy="1894504"/>
            <a:chOff x="778341" y="4524890"/>
            <a:chExt cx="3145974" cy="1894504"/>
          </a:xfrm>
        </p:grpSpPr>
        <p:sp>
          <p:nvSpPr>
            <p:cNvPr id="87" name="Text Box 10">
              <a:extLst>
                <a:ext uri="{FF2B5EF4-FFF2-40B4-BE49-F238E27FC236}">
                  <a16:creationId xmlns:a16="http://schemas.microsoft.com/office/drawing/2014/main" id="{4A95DD0F-C78F-D244-87C3-FD47C10F96D6}"/>
                </a:ext>
              </a:extLst>
            </p:cNvPr>
            <p:cNvSpPr txBox="1">
              <a:spLocks noChangeArrowheads="1"/>
            </p:cNvSpPr>
            <p:nvPr/>
          </p:nvSpPr>
          <p:spPr bwMode="auto">
            <a:xfrm>
              <a:off x="880846" y="4830598"/>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b="1" dirty="0">
                  <a:solidFill>
                    <a:srgbClr val="00B050"/>
                  </a:solidFill>
                  <a:latin typeface="+mn-lt"/>
                </a:rPr>
                <a:t>0</a:t>
              </a:r>
            </a:p>
          </p:txBody>
        </p:sp>
        <p:sp>
          <p:nvSpPr>
            <p:cNvPr id="88" name="Oval 14">
              <a:extLst>
                <a:ext uri="{FF2B5EF4-FFF2-40B4-BE49-F238E27FC236}">
                  <a16:creationId xmlns:a16="http://schemas.microsoft.com/office/drawing/2014/main" id="{C31C0F44-79C3-884A-8287-A3A386A6B69B}"/>
                </a:ext>
              </a:extLst>
            </p:cNvPr>
            <p:cNvSpPr>
              <a:spLocks noChangeArrowheads="1"/>
            </p:cNvSpPr>
            <p:nvPr/>
          </p:nvSpPr>
          <p:spPr bwMode="auto">
            <a:xfrm>
              <a:off x="2835745" y="465287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89" name="Oval 15">
              <a:extLst>
                <a:ext uri="{FF2B5EF4-FFF2-40B4-BE49-F238E27FC236}">
                  <a16:creationId xmlns:a16="http://schemas.microsoft.com/office/drawing/2014/main" id="{BF774DCB-3062-9745-ABD7-BCFAEB09CEDA}"/>
                </a:ext>
              </a:extLst>
            </p:cNvPr>
            <p:cNvSpPr>
              <a:spLocks noChangeArrowheads="1"/>
            </p:cNvSpPr>
            <p:nvPr/>
          </p:nvSpPr>
          <p:spPr bwMode="auto">
            <a:xfrm>
              <a:off x="1496799" y="592650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90" name="Oval 16">
              <a:extLst>
                <a:ext uri="{FF2B5EF4-FFF2-40B4-BE49-F238E27FC236}">
                  <a16:creationId xmlns:a16="http://schemas.microsoft.com/office/drawing/2014/main" id="{EB46ADD3-6D51-B44C-92D6-9C4835B0BC36}"/>
                </a:ext>
              </a:extLst>
            </p:cNvPr>
            <p:cNvSpPr>
              <a:spLocks noChangeArrowheads="1"/>
            </p:cNvSpPr>
            <p:nvPr/>
          </p:nvSpPr>
          <p:spPr bwMode="auto">
            <a:xfrm>
              <a:off x="1496799" y="46528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91" name="Oval 18">
              <a:extLst>
                <a:ext uri="{FF2B5EF4-FFF2-40B4-BE49-F238E27FC236}">
                  <a16:creationId xmlns:a16="http://schemas.microsoft.com/office/drawing/2014/main" id="{EEC3718B-85AE-2249-8E26-920C21E50846}"/>
                </a:ext>
              </a:extLst>
            </p:cNvPr>
            <p:cNvSpPr>
              <a:spLocks noChangeArrowheads="1"/>
            </p:cNvSpPr>
            <p:nvPr/>
          </p:nvSpPr>
          <p:spPr bwMode="auto">
            <a:xfrm>
              <a:off x="3619515" y="5306019"/>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92" name="Oval 7">
              <a:extLst>
                <a:ext uri="{FF2B5EF4-FFF2-40B4-BE49-F238E27FC236}">
                  <a16:creationId xmlns:a16="http://schemas.microsoft.com/office/drawing/2014/main" id="{BE6562CE-4993-8846-9938-E9DF646A3482}"/>
                </a:ext>
              </a:extLst>
            </p:cNvPr>
            <p:cNvSpPr>
              <a:spLocks noChangeArrowheads="1"/>
            </p:cNvSpPr>
            <p:nvPr/>
          </p:nvSpPr>
          <p:spPr bwMode="auto">
            <a:xfrm>
              <a:off x="778341" y="5327791"/>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93" name="Text Box 67">
              <a:extLst>
                <a:ext uri="{FF2B5EF4-FFF2-40B4-BE49-F238E27FC236}">
                  <a16:creationId xmlns:a16="http://schemas.microsoft.com/office/drawing/2014/main" id="{08E1ECEB-B7E0-6344-8A3D-1E98971C1DF3}"/>
                </a:ext>
              </a:extLst>
            </p:cNvPr>
            <p:cNvSpPr txBox="1">
              <a:spLocks noChangeArrowheads="1"/>
            </p:cNvSpPr>
            <p:nvPr/>
          </p:nvSpPr>
          <p:spPr bwMode="auto">
            <a:xfrm>
              <a:off x="2027478" y="4922219"/>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3</a:t>
              </a:r>
            </a:p>
          </p:txBody>
        </p:sp>
        <p:sp>
          <p:nvSpPr>
            <p:cNvPr id="94" name="Text Box 69">
              <a:extLst>
                <a:ext uri="{FF2B5EF4-FFF2-40B4-BE49-F238E27FC236}">
                  <a16:creationId xmlns:a16="http://schemas.microsoft.com/office/drawing/2014/main" id="{C70B56D7-E5A2-2F4A-8C14-B123ADBB4720}"/>
                </a:ext>
              </a:extLst>
            </p:cNvPr>
            <p:cNvSpPr txBox="1">
              <a:spLocks noChangeArrowheads="1"/>
            </p:cNvSpPr>
            <p:nvPr/>
          </p:nvSpPr>
          <p:spPr bwMode="auto">
            <a:xfrm>
              <a:off x="1687297" y="5332253"/>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0</a:t>
              </a:r>
            </a:p>
          </p:txBody>
        </p:sp>
        <p:sp>
          <p:nvSpPr>
            <p:cNvPr id="95" name="Text Box 70">
              <a:extLst>
                <a:ext uri="{FF2B5EF4-FFF2-40B4-BE49-F238E27FC236}">
                  <a16:creationId xmlns:a16="http://schemas.microsoft.com/office/drawing/2014/main" id="{B3E0A147-3484-0841-A557-423C74F9B63C}"/>
                </a:ext>
              </a:extLst>
            </p:cNvPr>
            <p:cNvSpPr txBox="1">
              <a:spLocks noChangeArrowheads="1"/>
            </p:cNvSpPr>
            <p:nvPr/>
          </p:nvSpPr>
          <p:spPr bwMode="auto">
            <a:xfrm>
              <a:off x="1019639" y="5817568"/>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a:t>
              </a:r>
              <a:r>
                <a:rPr lang="en-US" sz="1600" b="1" dirty="0">
                  <a:solidFill>
                    <a:srgbClr val="00B050"/>
                  </a:solidFill>
                  <a:latin typeface="+mn-lt"/>
                </a:rPr>
                <a:t>1</a:t>
              </a:r>
            </a:p>
          </p:txBody>
        </p:sp>
        <p:sp>
          <p:nvSpPr>
            <p:cNvPr id="96" name="Text Box 71">
              <a:extLst>
                <a:ext uri="{FF2B5EF4-FFF2-40B4-BE49-F238E27FC236}">
                  <a16:creationId xmlns:a16="http://schemas.microsoft.com/office/drawing/2014/main" id="{0FD14024-5F4A-CB42-BC0F-B3BA7C11C561}"/>
                </a:ext>
              </a:extLst>
            </p:cNvPr>
            <p:cNvSpPr txBox="1">
              <a:spLocks noChangeArrowheads="1"/>
            </p:cNvSpPr>
            <p:nvPr/>
          </p:nvSpPr>
          <p:spPr bwMode="auto">
            <a:xfrm>
              <a:off x="2072835" y="559822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1</a:t>
              </a:r>
            </a:p>
          </p:txBody>
        </p:sp>
        <p:sp>
          <p:nvSpPr>
            <p:cNvPr id="97" name="Text Box 73">
              <a:extLst>
                <a:ext uri="{FF2B5EF4-FFF2-40B4-BE49-F238E27FC236}">
                  <a16:creationId xmlns:a16="http://schemas.microsoft.com/office/drawing/2014/main" id="{7DA69F45-BCB1-3A43-A0C1-A7222B69C45E}"/>
                </a:ext>
              </a:extLst>
            </p:cNvPr>
            <p:cNvSpPr txBox="1">
              <a:spLocks noChangeArrowheads="1"/>
            </p:cNvSpPr>
            <p:nvPr/>
          </p:nvSpPr>
          <p:spPr bwMode="auto">
            <a:xfrm>
              <a:off x="2118191" y="4524890"/>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b="1" dirty="0">
                  <a:solidFill>
                    <a:srgbClr val="00B050"/>
                  </a:solidFill>
                  <a:latin typeface="+mn-lt"/>
                </a:rPr>
                <a:t>4</a:t>
              </a:r>
            </a:p>
          </p:txBody>
        </p:sp>
        <p:sp>
          <p:nvSpPr>
            <p:cNvPr id="98" name="Text Box 80">
              <a:extLst>
                <a:ext uri="{FF2B5EF4-FFF2-40B4-BE49-F238E27FC236}">
                  <a16:creationId xmlns:a16="http://schemas.microsoft.com/office/drawing/2014/main" id="{CB0CC457-16C3-BF4A-AF70-3AAB9F6D03AE}"/>
                </a:ext>
              </a:extLst>
            </p:cNvPr>
            <p:cNvSpPr txBox="1">
              <a:spLocks noChangeArrowheads="1"/>
            </p:cNvSpPr>
            <p:nvPr/>
          </p:nvSpPr>
          <p:spPr bwMode="auto">
            <a:xfrm>
              <a:off x="2159695" y="6173173"/>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sp>
          <p:nvSpPr>
            <p:cNvPr id="99" name="Text Box 153">
              <a:extLst>
                <a:ext uri="{FF2B5EF4-FFF2-40B4-BE49-F238E27FC236}">
                  <a16:creationId xmlns:a16="http://schemas.microsoft.com/office/drawing/2014/main" id="{E0F1AB1C-1CB2-9945-92CE-DFC1546C588C}"/>
                </a:ext>
              </a:extLst>
            </p:cNvPr>
            <p:cNvSpPr txBox="1">
              <a:spLocks noChangeArrowheads="1"/>
            </p:cNvSpPr>
            <p:nvPr/>
          </p:nvSpPr>
          <p:spPr bwMode="auto">
            <a:xfrm>
              <a:off x="3318351" y="4850554"/>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2</a:t>
              </a:r>
            </a:p>
          </p:txBody>
        </p:sp>
        <p:cxnSp>
          <p:nvCxnSpPr>
            <p:cNvPr id="100" name="Straight Arrow Connector 99">
              <a:extLst>
                <a:ext uri="{FF2B5EF4-FFF2-40B4-BE49-F238E27FC236}">
                  <a16:creationId xmlns:a16="http://schemas.microsoft.com/office/drawing/2014/main" id="{D7FA0C4F-F8D4-5840-A21A-9DBFF7C3FB6B}"/>
                </a:ext>
              </a:extLst>
            </p:cNvPr>
            <p:cNvCxnSpPr>
              <a:stCxn id="92" idx="5"/>
              <a:endCxn id="89" idx="1"/>
            </p:cNvCxnSpPr>
            <p:nvPr/>
          </p:nvCxnSpPr>
          <p:spPr bwMode="auto">
            <a:xfrm rot="16200000" flipH="1">
              <a:off x="1098376" y="5528082"/>
              <a:ext cx="383188"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01" name="Oval 14">
              <a:extLst>
                <a:ext uri="{FF2B5EF4-FFF2-40B4-BE49-F238E27FC236}">
                  <a16:creationId xmlns:a16="http://schemas.microsoft.com/office/drawing/2014/main" id="{6A6872F4-6E5F-C645-BDC3-AF8AF6120705}"/>
                </a:ext>
              </a:extLst>
            </p:cNvPr>
            <p:cNvSpPr>
              <a:spLocks noChangeArrowheads="1"/>
            </p:cNvSpPr>
            <p:nvPr/>
          </p:nvSpPr>
          <p:spPr bwMode="auto">
            <a:xfrm>
              <a:off x="2835743" y="592650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102" name="Straight Arrow Connector 101">
              <a:extLst>
                <a:ext uri="{FF2B5EF4-FFF2-40B4-BE49-F238E27FC236}">
                  <a16:creationId xmlns:a16="http://schemas.microsoft.com/office/drawing/2014/main" id="{63344406-0587-BB47-A1B2-CEE4F8BD688B}"/>
                </a:ext>
              </a:extLst>
            </p:cNvPr>
            <p:cNvCxnSpPr>
              <a:stCxn id="92" idx="0"/>
              <a:endCxn id="90" idx="2"/>
            </p:cNvCxnSpPr>
            <p:nvPr/>
          </p:nvCxnSpPr>
          <p:spPr bwMode="auto">
            <a:xfrm rot="5400000" flipH="1" flipV="1">
              <a:off x="952513" y="4783505"/>
              <a:ext cx="522515" cy="56605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3" name="Straight Arrow Connector 102">
              <a:extLst>
                <a:ext uri="{FF2B5EF4-FFF2-40B4-BE49-F238E27FC236}">
                  <a16:creationId xmlns:a16="http://schemas.microsoft.com/office/drawing/2014/main" id="{35937EA9-8CD8-EF41-8A21-9F946DEB29BC}"/>
                </a:ext>
              </a:extLst>
            </p:cNvPr>
            <p:cNvCxnSpPr>
              <a:stCxn id="88" idx="5"/>
              <a:endCxn id="91" idx="1"/>
            </p:cNvCxnSpPr>
            <p:nvPr/>
          </p:nvCxnSpPr>
          <p:spPr bwMode="auto">
            <a:xfrm rot="16200000" flipH="1">
              <a:off x="3161223" y="4847726"/>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4" name="Straight Arrow Connector 103">
              <a:extLst>
                <a:ext uri="{FF2B5EF4-FFF2-40B4-BE49-F238E27FC236}">
                  <a16:creationId xmlns:a16="http://schemas.microsoft.com/office/drawing/2014/main" id="{D4161CDF-E45B-974D-9E25-5828B4FDB772}"/>
                </a:ext>
              </a:extLst>
            </p:cNvPr>
            <p:cNvCxnSpPr>
              <a:stCxn id="101" idx="7"/>
              <a:endCxn id="91" idx="3"/>
            </p:cNvCxnSpPr>
            <p:nvPr/>
          </p:nvCxnSpPr>
          <p:spPr bwMode="auto">
            <a:xfrm rot="5400000" flipH="1" flipV="1">
              <a:off x="3177550" y="5484539"/>
              <a:ext cx="404959" cy="56824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5" name="Straight Arrow Connector 104">
              <a:extLst>
                <a:ext uri="{FF2B5EF4-FFF2-40B4-BE49-F238E27FC236}">
                  <a16:creationId xmlns:a16="http://schemas.microsoft.com/office/drawing/2014/main" id="{A698E1CD-5B04-0C4E-92E3-EE02667636DF}"/>
                </a:ext>
              </a:extLst>
            </p:cNvPr>
            <p:cNvCxnSpPr>
              <a:stCxn id="90" idx="6"/>
              <a:endCxn id="88" idx="2"/>
            </p:cNvCxnSpPr>
            <p:nvPr/>
          </p:nvCxnSpPr>
          <p:spPr bwMode="auto">
            <a:xfrm>
              <a:off x="1801599" y="4805276"/>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6" name="Straight Arrow Connector 105">
              <a:extLst>
                <a:ext uri="{FF2B5EF4-FFF2-40B4-BE49-F238E27FC236}">
                  <a16:creationId xmlns:a16="http://schemas.microsoft.com/office/drawing/2014/main" id="{C27AD0B5-F674-6940-AE42-D91B89F422C2}"/>
                </a:ext>
              </a:extLst>
            </p:cNvPr>
            <p:cNvCxnSpPr>
              <a:stCxn id="90" idx="5"/>
              <a:endCxn id="101" idx="1"/>
            </p:cNvCxnSpPr>
            <p:nvPr/>
          </p:nvCxnSpPr>
          <p:spPr bwMode="auto">
            <a:xfrm rot="16200000" flipH="1">
              <a:off x="1789620" y="4880381"/>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7" name="Straight Arrow Connector 106">
              <a:extLst>
                <a:ext uri="{FF2B5EF4-FFF2-40B4-BE49-F238E27FC236}">
                  <a16:creationId xmlns:a16="http://schemas.microsoft.com/office/drawing/2014/main" id="{E9016640-78EF-6647-B3F7-BA115C35FB7C}"/>
                </a:ext>
              </a:extLst>
            </p:cNvPr>
            <p:cNvCxnSpPr>
              <a:stCxn id="88" idx="3"/>
              <a:endCxn id="89" idx="7"/>
            </p:cNvCxnSpPr>
            <p:nvPr/>
          </p:nvCxnSpPr>
          <p:spPr bwMode="auto">
            <a:xfrm rot="5400000">
              <a:off x="1789622" y="4880381"/>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8" name="Straight Arrow Connector 107">
              <a:extLst>
                <a:ext uri="{FF2B5EF4-FFF2-40B4-BE49-F238E27FC236}">
                  <a16:creationId xmlns:a16="http://schemas.microsoft.com/office/drawing/2014/main" id="{E614FFC8-89D2-5D4A-A0DA-D03EE2C1804D}"/>
                </a:ext>
              </a:extLst>
            </p:cNvPr>
            <p:cNvCxnSpPr>
              <a:stCxn id="89" idx="5"/>
              <a:endCxn id="101" idx="3"/>
            </p:cNvCxnSpPr>
            <p:nvPr/>
          </p:nvCxnSpPr>
          <p:spPr bwMode="auto">
            <a:xfrm rot="5400000" flipH="1" flipV="1">
              <a:off x="2318670" y="5624959"/>
              <a:ext cx="1"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09" name="Straight Arrow Connector 108">
              <a:extLst>
                <a:ext uri="{FF2B5EF4-FFF2-40B4-BE49-F238E27FC236}">
                  <a16:creationId xmlns:a16="http://schemas.microsoft.com/office/drawing/2014/main" id="{51A69120-A6EB-D24D-ACE0-6872C36365DB}"/>
                </a:ext>
              </a:extLst>
            </p:cNvPr>
            <p:cNvCxnSpPr>
              <a:stCxn id="90" idx="4"/>
              <a:endCxn id="89" idx="0"/>
            </p:cNvCxnSpPr>
            <p:nvPr/>
          </p:nvCxnSpPr>
          <p:spPr bwMode="auto">
            <a:xfrm rot="5400000">
              <a:off x="1164785" y="5442090"/>
              <a:ext cx="968829" cy="1588"/>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110" name="Straight Arrow Connector 109">
              <a:extLst>
                <a:ext uri="{FF2B5EF4-FFF2-40B4-BE49-F238E27FC236}">
                  <a16:creationId xmlns:a16="http://schemas.microsoft.com/office/drawing/2014/main" id="{88E0EAB6-0F67-B848-8AC3-9FD4CE882D78}"/>
                </a:ext>
              </a:extLst>
            </p:cNvPr>
            <p:cNvCxnSpPr>
              <a:stCxn id="101" idx="0"/>
              <a:endCxn id="88" idx="4"/>
            </p:cNvCxnSpPr>
            <p:nvPr/>
          </p:nvCxnSpPr>
          <p:spPr bwMode="auto">
            <a:xfrm rot="5400000" flipH="1" flipV="1">
              <a:off x="2503731" y="5442090"/>
              <a:ext cx="96882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11" name="Text Box 80">
              <a:extLst>
                <a:ext uri="{FF2B5EF4-FFF2-40B4-BE49-F238E27FC236}">
                  <a16:creationId xmlns:a16="http://schemas.microsoft.com/office/drawing/2014/main" id="{08A4CE16-47BF-194C-88F3-23F593CC0E39}"/>
                </a:ext>
              </a:extLst>
            </p:cNvPr>
            <p:cNvSpPr txBox="1">
              <a:spLocks noChangeArrowheads="1"/>
            </p:cNvSpPr>
            <p:nvPr/>
          </p:nvSpPr>
          <p:spPr bwMode="auto">
            <a:xfrm>
              <a:off x="3128525" y="547648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dirty="0">
                  <a:solidFill>
                    <a:schemeClr val="tx1"/>
                  </a:solidFill>
                  <a:latin typeface="+mn-lt"/>
                </a:rPr>
                <a:t>0</a:t>
              </a:r>
            </a:p>
          </p:txBody>
        </p:sp>
        <p:sp>
          <p:nvSpPr>
            <p:cNvPr id="112" name="Text Box 80">
              <a:extLst>
                <a:ext uri="{FF2B5EF4-FFF2-40B4-BE49-F238E27FC236}">
                  <a16:creationId xmlns:a16="http://schemas.microsoft.com/office/drawing/2014/main" id="{30EC8515-19A4-864B-BE87-05D09A68D523}"/>
                </a:ext>
              </a:extLst>
            </p:cNvPr>
            <p:cNvSpPr txBox="1">
              <a:spLocks noChangeArrowheads="1"/>
            </p:cNvSpPr>
            <p:nvPr/>
          </p:nvSpPr>
          <p:spPr bwMode="auto">
            <a:xfrm>
              <a:off x="2638658" y="5356740"/>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cxnSp>
          <p:nvCxnSpPr>
            <p:cNvPr id="113" name="Straight Arrow Connector 112">
              <a:extLst>
                <a:ext uri="{FF2B5EF4-FFF2-40B4-BE49-F238E27FC236}">
                  <a16:creationId xmlns:a16="http://schemas.microsoft.com/office/drawing/2014/main" id="{E8EE278F-78E5-F142-8BD0-30BC0B290DED}"/>
                </a:ext>
              </a:extLst>
            </p:cNvPr>
            <p:cNvCxnSpPr>
              <a:stCxn id="92" idx="7"/>
              <a:endCxn id="90" idx="3"/>
            </p:cNvCxnSpPr>
            <p:nvPr/>
          </p:nvCxnSpPr>
          <p:spPr bwMode="auto">
            <a:xfrm rot="5400000" flipH="1" flipV="1">
              <a:off x="1060276" y="4891268"/>
              <a:ext cx="459389" cy="502932"/>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114" name="Text Box 69">
              <a:extLst>
                <a:ext uri="{FF2B5EF4-FFF2-40B4-BE49-F238E27FC236}">
                  <a16:creationId xmlns:a16="http://schemas.microsoft.com/office/drawing/2014/main" id="{1CB9350D-F5C4-564D-B934-CBA219D07E8B}"/>
                </a:ext>
              </a:extLst>
            </p:cNvPr>
            <p:cNvSpPr txBox="1">
              <a:spLocks noChangeArrowheads="1"/>
            </p:cNvSpPr>
            <p:nvPr/>
          </p:nvSpPr>
          <p:spPr bwMode="auto">
            <a:xfrm>
              <a:off x="1230098" y="5147195"/>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0</a:t>
              </a:r>
            </a:p>
          </p:txBody>
        </p:sp>
        <p:cxnSp>
          <p:nvCxnSpPr>
            <p:cNvPr id="115" name="Straight Arrow Connector 114">
              <a:extLst>
                <a:ext uri="{FF2B5EF4-FFF2-40B4-BE49-F238E27FC236}">
                  <a16:creationId xmlns:a16="http://schemas.microsoft.com/office/drawing/2014/main" id="{A1351BDF-75EB-904A-A777-D041C95580A0}"/>
                </a:ext>
              </a:extLst>
            </p:cNvPr>
            <p:cNvCxnSpPr>
              <a:stCxn id="89" idx="6"/>
              <a:endCxn id="101" idx="2"/>
            </p:cNvCxnSpPr>
            <p:nvPr/>
          </p:nvCxnSpPr>
          <p:spPr bwMode="auto">
            <a:xfrm flipV="1">
              <a:off x="1801599" y="6078904"/>
              <a:ext cx="1034144" cy="1"/>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116" name="Text Box 80">
              <a:extLst>
                <a:ext uri="{FF2B5EF4-FFF2-40B4-BE49-F238E27FC236}">
                  <a16:creationId xmlns:a16="http://schemas.microsoft.com/office/drawing/2014/main" id="{64203B09-E56B-8240-B7AD-74AB3D62FEB2}"/>
                </a:ext>
              </a:extLst>
            </p:cNvPr>
            <p:cNvSpPr txBox="1">
              <a:spLocks noChangeArrowheads="1"/>
            </p:cNvSpPr>
            <p:nvPr/>
          </p:nvSpPr>
          <p:spPr bwMode="auto">
            <a:xfrm>
              <a:off x="2170578" y="5835717"/>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cxnSp>
          <p:nvCxnSpPr>
            <p:cNvPr id="117" name="Straight Arrow Connector 116">
              <a:extLst>
                <a:ext uri="{FF2B5EF4-FFF2-40B4-BE49-F238E27FC236}">
                  <a16:creationId xmlns:a16="http://schemas.microsoft.com/office/drawing/2014/main" id="{678E7DD3-6626-E045-8168-CAA60C610D7B}"/>
                </a:ext>
              </a:extLst>
            </p:cNvPr>
            <p:cNvCxnSpPr>
              <a:stCxn id="101" idx="6"/>
              <a:endCxn id="91" idx="4"/>
            </p:cNvCxnSpPr>
            <p:nvPr/>
          </p:nvCxnSpPr>
          <p:spPr bwMode="auto">
            <a:xfrm flipV="1">
              <a:off x="3140543" y="5610819"/>
              <a:ext cx="631372" cy="468085"/>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118" name="Text Box 80">
              <a:extLst>
                <a:ext uri="{FF2B5EF4-FFF2-40B4-BE49-F238E27FC236}">
                  <a16:creationId xmlns:a16="http://schemas.microsoft.com/office/drawing/2014/main" id="{DB100CA4-6580-114B-A049-861EE89CA638}"/>
                </a:ext>
              </a:extLst>
            </p:cNvPr>
            <p:cNvSpPr txBox="1">
              <a:spLocks noChangeArrowheads="1"/>
            </p:cNvSpPr>
            <p:nvPr/>
          </p:nvSpPr>
          <p:spPr bwMode="auto">
            <a:xfrm>
              <a:off x="3411553" y="5846595"/>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grpSp>
      <p:grpSp>
        <p:nvGrpSpPr>
          <p:cNvPr id="119" name="Group 408">
            <a:extLst>
              <a:ext uri="{FF2B5EF4-FFF2-40B4-BE49-F238E27FC236}">
                <a16:creationId xmlns:a16="http://schemas.microsoft.com/office/drawing/2014/main" id="{2BDDB127-58E0-C04B-A848-E031E16955DA}"/>
              </a:ext>
            </a:extLst>
          </p:cNvPr>
          <p:cNvGrpSpPr/>
          <p:nvPr/>
        </p:nvGrpSpPr>
        <p:grpSpPr>
          <a:xfrm>
            <a:off x="620045" y="4476894"/>
            <a:ext cx="3457121" cy="2085749"/>
            <a:chOff x="620045" y="4389806"/>
            <a:chExt cx="3457121" cy="2085749"/>
          </a:xfrm>
        </p:grpSpPr>
        <p:grpSp>
          <p:nvGrpSpPr>
            <p:cNvPr id="120" name="Group 401">
              <a:extLst>
                <a:ext uri="{FF2B5EF4-FFF2-40B4-BE49-F238E27FC236}">
                  <a16:creationId xmlns:a16="http://schemas.microsoft.com/office/drawing/2014/main" id="{12C0EBD2-EE8D-EB41-A3F2-C3F091DDB7FF}"/>
                </a:ext>
              </a:extLst>
            </p:cNvPr>
            <p:cNvGrpSpPr/>
            <p:nvPr/>
          </p:nvGrpSpPr>
          <p:grpSpPr>
            <a:xfrm>
              <a:off x="620045" y="4389806"/>
              <a:ext cx="3457121" cy="2085749"/>
              <a:chOff x="620045" y="4389806"/>
              <a:chExt cx="3457121" cy="2085749"/>
            </a:xfrm>
          </p:grpSpPr>
          <p:sp>
            <p:nvSpPr>
              <p:cNvPr id="127" name="Text Box 83">
                <a:extLst>
                  <a:ext uri="{FF2B5EF4-FFF2-40B4-BE49-F238E27FC236}">
                    <a16:creationId xmlns:a16="http://schemas.microsoft.com/office/drawing/2014/main" id="{3683E451-3FFD-2A48-976E-8D52CCDDC409}"/>
                  </a:ext>
                </a:extLst>
              </p:cNvPr>
              <p:cNvSpPr txBox="1">
                <a:spLocks noChangeArrowheads="1"/>
              </p:cNvSpPr>
              <p:nvPr/>
            </p:nvSpPr>
            <p:spPr bwMode="auto">
              <a:xfrm>
                <a:off x="1573905" y="6218607"/>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128" name="Text Box 89">
                <a:extLst>
                  <a:ext uri="{FF2B5EF4-FFF2-40B4-BE49-F238E27FC236}">
                    <a16:creationId xmlns:a16="http://schemas.microsoft.com/office/drawing/2014/main" id="{5B398C0D-39EB-B94A-A1B5-1BFE6ABD483E}"/>
                  </a:ext>
                </a:extLst>
              </p:cNvPr>
              <p:cNvSpPr txBox="1">
                <a:spLocks noChangeArrowheads="1"/>
              </p:cNvSpPr>
              <p:nvPr/>
            </p:nvSpPr>
            <p:spPr bwMode="auto">
              <a:xfrm>
                <a:off x="620045" y="5346842"/>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129" name="Text Box 83">
                <a:extLst>
                  <a:ext uri="{FF2B5EF4-FFF2-40B4-BE49-F238E27FC236}">
                    <a16:creationId xmlns:a16="http://schemas.microsoft.com/office/drawing/2014/main" id="{45C3C411-419C-D048-A70A-883304CC78B1}"/>
                  </a:ext>
                </a:extLst>
              </p:cNvPr>
              <p:cNvSpPr txBox="1">
                <a:spLocks noChangeArrowheads="1"/>
              </p:cNvSpPr>
              <p:nvPr/>
            </p:nvSpPr>
            <p:spPr bwMode="auto">
              <a:xfrm>
                <a:off x="1563019" y="440069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130" name="Text Box 83">
                <a:extLst>
                  <a:ext uri="{FF2B5EF4-FFF2-40B4-BE49-F238E27FC236}">
                    <a16:creationId xmlns:a16="http://schemas.microsoft.com/office/drawing/2014/main" id="{A621D0C4-0E08-C34C-BF31-D54343DE5BB2}"/>
                  </a:ext>
                </a:extLst>
              </p:cNvPr>
              <p:cNvSpPr txBox="1">
                <a:spLocks noChangeArrowheads="1"/>
              </p:cNvSpPr>
              <p:nvPr/>
            </p:nvSpPr>
            <p:spPr bwMode="auto">
              <a:xfrm>
                <a:off x="2934619" y="6229492"/>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131" name="Text Box 83">
                <a:extLst>
                  <a:ext uri="{FF2B5EF4-FFF2-40B4-BE49-F238E27FC236}">
                    <a16:creationId xmlns:a16="http://schemas.microsoft.com/office/drawing/2014/main" id="{D3EF7939-100C-9943-AFE7-23557F5BD912}"/>
                  </a:ext>
                </a:extLst>
              </p:cNvPr>
              <p:cNvSpPr txBox="1">
                <a:spLocks noChangeArrowheads="1"/>
              </p:cNvSpPr>
              <p:nvPr/>
            </p:nvSpPr>
            <p:spPr bwMode="auto">
              <a:xfrm>
                <a:off x="3946991" y="533686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132" name="Text Box 83">
                <a:extLst>
                  <a:ext uri="{FF2B5EF4-FFF2-40B4-BE49-F238E27FC236}">
                    <a16:creationId xmlns:a16="http://schemas.microsoft.com/office/drawing/2014/main" id="{CCD346E6-57EC-AD49-B230-E6C1587F75AA}"/>
                  </a:ext>
                </a:extLst>
              </p:cNvPr>
              <p:cNvSpPr txBox="1">
                <a:spLocks noChangeArrowheads="1"/>
              </p:cNvSpPr>
              <p:nvPr/>
            </p:nvSpPr>
            <p:spPr bwMode="auto">
              <a:xfrm>
                <a:off x="2956391" y="4389806"/>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grpSp>
        <p:grpSp>
          <p:nvGrpSpPr>
            <p:cNvPr id="121" name="Group 407">
              <a:extLst>
                <a:ext uri="{FF2B5EF4-FFF2-40B4-BE49-F238E27FC236}">
                  <a16:creationId xmlns:a16="http://schemas.microsoft.com/office/drawing/2014/main" id="{B3F3936C-16DE-4B4E-992D-CDD503257F51}"/>
                </a:ext>
              </a:extLst>
            </p:cNvPr>
            <p:cNvGrpSpPr/>
            <p:nvPr/>
          </p:nvGrpSpPr>
          <p:grpSpPr>
            <a:xfrm>
              <a:off x="941628" y="4805275"/>
              <a:ext cx="2733411" cy="1381392"/>
              <a:chOff x="1083142" y="4957676"/>
              <a:chExt cx="2733411" cy="1381392"/>
            </a:xfrm>
          </p:grpSpPr>
          <p:cxnSp>
            <p:nvCxnSpPr>
              <p:cNvPr id="122" name="Straight Arrow Connector 121">
                <a:extLst>
                  <a:ext uri="{FF2B5EF4-FFF2-40B4-BE49-F238E27FC236}">
                    <a16:creationId xmlns:a16="http://schemas.microsoft.com/office/drawing/2014/main" id="{2A0AFF20-EC06-6047-AB8D-0D7536D1765B}"/>
                  </a:ext>
                </a:extLst>
              </p:cNvPr>
              <p:cNvCxnSpPr/>
              <p:nvPr/>
            </p:nvCxnSpPr>
            <p:spPr bwMode="auto">
              <a:xfrm rot="16200000" flipH="1">
                <a:off x="1250776" y="5680482"/>
                <a:ext cx="383188" cy="502932"/>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23" name="Straight Arrow Connector 122">
                <a:extLst>
                  <a:ext uri="{FF2B5EF4-FFF2-40B4-BE49-F238E27FC236}">
                    <a16:creationId xmlns:a16="http://schemas.microsoft.com/office/drawing/2014/main" id="{80A49B1B-5DD9-1B45-9F2E-737571366446}"/>
                  </a:ext>
                </a:extLst>
              </p:cNvPr>
              <p:cNvCxnSpPr/>
              <p:nvPr/>
            </p:nvCxnSpPr>
            <p:spPr bwMode="auto">
              <a:xfrm rot="5400000" flipH="1" flipV="1">
                <a:off x="1104913" y="4935905"/>
                <a:ext cx="522515" cy="56605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24" name="Straight Arrow Connector 123">
                <a:extLst>
                  <a:ext uri="{FF2B5EF4-FFF2-40B4-BE49-F238E27FC236}">
                    <a16:creationId xmlns:a16="http://schemas.microsoft.com/office/drawing/2014/main" id="{5579328B-FBF2-F14A-8BFF-88A9DD18FC36}"/>
                  </a:ext>
                </a:extLst>
              </p:cNvPr>
              <p:cNvCxnSpPr/>
              <p:nvPr/>
            </p:nvCxnSpPr>
            <p:spPr bwMode="auto">
              <a:xfrm rot="5400000" flipH="1" flipV="1">
                <a:off x="3329950" y="5636939"/>
                <a:ext cx="404959" cy="568246"/>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25" name="Straight Arrow Connector 124">
                <a:extLst>
                  <a:ext uri="{FF2B5EF4-FFF2-40B4-BE49-F238E27FC236}">
                    <a16:creationId xmlns:a16="http://schemas.microsoft.com/office/drawing/2014/main" id="{957E6668-3AE7-2A42-BED1-710A0EACEFA9}"/>
                  </a:ext>
                </a:extLst>
              </p:cNvPr>
              <p:cNvCxnSpPr/>
              <p:nvPr/>
            </p:nvCxnSpPr>
            <p:spPr bwMode="auto">
              <a:xfrm rot="5400000" flipH="1" flipV="1">
                <a:off x="2471070" y="5777359"/>
                <a:ext cx="1" cy="112341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26" name="Straight Arrow Connector 125">
                <a:extLst>
                  <a:ext uri="{FF2B5EF4-FFF2-40B4-BE49-F238E27FC236}">
                    <a16:creationId xmlns:a16="http://schemas.microsoft.com/office/drawing/2014/main" id="{1773C32F-9048-E74D-8ABD-1C892722C170}"/>
                  </a:ext>
                </a:extLst>
              </p:cNvPr>
              <p:cNvCxnSpPr/>
              <p:nvPr/>
            </p:nvCxnSpPr>
            <p:spPr bwMode="auto">
              <a:xfrm rot="5400000" flipH="1" flipV="1">
                <a:off x="2656131" y="5594490"/>
                <a:ext cx="968826" cy="2"/>
              </a:xfrm>
              <a:prstGeom prst="straightConnector1">
                <a:avLst/>
              </a:prstGeom>
              <a:solidFill>
                <a:schemeClr val="accent1"/>
              </a:solidFill>
              <a:ln w="38100" cap="flat" cmpd="sng" algn="ctr">
                <a:solidFill>
                  <a:schemeClr val="tx1"/>
                </a:solidFill>
                <a:prstDash val="solid"/>
                <a:round/>
                <a:headEnd type="none" w="sm" len="sm"/>
                <a:tailEnd type="arrow"/>
              </a:ln>
              <a:effectLst/>
            </p:spPr>
          </p:cxnSp>
        </p:grpSp>
      </p:grpSp>
      <p:grpSp>
        <p:nvGrpSpPr>
          <p:cNvPr id="133" name="Group 464">
            <a:extLst>
              <a:ext uri="{FF2B5EF4-FFF2-40B4-BE49-F238E27FC236}">
                <a16:creationId xmlns:a16="http://schemas.microsoft.com/office/drawing/2014/main" id="{3047A0EF-E7A4-4842-B50D-3A89C06B24BB}"/>
              </a:ext>
            </a:extLst>
          </p:cNvPr>
          <p:cNvGrpSpPr/>
          <p:nvPr/>
        </p:nvGrpSpPr>
        <p:grpSpPr>
          <a:xfrm>
            <a:off x="5393885" y="4579325"/>
            <a:ext cx="3145974" cy="1807426"/>
            <a:chOff x="5393885" y="4492237"/>
            <a:chExt cx="3145974" cy="1807426"/>
          </a:xfrm>
        </p:grpSpPr>
        <p:sp>
          <p:nvSpPr>
            <p:cNvPr id="134" name="Text Box 10">
              <a:extLst>
                <a:ext uri="{FF2B5EF4-FFF2-40B4-BE49-F238E27FC236}">
                  <a16:creationId xmlns:a16="http://schemas.microsoft.com/office/drawing/2014/main" id="{7406CA1F-FCFB-534B-9674-F176F279EC58}"/>
                </a:ext>
              </a:extLst>
            </p:cNvPr>
            <p:cNvSpPr txBox="1">
              <a:spLocks noChangeArrowheads="1"/>
            </p:cNvSpPr>
            <p:nvPr/>
          </p:nvSpPr>
          <p:spPr bwMode="auto">
            <a:xfrm>
              <a:off x="5496390" y="4797945"/>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0</a:t>
              </a:r>
            </a:p>
          </p:txBody>
        </p:sp>
        <p:sp>
          <p:nvSpPr>
            <p:cNvPr id="135" name="Oval 14">
              <a:extLst>
                <a:ext uri="{FF2B5EF4-FFF2-40B4-BE49-F238E27FC236}">
                  <a16:creationId xmlns:a16="http://schemas.microsoft.com/office/drawing/2014/main" id="{4B9D08A0-3371-DB4D-9E45-594CFA43A0BB}"/>
                </a:ext>
              </a:extLst>
            </p:cNvPr>
            <p:cNvSpPr>
              <a:spLocks noChangeArrowheads="1"/>
            </p:cNvSpPr>
            <p:nvPr/>
          </p:nvSpPr>
          <p:spPr bwMode="auto">
            <a:xfrm>
              <a:off x="7451289" y="462022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136" name="Oval 15">
              <a:extLst>
                <a:ext uri="{FF2B5EF4-FFF2-40B4-BE49-F238E27FC236}">
                  <a16:creationId xmlns:a16="http://schemas.microsoft.com/office/drawing/2014/main" id="{CC6FDE7E-1870-944F-89A2-31A00C52F71C}"/>
                </a:ext>
              </a:extLst>
            </p:cNvPr>
            <p:cNvSpPr>
              <a:spLocks noChangeArrowheads="1"/>
            </p:cNvSpPr>
            <p:nvPr/>
          </p:nvSpPr>
          <p:spPr bwMode="auto">
            <a:xfrm>
              <a:off x="6112343" y="589385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137" name="Oval 16">
              <a:extLst>
                <a:ext uri="{FF2B5EF4-FFF2-40B4-BE49-F238E27FC236}">
                  <a16:creationId xmlns:a16="http://schemas.microsoft.com/office/drawing/2014/main" id="{C25E3631-B035-6F48-8319-64095F7462EC}"/>
                </a:ext>
              </a:extLst>
            </p:cNvPr>
            <p:cNvSpPr>
              <a:spLocks noChangeArrowheads="1"/>
            </p:cNvSpPr>
            <p:nvPr/>
          </p:nvSpPr>
          <p:spPr bwMode="auto">
            <a:xfrm>
              <a:off x="6112343" y="462022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138" name="Oval 18">
              <a:extLst>
                <a:ext uri="{FF2B5EF4-FFF2-40B4-BE49-F238E27FC236}">
                  <a16:creationId xmlns:a16="http://schemas.microsoft.com/office/drawing/2014/main" id="{7DADD11D-2D34-134E-B4E1-2BF341CF7514}"/>
                </a:ext>
              </a:extLst>
            </p:cNvPr>
            <p:cNvSpPr>
              <a:spLocks noChangeArrowheads="1"/>
            </p:cNvSpPr>
            <p:nvPr/>
          </p:nvSpPr>
          <p:spPr bwMode="auto">
            <a:xfrm>
              <a:off x="8235059" y="527336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139" name="Oval 7">
              <a:extLst>
                <a:ext uri="{FF2B5EF4-FFF2-40B4-BE49-F238E27FC236}">
                  <a16:creationId xmlns:a16="http://schemas.microsoft.com/office/drawing/2014/main" id="{E175D31E-F641-BB4E-B245-7D1A5F986FC0}"/>
                </a:ext>
              </a:extLst>
            </p:cNvPr>
            <p:cNvSpPr>
              <a:spLocks noChangeArrowheads="1"/>
            </p:cNvSpPr>
            <p:nvPr/>
          </p:nvSpPr>
          <p:spPr bwMode="auto">
            <a:xfrm>
              <a:off x="5393885" y="529513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140" name="Text Box 67">
              <a:extLst>
                <a:ext uri="{FF2B5EF4-FFF2-40B4-BE49-F238E27FC236}">
                  <a16:creationId xmlns:a16="http://schemas.microsoft.com/office/drawing/2014/main" id="{42C1D89F-A1E7-3742-A00A-7BBC53818DB0}"/>
                </a:ext>
              </a:extLst>
            </p:cNvPr>
            <p:cNvSpPr txBox="1">
              <a:spLocks noChangeArrowheads="1"/>
            </p:cNvSpPr>
            <p:nvPr/>
          </p:nvSpPr>
          <p:spPr bwMode="auto">
            <a:xfrm>
              <a:off x="6643022" y="4889566"/>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2</a:t>
              </a:r>
            </a:p>
          </p:txBody>
        </p:sp>
        <p:sp>
          <p:nvSpPr>
            <p:cNvPr id="141" name="Text Box 69">
              <a:extLst>
                <a:ext uri="{FF2B5EF4-FFF2-40B4-BE49-F238E27FC236}">
                  <a16:creationId xmlns:a16="http://schemas.microsoft.com/office/drawing/2014/main" id="{014749D2-392B-3844-BFF8-E031F98D1859}"/>
                </a:ext>
              </a:extLst>
            </p:cNvPr>
            <p:cNvSpPr txBox="1">
              <a:spLocks noChangeArrowheads="1"/>
            </p:cNvSpPr>
            <p:nvPr/>
          </p:nvSpPr>
          <p:spPr bwMode="auto">
            <a:xfrm>
              <a:off x="6302841" y="5299600"/>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1</a:t>
              </a:r>
            </a:p>
          </p:txBody>
        </p:sp>
        <p:sp>
          <p:nvSpPr>
            <p:cNvPr id="142" name="Text Box 70">
              <a:extLst>
                <a:ext uri="{FF2B5EF4-FFF2-40B4-BE49-F238E27FC236}">
                  <a16:creationId xmlns:a16="http://schemas.microsoft.com/office/drawing/2014/main" id="{3DA10DCC-7732-9F48-B747-5276EB81AB44}"/>
                </a:ext>
              </a:extLst>
            </p:cNvPr>
            <p:cNvSpPr txBox="1">
              <a:spLocks noChangeArrowheads="1"/>
            </p:cNvSpPr>
            <p:nvPr/>
          </p:nvSpPr>
          <p:spPr bwMode="auto">
            <a:xfrm>
              <a:off x="5526326" y="5872007"/>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b="1" dirty="0">
                  <a:solidFill>
                    <a:srgbClr val="00B050"/>
                  </a:solidFill>
                  <a:latin typeface="+mn-lt"/>
                </a:rPr>
                <a:t>0</a:t>
              </a:r>
            </a:p>
          </p:txBody>
        </p:sp>
        <p:sp>
          <p:nvSpPr>
            <p:cNvPr id="143" name="Text Box 71">
              <a:extLst>
                <a:ext uri="{FF2B5EF4-FFF2-40B4-BE49-F238E27FC236}">
                  <a16:creationId xmlns:a16="http://schemas.microsoft.com/office/drawing/2014/main" id="{C05A7F46-68CB-8542-B9FD-700062E35D25}"/>
                </a:ext>
              </a:extLst>
            </p:cNvPr>
            <p:cNvSpPr txBox="1">
              <a:spLocks noChangeArrowheads="1"/>
            </p:cNvSpPr>
            <p:nvPr/>
          </p:nvSpPr>
          <p:spPr bwMode="auto">
            <a:xfrm>
              <a:off x="6650279" y="562435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1</a:t>
              </a:r>
            </a:p>
          </p:txBody>
        </p:sp>
        <p:sp>
          <p:nvSpPr>
            <p:cNvPr id="144" name="Text Box 73">
              <a:extLst>
                <a:ext uri="{FF2B5EF4-FFF2-40B4-BE49-F238E27FC236}">
                  <a16:creationId xmlns:a16="http://schemas.microsoft.com/office/drawing/2014/main" id="{8369498D-5B2B-CB45-AAAC-9001B0281EB0}"/>
                </a:ext>
              </a:extLst>
            </p:cNvPr>
            <p:cNvSpPr txBox="1">
              <a:spLocks noChangeArrowheads="1"/>
            </p:cNvSpPr>
            <p:nvPr/>
          </p:nvSpPr>
          <p:spPr bwMode="auto">
            <a:xfrm>
              <a:off x="6733735" y="4492237"/>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b="1" dirty="0">
                  <a:solidFill>
                    <a:srgbClr val="00B050"/>
                  </a:solidFill>
                  <a:latin typeface="+mn-lt"/>
                </a:rPr>
                <a:t>3</a:t>
              </a:r>
            </a:p>
          </p:txBody>
        </p:sp>
        <p:sp>
          <p:nvSpPr>
            <p:cNvPr id="145" name="Text Box 153">
              <a:extLst>
                <a:ext uri="{FF2B5EF4-FFF2-40B4-BE49-F238E27FC236}">
                  <a16:creationId xmlns:a16="http://schemas.microsoft.com/office/drawing/2014/main" id="{B139E5E2-59A1-0441-A707-A9855126E167}"/>
                </a:ext>
              </a:extLst>
            </p:cNvPr>
            <p:cNvSpPr txBox="1">
              <a:spLocks noChangeArrowheads="1"/>
            </p:cNvSpPr>
            <p:nvPr/>
          </p:nvSpPr>
          <p:spPr bwMode="auto">
            <a:xfrm>
              <a:off x="7933895" y="481790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2</a:t>
              </a:r>
            </a:p>
          </p:txBody>
        </p:sp>
        <p:cxnSp>
          <p:nvCxnSpPr>
            <p:cNvPr id="146" name="Straight Arrow Connector 145">
              <a:extLst>
                <a:ext uri="{FF2B5EF4-FFF2-40B4-BE49-F238E27FC236}">
                  <a16:creationId xmlns:a16="http://schemas.microsoft.com/office/drawing/2014/main" id="{A6AFA9CE-CEA6-384E-B585-A35F067616B4}"/>
                </a:ext>
              </a:extLst>
            </p:cNvPr>
            <p:cNvCxnSpPr>
              <a:stCxn id="139" idx="4"/>
              <a:endCxn id="136" idx="2"/>
            </p:cNvCxnSpPr>
            <p:nvPr/>
          </p:nvCxnSpPr>
          <p:spPr bwMode="auto">
            <a:xfrm rot="16200000" flipH="1">
              <a:off x="5606157" y="5540066"/>
              <a:ext cx="446314" cy="56605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47" name="Oval 14">
              <a:extLst>
                <a:ext uri="{FF2B5EF4-FFF2-40B4-BE49-F238E27FC236}">
                  <a16:creationId xmlns:a16="http://schemas.microsoft.com/office/drawing/2014/main" id="{B2EA6A44-B9EA-884C-84A9-8817DAB875D1}"/>
                </a:ext>
              </a:extLst>
            </p:cNvPr>
            <p:cNvSpPr>
              <a:spLocks noChangeArrowheads="1"/>
            </p:cNvSpPr>
            <p:nvPr/>
          </p:nvSpPr>
          <p:spPr bwMode="auto">
            <a:xfrm>
              <a:off x="7451287" y="5893851"/>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148" name="Straight Arrow Connector 147">
              <a:extLst>
                <a:ext uri="{FF2B5EF4-FFF2-40B4-BE49-F238E27FC236}">
                  <a16:creationId xmlns:a16="http://schemas.microsoft.com/office/drawing/2014/main" id="{86087172-F5E4-B940-A901-E3D4955AF17B}"/>
                </a:ext>
              </a:extLst>
            </p:cNvPr>
            <p:cNvCxnSpPr>
              <a:stCxn id="139" idx="0"/>
              <a:endCxn id="137" idx="2"/>
            </p:cNvCxnSpPr>
            <p:nvPr/>
          </p:nvCxnSpPr>
          <p:spPr bwMode="auto">
            <a:xfrm rot="5400000" flipH="1" flipV="1">
              <a:off x="5568057" y="4750852"/>
              <a:ext cx="522515" cy="56605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49" name="Straight Arrow Connector 148">
              <a:extLst>
                <a:ext uri="{FF2B5EF4-FFF2-40B4-BE49-F238E27FC236}">
                  <a16:creationId xmlns:a16="http://schemas.microsoft.com/office/drawing/2014/main" id="{9BF811F5-8497-2F42-A166-C7C83B0CCE9F}"/>
                </a:ext>
              </a:extLst>
            </p:cNvPr>
            <p:cNvCxnSpPr>
              <a:stCxn id="135" idx="5"/>
              <a:endCxn id="138" idx="1"/>
            </p:cNvCxnSpPr>
            <p:nvPr/>
          </p:nvCxnSpPr>
          <p:spPr bwMode="auto">
            <a:xfrm rot="16200000" flipH="1">
              <a:off x="7776767" y="4815073"/>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50" name="Straight Arrow Connector 149">
              <a:extLst>
                <a:ext uri="{FF2B5EF4-FFF2-40B4-BE49-F238E27FC236}">
                  <a16:creationId xmlns:a16="http://schemas.microsoft.com/office/drawing/2014/main" id="{4B07076D-F384-B144-AEF6-15807AA5AD73}"/>
                </a:ext>
              </a:extLst>
            </p:cNvPr>
            <p:cNvCxnSpPr>
              <a:stCxn id="147" idx="7"/>
              <a:endCxn id="138" idx="3"/>
            </p:cNvCxnSpPr>
            <p:nvPr/>
          </p:nvCxnSpPr>
          <p:spPr bwMode="auto">
            <a:xfrm rot="5400000" flipH="1" flipV="1">
              <a:off x="7793094" y="5451886"/>
              <a:ext cx="404959" cy="56824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51" name="Straight Arrow Connector 150">
              <a:extLst>
                <a:ext uri="{FF2B5EF4-FFF2-40B4-BE49-F238E27FC236}">
                  <a16:creationId xmlns:a16="http://schemas.microsoft.com/office/drawing/2014/main" id="{FBF09E53-6B0F-7443-827D-52DC18750EC2}"/>
                </a:ext>
              </a:extLst>
            </p:cNvPr>
            <p:cNvCxnSpPr>
              <a:stCxn id="137" idx="6"/>
              <a:endCxn id="135" idx="2"/>
            </p:cNvCxnSpPr>
            <p:nvPr/>
          </p:nvCxnSpPr>
          <p:spPr bwMode="auto">
            <a:xfrm>
              <a:off x="6417143" y="4772623"/>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52" name="Straight Arrow Connector 151">
              <a:extLst>
                <a:ext uri="{FF2B5EF4-FFF2-40B4-BE49-F238E27FC236}">
                  <a16:creationId xmlns:a16="http://schemas.microsoft.com/office/drawing/2014/main" id="{82A9C664-C8F1-B840-ADE1-554B50D94880}"/>
                </a:ext>
              </a:extLst>
            </p:cNvPr>
            <p:cNvCxnSpPr>
              <a:stCxn id="137" idx="5"/>
              <a:endCxn id="147" idx="1"/>
            </p:cNvCxnSpPr>
            <p:nvPr/>
          </p:nvCxnSpPr>
          <p:spPr bwMode="auto">
            <a:xfrm rot="16200000" flipH="1">
              <a:off x="6405164" y="4847728"/>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53" name="Straight Arrow Connector 152">
              <a:extLst>
                <a:ext uri="{FF2B5EF4-FFF2-40B4-BE49-F238E27FC236}">
                  <a16:creationId xmlns:a16="http://schemas.microsoft.com/office/drawing/2014/main" id="{B3978B31-D3E0-2A4B-8FB5-F5C9EF1C0B13}"/>
                </a:ext>
              </a:extLst>
            </p:cNvPr>
            <p:cNvCxnSpPr>
              <a:stCxn id="135" idx="3"/>
              <a:endCxn id="136" idx="7"/>
            </p:cNvCxnSpPr>
            <p:nvPr/>
          </p:nvCxnSpPr>
          <p:spPr bwMode="auto">
            <a:xfrm rot="5400000">
              <a:off x="6405166" y="4847728"/>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54" name="Straight Arrow Connector 153">
              <a:extLst>
                <a:ext uri="{FF2B5EF4-FFF2-40B4-BE49-F238E27FC236}">
                  <a16:creationId xmlns:a16="http://schemas.microsoft.com/office/drawing/2014/main" id="{3B3947D1-5555-B447-ADF4-864762965DDB}"/>
                </a:ext>
              </a:extLst>
            </p:cNvPr>
            <p:cNvCxnSpPr>
              <a:stCxn id="137" idx="4"/>
              <a:endCxn id="136" idx="0"/>
            </p:cNvCxnSpPr>
            <p:nvPr/>
          </p:nvCxnSpPr>
          <p:spPr bwMode="auto">
            <a:xfrm rot="5400000">
              <a:off x="5780329" y="5409437"/>
              <a:ext cx="968829" cy="1588"/>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155" name="Straight Arrow Connector 154">
              <a:extLst>
                <a:ext uri="{FF2B5EF4-FFF2-40B4-BE49-F238E27FC236}">
                  <a16:creationId xmlns:a16="http://schemas.microsoft.com/office/drawing/2014/main" id="{D475479D-E4E1-7744-B199-A626525C7A54}"/>
                </a:ext>
              </a:extLst>
            </p:cNvPr>
            <p:cNvCxnSpPr>
              <a:stCxn id="147" idx="0"/>
              <a:endCxn id="135" idx="4"/>
            </p:cNvCxnSpPr>
            <p:nvPr/>
          </p:nvCxnSpPr>
          <p:spPr bwMode="auto">
            <a:xfrm rot="5400000" flipH="1" flipV="1">
              <a:off x="7119275" y="5409437"/>
              <a:ext cx="96882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56" name="Text Box 80">
              <a:extLst>
                <a:ext uri="{FF2B5EF4-FFF2-40B4-BE49-F238E27FC236}">
                  <a16:creationId xmlns:a16="http://schemas.microsoft.com/office/drawing/2014/main" id="{3AB83326-4A1F-BE42-9CE1-2FB9C071FEA6}"/>
                </a:ext>
              </a:extLst>
            </p:cNvPr>
            <p:cNvSpPr txBox="1">
              <a:spLocks noChangeArrowheads="1"/>
            </p:cNvSpPr>
            <p:nvPr/>
          </p:nvSpPr>
          <p:spPr bwMode="auto">
            <a:xfrm>
              <a:off x="7744069" y="5443829"/>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r>
                <a:rPr lang="en-US" sz="1600" dirty="0">
                  <a:solidFill>
                    <a:schemeClr val="tx1"/>
                  </a:solidFill>
                  <a:latin typeface="+mn-lt"/>
                </a:rPr>
                <a:t>0</a:t>
              </a:r>
            </a:p>
          </p:txBody>
        </p:sp>
        <p:sp>
          <p:nvSpPr>
            <p:cNvPr id="157" name="Text Box 80">
              <a:extLst>
                <a:ext uri="{FF2B5EF4-FFF2-40B4-BE49-F238E27FC236}">
                  <a16:creationId xmlns:a16="http://schemas.microsoft.com/office/drawing/2014/main" id="{DBC81DAF-3E08-2142-A437-26571E9FD6BA}"/>
                </a:ext>
              </a:extLst>
            </p:cNvPr>
            <p:cNvSpPr txBox="1">
              <a:spLocks noChangeArrowheads="1"/>
            </p:cNvSpPr>
            <p:nvPr/>
          </p:nvSpPr>
          <p:spPr bwMode="auto">
            <a:xfrm>
              <a:off x="7254202" y="5324087"/>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cxnSp>
          <p:nvCxnSpPr>
            <p:cNvPr id="158" name="Straight Arrow Connector 157">
              <a:extLst>
                <a:ext uri="{FF2B5EF4-FFF2-40B4-BE49-F238E27FC236}">
                  <a16:creationId xmlns:a16="http://schemas.microsoft.com/office/drawing/2014/main" id="{B2E8C9A5-7990-E540-BE72-75467766ED51}"/>
                </a:ext>
              </a:extLst>
            </p:cNvPr>
            <p:cNvCxnSpPr>
              <a:stCxn id="139" idx="7"/>
              <a:endCxn id="137" idx="3"/>
            </p:cNvCxnSpPr>
            <p:nvPr/>
          </p:nvCxnSpPr>
          <p:spPr bwMode="auto">
            <a:xfrm rot="5400000" flipH="1" flipV="1">
              <a:off x="5675820" y="4858615"/>
              <a:ext cx="459389" cy="502932"/>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159" name="Text Box 69">
              <a:extLst>
                <a:ext uri="{FF2B5EF4-FFF2-40B4-BE49-F238E27FC236}">
                  <a16:creationId xmlns:a16="http://schemas.microsoft.com/office/drawing/2014/main" id="{3ED75E91-CD29-8442-9068-EBC874026664}"/>
                </a:ext>
              </a:extLst>
            </p:cNvPr>
            <p:cNvSpPr txBox="1">
              <a:spLocks noChangeArrowheads="1"/>
            </p:cNvSpPr>
            <p:nvPr/>
          </p:nvSpPr>
          <p:spPr bwMode="auto">
            <a:xfrm>
              <a:off x="5845642" y="511454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cxnSp>
          <p:nvCxnSpPr>
            <p:cNvPr id="160" name="Straight Arrow Connector 159">
              <a:extLst>
                <a:ext uri="{FF2B5EF4-FFF2-40B4-BE49-F238E27FC236}">
                  <a16:creationId xmlns:a16="http://schemas.microsoft.com/office/drawing/2014/main" id="{68DFFB64-839A-884C-8784-BEEC2C708031}"/>
                </a:ext>
              </a:extLst>
            </p:cNvPr>
            <p:cNvCxnSpPr>
              <a:stCxn id="136" idx="6"/>
              <a:endCxn id="147" idx="2"/>
            </p:cNvCxnSpPr>
            <p:nvPr/>
          </p:nvCxnSpPr>
          <p:spPr bwMode="auto">
            <a:xfrm flipV="1">
              <a:off x="6417143" y="6046251"/>
              <a:ext cx="1034144" cy="1"/>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161" name="Text Box 80">
              <a:extLst>
                <a:ext uri="{FF2B5EF4-FFF2-40B4-BE49-F238E27FC236}">
                  <a16:creationId xmlns:a16="http://schemas.microsoft.com/office/drawing/2014/main" id="{FE84FE61-E964-324C-8853-C8A94C26BB16}"/>
                </a:ext>
              </a:extLst>
            </p:cNvPr>
            <p:cNvSpPr txBox="1">
              <a:spLocks noChangeArrowheads="1"/>
            </p:cNvSpPr>
            <p:nvPr/>
          </p:nvSpPr>
          <p:spPr bwMode="auto">
            <a:xfrm>
              <a:off x="6786122" y="605344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0</a:t>
              </a:r>
            </a:p>
          </p:txBody>
        </p:sp>
        <p:cxnSp>
          <p:nvCxnSpPr>
            <p:cNvPr id="162" name="Straight Arrow Connector 161">
              <a:extLst>
                <a:ext uri="{FF2B5EF4-FFF2-40B4-BE49-F238E27FC236}">
                  <a16:creationId xmlns:a16="http://schemas.microsoft.com/office/drawing/2014/main" id="{F8FE48C0-D7BB-554F-B2EB-4F84436AE2E4}"/>
                </a:ext>
              </a:extLst>
            </p:cNvPr>
            <p:cNvCxnSpPr>
              <a:stCxn id="147" idx="6"/>
              <a:endCxn id="138" idx="4"/>
            </p:cNvCxnSpPr>
            <p:nvPr/>
          </p:nvCxnSpPr>
          <p:spPr bwMode="auto">
            <a:xfrm flipV="1">
              <a:off x="7756087" y="5578166"/>
              <a:ext cx="631372" cy="468085"/>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163" name="Text Box 80">
              <a:extLst>
                <a:ext uri="{FF2B5EF4-FFF2-40B4-BE49-F238E27FC236}">
                  <a16:creationId xmlns:a16="http://schemas.microsoft.com/office/drawing/2014/main" id="{D94C1A64-53E5-2444-8217-47EC12C60EB3}"/>
                </a:ext>
              </a:extLst>
            </p:cNvPr>
            <p:cNvSpPr txBox="1">
              <a:spLocks noChangeArrowheads="1"/>
            </p:cNvSpPr>
            <p:nvPr/>
          </p:nvSpPr>
          <p:spPr bwMode="auto">
            <a:xfrm>
              <a:off x="8027097" y="581394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0</a:t>
              </a:r>
            </a:p>
          </p:txBody>
        </p:sp>
        <p:cxnSp>
          <p:nvCxnSpPr>
            <p:cNvPr id="164" name="Straight Arrow Connector 163">
              <a:extLst>
                <a:ext uri="{FF2B5EF4-FFF2-40B4-BE49-F238E27FC236}">
                  <a16:creationId xmlns:a16="http://schemas.microsoft.com/office/drawing/2014/main" id="{318DF78C-4019-8A44-B80B-1D214D11316D}"/>
                </a:ext>
              </a:extLst>
            </p:cNvPr>
            <p:cNvCxnSpPr>
              <a:stCxn id="139" idx="5"/>
              <a:endCxn id="136" idx="1"/>
            </p:cNvCxnSpPr>
            <p:nvPr/>
          </p:nvCxnSpPr>
          <p:spPr bwMode="auto">
            <a:xfrm rot="16200000" flipH="1">
              <a:off x="5713920" y="5495429"/>
              <a:ext cx="383188" cy="502932"/>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165" name="Text Box 70">
              <a:extLst>
                <a:ext uri="{FF2B5EF4-FFF2-40B4-BE49-F238E27FC236}">
                  <a16:creationId xmlns:a16="http://schemas.microsoft.com/office/drawing/2014/main" id="{C2CFEB98-F4FA-784C-A508-86D7311643BB}"/>
                </a:ext>
              </a:extLst>
            </p:cNvPr>
            <p:cNvSpPr txBox="1">
              <a:spLocks noChangeArrowheads="1"/>
            </p:cNvSpPr>
            <p:nvPr/>
          </p:nvSpPr>
          <p:spPr bwMode="auto">
            <a:xfrm>
              <a:off x="5809355" y="5447464"/>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0</a:t>
              </a:r>
            </a:p>
          </p:txBody>
        </p:sp>
      </p:grpSp>
      <p:grpSp>
        <p:nvGrpSpPr>
          <p:cNvPr id="166" name="Group 463">
            <a:extLst>
              <a:ext uri="{FF2B5EF4-FFF2-40B4-BE49-F238E27FC236}">
                <a16:creationId xmlns:a16="http://schemas.microsoft.com/office/drawing/2014/main" id="{85518276-777B-4A4B-9F30-9A87151E517E}"/>
              </a:ext>
            </a:extLst>
          </p:cNvPr>
          <p:cNvGrpSpPr/>
          <p:nvPr/>
        </p:nvGrpSpPr>
        <p:grpSpPr>
          <a:xfrm>
            <a:off x="5229465" y="4420586"/>
            <a:ext cx="3493529" cy="2129450"/>
            <a:chOff x="5229465" y="4333498"/>
            <a:chExt cx="3493529" cy="2129450"/>
          </a:xfrm>
        </p:grpSpPr>
        <p:grpSp>
          <p:nvGrpSpPr>
            <p:cNvPr id="167" name="Group 456">
              <a:extLst>
                <a:ext uri="{FF2B5EF4-FFF2-40B4-BE49-F238E27FC236}">
                  <a16:creationId xmlns:a16="http://schemas.microsoft.com/office/drawing/2014/main" id="{8F7BC885-51D7-F245-AF22-A203924BB435}"/>
                </a:ext>
              </a:extLst>
            </p:cNvPr>
            <p:cNvGrpSpPr/>
            <p:nvPr/>
          </p:nvGrpSpPr>
          <p:grpSpPr>
            <a:xfrm>
              <a:off x="5229465" y="4333498"/>
              <a:ext cx="3493529" cy="2129450"/>
              <a:chOff x="5229465" y="4333498"/>
              <a:chExt cx="3493529" cy="2129450"/>
            </a:xfrm>
          </p:grpSpPr>
          <p:sp>
            <p:nvSpPr>
              <p:cNvPr id="174" name="Text Box 80">
                <a:extLst>
                  <a:ext uri="{FF2B5EF4-FFF2-40B4-BE49-F238E27FC236}">
                    <a16:creationId xmlns:a16="http://schemas.microsoft.com/office/drawing/2014/main" id="{C173DC25-F2A8-EC43-B78A-4371032302EA}"/>
                  </a:ext>
                </a:extLst>
              </p:cNvPr>
              <p:cNvSpPr txBox="1">
                <a:spLocks noChangeArrowheads="1"/>
              </p:cNvSpPr>
              <p:nvPr/>
            </p:nvSpPr>
            <p:spPr bwMode="auto">
              <a:xfrm>
                <a:off x="5229465" y="5334984"/>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0</a:t>
                </a:r>
              </a:p>
            </p:txBody>
          </p:sp>
          <p:sp>
            <p:nvSpPr>
              <p:cNvPr id="175" name="Text Box 80">
                <a:extLst>
                  <a:ext uri="{FF2B5EF4-FFF2-40B4-BE49-F238E27FC236}">
                    <a16:creationId xmlns:a16="http://schemas.microsoft.com/office/drawing/2014/main" id="{C24FBF1C-35BA-3C41-A4A6-695DEB797336}"/>
                  </a:ext>
                </a:extLst>
              </p:cNvPr>
              <p:cNvSpPr txBox="1">
                <a:spLocks noChangeArrowheads="1"/>
              </p:cNvSpPr>
              <p:nvPr/>
            </p:nvSpPr>
            <p:spPr bwMode="auto">
              <a:xfrm>
                <a:off x="6176522" y="6184070"/>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0</a:t>
                </a:r>
              </a:p>
            </p:txBody>
          </p:sp>
          <p:sp>
            <p:nvSpPr>
              <p:cNvPr id="176" name="Text Box 80">
                <a:extLst>
                  <a:ext uri="{FF2B5EF4-FFF2-40B4-BE49-F238E27FC236}">
                    <a16:creationId xmlns:a16="http://schemas.microsoft.com/office/drawing/2014/main" id="{9DCE1AAA-4B91-6F40-8BB6-C86D3EEE8ADD}"/>
                  </a:ext>
                </a:extLst>
              </p:cNvPr>
              <p:cNvSpPr txBox="1">
                <a:spLocks noChangeArrowheads="1"/>
              </p:cNvSpPr>
              <p:nvPr/>
            </p:nvSpPr>
            <p:spPr bwMode="auto">
              <a:xfrm>
                <a:off x="6187408" y="4355270"/>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0</a:t>
                </a:r>
              </a:p>
            </p:txBody>
          </p:sp>
          <p:sp>
            <p:nvSpPr>
              <p:cNvPr id="177" name="Text Box 80">
                <a:extLst>
                  <a:ext uri="{FF2B5EF4-FFF2-40B4-BE49-F238E27FC236}">
                    <a16:creationId xmlns:a16="http://schemas.microsoft.com/office/drawing/2014/main" id="{0FE3A3A6-1BC7-F44D-BBE1-83E744F9D333}"/>
                  </a:ext>
                </a:extLst>
              </p:cNvPr>
              <p:cNvSpPr txBox="1">
                <a:spLocks noChangeArrowheads="1"/>
              </p:cNvSpPr>
              <p:nvPr/>
            </p:nvSpPr>
            <p:spPr bwMode="auto">
              <a:xfrm>
                <a:off x="7548122" y="6216727"/>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2</a:t>
                </a:r>
              </a:p>
            </p:txBody>
          </p:sp>
          <p:sp>
            <p:nvSpPr>
              <p:cNvPr id="178" name="Text Box 80">
                <a:extLst>
                  <a:ext uri="{FF2B5EF4-FFF2-40B4-BE49-F238E27FC236}">
                    <a16:creationId xmlns:a16="http://schemas.microsoft.com/office/drawing/2014/main" id="{E981BEA8-B81E-2444-B310-709D062519FF}"/>
                  </a:ext>
                </a:extLst>
              </p:cNvPr>
              <p:cNvSpPr txBox="1">
                <a:spLocks noChangeArrowheads="1"/>
              </p:cNvSpPr>
              <p:nvPr/>
            </p:nvSpPr>
            <p:spPr bwMode="auto">
              <a:xfrm>
                <a:off x="7537236" y="4333498"/>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2</a:t>
                </a:r>
              </a:p>
            </p:txBody>
          </p:sp>
          <p:sp>
            <p:nvSpPr>
              <p:cNvPr id="179" name="Text Box 80">
                <a:extLst>
                  <a:ext uri="{FF2B5EF4-FFF2-40B4-BE49-F238E27FC236}">
                    <a16:creationId xmlns:a16="http://schemas.microsoft.com/office/drawing/2014/main" id="{388DBB29-DC88-D449-AAE8-E18D96DB0FAF}"/>
                  </a:ext>
                </a:extLst>
              </p:cNvPr>
              <p:cNvSpPr txBox="1">
                <a:spLocks noChangeArrowheads="1"/>
              </p:cNvSpPr>
              <p:nvPr/>
            </p:nvSpPr>
            <p:spPr bwMode="auto">
              <a:xfrm>
                <a:off x="8593150" y="5334985"/>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2</a:t>
                </a:r>
              </a:p>
            </p:txBody>
          </p:sp>
        </p:grpSp>
        <p:grpSp>
          <p:nvGrpSpPr>
            <p:cNvPr id="168" name="Group 462">
              <a:extLst>
                <a:ext uri="{FF2B5EF4-FFF2-40B4-BE49-F238E27FC236}">
                  <a16:creationId xmlns:a16="http://schemas.microsoft.com/office/drawing/2014/main" id="{B6960210-4B05-9643-8694-E8E01C524077}"/>
                </a:ext>
              </a:extLst>
            </p:cNvPr>
            <p:cNvGrpSpPr/>
            <p:nvPr/>
          </p:nvGrpSpPr>
          <p:grpSpPr>
            <a:xfrm>
              <a:off x="5557167" y="4772619"/>
              <a:ext cx="2733412" cy="1273629"/>
              <a:chOff x="5698685" y="4925023"/>
              <a:chExt cx="2733412" cy="1273629"/>
            </a:xfrm>
          </p:grpSpPr>
          <p:cxnSp>
            <p:nvCxnSpPr>
              <p:cNvPr id="169" name="Straight Arrow Connector 168">
                <a:extLst>
                  <a:ext uri="{FF2B5EF4-FFF2-40B4-BE49-F238E27FC236}">
                    <a16:creationId xmlns:a16="http://schemas.microsoft.com/office/drawing/2014/main" id="{50AF9FB6-566B-B448-B85C-7931140F60EC}"/>
                  </a:ext>
                </a:extLst>
              </p:cNvPr>
              <p:cNvCxnSpPr/>
              <p:nvPr/>
            </p:nvCxnSpPr>
            <p:spPr bwMode="auto">
              <a:xfrm rot="16200000" flipH="1">
                <a:off x="5758557" y="5692466"/>
                <a:ext cx="446314" cy="56605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70" name="Straight Arrow Connector 169">
                <a:extLst>
                  <a:ext uri="{FF2B5EF4-FFF2-40B4-BE49-F238E27FC236}">
                    <a16:creationId xmlns:a16="http://schemas.microsoft.com/office/drawing/2014/main" id="{84BE172F-CC7C-D54D-B536-EC239F428CDA}"/>
                  </a:ext>
                </a:extLst>
              </p:cNvPr>
              <p:cNvCxnSpPr/>
              <p:nvPr/>
            </p:nvCxnSpPr>
            <p:spPr bwMode="auto">
              <a:xfrm rot="5400000" flipH="1" flipV="1">
                <a:off x="5720457" y="4903252"/>
                <a:ext cx="522515" cy="56605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71" name="Straight Arrow Connector 170">
                <a:extLst>
                  <a:ext uri="{FF2B5EF4-FFF2-40B4-BE49-F238E27FC236}">
                    <a16:creationId xmlns:a16="http://schemas.microsoft.com/office/drawing/2014/main" id="{71132012-F295-CE4C-8668-A9B1094A7C31}"/>
                  </a:ext>
                </a:extLst>
              </p:cNvPr>
              <p:cNvCxnSpPr/>
              <p:nvPr/>
            </p:nvCxnSpPr>
            <p:spPr bwMode="auto">
              <a:xfrm rot="5400000" flipH="1" flipV="1">
                <a:off x="7945494" y="5604286"/>
                <a:ext cx="404959" cy="568246"/>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72" name="Straight Arrow Connector 171">
                <a:extLst>
                  <a:ext uri="{FF2B5EF4-FFF2-40B4-BE49-F238E27FC236}">
                    <a16:creationId xmlns:a16="http://schemas.microsoft.com/office/drawing/2014/main" id="{AC2B7E8D-254D-CF45-87B0-CBE64176232C}"/>
                  </a:ext>
                </a:extLst>
              </p:cNvPr>
              <p:cNvCxnSpPr/>
              <p:nvPr/>
            </p:nvCxnSpPr>
            <p:spPr bwMode="auto">
              <a:xfrm rot="16200000" flipH="1">
                <a:off x="6557564" y="5000128"/>
                <a:ext cx="1058102" cy="112341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173" name="Straight Arrow Connector 172">
                <a:extLst>
                  <a:ext uri="{FF2B5EF4-FFF2-40B4-BE49-F238E27FC236}">
                    <a16:creationId xmlns:a16="http://schemas.microsoft.com/office/drawing/2014/main" id="{5CFBE2E0-1E51-E244-93B0-BE9E548DE647}"/>
                  </a:ext>
                </a:extLst>
              </p:cNvPr>
              <p:cNvCxnSpPr/>
              <p:nvPr/>
            </p:nvCxnSpPr>
            <p:spPr bwMode="auto">
              <a:xfrm rot="5400000" flipH="1" flipV="1">
                <a:off x="7271675" y="5561837"/>
                <a:ext cx="968826" cy="2"/>
              </a:xfrm>
              <a:prstGeom prst="straightConnector1">
                <a:avLst/>
              </a:prstGeom>
              <a:solidFill>
                <a:schemeClr val="accent1"/>
              </a:solidFill>
              <a:ln w="38100" cap="flat" cmpd="sng" algn="ctr">
                <a:solidFill>
                  <a:schemeClr val="tx1"/>
                </a:solidFill>
                <a:prstDash val="solid"/>
                <a:round/>
                <a:headEnd type="none" w="sm" len="sm"/>
                <a:tailEnd type="arrow"/>
              </a:ln>
              <a:effectLst/>
            </p:spPr>
          </p:cxnSp>
        </p:grpSp>
      </p:grpSp>
    </p:spTree>
    <p:extLst>
      <p:ext uri="{BB962C8B-B14F-4D97-AF65-F5344CB8AC3E}">
        <p14:creationId xmlns:p14="http://schemas.microsoft.com/office/powerpoint/2010/main" val="2715658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9" presetClass="entr" presetSubtype="0" fill="hold"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dissolve">
                                      <p:cBhvr>
                                        <p:cTn id="10" dur="500"/>
                                        <p:tgtEl>
                                          <p:spTgt spid="3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dissolve">
                                      <p:cBhvr>
                                        <p:cTn id="15" dur="500"/>
                                        <p:tgtEl>
                                          <p:spTgt spid="6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dissolve">
                                      <p:cBhvr>
                                        <p:cTn id="20" dur="500"/>
                                        <p:tgtEl>
                                          <p:spTgt spid="4"/>
                                        </p:tgtEl>
                                      </p:cBhvr>
                                    </p:animEffect>
                                  </p:childTnLst>
                                </p:cTn>
                              </p:par>
                              <p:par>
                                <p:cTn id="21" presetID="9"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dissolv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2"/>
                                        </p:tgtEl>
                                        <p:attrNameLst>
                                          <p:attrName>style.visibility</p:attrName>
                                        </p:attrNameLst>
                                      </p:cBhvr>
                                      <p:to>
                                        <p:strVal val="visible"/>
                                      </p:to>
                                    </p:set>
                                    <p:animEffect transition="in" filter="dissolve">
                                      <p:cBhvr>
                                        <p:cTn id="28" dur="500"/>
                                        <p:tgtEl>
                                          <p:spTgt spid="72"/>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dissolve">
                                      <p:cBhvr>
                                        <p:cTn id="33" dur="500"/>
                                        <p:tgtEl>
                                          <p:spTgt spid="6"/>
                                        </p:tgtEl>
                                      </p:cBhvr>
                                    </p:animEffect>
                                  </p:childTnLst>
                                </p:cTn>
                              </p:par>
                              <p:par>
                                <p:cTn id="34" presetID="9" presetClass="entr" presetSubtype="0" fill="hold" nodeType="withEffect">
                                  <p:stCondLst>
                                    <p:cond delay="0"/>
                                  </p:stCondLst>
                                  <p:childTnLst>
                                    <p:set>
                                      <p:cBhvr>
                                        <p:cTn id="35" dur="1" fill="hold">
                                          <p:stCondLst>
                                            <p:cond delay="0"/>
                                          </p:stCondLst>
                                        </p:cTn>
                                        <p:tgtEl>
                                          <p:spTgt spid="86"/>
                                        </p:tgtEl>
                                        <p:attrNameLst>
                                          <p:attrName>style.visibility</p:attrName>
                                        </p:attrNameLst>
                                      </p:cBhvr>
                                      <p:to>
                                        <p:strVal val="visible"/>
                                      </p:to>
                                    </p:set>
                                    <p:animEffect transition="in" filter="dissolve">
                                      <p:cBhvr>
                                        <p:cTn id="36" dur="500"/>
                                        <p:tgtEl>
                                          <p:spTgt spid="86"/>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119"/>
                                        </p:tgtEl>
                                        <p:attrNameLst>
                                          <p:attrName>style.visibility</p:attrName>
                                        </p:attrNameLst>
                                      </p:cBhvr>
                                      <p:to>
                                        <p:strVal val="visible"/>
                                      </p:to>
                                    </p:set>
                                    <p:animEffect transition="in" filter="dissolve">
                                      <p:cBhvr>
                                        <p:cTn id="41" dur="500"/>
                                        <p:tgtEl>
                                          <p:spTgt spid="11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dissolve">
                                      <p:cBhvr>
                                        <p:cTn id="46" dur="500"/>
                                        <p:tgtEl>
                                          <p:spTgt spid="7"/>
                                        </p:tgtEl>
                                      </p:cBhvr>
                                    </p:animEffect>
                                  </p:childTnLst>
                                </p:cTn>
                              </p:par>
                              <p:par>
                                <p:cTn id="47" presetID="9" presetClass="entr" presetSubtype="0" fill="hold" nodeType="withEffect">
                                  <p:stCondLst>
                                    <p:cond delay="0"/>
                                  </p:stCondLst>
                                  <p:childTnLst>
                                    <p:set>
                                      <p:cBhvr>
                                        <p:cTn id="48" dur="1" fill="hold">
                                          <p:stCondLst>
                                            <p:cond delay="0"/>
                                          </p:stCondLst>
                                        </p:cTn>
                                        <p:tgtEl>
                                          <p:spTgt spid="133"/>
                                        </p:tgtEl>
                                        <p:attrNameLst>
                                          <p:attrName>style.visibility</p:attrName>
                                        </p:attrNameLst>
                                      </p:cBhvr>
                                      <p:to>
                                        <p:strVal val="visible"/>
                                      </p:to>
                                    </p:set>
                                    <p:animEffect transition="in" filter="dissolve">
                                      <p:cBhvr>
                                        <p:cTn id="49" dur="500"/>
                                        <p:tgtEl>
                                          <p:spTgt spid="133"/>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66"/>
                                        </p:tgtEl>
                                        <p:attrNameLst>
                                          <p:attrName>style.visibility</p:attrName>
                                        </p:attrNameLst>
                                      </p:cBhvr>
                                      <p:to>
                                        <p:strVal val="visible"/>
                                      </p:to>
                                    </p:set>
                                    <p:animEffect transition="in" filter="dissolve">
                                      <p:cBhvr>
                                        <p:cTn id="54"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4962" name="Rectangle 2"/>
          <p:cNvSpPr>
            <a:spLocks noGrp="1" noChangeArrowheads="1"/>
          </p:cNvSpPr>
          <p:nvPr>
            <p:ph type="title"/>
          </p:nvPr>
        </p:nvSpPr>
        <p:spPr>
          <a:xfrm>
            <a:off x="122238" y="470351"/>
            <a:ext cx="8750300" cy="838200"/>
          </a:xfrm>
        </p:spPr>
        <p:txBody>
          <a:bodyPr/>
          <a:lstStyle/>
          <a:p>
            <a:r>
              <a:rPr lang="en-US" sz="4000" dirty="0"/>
              <a:t>Minimum Cost Flows</a:t>
            </a:r>
          </a:p>
        </p:txBody>
      </p:sp>
      <p:sp>
        <p:nvSpPr>
          <p:cNvPr id="424963" name="Rectangle 3"/>
          <p:cNvSpPr>
            <a:spLocks noGrp="1" noChangeArrowheads="1"/>
          </p:cNvSpPr>
          <p:nvPr>
            <p:ph type="body" idx="1"/>
          </p:nvPr>
        </p:nvSpPr>
        <p:spPr>
          <a:xfrm>
            <a:off x="0" y="2775856"/>
            <a:ext cx="9142413" cy="4082143"/>
          </a:xfrm>
        </p:spPr>
        <p:txBody>
          <a:bodyPr/>
          <a:lstStyle/>
          <a:p>
            <a:pPr marL="223838" indent="-223838"/>
            <a:r>
              <a:rPr lang="en-US" sz="2400" dirty="0"/>
              <a:t>Max flow can be generalized by adding edge costs </a:t>
            </a:r>
          </a:p>
          <a:p>
            <a:pPr marL="563563" lvl="1" indent="-223838"/>
            <a:r>
              <a:rPr lang="en-US" sz="2000" dirty="0"/>
              <a:t>costs are skew symmetric; </a:t>
            </a:r>
            <a:r>
              <a:rPr lang="en-US" sz="2000" i="1" dirty="0"/>
              <a:t>cost</a:t>
            </a:r>
            <a:r>
              <a:rPr lang="en-US" sz="2000" dirty="0"/>
              <a:t>(</a:t>
            </a:r>
            <a:r>
              <a:rPr lang="en-US" sz="2000" i="1" dirty="0" err="1"/>
              <a:t>v</a:t>
            </a:r>
            <a:r>
              <a:rPr lang="en-US" sz="2000" dirty="0" err="1"/>
              <a:t>,</a:t>
            </a:r>
            <a:r>
              <a:rPr lang="en-US" sz="2000" i="1" dirty="0" err="1"/>
              <a:t>w</a:t>
            </a:r>
            <a:r>
              <a:rPr lang="en-US" sz="2000" dirty="0"/>
              <a:t>)=</a:t>
            </a:r>
            <a:r>
              <a:rPr lang="en-US" sz="2000" dirty="0">
                <a:latin typeface="Symbol" pitchFamily="18" charset="2"/>
              </a:rPr>
              <a:t>-</a:t>
            </a:r>
            <a:r>
              <a:rPr lang="en-US" sz="2000" i="1" dirty="0"/>
              <a:t>cost</a:t>
            </a:r>
            <a:r>
              <a:rPr lang="en-US" sz="2000" dirty="0"/>
              <a:t>(</a:t>
            </a:r>
            <a:r>
              <a:rPr lang="en-US" sz="2000" i="1" dirty="0" err="1"/>
              <a:t>w</a:t>
            </a:r>
            <a:r>
              <a:rPr lang="en-US" sz="2000" dirty="0" err="1"/>
              <a:t>,</a:t>
            </a:r>
            <a:r>
              <a:rPr lang="en-US" sz="2000" i="1" dirty="0" err="1"/>
              <a:t>v</a:t>
            </a:r>
            <a:r>
              <a:rPr lang="en-US" sz="2000" dirty="0"/>
              <a:t>)</a:t>
            </a:r>
          </a:p>
          <a:p>
            <a:pPr marL="563563" lvl="1" indent="-223838"/>
            <a:r>
              <a:rPr lang="en-US" sz="2000" dirty="0"/>
              <a:t>for flow </a:t>
            </a:r>
            <a:r>
              <a:rPr lang="en-US" sz="2000" i="1" dirty="0"/>
              <a:t>f</a:t>
            </a:r>
            <a:r>
              <a:rPr lang="en-US" sz="2000" dirty="0"/>
              <a:t>, </a:t>
            </a:r>
            <a:r>
              <a:rPr lang="en-US" sz="2000" i="1" dirty="0"/>
              <a:t>cost</a:t>
            </a:r>
            <a:r>
              <a:rPr lang="en-US" sz="2000" dirty="0"/>
              <a:t>(</a:t>
            </a:r>
            <a:r>
              <a:rPr lang="en-US" sz="2000" i="1" dirty="0"/>
              <a:t>f</a:t>
            </a:r>
            <a:r>
              <a:rPr lang="en-US" sz="1200" i="1" dirty="0"/>
              <a:t> </a:t>
            </a:r>
            <a:r>
              <a:rPr lang="en-US" sz="2000" dirty="0"/>
              <a:t>)=</a:t>
            </a:r>
            <a:r>
              <a:rPr lang="en-US" sz="2000" dirty="0" err="1">
                <a:latin typeface="Symbol" pitchFamily="18" charset="2"/>
              </a:rPr>
              <a:t>S</a:t>
            </a:r>
            <a:r>
              <a:rPr lang="en-US" sz="2000" i="1" baseline="-25000" dirty="0" err="1"/>
              <a:t>f</a:t>
            </a:r>
            <a:r>
              <a:rPr lang="en-US" sz="2000" baseline="-25000" dirty="0"/>
              <a:t>(</a:t>
            </a:r>
            <a:r>
              <a:rPr lang="en-US" sz="2000" i="1" baseline="-25000" dirty="0" err="1"/>
              <a:t>v</a:t>
            </a:r>
            <a:r>
              <a:rPr lang="en-US" sz="2000" baseline="-25000" dirty="0" err="1"/>
              <a:t>,</a:t>
            </a:r>
            <a:r>
              <a:rPr lang="en-US" sz="2000" i="1" baseline="-25000" dirty="0" err="1"/>
              <a:t>w</a:t>
            </a:r>
            <a:r>
              <a:rPr lang="en-US" sz="2000" baseline="-25000" dirty="0"/>
              <a:t>)&gt;0</a:t>
            </a:r>
            <a:r>
              <a:rPr lang="en-US" sz="2000" i="1" dirty="0"/>
              <a:t>cost</a:t>
            </a:r>
            <a:r>
              <a:rPr lang="en-US" sz="2000" dirty="0"/>
              <a:t>(</a:t>
            </a:r>
            <a:r>
              <a:rPr lang="en-US" sz="2000" i="1" dirty="0" err="1"/>
              <a:t>v</a:t>
            </a:r>
            <a:r>
              <a:rPr lang="en-US" sz="2000" dirty="0" err="1"/>
              <a:t>,</a:t>
            </a:r>
            <a:r>
              <a:rPr lang="en-US" sz="2000" i="1" dirty="0" err="1"/>
              <a:t>w</a:t>
            </a:r>
            <a:r>
              <a:rPr lang="en-US" sz="2000" dirty="0"/>
              <a:t>)</a:t>
            </a:r>
            <a:r>
              <a:rPr lang="en-US" sz="2000" i="1" dirty="0"/>
              <a:t>f</a:t>
            </a:r>
            <a:r>
              <a:rPr lang="en-US" sz="800" i="1" dirty="0"/>
              <a:t> </a:t>
            </a:r>
            <a:r>
              <a:rPr lang="en-US" sz="2000" dirty="0"/>
              <a:t>(</a:t>
            </a:r>
            <a:r>
              <a:rPr lang="en-US" sz="2000" i="1" dirty="0" err="1"/>
              <a:t>v</a:t>
            </a:r>
            <a:r>
              <a:rPr lang="en-US" sz="2000" dirty="0" err="1"/>
              <a:t>,</a:t>
            </a:r>
            <a:r>
              <a:rPr lang="en-US" sz="2000" i="1" dirty="0" err="1"/>
              <a:t>w</a:t>
            </a:r>
            <a:r>
              <a:rPr lang="en-US" sz="2000" dirty="0"/>
              <a:t>)=</a:t>
            </a:r>
            <a:r>
              <a:rPr lang="en-US" sz="2000" dirty="0" err="1">
                <a:latin typeface="Symbol" pitchFamily="18" charset="2"/>
              </a:rPr>
              <a:t>S</a:t>
            </a:r>
            <a:r>
              <a:rPr lang="en-US" sz="2000" i="1" baseline="-25000" dirty="0" err="1"/>
              <a:t>v</a:t>
            </a:r>
            <a:r>
              <a:rPr lang="en-US" sz="2000" baseline="-25000" dirty="0" err="1"/>
              <a:t>,</a:t>
            </a:r>
            <a:r>
              <a:rPr lang="en-US" sz="2000" i="1" baseline="-25000" dirty="0" err="1"/>
              <a:t>w</a:t>
            </a:r>
            <a:r>
              <a:rPr lang="en-US" sz="2000" dirty="0"/>
              <a:t> </a:t>
            </a:r>
            <a:r>
              <a:rPr lang="en-US" sz="2000" i="1" dirty="0"/>
              <a:t>cost</a:t>
            </a:r>
            <a:r>
              <a:rPr lang="en-US" sz="2000" dirty="0"/>
              <a:t>(</a:t>
            </a:r>
            <a:r>
              <a:rPr lang="en-US" sz="2000" i="1" dirty="0" err="1"/>
              <a:t>v</a:t>
            </a:r>
            <a:r>
              <a:rPr lang="en-US" sz="2000" dirty="0" err="1"/>
              <a:t>,</a:t>
            </a:r>
            <a:r>
              <a:rPr lang="en-US" sz="2000" i="1" dirty="0" err="1"/>
              <a:t>w</a:t>
            </a:r>
            <a:r>
              <a:rPr lang="en-US" sz="2000" dirty="0"/>
              <a:t>)</a:t>
            </a:r>
            <a:r>
              <a:rPr lang="en-US" sz="2000" i="1" dirty="0"/>
              <a:t>f</a:t>
            </a:r>
            <a:r>
              <a:rPr lang="en-US" sz="800" i="1" dirty="0"/>
              <a:t> </a:t>
            </a:r>
            <a:r>
              <a:rPr lang="en-US" sz="2000" dirty="0"/>
              <a:t>(</a:t>
            </a:r>
            <a:r>
              <a:rPr lang="en-US" sz="2000" i="1" dirty="0" err="1"/>
              <a:t>v</a:t>
            </a:r>
            <a:r>
              <a:rPr lang="en-US" sz="2000" dirty="0" err="1"/>
              <a:t>,</a:t>
            </a:r>
            <a:r>
              <a:rPr lang="en-US" sz="2000" i="1" dirty="0" err="1"/>
              <a:t>w</a:t>
            </a:r>
            <a:r>
              <a:rPr lang="en-US" sz="2000" dirty="0"/>
              <a:t>)/2</a:t>
            </a:r>
          </a:p>
          <a:p>
            <a:pPr marL="563563" lvl="1" indent="-223838"/>
            <a:r>
              <a:rPr lang="en-US" sz="2000" dirty="0"/>
              <a:t>cost of path is defined as sum of edge costs and residual graph is defined as before; </a:t>
            </a:r>
            <a:r>
              <a:rPr lang="en-US" sz="2000" i="1" dirty="0"/>
              <a:t>cost</a:t>
            </a:r>
            <a:r>
              <a:rPr lang="en-US" sz="2000" dirty="0"/>
              <a:t>(</a:t>
            </a:r>
            <a:r>
              <a:rPr lang="en-US" sz="2000" i="1" dirty="0" err="1"/>
              <a:t>v</a:t>
            </a:r>
            <a:r>
              <a:rPr lang="en-US" sz="2000" dirty="0" err="1"/>
              <a:t>,</a:t>
            </a:r>
            <a:r>
              <a:rPr lang="en-US" sz="2000" i="1" dirty="0" err="1"/>
              <a:t>w</a:t>
            </a:r>
            <a:r>
              <a:rPr lang="en-US" sz="2000" dirty="0"/>
              <a:t>) in </a:t>
            </a:r>
            <a:r>
              <a:rPr lang="en-US" sz="2000" i="1" dirty="0"/>
              <a:t>R</a:t>
            </a:r>
            <a:r>
              <a:rPr lang="en-US" sz="2000" dirty="0"/>
              <a:t> is same as in </a:t>
            </a:r>
            <a:r>
              <a:rPr lang="en-US" sz="2000" i="1" dirty="0"/>
              <a:t>G</a:t>
            </a:r>
            <a:endParaRPr lang="en-US" sz="2000" dirty="0"/>
          </a:p>
          <a:p>
            <a:pPr marL="563563" lvl="1" indent="-223838"/>
            <a:r>
              <a:rPr lang="en-US" sz="2000" dirty="0"/>
              <a:t>A flow </a:t>
            </a:r>
            <a:r>
              <a:rPr lang="en-US" sz="2000" i="1" dirty="0"/>
              <a:t>f</a:t>
            </a:r>
            <a:r>
              <a:rPr lang="en-US" sz="2000" dirty="0"/>
              <a:t> has </a:t>
            </a:r>
            <a:r>
              <a:rPr lang="en-US" sz="2000" i="1" dirty="0"/>
              <a:t>minimum cost</a:t>
            </a:r>
            <a:r>
              <a:rPr lang="en-US" sz="2000" dirty="0"/>
              <a:t> if there is no flow </a:t>
            </a:r>
            <a:r>
              <a:rPr lang="en-US" sz="2000" i="1" dirty="0"/>
              <a:t>g</a:t>
            </a:r>
            <a:r>
              <a:rPr lang="en-US" sz="2000" dirty="0"/>
              <a:t> with |</a:t>
            </a:r>
            <a:r>
              <a:rPr lang="en-US" sz="100" dirty="0"/>
              <a:t> </a:t>
            </a:r>
            <a:r>
              <a:rPr lang="en-US" sz="2000" i="1" dirty="0"/>
              <a:t>g</a:t>
            </a:r>
            <a:r>
              <a:rPr lang="en-US" sz="300" dirty="0"/>
              <a:t> </a:t>
            </a:r>
            <a:r>
              <a:rPr lang="en-US" sz="2000" dirty="0"/>
              <a:t>|=|</a:t>
            </a:r>
            <a:r>
              <a:rPr lang="en-US" sz="700" dirty="0"/>
              <a:t> </a:t>
            </a:r>
            <a:r>
              <a:rPr lang="en-US" sz="2000" i="1" dirty="0"/>
              <a:t>f</a:t>
            </a:r>
            <a:r>
              <a:rPr lang="en-US" sz="2000" dirty="0"/>
              <a:t>| that has lower cost than </a:t>
            </a:r>
            <a:r>
              <a:rPr lang="en-US" sz="2000" i="1" dirty="0"/>
              <a:t>f</a:t>
            </a:r>
            <a:endParaRPr lang="en-US" sz="2000" dirty="0"/>
          </a:p>
          <a:p>
            <a:pPr marL="563563" lvl="1" indent="-223838"/>
            <a:r>
              <a:rPr lang="en-US" sz="2000" dirty="0"/>
              <a:t>min-cost, max-flow problem: seek min cost flow with max value</a:t>
            </a:r>
          </a:p>
          <a:p>
            <a:pPr marL="223838" indent="-223838"/>
            <a:r>
              <a:rPr lang="en-US" sz="2400" dirty="0"/>
              <a:t>General strategies for finding minimum cost flows</a:t>
            </a:r>
          </a:p>
          <a:p>
            <a:pPr marL="512763" lvl="1" indent="-174625"/>
            <a:r>
              <a:rPr lang="en-US" sz="2000" dirty="0"/>
              <a:t>cost reduction – add flow to negative cost cycles</a:t>
            </a:r>
          </a:p>
          <a:p>
            <a:pPr marL="512763" lvl="1" indent="-174625"/>
            <a:r>
              <a:rPr lang="en-US" sz="2000" dirty="0"/>
              <a:t>min cost augmentation – add flow to min cost augmenting paths</a:t>
            </a:r>
          </a:p>
          <a:p>
            <a:pPr marL="223838" indent="-223838">
              <a:buFont typeface="Wingdings" pitchFamily="2" charset="2"/>
              <a:buNone/>
            </a:pPr>
            <a:endParaRPr lang="en-US" sz="2400" dirty="0"/>
          </a:p>
        </p:txBody>
      </p:sp>
      <p:grpSp>
        <p:nvGrpSpPr>
          <p:cNvPr id="2" name="Group 139"/>
          <p:cNvGrpSpPr/>
          <p:nvPr/>
        </p:nvGrpSpPr>
        <p:grpSpPr>
          <a:xfrm>
            <a:off x="347876" y="1214799"/>
            <a:ext cx="3935638" cy="1576238"/>
            <a:chOff x="347876" y="1214799"/>
            <a:chExt cx="3935638" cy="1576238"/>
          </a:xfrm>
        </p:grpSpPr>
        <p:sp>
          <p:nvSpPr>
            <p:cNvPr id="8" name="Text Box 10"/>
            <p:cNvSpPr txBox="1">
              <a:spLocks noChangeArrowheads="1"/>
            </p:cNvSpPr>
            <p:nvPr/>
          </p:nvSpPr>
          <p:spPr bwMode="auto">
            <a:xfrm>
              <a:off x="1240046" y="155407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6,1</a:t>
              </a:r>
            </a:p>
          </p:txBody>
        </p:sp>
        <p:sp>
          <p:nvSpPr>
            <p:cNvPr id="12" name="Oval 14"/>
            <p:cNvSpPr>
              <a:spLocks noChangeArrowheads="1"/>
            </p:cNvSpPr>
            <p:nvPr/>
          </p:nvSpPr>
          <p:spPr bwMode="auto">
            <a:xfrm>
              <a:off x="3222156" y="1403491"/>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13" name="Oval 15"/>
            <p:cNvSpPr>
              <a:spLocks noChangeArrowheads="1"/>
            </p:cNvSpPr>
            <p:nvPr/>
          </p:nvSpPr>
          <p:spPr bwMode="auto">
            <a:xfrm>
              <a:off x="1934917"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b</a:t>
              </a:r>
            </a:p>
          </p:txBody>
        </p:sp>
        <p:sp>
          <p:nvSpPr>
            <p:cNvPr id="14" name="Oval 16"/>
            <p:cNvSpPr>
              <a:spLocks noChangeArrowheads="1"/>
            </p:cNvSpPr>
            <p:nvPr/>
          </p:nvSpPr>
          <p:spPr bwMode="auto">
            <a:xfrm>
              <a:off x="1926753" y="1403491"/>
              <a:ext cx="321128"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a</a:t>
              </a:r>
            </a:p>
          </p:txBody>
        </p:sp>
        <p:sp>
          <p:nvSpPr>
            <p:cNvPr id="16" name="Oval 18"/>
            <p:cNvSpPr>
              <a:spLocks noChangeArrowheads="1"/>
            </p:cNvSpPr>
            <p:nvPr/>
          </p:nvSpPr>
          <p:spPr bwMode="auto">
            <a:xfrm>
              <a:off x="3978714" y="1877019"/>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35" name="Oval 7"/>
            <p:cNvSpPr>
              <a:spLocks noChangeArrowheads="1"/>
            </p:cNvSpPr>
            <p:nvPr/>
          </p:nvSpPr>
          <p:spPr bwMode="auto">
            <a:xfrm>
              <a:off x="1072225" y="192056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36" name="Text Box 67"/>
            <p:cNvSpPr txBox="1">
              <a:spLocks noChangeArrowheads="1"/>
            </p:cNvSpPr>
            <p:nvPr/>
          </p:nvSpPr>
          <p:spPr bwMode="auto">
            <a:xfrm>
              <a:off x="3769160" y="148241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4,2</a:t>
              </a:r>
            </a:p>
          </p:txBody>
        </p:sp>
        <p:sp>
          <p:nvSpPr>
            <p:cNvPr id="37" name="Text Box 68"/>
            <p:cNvSpPr txBox="1">
              <a:spLocks noChangeArrowheads="1"/>
            </p:cNvSpPr>
            <p:nvPr/>
          </p:nvSpPr>
          <p:spPr bwMode="auto">
            <a:xfrm>
              <a:off x="2518210" y="2544974"/>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6,4</a:t>
              </a:r>
            </a:p>
          </p:txBody>
        </p:sp>
        <p:sp>
          <p:nvSpPr>
            <p:cNvPr id="39" name="Text Box 70"/>
            <p:cNvSpPr txBox="1">
              <a:spLocks noChangeArrowheads="1"/>
            </p:cNvSpPr>
            <p:nvPr/>
          </p:nvSpPr>
          <p:spPr bwMode="auto">
            <a:xfrm>
              <a:off x="1389723" y="238864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40" name="Text Box 71"/>
            <p:cNvSpPr txBox="1">
              <a:spLocks noChangeArrowheads="1"/>
            </p:cNvSpPr>
            <p:nvPr/>
          </p:nvSpPr>
          <p:spPr bwMode="auto">
            <a:xfrm>
              <a:off x="2491903" y="218454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3,1</a:t>
              </a:r>
            </a:p>
          </p:txBody>
        </p:sp>
        <p:sp>
          <p:nvSpPr>
            <p:cNvPr id="42" name="Text Box 73"/>
            <p:cNvSpPr txBox="1">
              <a:spLocks noChangeArrowheads="1"/>
            </p:cNvSpPr>
            <p:nvPr/>
          </p:nvSpPr>
          <p:spPr bwMode="auto">
            <a:xfrm>
              <a:off x="2510045" y="129191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5,2</a:t>
              </a:r>
            </a:p>
          </p:txBody>
        </p:sp>
        <p:sp>
          <p:nvSpPr>
            <p:cNvPr id="47" name="Text Box 78"/>
            <p:cNvSpPr txBox="1">
              <a:spLocks noChangeArrowheads="1"/>
            </p:cNvSpPr>
            <p:nvPr/>
          </p:nvSpPr>
          <p:spPr bwMode="auto">
            <a:xfrm>
              <a:off x="3413560" y="1886090"/>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5,6</a:t>
              </a:r>
            </a:p>
          </p:txBody>
        </p:sp>
        <p:sp>
          <p:nvSpPr>
            <p:cNvPr id="49" name="Text Box 80"/>
            <p:cNvSpPr txBox="1">
              <a:spLocks noChangeArrowheads="1"/>
            </p:cNvSpPr>
            <p:nvPr/>
          </p:nvSpPr>
          <p:spPr bwMode="auto">
            <a:xfrm>
              <a:off x="3738091" y="2374134"/>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4,-1</a:t>
              </a:r>
            </a:p>
          </p:txBody>
        </p:sp>
        <p:sp>
          <p:nvSpPr>
            <p:cNvPr id="59" name="Text Box 151"/>
            <p:cNvSpPr txBox="1">
              <a:spLocks noChangeArrowheads="1"/>
            </p:cNvSpPr>
            <p:nvPr/>
          </p:nvSpPr>
          <p:spPr bwMode="auto">
            <a:xfrm>
              <a:off x="347876" y="1214799"/>
              <a:ext cx="8540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err="1">
                  <a:latin typeface="+mn-lt"/>
                </a:rPr>
                <a:t>cap</a:t>
              </a:r>
              <a:r>
                <a:rPr lang="en-US" sz="1600" dirty="0" err="1">
                  <a:latin typeface="+mn-lt"/>
                </a:rPr>
                <a:t>,</a:t>
              </a:r>
              <a:r>
                <a:rPr lang="en-US" sz="1600" i="1" dirty="0" err="1">
                  <a:latin typeface="+mn-lt"/>
                </a:rPr>
                <a:t>cost</a:t>
              </a:r>
              <a:endParaRPr lang="en-US" sz="1600" i="1" dirty="0">
                <a:latin typeface="+mn-lt"/>
              </a:endParaRPr>
            </a:p>
          </p:txBody>
        </p:sp>
        <p:sp>
          <p:nvSpPr>
            <p:cNvPr id="60" name="Line 152"/>
            <p:cNvSpPr>
              <a:spLocks noChangeShapeType="1"/>
            </p:cNvSpPr>
            <p:nvPr/>
          </p:nvSpPr>
          <p:spPr bwMode="auto">
            <a:xfrm>
              <a:off x="1041381" y="1501457"/>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64" name="Oval 14"/>
            <p:cNvSpPr>
              <a:spLocks noChangeArrowheads="1"/>
            </p:cNvSpPr>
            <p:nvPr/>
          </p:nvSpPr>
          <p:spPr bwMode="auto">
            <a:xfrm>
              <a:off x="3222156" y="24049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66" name="Straight Arrow Connector 65"/>
            <p:cNvCxnSpPr>
              <a:stCxn id="35" idx="7"/>
              <a:endCxn id="14" idx="2"/>
            </p:cNvCxnSpPr>
            <p:nvPr/>
          </p:nvCxnSpPr>
          <p:spPr bwMode="auto">
            <a:xfrm rot="5400000" flipH="1" flipV="1">
              <a:off x="1424916" y="1463363"/>
              <a:ext cx="409308" cy="594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1" name="Straight Arrow Connector 70"/>
            <p:cNvCxnSpPr>
              <a:stCxn id="35" idx="5"/>
              <a:endCxn id="13" idx="2"/>
            </p:cNvCxnSpPr>
            <p:nvPr/>
          </p:nvCxnSpPr>
          <p:spPr bwMode="auto">
            <a:xfrm rot="16200000" flipH="1">
              <a:off x="1445327" y="2067785"/>
              <a:ext cx="376651" cy="602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5" name="Straight Arrow Connector 74"/>
            <p:cNvCxnSpPr>
              <a:stCxn id="14" idx="6"/>
              <a:endCxn id="12" idx="2"/>
            </p:cNvCxnSpPr>
            <p:nvPr/>
          </p:nvCxnSpPr>
          <p:spPr bwMode="auto">
            <a:xfrm>
              <a:off x="2247881" y="1555891"/>
              <a:ext cx="97427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7" name="Straight Arrow Connector 76"/>
            <p:cNvCxnSpPr>
              <a:stCxn id="12" idx="3"/>
              <a:endCxn id="13" idx="7"/>
            </p:cNvCxnSpPr>
            <p:nvPr/>
          </p:nvCxnSpPr>
          <p:spPr bwMode="auto">
            <a:xfrm rot="5400000">
              <a:off x="2337958" y="1520777"/>
              <a:ext cx="785959" cy="107171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79" name="Straight Arrow Connector 78"/>
            <p:cNvCxnSpPr>
              <a:stCxn id="12" idx="4"/>
              <a:endCxn id="64" idx="0"/>
            </p:cNvCxnSpPr>
            <p:nvPr/>
          </p:nvCxnSpPr>
          <p:spPr bwMode="auto">
            <a:xfrm rot="5400000">
              <a:off x="3026214" y="2056633"/>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1" name="Straight Arrow Connector 80"/>
            <p:cNvCxnSpPr>
              <a:stCxn id="13" idx="6"/>
              <a:endCxn id="64" idx="2"/>
            </p:cNvCxnSpPr>
            <p:nvPr/>
          </p:nvCxnSpPr>
          <p:spPr bwMode="auto">
            <a:xfrm>
              <a:off x="2239717" y="2557376"/>
              <a:ext cx="98243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3" name="Straight Arrow Connector 82"/>
            <p:cNvCxnSpPr>
              <a:stCxn id="14" idx="5"/>
              <a:endCxn id="64" idx="1"/>
            </p:cNvCxnSpPr>
            <p:nvPr/>
          </p:nvCxnSpPr>
          <p:spPr bwMode="auto">
            <a:xfrm rot="16200000" flipH="1">
              <a:off x="2340844" y="1523663"/>
              <a:ext cx="785959" cy="106594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5" name="Straight Arrow Connector 84"/>
            <p:cNvCxnSpPr>
              <a:stCxn id="13" idx="0"/>
              <a:endCxn id="14" idx="4"/>
            </p:cNvCxnSpPr>
            <p:nvPr/>
          </p:nvCxnSpPr>
          <p:spPr bwMode="auto">
            <a:xfrm rot="5400000" flipH="1" flipV="1">
              <a:off x="1738975" y="2056634"/>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7" name="Straight Arrow Connector 86"/>
            <p:cNvCxnSpPr>
              <a:stCxn id="12" idx="6"/>
              <a:endCxn id="16" idx="1"/>
            </p:cNvCxnSpPr>
            <p:nvPr/>
          </p:nvCxnSpPr>
          <p:spPr bwMode="auto">
            <a:xfrm>
              <a:off x="3526956" y="1555891"/>
              <a:ext cx="496395" cy="3657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89" name="Straight Arrow Connector 88"/>
            <p:cNvCxnSpPr>
              <a:stCxn id="64" idx="6"/>
              <a:endCxn id="16" idx="3"/>
            </p:cNvCxnSpPr>
            <p:nvPr/>
          </p:nvCxnSpPr>
          <p:spPr bwMode="auto">
            <a:xfrm flipV="1">
              <a:off x="3526956" y="2137182"/>
              <a:ext cx="496395" cy="42019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09" name="Text Box 71"/>
            <p:cNvSpPr txBox="1">
              <a:spLocks noChangeArrowheads="1"/>
            </p:cNvSpPr>
            <p:nvPr/>
          </p:nvSpPr>
          <p:spPr bwMode="auto">
            <a:xfrm>
              <a:off x="2459245" y="1629369"/>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3,7</a:t>
              </a:r>
            </a:p>
          </p:txBody>
        </p:sp>
        <p:sp>
          <p:nvSpPr>
            <p:cNvPr id="110" name="Text Box 71"/>
            <p:cNvSpPr txBox="1">
              <a:spLocks noChangeArrowheads="1"/>
            </p:cNvSpPr>
            <p:nvPr/>
          </p:nvSpPr>
          <p:spPr bwMode="auto">
            <a:xfrm>
              <a:off x="1729902" y="1934169"/>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grpSp>
      <p:grpSp>
        <p:nvGrpSpPr>
          <p:cNvPr id="3" name="Group 141"/>
          <p:cNvGrpSpPr/>
          <p:nvPr/>
        </p:nvGrpSpPr>
        <p:grpSpPr>
          <a:xfrm>
            <a:off x="4636849" y="1203836"/>
            <a:ext cx="3935638" cy="1606935"/>
            <a:chOff x="4636849" y="1203836"/>
            <a:chExt cx="3935638" cy="1606935"/>
          </a:xfrm>
        </p:grpSpPr>
        <p:sp>
          <p:nvSpPr>
            <p:cNvPr id="111" name="Text Box 10"/>
            <p:cNvSpPr txBox="1">
              <a:spLocks noChangeArrowheads="1"/>
            </p:cNvSpPr>
            <p:nvPr/>
          </p:nvSpPr>
          <p:spPr bwMode="auto">
            <a:xfrm>
              <a:off x="5529019" y="1543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6,6</a:t>
              </a:r>
            </a:p>
          </p:txBody>
        </p:sp>
        <p:sp>
          <p:nvSpPr>
            <p:cNvPr id="112" name="Oval 14"/>
            <p:cNvSpPr>
              <a:spLocks noChangeArrowheads="1"/>
            </p:cNvSpPr>
            <p:nvPr/>
          </p:nvSpPr>
          <p:spPr bwMode="auto">
            <a:xfrm>
              <a:off x="7511129" y="139260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113" name="Oval 15"/>
            <p:cNvSpPr>
              <a:spLocks noChangeArrowheads="1"/>
            </p:cNvSpPr>
            <p:nvPr/>
          </p:nvSpPr>
          <p:spPr bwMode="auto">
            <a:xfrm>
              <a:off x="6223890" y="239409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b</a:t>
              </a:r>
            </a:p>
          </p:txBody>
        </p:sp>
        <p:sp>
          <p:nvSpPr>
            <p:cNvPr id="114" name="Oval 16"/>
            <p:cNvSpPr>
              <a:spLocks noChangeArrowheads="1"/>
            </p:cNvSpPr>
            <p:nvPr/>
          </p:nvSpPr>
          <p:spPr bwMode="auto">
            <a:xfrm>
              <a:off x="6215726" y="1392607"/>
              <a:ext cx="321128"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a</a:t>
              </a:r>
            </a:p>
          </p:txBody>
        </p:sp>
        <p:sp>
          <p:nvSpPr>
            <p:cNvPr id="115" name="Oval 18"/>
            <p:cNvSpPr>
              <a:spLocks noChangeArrowheads="1"/>
            </p:cNvSpPr>
            <p:nvPr/>
          </p:nvSpPr>
          <p:spPr bwMode="auto">
            <a:xfrm>
              <a:off x="8267687" y="186613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116" name="Oval 7"/>
            <p:cNvSpPr>
              <a:spLocks noChangeArrowheads="1"/>
            </p:cNvSpPr>
            <p:nvPr/>
          </p:nvSpPr>
          <p:spPr bwMode="auto">
            <a:xfrm>
              <a:off x="5361198" y="190967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117" name="Text Box 67"/>
            <p:cNvSpPr txBox="1">
              <a:spLocks noChangeArrowheads="1"/>
            </p:cNvSpPr>
            <p:nvPr/>
          </p:nvSpPr>
          <p:spPr bwMode="auto">
            <a:xfrm>
              <a:off x="8058133" y="147152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4,8</a:t>
              </a:r>
            </a:p>
          </p:txBody>
        </p:sp>
        <p:sp>
          <p:nvSpPr>
            <p:cNvPr id="118" name="Text Box 68"/>
            <p:cNvSpPr txBox="1">
              <a:spLocks noChangeArrowheads="1"/>
            </p:cNvSpPr>
            <p:nvPr/>
          </p:nvSpPr>
          <p:spPr bwMode="auto">
            <a:xfrm>
              <a:off x="6807183" y="253401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dirty="0">
                  <a:latin typeface="+mn-lt"/>
                </a:rPr>
                <a:t>2</a:t>
              </a:r>
              <a:r>
                <a:rPr lang="en-US" sz="1600" dirty="0">
                  <a:latin typeface="+mn-lt"/>
                </a:rPr>
                <a:t>,8</a:t>
              </a:r>
            </a:p>
          </p:txBody>
        </p:sp>
        <p:sp>
          <p:nvSpPr>
            <p:cNvPr id="119" name="Text Box 70"/>
            <p:cNvSpPr txBox="1">
              <a:spLocks noChangeArrowheads="1"/>
            </p:cNvSpPr>
            <p:nvPr/>
          </p:nvSpPr>
          <p:spPr bwMode="auto">
            <a:xfrm>
              <a:off x="5537178" y="229067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2,6</a:t>
              </a:r>
            </a:p>
          </p:txBody>
        </p:sp>
        <p:sp>
          <p:nvSpPr>
            <p:cNvPr id="120" name="Text Box 71"/>
            <p:cNvSpPr txBox="1">
              <a:spLocks noChangeArrowheads="1"/>
            </p:cNvSpPr>
            <p:nvPr/>
          </p:nvSpPr>
          <p:spPr bwMode="auto">
            <a:xfrm>
              <a:off x="6780876" y="217365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0,0</a:t>
              </a:r>
            </a:p>
          </p:txBody>
        </p:sp>
        <p:sp>
          <p:nvSpPr>
            <p:cNvPr id="121" name="Text Box 73"/>
            <p:cNvSpPr txBox="1">
              <a:spLocks noChangeArrowheads="1"/>
            </p:cNvSpPr>
            <p:nvPr/>
          </p:nvSpPr>
          <p:spPr bwMode="auto">
            <a:xfrm>
              <a:off x="6799018" y="1280949"/>
              <a:ext cx="464871"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5,10</a:t>
              </a:r>
            </a:p>
          </p:txBody>
        </p:sp>
        <p:sp>
          <p:nvSpPr>
            <p:cNvPr id="122" name="Text Box 78"/>
            <p:cNvSpPr txBox="1">
              <a:spLocks noChangeArrowheads="1"/>
            </p:cNvSpPr>
            <p:nvPr/>
          </p:nvSpPr>
          <p:spPr bwMode="auto">
            <a:xfrm>
              <a:off x="7691647" y="1886013"/>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1,6</a:t>
              </a:r>
            </a:p>
          </p:txBody>
        </p:sp>
        <p:sp>
          <p:nvSpPr>
            <p:cNvPr id="123" name="Text Box 80"/>
            <p:cNvSpPr txBox="1">
              <a:spLocks noChangeArrowheads="1"/>
            </p:cNvSpPr>
            <p:nvPr/>
          </p:nvSpPr>
          <p:spPr bwMode="auto">
            <a:xfrm>
              <a:off x="7983520" y="2363250"/>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sp>
          <p:nvSpPr>
            <p:cNvPr id="124" name="Text Box 151"/>
            <p:cNvSpPr txBox="1">
              <a:spLocks noChangeArrowheads="1"/>
            </p:cNvSpPr>
            <p:nvPr/>
          </p:nvSpPr>
          <p:spPr bwMode="auto">
            <a:xfrm>
              <a:off x="4636849" y="1203836"/>
              <a:ext cx="1410643"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err="1">
                  <a:latin typeface="+mn-lt"/>
                </a:rPr>
                <a:t>flow,flow</a:t>
              </a:r>
              <a:r>
                <a:rPr lang="en-US" sz="1600" i="1" dirty="0">
                  <a:latin typeface="+mn-lt"/>
                </a:rPr>
                <a:t> cost</a:t>
              </a:r>
            </a:p>
          </p:txBody>
        </p:sp>
        <p:sp>
          <p:nvSpPr>
            <p:cNvPr id="125" name="Line 152"/>
            <p:cNvSpPr>
              <a:spLocks noChangeShapeType="1"/>
            </p:cNvSpPr>
            <p:nvPr/>
          </p:nvSpPr>
          <p:spPr bwMode="auto">
            <a:xfrm>
              <a:off x="5330354" y="1490573"/>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126" name="Oval 14"/>
            <p:cNvSpPr>
              <a:spLocks noChangeArrowheads="1"/>
            </p:cNvSpPr>
            <p:nvPr/>
          </p:nvSpPr>
          <p:spPr bwMode="auto">
            <a:xfrm>
              <a:off x="7511129" y="239409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127" name="Straight Arrow Connector 126"/>
            <p:cNvCxnSpPr>
              <a:stCxn id="116" idx="7"/>
              <a:endCxn id="114" idx="2"/>
            </p:cNvCxnSpPr>
            <p:nvPr/>
          </p:nvCxnSpPr>
          <p:spPr bwMode="auto">
            <a:xfrm rot="5400000" flipH="1" flipV="1">
              <a:off x="5713889" y="1452479"/>
              <a:ext cx="409308" cy="5943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28" name="Straight Arrow Connector 127"/>
            <p:cNvCxnSpPr>
              <a:stCxn id="116" idx="5"/>
              <a:endCxn id="113" idx="2"/>
            </p:cNvCxnSpPr>
            <p:nvPr/>
          </p:nvCxnSpPr>
          <p:spPr bwMode="auto">
            <a:xfrm rot="16200000" flipH="1">
              <a:off x="5734300" y="2056901"/>
              <a:ext cx="376651" cy="602529"/>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29" name="Straight Arrow Connector 128"/>
            <p:cNvCxnSpPr>
              <a:stCxn id="114" idx="6"/>
              <a:endCxn id="112" idx="2"/>
            </p:cNvCxnSpPr>
            <p:nvPr/>
          </p:nvCxnSpPr>
          <p:spPr bwMode="auto">
            <a:xfrm>
              <a:off x="6536854" y="1545007"/>
              <a:ext cx="97427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0" name="Straight Arrow Connector 129"/>
            <p:cNvCxnSpPr>
              <a:stCxn id="112" idx="3"/>
              <a:endCxn id="113" idx="7"/>
            </p:cNvCxnSpPr>
            <p:nvPr/>
          </p:nvCxnSpPr>
          <p:spPr bwMode="auto">
            <a:xfrm rot="5400000">
              <a:off x="6626931" y="1509893"/>
              <a:ext cx="785959" cy="1071713"/>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1" name="Straight Arrow Connector 130"/>
            <p:cNvCxnSpPr>
              <a:stCxn id="112" idx="4"/>
              <a:endCxn id="126" idx="0"/>
            </p:cNvCxnSpPr>
            <p:nvPr/>
          </p:nvCxnSpPr>
          <p:spPr bwMode="auto">
            <a:xfrm rot="5400000">
              <a:off x="7315187" y="2045749"/>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2" name="Straight Arrow Connector 131"/>
            <p:cNvCxnSpPr>
              <a:stCxn id="113" idx="6"/>
              <a:endCxn id="126" idx="2"/>
            </p:cNvCxnSpPr>
            <p:nvPr/>
          </p:nvCxnSpPr>
          <p:spPr bwMode="auto">
            <a:xfrm>
              <a:off x="6528690" y="2546492"/>
              <a:ext cx="98243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3" name="Straight Arrow Connector 132"/>
            <p:cNvCxnSpPr>
              <a:stCxn id="114" idx="5"/>
              <a:endCxn id="126" idx="1"/>
            </p:cNvCxnSpPr>
            <p:nvPr/>
          </p:nvCxnSpPr>
          <p:spPr bwMode="auto">
            <a:xfrm rot="16200000" flipH="1">
              <a:off x="6629817" y="1512779"/>
              <a:ext cx="785959" cy="106594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4" name="Straight Arrow Connector 133"/>
            <p:cNvCxnSpPr>
              <a:stCxn id="113" idx="0"/>
              <a:endCxn id="114" idx="4"/>
            </p:cNvCxnSpPr>
            <p:nvPr/>
          </p:nvCxnSpPr>
          <p:spPr bwMode="auto">
            <a:xfrm rot="5400000" flipH="1" flipV="1">
              <a:off x="6027948" y="2045750"/>
              <a:ext cx="696685"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5" name="Straight Arrow Connector 134"/>
            <p:cNvCxnSpPr>
              <a:stCxn id="112" idx="6"/>
              <a:endCxn id="115" idx="1"/>
            </p:cNvCxnSpPr>
            <p:nvPr/>
          </p:nvCxnSpPr>
          <p:spPr bwMode="auto">
            <a:xfrm>
              <a:off x="7815929" y="1545007"/>
              <a:ext cx="496395" cy="365765"/>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136" name="Straight Arrow Connector 135"/>
            <p:cNvCxnSpPr>
              <a:stCxn id="126" idx="6"/>
              <a:endCxn id="115" idx="3"/>
            </p:cNvCxnSpPr>
            <p:nvPr/>
          </p:nvCxnSpPr>
          <p:spPr bwMode="auto">
            <a:xfrm flipV="1">
              <a:off x="7815929" y="2126298"/>
              <a:ext cx="496395" cy="420194"/>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137" name="Text Box 71"/>
            <p:cNvSpPr txBox="1">
              <a:spLocks noChangeArrowheads="1"/>
            </p:cNvSpPr>
            <p:nvPr/>
          </p:nvSpPr>
          <p:spPr bwMode="auto">
            <a:xfrm>
              <a:off x="6748218" y="161848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1,7</a:t>
              </a:r>
            </a:p>
          </p:txBody>
        </p:sp>
        <p:sp>
          <p:nvSpPr>
            <p:cNvPr id="138" name="Text Box 71"/>
            <p:cNvSpPr txBox="1">
              <a:spLocks noChangeArrowheads="1"/>
            </p:cNvSpPr>
            <p:nvPr/>
          </p:nvSpPr>
          <p:spPr bwMode="auto">
            <a:xfrm>
              <a:off x="6018875" y="1923285"/>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0,0</a:t>
              </a:r>
            </a:p>
          </p:txBody>
        </p:sp>
        <p:sp>
          <p:nvSpPr>
            <p:cNvPr id="141" name="Text Box 151"/>
            <p:cNvSpPr txBox="1">
              <a:spLocks noChangeArrowheads="1"/>
            </p:cNvSpPr>
            <p:nvPr/>
          </p:nvSpPr>
          <p:spPr bwMode="auto">
            <a:xfrm>
              <a:off x="5170263" y="2564550"/>
              <a:ext cx="847989"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a:latin typeface="+mn-lt"/>
                </a:rPr>
                <a:t>cost=</a:t>
              </a:r>
              <a:r>
                <a:rPr lang="en-US" sz="1600" dirty="0">
                  <a:latin typeface="+mn-lt"/>
                </a:rPr>
                <a:t>47</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24963">
                                            <p:txEl>
                                              <p:pRg st="0" end="0"/>
                                            </p:txEl>
                                          </p:spTgt>
                                        </p:tgtEl>
                                        <p:attrNameLst>
                                          <p:attrName>style.visibility</p:attrName>
                                        </p:attrNameLst>
                                      </p:cBhvr>
                                      <p:to>
                                        <p:strVal val="visible"/>
                                      </p:to>
                                    </p:set>
                                    <p:animEffect transition="in" filter="wipe(left)">
                                      <p:cBhvr>
                                        <p:cTn id="11" dur="500"/>
                                        <p:tgtEl>
                                          <p:spTgt spid="424963">
                                            <p:txEl>
                                              <p:pRg st="0" end="0"/>
                                            </p:txEl>
                                          </p:spTgt>
                                        </p:tgtEl>
                                      </p:cBhvr>
                                    </p:animEffect>
                                  </p:childTnLst>
                                </p:cTn>
                              </p:par>
                              <p:par>
                                <p:cTn id="12" presetID="22" presetClass="entr" presetSubtype="8" fill="hold" grpId="0" nodeType="withEffect">
                                  <p:stCondLst>
                                    <p:cond delay="0"/>
                                  </p:stCondLst>
                                  <p:childTnLst>
                                    <p:set>
                                      <p:cBhvr>
                                        <p:cTn id="13" dur="1" fill="hold">
                                          <p:stCondLst>
                                            <p:cond delay="0"/>
                                          </p:stCondLst>
                                        </p:cTn>
                                        <p:tgtEl>
                                          <p:spTgt spid="424963">
                                            <p:txEl>
                                              <p:pRg st="1" end="1"/>
                                            </p:txEl>
                                          </p:spTgt>
                                        </p:tgtEl>
                                        <p:attrNameLst>
                                          <p:attrName>style.visibility</p:attrName>
                                        </p:attrNameLst>
                                      </p:cBhvr>
                                      <p:to>
                                        <p:strVal val="visible"/>
                                      </p:to>
                                    </p:set>
                                    <p:animEffect transition="in" filter="wipe(left)">
                                      <p:cBhvr>
                                        <p:cTn id="14" dur="500"/>
                                        <p:tgtEl>
                                          <p:spTgt spid="424963">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grpId="0" nodeType="clickEffect">
                                  <p:stCondLst>
                                    <p:cond delay="0"/>
                                  </p:stCondLst>
                                  <p:childTnLst>
                                    <p:set>
                                      <p:cBhvr>
                                        <p:cTn id="18" dur="1" fill="hold">
                                          <p:stCondLst>
                                            <p:cond delay="0"/>
                                          </p:stCondLst>
                                        </p:cTn>
                                        <p:tgtEl>
                                          <p:spTgt spid="424963">
                                            <p:txEl>
                                              <p:pRg st="2" end="2"/>
                                            </p:txEl>
                                          </p:spTgt>
                                        </p:tgtEl>
                                        <p:attrNameLst>
                                          <p:attrName>style.visibility</p:attrName>
                                        </p:attrNameLst>
                                      </p:cBhvr>
                                      <p:to>
                                        <p:strVal val="visible"/>
                                      </p:to>
                                    </p:set>
                                    <p:animEffect transition="in" filter="wipe(left)">
                                      <p:cBhvr>
                                        <p:cTn id="19" dur="500"/>
                                        <p:tgtEl>
                                          <p:spTgt spid="424963">
                                            <p:txEl>
                                              <p:pRg st="2" end="2"/>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dissolv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424963">
                                            <p:txEl>
                                              <p:pRg st="3" end="3"/>
                                            </p:txEl>
                                          </p:spTgt>
                                        </p:tgtEl>
                                        <p:attrNameLst>
                                          <p:attrName>style.visibility</p:attrName>
                                        </p:attrNameLst>
                                      </p:cBhvr>
                                      <p:to>
                                        <p:strVal val="visible"/>
                                      </p:to>
                                    </p:set>
                                    <p:animEffect transition="in" filter="wipe(left)">
                                      <p:cBhvr>
                                        <p:cTn id="29" dur="500"/>
                                        <p:tgtEl>
                                          <p:spTgt spid="424963">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24963">
                                            <p:txEl>
                                              <p:pRg st="4" end="4"/>
                                            </p:txEl>
                                          </p:spTgt>
                                        </p:tgtEl>
                                        <p:attrNameLst>
                                          <p:attrName>style.visibility</p:attrName>
                                        </p:attrNameLst>
                                      </p:cBhvr>
                                      <p:to>
                                        <p:strVal val="visible"/>
                                      </p:to>
                                    </p:set>
                                    <p:animEffect transition="in" filter="wipe(left)">
                                      <p:cBhvr>
                                        <p:cTn id="34" dur="500"/>
                                        <p:tgtEl>
                                          <p:spTgt spid="424963">
                                            <p:txEl>
                                              <p:pRg st="4" end="4"/>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24963">
                                            <p:txEl>
                                              <p:pRg st="5" end="5"/>
                                            </p:txEl>
                                          </p:spTgt>
                                        </p:tgtEl>
                                        <p:attrNameLst>
                                          <p:attrName>style.visibility</p:attrName>
                                        </p:attrNameLst>
                                      </p:cBhvr>
                                      <p:to>
                                        <p:strVal val="visible"/>
                                      </p:to>
                                    </p:set>
                                    <p:animEffect transition="in" filter="wipe(left)">
                                      <p:cBhvr>
                                        <p:cTn id="37" dur="500"/>
                                        <p:tgtEl>
                                          <p:spTgt spid="424963">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24963">
                                            <p:txEl>
                                              <p:pRg st="6" end="6"/>
                                            </p:txEl>
                                          </p:spTgt>
                                        </p:tgtEl>
                                        <p:attrNameLst>
                                          <p:attrName>style.visibility</p:attrName>
                                        </p:attrNameLst>
                                      </p:cBhvr>
                                      <p:to>
                                        <p:strVal val="visible"/>
                                      </p:to>
                                    </p:set>
                                    <p:animEffect transition="in" filter="wipe(left)">
                                      <p:cBhvr>
                                        <p:cTn id="42" dur="500"/>
                                        <p:tgtEl>
                                          <p:spTgt spid="424963">
                                            <p:txEl>
                                              <p:pRg st="6" end="6"/>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424963">
                                            <p:txEl>
                                              <p:pRg st="7" end="7"/>
                                            </p:txEl>
                                          </p:spTgt>
                                        </p:tgtEl>
                                        <p:attrNameLst>
                                          <p:attrName>style.visibility</p:attrName>
                                        </p:attrNameLst>
                                      </p:cBhvr>
                                      <p:to>
                                        <p:strVal val="visible"/>
                                      </p:to>
                                    </p:set>
                                    <p:animEffect transition="in" filter="wipe(left)">
                                      <p:cBhvr>
                                        <p:cTn id="45" dur="500"/>
                                        <p:tgtEl>
                                          <p:spTgt spid="424963">
                                            <p:txEl>
                                              <p:pRg st="7" end="7"/>
                                            </p:txEl>
                                          </p:spTgt>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24963">
                                            <p:txEl>
                                              <p:pRg st="8" end="8"/>
                                            </p:txEl>
                                          </p:spTgt>
                                        </p:tgtEl>
                                        <p:attrNameLst>
                                          <p:attrName>style.visibility</p:attrName>
                                        </p:attrNameLst>
                                      </p:cBhvr>
                                      <p:to>
                                        <p:strVal val="visible"/>
                                      </p:to>
                                    </p:set>
                                    <p:animEffect transition="in" filter="wipe(left)">
                                      <p:cBhvr>
                                        <p:cTn id="48" dur="500"/>
                                        <p:tgtEl>
                                          <p:spTgt spid="4249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4963"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7010" name="Rectangle 2"/>
          <p:cNvSpPr>
            <a:spLocks noGrp="1" noChangeArrowheads="1"/>
          </p:cNvSpPr>
          <p:nvPr>
            <p:ph type="title"/>
          </p:nvPr>
        </p:nvSpPr>
        <p:spPr>
          <a:xfrm>
            <a:off x="0" y="568325"/>
            <a:ext cx="9144000" cy="838200"/>
          </a:xfrm>
        </p:spPr>
        <p:txBody>
          <a:bodyPr/>
          <a:lstStyle/>
          <a:p>
            <a:r>
              <a:rPr lang="en-US" sz="3600" dirty="0"/>
              <a:t>Min-Cost Augmenting Path Algorithm</a:t>
            </a:r>
          </a:p>
        </p:txBody>
      </p:sp>
      <p:sp>
        <p:nvSpPr>
          <p:cNvPr id="427011" name="Rectangle 3"/>
          <p:cNvSpPr>
            <a:spLocks noGrp="1" noChangeArrowheads="1"/>
          </p:cNvSpPr>
          <p:nvPr>
            <p:ph type="body" idx="1"/>
          </p:nvPr>
        </p:nvSpPr>
        <p:spPr>
          <a:xfrm>
            <a:off x="0" y="1604865"/>
            <a:ext cx="9142413" cy="5253135"/>
          </a:xfrm>
        </p:spPr>
        <p:txBody>
          <a:bodyPr/>
          <a:lstStyle/>
          <a:p>
            <a:r>
              <a:rPr lang="en-US" sz="2400" dirty="0"/>
              <a:t>Find min cost flow using augmenting path algorithm and selecting min cost paths</a:t>
            </a:r>
          </a:p>
          <a:p>
            <a:pPr lvl="1"/>
            <a:r>
              <a:rPr lang="en-US" sz="2000" i="1" dirty="0"/>
              <a:t>O</a:t>
            </a:r>
            <a:r>
              <a:rPr lang="en-US" sz="2000" dirty="0"/>
              <a:t>((# of steps)(time to find a min cost augmenting path))</a:t>
            </a:r>
          </a:p>
          <a:p>
            <a:pPr lvl="1"/>
            <a:r>
              <a:rPr lang="en-US" sz="2000" dirty="0"/>
              <a:t>for integer capacities, number of steps is at most |</a:t>
            </a:r>
            <a:r>
              <a:rPr lang="en-US" sz="2000" i="1" dirty="0"/>
              <a:t>f</a:t>
            </a:r>
            <a:r>
              <a:rPr lang="en-US" sz="2000" baseline="30000" dirty="0"/>
              <a:t> *</a:t>
            </a:r>
            <a:r>
              <a:rPr lang="en-US" sz="2000" dirty="0"/>
              <a:t>|</a:t>
            </a:r>
          </a:p>
          <a:p>
            <a:pPr lvl="1"/>
            <a:r>
              <a:rPr lang="en-US" sz="2000" dirty="0"/>
              <a:t>since residual graphs may have negative cost edges, we must use an algorithm that can handle negative cost edges</a:t>
            </a:r>
          </a:p>
          <a:p>
            <a:pPr lvl="1"/>
            <a:r>
              <a:rPr lang="en-US" sz="2000" dirty="0"/>
              <a:t>using breadth-first scanning, running time is </a:t>
            </a:r>
            <a:r>
              <a:rPr lang="en-US" sz="2000" i="1" dirty="0"/>
              <a:t>O</a:t>
            </a:r>
            <a:r>
              <a:rPr lang="en-US" sz="2000" dirty="0"/>
              <a:t>(</a:t>
            </a:r>
            <a:r>
              <a:rPr lang="en-US" sz="2000" i="1" dirty="0" err="1"/>
              <a:t>mn</a:t>
            </a:r>
            <a:r>
              <a:rPr lang="en-US" sz="2000" dirty="0" err="1"/>
              <a:t>|</a:t>
            </a:r>
            <a:r>
              <a:rPr lang="en-US" sz="2000" i="1" dirty="0" err="1"/>
              <a:t>f</a:t>
            </a:r>
            <a:r>
              <a:rPr lang="en-US" sz="2000" baseline="30000" dirty="0"/>
              <a:t> *</a:t>
            </a:r>
            <a:r>
              <a:rPr lang="en-US" sz="2000" dirty="0"/>
              <a:t>|)</a:t>
            </a:r>
          </a:p>
          <a:p>
            <a:r>
              <a:rPr lang="en-US" sz="2400" dirty="0"/>
              <a:t>Can improve by transforming edge costs to be ≥0</a:t>
            </a:r>
          </a:p>
          <a:p>
            <a:pPr lvl="1"/>
            <a:r>
              <a:rPr lang="en-US" sz="2000" dirty="0"/>
              <a:t>transformed edge costs preserve relative lengths of paths, while eliminating negative edges</a:t>
            </a:r>
          </a:p>
          <a:p>
            <a:pPr lvl="1"/>
            <a:r>
              <a:rPr lang="en-US" sz="2000" dirty="0"/>
              <a:t>this allows use of </a:t>
            </a:r>
            <a:r>
              <a:rPr lang="en-US" sz="2000" dirty="0" err="1"/>
              <a:t>Dijkstra’s</a:t>
            </a:r>
            <a:r>
              <a:rPr lang="en-US" sz="2000" dirty="0"/>
              <a:t> algorithm to find shortest paths, reducing running time to (</a:t>
            </a:r>
            <a:r>
              <a:rPr lang="en-US" sz="2000" i="1" dirty="0" err="1"/>
              <a:t>mn+</a:t>
            </a:r>
            <a:r>
              <a:rPr lang="en-US" sz="2000" dirty="0" err="1"/>
              <a:t>|</a:t>
            </a:r>
            <a:r>
              <a:rPr lang="en-US" sz="2000" i="1" dirty="0" err="1"/>
              <a:t>f</a:t>
            </a:r>
            <a:r>
              <a:rPr lang="en-US" sz="2000" baseline="30000" dirty="0"/>
              <a:t> *</a:t>
            </a:r>
            <a:r>
              <a:rPr lang="en-US" sz="2000" dirty="0"/>
              <a:t>|(</a:t>
            </a:r>
            <a:r>
              <a:rPr lang="en-US" sz="2000" i="1" dirty="0" err="1"/>
              <a:t>m</a:t>
            </a:r>
            <a:r>
              <a:rPr lang="en-US" sz="2000" dirty="0" err="1"/>
              <a:t>+</a:t>
            </a:r>
            <a:r>
              <a:rPr lang="en-US" sz="2000" i="1" dirty="0" err="1"/>
              <a:t>n</a:t>
            </a:r>
            <a:r>
              <a:rPr lang="en-US" sz="2000" dirty="0" err="1"/>
              <a:t>log</a:t>
            </a:r>
            <a:r>
              <a:rPr lang="en-US" sz="2000" dirty="0"/>
              <a:t> </a:t>
            </a:r>
            <a:r>
              <a:rPr lang="en-US" sz="2000" i="1" dirty="0" err="1"/>
              <a:t>n</a:t>
            </a:r>
            <a:r>
              <a:rPr lang="en-US" sz="2000" dirty="0"/>
              <a:t>))</a:t>
            </a:r>
          </a:p>
          <a:p>
            <a:pPr lvl="1"/>
            <a:r>
              <a:rPr lang="en-US" sz="2000" dirty="0"/>
              <a:t>as flow is added, edge costs transformations must be updated to reflect changes in residual graph</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7011">
                                            <p:txEl>
                                              <p:pRg st="0" end="0"/>
                                            </p:txEl>
                                          </p:spTgt>
                                        </p:tgtEl>
                                        <p:attrNameLst>
                                          <p:attrName>style.visibility</p:attrName>
                                        </p:attrNameLst>
                                      </p:cBhvr>
                                      <p:to>
                                        <p:strVal val="visible"/>
                                      </p:to>
                                    </p:set>
                                    <p:animEffect transition="in" filter="wipe(left)">
                                      <p:cBhvr>
                                        <p:cTn id="7" dur="500"/>
                                        <p:tgtEl>
                                          <p:spTgt spid="42701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7011">
                                            <p:txEl>
                                              <p:pRg st="1" end="1"/>
                                            </p:txEl>
                                          </p:spTgt>
                                        </p:tgtEl>
                                        <p:attrNameLst>
                                          <p:attrName>style.visibility</p:attrName>
                                        </p:attrNameLst>
                                      </p:cBhvr>
                                      <p:to>
                                        <p:strVal val="visible"/>
                                      </p:to>
                                    </p:set>
                                    <p:animEffect transition="in" filter="wipe(left)">
                                      <p:cBhvr>
                                        <p:cTn id="10" dur="500"/>
                                        <p:tgtEl>
                                          <p:spTgt spid="427011">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27011">
                                            <p:txEl>
                                              <p:pRg st="2" end="2"/>
                                            </p:txEl>
                                          </p:spTgt>
                                        </p:tgtEl>
                                        <p:attrNameLst>
                                          <p:attrName>style.visibility</p:attrName>
                                        </p:attrNameLst>
                                      </p:cBhvr>
                                      <p:to>
                                        <p:strVal val="visible"/>
                                      </p:to>
                                    </p:set>
                                    <p:animEffect transition="in" filter="wipe(left)">
                                      <p:cBhvr>
                                        <p:cTn id="13" dur="500"/>
                                        <p:tgtEl>
                                          <p:spTgt spid="427011">
                                            <p:txEl>
                                              <p:pRg st="2" end="2"/>
                                            </p:txEl>
                                          </p:spTgt>
                                        </p:tgtEl>
                                      </p:cBhvr>
                                    </p:animEffect>
                                  </p:childTnLst>
                                </p:cTn>
                              </p:par>
                              <p:par>
                                <p:cTn id="14" presetID="22" presetClass="entr" presetSubtype="8" fill="hold" grpId="0" nodeType="withEffect">
                                  <p:stCondLst>
                                    <p:cond delay="0"/>
                                  </p:stCondLst>
                                  <p:childTnLst>
                                    <p:set>
                                      <p:cBhvr>
                                        <p:cTn id="15" dur="1" fill="hold">
                                          <p:stCondLst>
                                            <p:cond delay="0"/>
                                          </p:stCondLst>
                                        </p:cTn>
                                        <p:tgtEl>
                                          <p:spTgt spid="427011">
                                            <p:txEl>
                                              <p:pRg st="3" end="3"/>
                                            </p:txEl>
                                          </p:spTgt>
                                        </p:tgtEl>
                                        <p:attrNameLst>
                                          <p:attrName>style.visibility</p:attrName>
                                        </p:attrNameLst>
                                      </p:cBhvr>
                                      <p:to>
                                        <p:strVal val="visible"/>
                                      </p:to>
                                    </p:set>
                                    <p:animEffect transition="in" filter="wipe(left)">
                                      <p:cBhvr>
                                        <p:cTn id="16" dur="500"/>
                                        <p:tgtEl>
                                          <p:spTgt spid="427011">
                                            <p:txEl>
                                              <p:pRg st="3" end="3"/>
                                            </p:txEl>
                                          </p:spTgt>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427011">
                                            <p:txEl>
                                              <p:pRg st="4" end="4"/>
                                            </p:txEl>
                                          </p:spTgt>
                                        </p:tgtEl>
                                        <p:attrNameLst>
                                          <p:attrName>style.visibility</p:attrName>
                                        </p:attrNameLst>
                                      </p:cBhvr>
                                      <p:to>
                                        <p:strVal val="visible"/>
                                      </p:to>
                                    </p:set>
                                    <p:animEffect transition="in" filter="wipe(left)">
                                      <p:cBhvr>
                                        <p:cTn id="19" dur="500"/>
                                        <p:tgtEl>
                                          <p:spTgt spid="42701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grpId="0" nodeType="clickEffect">
                                  <p:stCondLst>
                                    <p:cond delay="0"/>
                                  </p:stCondLst>
                                  <p:childTnLst>
                                    <p:set>
                                      <p:cBhvr>
                                        <p:cTn id="23" dur="1" fill="hold">
                                          <p:stCondLst>
                                            <p:cond delay="0"/>
                                          </p:stCondLst>
                                        </p:cTn>
                                        <p:tgtEl>
                                          <p:spTgt spid="427011">
                                            <p:txEl>
                                              <p:pRg st="5" end="5"/>
                                            </p:txEl>
                                          </p:spTgt>
                                        </p:tgtEl>
                                        <p:attrNameLst>
                                          <p:attrName>style.visibility</p:attrName>
                                        </p:attrNameLst>
                                      </p:cBhvr>
                                      <p:to>
                                        <p:strVal val="visible"/>
                                      </p:to>
                                    </p:set>
                                    <p:animEffect transition="in" filter="wipe(left)">
                                      <p:cBhvr>
                                        <p:cTn id="24" dur="500"/>
                                        <p:tgtEl>
                                          <p:spTgt spid="427011">
                                            <p:txEl>
                                              <p:pRg st="5" end="5"/>
                                            </p:txEl>
                                          </p:spTgt>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427011">
                                            <p:txEl>
                                              <p:pRg st="6" end="6"/>
                                            </p:txEl>
                                          </p:spTgt>
                                        </p:tgtEl>
                                        <p:attrNameLst>
                                          <p:attrName>style.visibility</p:attrName>
                                        </p:attrNameLst>
                                      </p:cBhvr>
                                      <p:to>
                                        <p:strVal val="visible"/>
                                      </p:to>
                                    </p:set>
                                    <p:animEffect transition="in" filter="wipe(left)">
                                      <p:cBhvr>
                                        <p:cTn id="27" dur="500"/>
                                        <p:tgtEl>
                                          <p:spTgt spid="427011">
                                            <p:txEl>
                                              <p:pRg st="6" end="6"/>
                                            </p:txEl>
                                          </p:spTgt>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427011">
                                            <p:txEl>
                                              <p:pRg st="7" end="7"/>
                                            </p:txEl>
                                          </p:spTgt>
                                        </p:tgtEl>
                                        <p:attrNameLst>
                                          <p:attrName>style.visibility</p:attrName>
                                        </p:attrNameLst>
                                      </p:cBhvr>
                                      <p:to>
                                        <p:strVal val="visible"/>
                                      </p:to>
                                    </p:set>
                                    <p:animEffect transition="in" filter="wipe(left)">
                                      <p:cBhvr>
                                        <p:cTn id="30" dur="500"/>
                                        <p:tgtEl>
                                          <p:spTgt spid="427011">
                                            <p:txEl>
                                              <p:pRg st="7" end="7"/>
                                            </p:txEl>
                                          </p:spTgt>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7011">
                                            <p:txEl>
                                              <p:pRg st="8" end="8"/>
                                            </p:txEl>
                                          </p:spTgt>
                                        </p:tgtEl>
                                        <p:attrNameLst>
                                          <p:attrName>style.visibility</p:attrName>
                                        </p:attrNameLst>
                                      </p:cBhvr>
                                      <p:to>
                                        <p:strVal val="visible"/>
                                      </p:to>
                                    </p:set>
                                    <p:animEffect transition="in" filter="wipe(left)">
                                      <p:cBhvr>
                                        <p:cTn id="33" dur="500"/>
                                        <p:tgtEl>
                                          <p:spTgt spid="4270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8035" name="Rectangle 3"/>
          <p:cNvSpPr>
            <a:spLocks noGrp="1" noChangeArrowheads="1"/>
          </p:cNvSpPr>
          <p:nvPr>
            <p:ph type="body" idx="1"/>
          </p:nvPr>
        </p:nvSpPr>
        <p:spPr>
          <a:xfrm>
            <a:off x="0" y="1436914"/>
            <a:ext cx="9142413" cy="5421086"/>
          </a:xfrm>
        </p:spPr>
        <p:txBody>
          <a:bodyPr/>
          <a:lstStyle/>
          <a:p>
            <a:r>
              <a:rPr lang="en-US" sz="2400" dirty="0"/>
              <a:t>Let </a:t>
            </a:r>
            <a:r>
              <a:rPr lang="en-US" sz="2400" i="1" dirty="0"/>
              <a:t>cost</a:t>
            </a:r>
            <a:r>
              <a:rPr lang="en-US" sz="2400" baseline="-25000" dirty="0"/>
              <a:t>0</a:t>
            </a:r>
            <a:r>
              <a:rPr lang="en-US" sz="2400" dirty="0"/>
              <a:t>(</a:t>
            </a:r>
            <a:r>
              <a:rPr lang="en-US" sz="2400" i="1" dirty="0" err="1"/>
              <a:t>u</a:t>
            </a:r>
            <a:r>
              <a:rPr lang="en-US" sz="2400" dirty="0" err="1"/>
              <a:t>,</a:t>
            </a:r>
            <a:r>
              <a:rPr lang="en-US" sz="2400" i="1" dirty="0" err="1"/>
              <a:t>v</a:t>
            </a:r>
            <a:r>
              <a:rPr lang="en-US" sz="2400" dirty="0"/>
              <a:t>)=</a:t>
            </a:r>
            <a:r>
              <a:rPr lang="en-US" sz="900" dirty="0"/>
              <a:t> </a:t>
            </a:r>
            <a:r>
              <a:rPr lang="en-US" sz="2400" i="1" dirty="0"/>
              <a:t>cost</a:t>
            </a:r>
            <a:r>
              <a:rPr lang="en-US" sz="2400" dirty="0"/>
              <a:t>(</a:t>
            </a:r>
            <a:r>
              <a:rPr lang="en-US" sz="2400" i="1" dirty="0" err="1"/>
              <a:t>u</a:t>
            </a:r>
            <a:r>
              <a:rPr lang="en-US" sz="2400" dirty="0" err="1"/>
              <a:t>,</a:t>
            </a:r>
            <a:r>
              <a:rPr lang="en-US" sz="2400" i="1" dirty="0" err="1"/>
              <a:t>v</a:t>
            </a:r>
            <a:r>
              <a:rPr lang="en-US" sz="2400" dirty="0"/>
              <a:t>)</a:t>
            </a:r>
          </a:p>
          <a:p>
            <a:pPr lvl="1"/>
            <a:r>
              <a:rPr lang="en-US" sz="2000" dirty="0"/>
              <a:t>construct an augmented graph </a:t>
            </a:r>
            <a:r>
              <a:rPr lang="en-US" sz="2000" i="1" dirty="0"/>
              <a:t>G</a:t>
            </a:r>
            <a:r>
              <a:rPr lang="en-US" sz="2000" dirty="0">
                <a:sym typeface="Symbol" pitchFamily="18" charset="2"/>
              </a:rPr>
              <a:t>’</a:t>
            </a:r>
            <a:r>
              <a:rPr lang="en-US" sz="2000" dirty="0"/>
              <a:t> from </a:t>
            </a:r>
            <a:r>
              <a:rPr lang="en-US" sz="2000" i="1" dirty="0"/>
              <a:t>G</a:t>
            </a:r>
            <a:r>
              <a:rPr lang="en-US" sz="2000" dirty="0"/>
              <a:t> by adding new vertex </a:t>
            </a:r>
            <a:r>
              <a:rPr lang="en-US" sz="2000" i="1" dirty="0"/>
              <a:t>s</a:t>
            </a:r>
            <a:r>
              <a:rPr lang="en-US" sz="2000" dirty="0"/>
              <a:t>’ with zero cost edge to each vertex in </a:t>
            </a:r>
            <a:r>
              <a:rPr lang="en-US" sz="2000" i="1" dirty="0"/>
              <a:t>G</a:t>
            </a:r>
            <a:endParaRPr lang="en-US" sz="2000" dirty="0"/>
          </a:p>
          <a:p>
            <a:pPr lvl="1"/>
            <a:r>
              <a:rPr lang="en-US" sz="2000" dirty="0"/>
              <a:t>compute </a:t>
            </a:r>
            <a:r>
              <a:rPr lang="en-US" sz="2000" i="1" dirty="0"/>
              <a:t>dist</a:t>
            </a:r>
            <a:r>
              <a:rPr lang="en-US" sz="2000" baseline="-25000" dirty="0"/>
              <a:t>0</a:t>
            </a:r>
            <a:r>
              <a:rPr lang="en-US" sz="2000" dirty="0"/>
              <a:t>(</a:t>
            </a:r>
            <a:r>
              <a:rPr lang="en-US" sz="2000" i="1" dirty="0"/>
              <a:t>u</a:t>
            </a:r>
            <a:r>
              <a:rPr lang="en-US" sz="2000" dirty="0"/>
              <a:t>)=length of shortest path from </a:t>
            </a:r>
            <a:r>
              <a:rPr lang="en-US" sz="2000" i="1" dirty="0"/>
              <a:t>s</a:t>
            </a:r>
            <a:r>
              <a:rPr lang="en-US" sz="2000" dirty="0">
                <a:sym typeface="Symbol" pitchFamily="18" charset="2"/>
              </a:rPr>
              <a:t>’</a:t>
            </a:r>
            <a:r>
              <a:rPr lang="en-US" sz="2000" dirty="0"/>
              <a:t> to </a:t>
            </a:r>
            <a:r>
              <a:rPr lang="en-US" sz="2000" i="1" dirty="0"/>
              <a:t>u</a:t>
            </a:r>
            <a:r>
              <a:rPr lang="en-US" sz="2000" dirty="0"/>
              <a:t> in </a:t>
            </a:r>
            <a:r>
              <a:rPr lang="en-US" sz="2000" i="1" dirty="0"/>
              <a:t>G</a:t>
            </a:r>
            <a:r>
              <a:rPr lang="en-US" sz="2000" dirty="0">
                <a:sym typeface="Symbol" pitchFamily="18" charset="2"/>
              </a:rPr>
              <a:t>’</a:t>
            </a:r>
            <a:r>
              <a:rPr lang="en-US" sz="2000" dirty="0"/>
              <a:t> (using breadth-first scanning)</a:t>
            </a:r>
          </a:p>
          <a:p>
            <a:pPr lvl="1"/>
            <a:r>
              <a:rPr lang="en-US" sz="2000" dirty="0"/>
              <a:t>for all edges [</a:t>
            </a:r>
            <a:r>
              <a:rPr lang="en-US" sz="2000" i="1" dirty="0" err="1"/>
              <a:t>u</a:t>
            </a:r>
            <a:r>
              <a:rPr lang="en-US" sz="2000" dirty="0" err="1"/>
              <a:t>,</a:t>
            </a:r>
            <a:r>
              <a:rPr lang="en-US" sz="2000" i="1" dirty="0" err="1"/>
              <a:t>v</a:t>
            </a:r>
            <a:r>
              <a:rPr lang="en-US" sz="2000" dirty="0"/>
              <a:t>] in </a:t>
            </a:r>
            <a:r>
              <a:rPr lang="en-US" sz="2000" i="1" dirty="0"/>
              <a:t>G</a:t>
            </a:r>
            <a:r>
              <a:rPr lang="en-US" sz="2000" dirty="0"/>
              <a:t>, define</a:t>
            </a:r>
          </a:p>
          <a:p>
            <a:pPr>
              <a:buFont typeface="Wingdings" pitchFamily="2" charset="2"/>
              <a:buNone/>
            </a:pPr>
            <a:r>
              <a:rPr lang="en-US" sz="2000" i="1" dirty="0"/>
              <a:t>	    cost</a:t>
            </a:r>
            <a:r>
              <a:rPr lang="en-US" sz="2000" baseline="-25000" dirty="0"/>
              <a:t>1</a:t>
            </a:r>
            <a:r>
              <a:rPr lang="en-US" sz="2000" dirty="0"/>
              <a:t>(</a:t>
            </a:r>
            <a:r>
              <a:rPr lang="en-US" sz="2000" i="1" dirty="0" err="1"/>
              <a:t>u</a:t>
            </a:r>
            <a:r>
              <a:rPr lang="en-US" sz="2000" dirty="0" err="1"/>
              <a:t>,</a:t>
            </a:r>
            <a:r>
              <a:rPr lang="en-US" sz="2000" i="1" dirty="0" err="1"/>
              <a:t>v</a:t>
            </a:r>
            <a:r>
              <a:rPr lang="en-US" sz="2000" dirty="0"/>
              <a:t>)=</a:t>
            </a:r>
            <a:r>
              <a:rPr lang="en-US" sz="2000" i="1" dirty="0"/>
              <a:t>cost</a:t>
            </a:r>
            <a:r>
              <a:rPr lang="en-US" sz="2000" baseline="-25000" dirty="0"/>
              <a:t>0</a:t>
            </a:r>
            <a:r>
              <a:rPr lang="en-US" sz="2000" dirty="0"/>
              <a:t>(</a:t>
            </a:r>
            <a:r>
              <a:rPr lang="en-US" sz="2000" i="1" dirty="0" err="1"/>
              <a:t>u</a:t>
            </a:r>
            <a:r>
              <a:rPr lang="en-US" sz="2000" dirty="0" err="1"/>
              <a:t>,</a:t>
            </a:r>
            <a:r>
              <a:rPr lang="en-US" sz="2000" i="1" dirty="0" err="1"/>
              <a:t>v</a:t>
            </a:r>
            <a:r>
              <a:rPr lang="en-US" sz="2000" dirty="0"/>
              <a:t>)+</a:t>
            </a:r>
            <a:r>
              <a:rPr lang="en-US" sz="2000" i="1" dirty="0"/>
              <a:t>dist</a:t>
            </a:r>
            <a:r>
              <a:rPr lang="en-US" sz="2000" baseline="-25000" dirty="0"/>
              <a:t>0</a:t>
            </a:r>
            <a:r>
              <a:rPr lang="en-US" sz="2000" dirty="0"/>
              <a:t>(</a:t>
            </a:r>
            <a:r>
              <a:rPr lang="en-US" sz="2000" i="1" dirty="0"/>
              <a:t>u</a:t>
            </a:r>
            <a:r>
              <a:rPr lang="en-US" sz="2000" dirty="0"/>
              <a:t>)</a:t>
            </a:r>
            <a:r>
              <a:rPr lang="en-US" sz="2000" dirty="0">
                <a:latin typeface="Symbol" pitchFamily="18" charset="2"/>
              </a:rPr>
              <a:t>-</a:t>
            </a:r>
            <a:r>
              <a:rPr lang="en-US" sz="2000" i="1" dirty="0"/>
              <a:t>dist</a:t>
            </a:r>
            <a:r>
              <a:rPr lang="en-US" sz="2000" baseline="-25000" dirty="0"/>
              <a:t>0</a:t>
            </a:r>
            <a:r>
              <a:rPr lang="en-US" sz="2000" dirty="0"/>
              <a:t>(</a:t>
            </a:r>
            <a:r>
              <a:rPr lang="en-US" sz="2000" i="1" dirty="0"/>
              <a:t>v</a:t>
            </a:r>
            <a:r>
              <a:rPr lang="en-US" sz="2000" dirty="0"/>
              <a:t>)    </a:t>
            </a:r>
            <a:r>
              <a:rPr lang="en-US" sz="2000" i="1" dirty="0"/>
              <a:t>cost</a:t>
            </a:r>
            <a:r>
              <a:rPr lang="en-US" sz="2000" baseline="-25000" dirty="0"/>
              <a:t>1</a:t>
            </a:r>
            <a:r>
              <a:rPr lang="en-US" sz="2000" dirty="0"/>
              <a:t>(</a:t>
            </a:r>
            <a:r>
              <a:rPr lang="en-US" sz="2000" i="1" dirty="0" err="1"/>
              <a:t>v</a:t>
            </a:r>
            <a:r>
              <a:rPr lang="en-US" sz="2000" dirty="0" err="1"/>
              <a:t>,</a:t>
            </a:r>
            <a:r>
              <a:rPr lang="en-US" sz="2000" i="1" dirty="0" err="1"/>
              <a:t>u</a:t>
            </a:r>
            <a:r>
              <a:rPr lang="en-US" sz="2000" dirty="0"/>
              <a:t>)=–</a:t>
            </a:r>
            <a:r>
              <a:rPr lang="en-US" sz="2000" i="1" dirty="0"/>
              <a:t>cost</a:t>
            </a:r>
            <a:r>
              <a:rPr lang="en-US" sz="2000" baseline="-25000" dirty="0"/>
              <a:t>1</a:t>
            </a:r>
            <a:r>
              <a:rPr lang="en-US" sz="2000" dirty="0"/>
              <a:t>(</a:t>
            </a:r>
            <a:r>
              <a:rPr lang="en-US" sz="2000" i="1" dirty="0" err="1"/>
              <a:t>u</a:t>
            </a:r>
            <a:r>
              <a:rPr lang="en-US" sz="2000" dirty="0" err="1"/>
              <a:t>,</a:t>
            </a:r>
            <a:r>
              <a:rPr lang="en-US" sz="2000" i="1" dirty="0" err="1"/>
              <a:t>v</a:t>
            </a:r>
            <a:r>
              <a:rPr lang="en-US" sz="2000" dirty="0"/>
              <a:t>)</a:t>
            </a:r>
          </a:p>
          <a:p>
            <a:r>
              <a:rPr lang="en-US" sz="2400" dirty="0"/>
              <a:t>Repeat the following steps until no augmenting path</a:t>
            </a:r>
          </a:p>
          <a:p>
            <a:pPr lvl="1"/>
            <a:r>
              <a:rPr lang="en-US" sz="2000" dirty="0"/>
              <a:t>let </a:t>
            </a:r>
            <a:r>
              <a:rPr lang="en-US" sz="2000" i="1" dirty="0" err="1"/>
              <a:t>dist</a:t>
            </a:r>
            <a:r>
              <a:rPr lang="en-US" sz="2000" i="1" baseline="-25000" dirty="0" err="1"/>
              <a:t>k</a:t>
            </a:r>
            <a:r>
              <a:rPr lang="en-US" sz="2000" dirty="0"/>
              <a:t>(</a:t>
            </a:r>
            <a:r>
              <a:rPr lang="en-US" sz="2000" i="1" dirty="0"/>
              <a:t>u</a:t>
            </a:r>
            <a:r>
              <a:rPr lang="en-US" sz="2000" dirty="0"/>
              <a:t>) be length of shortest path from </a:t>
            </a:r>
            <a:r>
              <a:rPr lang="en-US" sz="2000" i="1" dirty="0"/>
              <a:t>s</a:t>
            </a:r>
            <a:r>
              <a:rPr lang="en-US" sz="2000" dirty="0"/>
              <a:t> to </a:t>
            </a:r>
            <a:r>
              <a:rPr lang="en-US" sz="2000" i="1" dirty="0"/>
              <a:t>u</a:t>
            </a:r>
            <a:r>
              <a:rPr lang="en-US" sz="2000" dirty="0"/>
              <a:t> in current residual graph, where cost of an edge [</a:t>
            </a:r>
            <a:r>
              <a:rPr lang="en-US" sz="2000" i="1" dirty="0" err="1"/>
              <a:t>u</a:t>
            </a:r>
            <a:r>
              <a:rPr lang="en-US" sz="2000" dirty="0" err="1"/>
              <a:t>,</a:t>
            </a:r>
            <a:r>
              <a:rPr lang="en-US" sz="2000" i="1" dirty="0" err="1"/>
              <a:t>v</a:t>
            </a:r>
            <a:r>
              <a:rPr lang="en-US" sz="2000" dirty="0"/>
              <a:t>] in residual graph is given by </a:t>
            </a:r>
            <a:r>
              <a:rPr lang="en-US" sz="2000" i="1" dirty="0" err="1"/>
              <a:t>cost</a:t>
            </a:r>
            <a:r>
              <a:rPr lang="en-US" sz="2000" i="1" baseline="-25000" dirty="0" err="1"/>
              <a:t>k</a:t>
            </a:r>
            <a:r>
              <a:rPr lang="en-US" sz="2000" dirty="0"/>
              <a:t>(</a:t>
            </a:r>
            <a:r>
              <a:rPr lang="en-US" sz="2000" i="1" dirty="0" err="1"/>
              <a:t>u</a:t>
            </a:r>
            <a:r>
              <a:rPr lang="en-US" sz="2000" dirty="0" err="1"/>
              <a:t>,</a:t>
            </a:r>
            <a:r>
              <a:rPr lang="en-US" sz="2000" i="1" dirty="0" err="1"/>
              <a:t>v</a:t>
            </a:r>
            <a:r>
              <a:rPr lang="en-US" sz="2000" dirty="0"/>
              <a:t>) (compute </a:t>
            </a:r>
            <a:r>
              <a:rPr lang="en-US" sz="2000" i="1" dirty="0" err="1"/>
              <a:t>dist</a:t>
            </a:r>
            <a:r>
              <a:rPr lang="en-US" sz="2000" i="1" baseline="-25000" dirty="0" err="1"/>
              <a:t>k</a:t>
            </a:r>
            <a:r>
              <a:rPr lang="en-US" sz="2000" dirty="0"/>
              <a:t> using </a:t>
            </a:r>
            <a:r>
              <a:rPr lang="en-US" sz="2000" dirty="0" err="1"/>
              <a:t>Dijkstra's</a:t>
            </a:r>
            <a:r>
              <a:rPr lang="en-US" sz="2000" dirty="0"/>
              <a:t> algorithm)</a:t>
            </a:r>
          </a:p>
          <a:p>
            <a:pPr lvl="1"/>
            <a:r>
              <a:rPr lang="en-US" sz="2000" dirty="0"/>
              <a:t>saturate selected path; for all edges [</a:t>
            </a:r>
            <a:r>
              <a:rPr lang="en-US" sz="2000" i="1" dirty="0" err="1"/>
              <a:t>u</a:t>
            </a:r>
            <a:r>
              <a:rPr lang="en-US" sz="2000" dirty="0" err="1"/>
              <a:t>,</a:t>
            </a:r>
            <a:r>
              <a:rPr lang="en-US" sz="2000" i="1" dirty="0" err="1"/>
              <a:t>v</a:t>
            </a:r>
            <a:r>
              <a:rPr lang="en-US" sz="2000" dirty="0"/>
              <a:t>] in </a:t>
            </a:r>
            <a:r>
              <a:rPr lang="en-US" sz="2000" i="1" dirty="0"/>
              <a:t>G </a:t>
            </a:r>
            <a:r>
              <a:rPr lang="en-US" sz="2000" dirty="0"/>
              <a:t>compute,</a:t>
            </a:r>
          </a:p>
          <a:p>
            <a:pPr lvl="1" algn="ctr">
              <a:buNone/>
            </a:pPr>
            <a:r>
              <a:rPr lang="en-US" sz="2000" i="1" dirty="0"/>
              <a:t>cost</a:t>
            </a:r>
            <a:r>
              <a:rPr lang="en-US" sz="2000" i="1" baseline="-25000" dirty="0"/>
              <a:t>k</a:t>
            </a:r>
            <a:r>
              <a:rPr lang="en-US" sz="2000" baseline="-25000" dirty="0"/>
              <a:t>+1</a:t>
            </a:r>
            <a:r>
              <a:rPr lang="en-US" sz="2000" dirty="0"/>
              <a:t>(</a:t>
            </a:r>
            <a:r>
              <a:rPr lang="en-US" sz="2000" i="1" dirty="0" err="1"/>
              <a:t>u</a:t>
            </a:r>
            <a:r>
              <a:rPr lang="en-US" sz="2000" dirty="0" err="1"/>
              <a:t>,</a:t>
            </a:r>
            <a:r>
              <a:rPr lang="en-US" sz="2000" i="1" dirty="0" err="1"/>
              <a:t>v</a:t>
            </a:r>
            <a:r>
              <a:rPr lang="en-US" sz="2000" dirty="0"/>
              <a:t>)=</a:t>
            </a:r>
            <a:r>
              <a:rPr lang="en-US" sz="2000" i="1" dirty="0" err="1"/>
              <a:t>cost</a:t>
            </a:r>
            <a:r>
              <a:rPr lang="en-US" sz="2000" i="1" baseline="-25000" dirty="0" err="1"/>
              <a:t>k</a:t>
            </a:r>
            <a:r>
              <a:rPr lang="en-US" sz="2000" dirty="0"/>
              <a:t>(</a:t>
            </a:r>
            <a:r>
              <a:rPr lang="en-US" sz="2000" i="1" dirty="0" err="1"/>
              <a:t>u</a:t>
            </a:r>
            <a:r>
              <a:rPr lang="en-US" sz="2000" dirty="0" err="1"/>
              <a:t>,</a:t>
            </a:r>
            <a:r>
              <a:rPr lang="en-US" sz="2000" i="1" dirty="0" err="1"/>
              <a:t>v</a:t>
            </a:r>
            <a:r>
              <a:rPr lang="en-US" sz="2000" dirty="0"/>
              <a:t>)+</a:t>
            </a:r>
            <a:r>
              <a:rPr lang="en-US" sz="2000" i="1" dirty="0" err="1"/>
              <a:t>dist</a:t>
            </a:r>
            <a:r>
              <a:rPr lang="en-US" sz="2000" i="1" baseline="-25000" dirty="0" err="1"/>
              <a:t>k</a:t>
            </a:r>
            <a:r>
              <a:rPr lang="en-US" sz="2000" dirty="0"/>
              <a:t>(</a:t>
            </a:r>
            <a:r>
              <a:rPr lang="en-US" sz="2000" i="1" dirty="0"/>
              <a:t>u</a:t>
            </a:r>
            <a:r>
              <a:rPr lang="en-US" sz="2000" dirty="0"/>
              <a:t>)</a:t>
            </a:r>
            <a:r>
              <a:rPr lang="en-US" sz="2000" dirty="0">
                <a:latin typeface="Symbol" pitchFamily="18" charset="2"/>
              </a:rPr>
              <a:t>-</a:t>
            </a:r>
            <a:r>
              <a:rPr lang="en-US" sz="2000" i="1" dirty="0" err="1"/>
              <a:t>dist</a:t>
            </a:r>
            <a:r>
              <a:rPr lang="en-US" sz="2000" i="1" baseline="-25000" dirty="0" err="1"/>
              <a:t>k</a:t>
            </a:r>
            <a:r>
              <a:rPr lang="en-US" sz="2000" dirty="0"/>
              <a:t>(</a:t>
            </a:r>
            <a:r>
              <a:rPr lang="en-US" sz="2000" i="1" dirty="0"/>
              <a:t>v</a:t>
            </a:r>
            <a:r>
              <a:rPr lang="en-US" sz="2000" dirty="0"/>
              <a:t>)</a:t>
            </a:r>
          </a:p>
          <a:p>
            <a:pPr lvl="1"/>
            <a:r>
              <a:rPr lang="en-US" sz="2000" dirty="0"/>
              <a:t>will show that new costs are non-negative and shortest paths in residual graph are the same for new cost function as for old</a:t>
            </a:r>
          </a:p>
        </p:txBody>
      </p:sp>
      <p:sp>
        <p:nvSpPr>
          <p:cNvPr id="428036" name="Rectangle 4"/>
          <p:cNvSpPr>
            <a:spLocks noGrp="1" noChangeArrowheads="1"/>
          </p:cNvSpPr>
          <p:nvPr>
            <p:ph type="title"/>
          </p:nvPr>
        </p:nvSpPr>
        <p:spPr>
          <a:xfrm>
            <a:off x="0" y="568325"/>
            <a:ext cx="9144000" cy="838200"/>
          </a:xfrm>
          <a:noFill/>
          <a:ln/>
        </p:spPr>
        <p:txBody>
          <a:bodyPr/>
          <a:lstStyle/>
          <a:p>
            <a:r>
              <a:rPr lang="en-US" sz="3600" dirty="0"/>
              <a:t>Maintaining Transformed Edge Costs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428035">
                                            <p:txEl>
                                              <p:pRg st="0" end="0"/>
                                            </p:txEl>
                                          </p:spTgt>
                                        </p:tgtEl>
                                        <p:attrNameLst>
                                          <p:attrName>style.visibility</p:attrName>
                                        </p:attrNameLst>
                                      </p:cBhvr>
                                      <p:to>
                                        <p:strVal val="visible"/>
                                      </p:to>
                                    </p:set>
                                    <p:animEffect transition="in" filter="wipe(left)">
                                      <p:cBhvr>
                                        <p:cTn id="7" dur="500"/>
                                        <p:tgtEl>
                                          <p:spTgt spid="428035">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28035">
                                            <p:txEl>
                                              <p:pRg st="1" end="1"/>
                                            </p:txEl>
                                          </p:spTgt>
                                        </p:tgtEl>
                                        <p:attrNameLst>
                                          <p:attrName>style.visibility</p:attrName>
                                        </p:attrNameLst>
                                      </p:cBhvr>
                                      <p:to>
                                        <p:strVal val="visible"/>
                                      </p:to>
                                    </p:set>
                                    <p:animEffect transition="in" filter="wipe(left)">
                                      <p:cBhvr>
                                        <p:cTn id="10" dur="500"/>
                                        <p:tgtEl>
                                          <p:spTgt spid="428035">
                                            <p:txEl>
                                              <p:pRg st="1" end="1"/>
                                            </p:txEl>
                                          </p:spTgt>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428035">
                                            <p:txEl>
                                              <p:pRg st="2" end="2"/>
                                            </p:txEl>
                                          </p:spTgt>
                                        </p:tgtEl>
                                        <p:attrNameLst>
                                          <p:attrName>style.visibility</p:attrName>
                                        </p:attrNameLst>
                                      </p:cBhvr>
                                      <p:to>
                                        <p:strVal val="visible"/>
                                      </p:to>
                                    </p:set>
                                    <p:animEffect transition="in" filter="wipe(left)">
                                      <p:cBhvr>
                                        <p:cTn id="13" dur="500"/>
                                        <p:tgtEl>
                                          <p:spTgt spid="4280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428035">
                                            <p:txEl>
                                              <p:pRg st="3" end="3"/>
                                            </p:txEl>
                                          </p:spTgt>
                                        </p:tgtEl>
                                        <p:attrNameLst>
                                          <p:attrName>style.visibility</p:attrName>
                                        </p:attrNameLst>
                                      </p:cBhvr>
                                      <p:to>
                                        <p:strVal val="visible"/>
                                      </p:to>
                                    </p:set>
                                    <p:animEffect transition="in" filter="wipe(left)">
                                      <p:cBhvr>
                                        <p:cTn id="18" dur="500"/>
                                        <p:tgtEl>
                                          <p:spTgt spid="428035">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28035">
                                            <p:txEl>
                                              <p:pRg st="4" end="4"/>
                                            </p:txEl>
                                          </p:spTgt>
                                        </p:tgtEl>
                                        <p:attrNameLst>
                                          <p:attrName>style.visibility</p:attrName>
                                        </p:attrNameLst>
                                      </p:cBhvr>
                                      <p:to>
                                        <p:strVal val="visible"/>
                                      </p:to>
                                    </p:set>
                                    <p:animEffect transition="in" filter="wipe(left)">
                                      <p:cBhvr>
                                        <p:cTn id="21" dur="500"/>
                                        <p:tgtEl>
                                          <p:spTgt spid="42803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28035">
                                            <p:txEl>
                                              <p:pRg st="5" end="5"/>
                                            </p:txEl>
                                          </p:spTgt>
                                        </p:tgtEl>
                                        <p:attrNameLst>
                                          <p:attrName>style.visibility</p:attrName>
                                        </p:attrNameLst>
                                      </p:cBhvr>
                                      <p:to>
                                        <p:strVal val="visible"/>
                                      </p:to>
                                    </p:set>
                                    <p:animEffect transition="in" filter="wipe(left)">
                                      <p:cBhvr>
                                        <p:cTn id="26" dur="500"/>
                                        <p:tgtEl>
                                          <p:spTgt spid="428035">
                                            <p:txEl>
                                              <p:pRg st="5" end="5"/>
                                            </p:txEl>
                                          </p:spTgt>
                                        </p:tgtEl>
                                      </p:cBhvr>
                                    </p:animEffect>
                                  </p:childTnLst>
                                </p:cTn>
                              </p:par>
                              <p:par>
                                <p:cTn id="27" presetID="22" presetClass="entr" presetSubtype="8" fill="hold" grpId="0" nodeType="withEffect">
                                  <p:stCondLst>
                                    <p:cond delay="0"/>
                                  </p:stCondLst>
                                  <p:childTnLst>
                                    <p:set>
                                      <p:cBhvr>
                                        <p:cTn id="28" dur="1" fill="hold">
                                          <p:stCondLst>
                                            <p:cond delay="0"/>
                                          </p:stCondLst>
                                        </p:cTn>
                                        <p:tgtEl>
                                          <p:spTgt spid="428035">
                                            <p:txEl>
                                              <p:pRg st="6" end="6"/>
                                            </p:txEl>
                                          </p:spTgt>
                                        </p:tgtEl>
                                        <p:attrNameLst>
                                          <p:attrName>style.visibility</p:attrName>
                                        </p:attrNameLst>
                                      </p:cBhvr>
                                      <p:to>
                                        <p:strVal val="visible"/>
                                      </p:to>
                                    </p:set>
                                    <p:animEffect transition="in" filter="wipe(left)">
                                      <p:cBhvr>
                                        <p:cTn id="29" dur="500"/>
                                        <p:tgtEl>
                                          <p:spTgt spid="428035">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428035">
                                            <p:txEl>
                                              <p:pRg st="7" end="7"/>
                                            </p:txEl>
                                          </p:spTgt>
                                        </p:tgtEl>
                                        <p:attrNameLst>
                                          <p:attrName>style.visibility</p:attrName>
                                        </p:attrNameLst>
                                      </p:cBhvr>
                                      <p:to>
                                        <p:strVal val="visible"/>
                                      </p:to>
                                    </p:set>
                                    <p:animEffect transition="in" filter="wipe(left)">
                                      <p:cBhvr>
                                        <p:cTn id="34" dur="500"/>
                                        <p:tgtEl>
                                          <p:spTgt spid="428035">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428035">
                                            <p:txEl>
                                              <p:pRg st="8" end="8"/>
                                            </p:txEl>
                                          </p:spTgt>
                                        </p:tgtEl>
                                        <p:attrNameLst>
                                          <p:attrName>style.visibility</p:attrName>
                                        </p:attrNameLst>
                                      </p:cBhvr>
                                      <p:to>
                                        <p:strVal val="visible"/>
                                      </p:to>
                                    </p:set>
                                    <p:animEffect transition="in" filter="wipe(left)">
                                      <p:cBhvr>
                                        <p:cTn id="37" dur="500"/>
                                        <p:tgtEl>
                                          <p:spTgt spid="428035">
                                            <p:txEl>
                                              <p:pRg st="8" end="8"/>
                                            </p:txEl>
                                          </p:spTgt>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428035">
                                            <p:txEl>
                                              <p:pRg st="9" end="9"/>
                                            </p:txEl>
                                          </p:spTgt>
                                        </p:tgtEl>
                                        <p:attrNameLst>
                                          <p:attrName>style.visibility</p:attrName>
                                        </p:attrNameLst>
                                      </p:cBhvr>
                                      <p:to>
                                        <p:strVal val="visible"/>
                                      </p:to>
                                    </p:set>
                                    <p:animEffect transition="in" filter="wipe(left)">
                                      <p:cBhvr>
                                        <p:cTn id="40" dur="500"/>
                                        <p:tgtEl>
                                          <p:spTgt spid="4280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8035"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a:xfrm>
            <a:off x="-130186" y="449180"/>
            <a:ext cx="9021762" cy="838200"/>
          </a:xfrm>
        </p:spPr>
        <p:txBody>
          <a:bodyPr/>
          <a:lstStyle/>
          <a:p>
            <a:r>
              <a:rPr lang="en-US" dirty="0"/>
              <a:t>Example</a:t>
            </a:r>
          </a:p>
        </p:txBody>
      </p:sp>
      <p:sp>
        <p:nvSpPr>
          <p:cNvPr id="564229" name="Text Box 5"/>
          <p:cNvSpPr txBox="1">
            <a:spLocks noChangeArrowheads="1"/>
          </p:cNvSpPr>
          <p:nvPr/>
        </p:nvSpPr>
        <p:spPr bwMode="auto">
          <a:xfrm>
            <a:off x="4665650" y="1290555"/>
            <a:ext cx="4225926"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 1. showing cost</a:t>
            </a:r>
            <a:r>
              <a:rPr lang="en-US" baseline="-25000" dirty="0">
                <a:latin typeface="+mn-lt"/>
              </a:rPr>
              <a:t>1</a:t>
            </a:r>
            <a:r>
              <a:rPr lang="en-US" dirty="0">
                <a:latin typeface="+mn-lt"/>
              </a:rPr>
              <a:t> </a:t>
            </a:r>
            <a:r>
              <a:rPr lang="en-US" i="1" dirty="0">
                <a:latin typeface="+mn-lt"/>
              </a:rPr>
              <a:t>dist</a:t>
            </a:r>
            <a:r>
              <a:rPr lang="en-US" baseline="-25000" dirty="0">
                <a:latin typeface="+mn-lt"/>
              </a:rPr>
              <a:t>1</a:t>
            </a:r>
            <a:r>
              <a:rPr lang="en-US" dirty="0">
                <a:latin typeface="+mn-lt"/>
              </a:rPr>
              <a:t>,</a:t>
            </a:r>
            <a:r>
              <a:rPr lang="en-US" i="1" dirty="0">
                <a:latin typeface="+mn-lt"/>
              </a:rPr>
              <a:t> </a:t>
            </a:r>
            <a:r>
              <a:rPr lang="en-US" i="1" dirty="0" err="1">
                <a:latin typeface="+mn-lt"/>
              </a:rPr>
              <a:t>spt</a:t>
            </a:r>
            <a:r>
              <a:rPr lang="en-US" i="1" dirty="0">
                <a:latin typeface="+mn-lt"/>
              </a:rPr>
              <a:t> and path</a:t>
            </a:r>
          </a:p>
        </p:txBody>
      </p:sp>
      <p:sp>
        <p:nvSpPr>
          <p:cNvPr id="564228" name="Text Box 4"/>
          <p:cNvSpPr txBox="1">
            <a:spLocks noChangeArrowheads="1"/>
          </p:cNvSpPr>
          <p:nvPr/>
        </p:nvSpPr>
        <p:spPr bwMode="auto">
          <a:xfrm>
            <a:off x="782858" y="1287380"/>
            <a:ext cx="276701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Original Network with dist</a:t>
            </a:r>
            <a:r>
              <a:rPr lang="en-US" baseline="-25000" dirty="0">
                <a:latin typeface="+mn-lt"/>
              </a:rPr>
              <a:t>0</a:t>
            </a:r>
          </a:p>
        </p:txBody>
      </p:sp>
      <p:sp>
        <p:nvSpPr>
          <p:cNvPr id="564380" name="Text Box 156"/>
          <p:cNvSpPr txBox="1">
            <a:spLocks noChangeArrowheads="1"/>
          </p:cNvSpPr>
          <p:nvPr/>
        </p:nvSpPr>
        <p:spPr bwMode="auto">
          <a:xfrm>
            <a:off x="0" y="4035571"/>
            <a:ext cx="43735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 2. showing cost</a:t>
            </a:r>
            <a:r>
              <a:rPr lang="en-US" baseline="-25000" dirty="0">
                <a:latin typeface="+mn-lt"/>
              </a:rPr>
              <a:t>2</a:t>
            </a:r>
            <a:r>
              <a:rPr lang="en-US" dirty="0">
                <a:latin typeface="+mn-lt"/>
              </a:rPr>
              <a:t> </a:t>
            </a:r>
            <a:r>
              <a:rPr lang="en-US" i="1" dirty="0">
                <a:latin typeface="+mn-lt"/>
              </a:rPr>
              <a:t>dist</a:t>
            </a:r>
            <a:r>
              <a:rPr lang="en-US" baseline="-25000" dirty="0">
                <a:latin typeface="+mn-lt"/>
              </a:rPr>
              <a:t>2</a:t>
            </a:r>
            <a:r>
              <a:rPr lang="en-US" dirty="0">
                <a:latin typeface="+mn-lt"/>
              </a:rPr>
              <a:t>,</a:t>
            </a:r>
            <a:r>
              <a:rPr lang="en-US" i="1" dirty="0">
                <a:latin typeface="+mn-lt"/>
              </a:rPr>
              <a:t> </a:t>
            </a:r>
            <a:r>
              <a:rPr lang="en-US" i="1" dirty="0" err="1">
                <a:latin typeface="+mn-lt"/>
              </a:rPr>
              <a:t>spt</a:t>
            </a:r>
            <a:r>
              <a:rPr lang="en-US" i="1" dirty="0">
                <a:latin typeface="+mn-lt"/>
              </a:rPr>
              <a:t> and path</a:t>
            </a:r>
          </a:p>
        </p:txBody>
      </p:sp>
      <p:sp>
        <p:nvSpPr>
          <p:cNvPr id="564506" name="Text Box 282"/>
          <p:cNvSpPr txBox="1">
            <a:spLocks noChangeArrowheads="1"/>
          </p:cNvSpPr>
          <p:nvPr/>
        </p:nvSpPr>
        <p:spPr bwMode="auto">
          <a:xfrm>
            <a:off x="4896302" y="4042912"/>
            <a:ext cx="4225926"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i="1" dirty="0">
                <a:latin typeface="+mn-lt"/>
              </a:rPr>
              <a:t>Step 3. showing cost</a:t>
            </a:r>
            <a:r>
              <a:rPr lang="en-US" baseline="-25000" dirty="0">
                <a:latin typeface="+mn-lt"/>
              </a:rPr>
              <a:t>3</a:t>
            </a:r>
            <a:r>
              <a:rPr lang="en-US" dirty="0">
                <a:latin typeface="+mn-lt"/>
              </a:rPr>
              <a:t> </a:t>
            </a:r>
            <a:r>
              <a:rPr lang="en-US" i="1" dirty="0">
                <a:latin typeface="+mn-lt"/>
              </a:rPr>
              <a:t>dist</a:t>
            </a:r>
            <a:r>
              <a:rPr lang="en-US" baseline="-25000" dirty="0">
                <a:latin typeface="+mn-lt"/>
              </a:rPr>
              <a:t>3</a:t>
            </a:r>
            <a:r>
              <a:rPr lang="en-US" dirty="0">
                <a:latin typeface="+mn-lt"/>
              </a:rPr>
              <a:t>,</a:t>
            </a:r>
            <a:r>
              <a:rPr lang="en-US" i="1" dirty="0">
                <a:latin typeface="+mn-lt"/>
              </a:rPr>
              <a:t> </a:t>
            </a:r>
            <a:r>
              <a:rPr lang="en-US" i="1" dirty="0" err="1">
                <a:latin typeface="+mn-lt"/>
              </a:rPr>
              <a:t>spt</a:t>
            </a:r>
            <a:r>
              <a:rPr lang="en-US" i="1" dirty="0">
                <a:latin typeface="+mn-lt"/>
              </a:rPr>
              <a:t> and path</a:t>
            </a:r>
          </a:p>
        </p:txBody>
      </p:sp>
      <p:grpSp>
        <p:nvGrpSpPr>
          <p:cNvPr id="2" name="Group 337"/>
          <p:cNvGrpSpPr/>
          <p:nvPr/>
        </p:nvGrpSpPr>
        <p:grpSpPr>
          <a:xfrm>
            <a:off x="4908562" y="1847007"/>
            <a:ext cx="3533324" cy="1818298"/>
            <a:chOff x="4908562" y="1759919"/>
            <a:chExt cx="3533324" cy="1818298"/>
          </a:xfrm>
        </p:grpSpPr>
        <p:sp>
          <p:nvSpPr>
            <p:cNvPr id="564316" name="Text Box 92"/>
            <p:cNvSpPr txBox="1">
              <a:spLocks noChangeArrowheads="1"/>
            </p:cNvSpPr>
            <p:nvPr/>
          </p:nvSpPr>
          <p:spPr bwMode="auto">
            <a:xfrm>
              <a:off x="4908562" y="2510332"/>
              <a:ext cx="65"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endParaRPr lang="en-US" sz="1600">
                <a:latin typeface="+mn-lt"/>
              </a:endParaRPr>
            </a:p>
          </p:txBody>
        </p:sp>
        <p:sp>
          <p:nvSpPr>
            <p:cNvPr id="296" name="Text Box 10"/>
            <p:cNvSpPr txBox="1">
              <a:spLocks noChangeArrowheads="1"/>
            </p:cNvSpPr>
            <p:nvPr/>
          </p:nvSpPr>
          <p:spPr bwMode="auto">
            <a:xfrm>
              <a:off x="5507274" y="206570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6,1</a:t>
              </a:r>
            </a:p>
          </p:txBody>
        </p:sp>
        <p:sp>
          <p:nvSpPr>
            <p:cNvPr id="297" name="Oval 14"/>
            <p:cNvSpPr>
              <a:spLocks noChangeArrowheads="1"/>
            </p:cNvSpPr>
            <p:nvPr/>
          </p:nvSpPr>
          <p:spPr bwMode="auto">
            <a:xfrm>
              <a:off x="7353316" y="188790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298" name="Oval 15"/>
            <p:cNvSpPr>
              <a:spLocks noChangeArrowheads="1"/>
            </p:cNvSpPr>
            <p:nvPr/>
          </p:nvSpPr>
          <p:spPr bwMode="auto">
            <a:xfrm>
              <a:off x="6014370" y="316153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299" name="Oval 16"/>
            <p:cNvSpPr>
              <a:spLocks noChangeArrowheads="1"/>
            </p:cNvSpPr>
            <p:nvPr/>
          </p:nvSpPr>
          <p:spPr bwMode="auto">
            <a:xfrm>
              <a:off x="6014370" y="188790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300" name="Oval 18"/>
            <p:cNvSpPr>
              <a:spLocks noChangeArrowheads="1"/>
            </p:cNvSpPr>
            <p:nvPr/>
          </p:nvSpPr>
          <p:spPr bwMode="auto">
            <a:xfrm>
              <a:off x="8137086" y="254104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301" name="Oval 7"/>
            <p:cNvSpPr>
              <a:spLocks noChangeArrowheads="1"/>
            </p:cNvSpPr>
            <p:nvPr/>
          </p:nvSpPr>
          <p:spPr bwMode="auto">
            <a:xfrm>
              <a:off x="5295912" y="256282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302" name="Text Box 67"/>
            <p:cNvSpPr txBox="1">
              <a:spLocks noChangeArrowheads="1"/>
            </p:cNvSpPr>
            <p:nvPr/>
          </p:nvSpPr>
          <p:spPr bwMode="auto">
            <a:xfrm>
              <a:off x="6545049" y="2157248"/>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4</a:t>
              </a:r>
            </a:p>
          </p:txBody>
        </p:sp>
        <p:sp>
          <p:nvSpPr>
            <p:cNvPr id="303" name="Text Box 69"/>
            <p:cNvSpPr txBox="1">
              <a:spLocks noChangeArrowheads="1"/>
            </p:cNvSpPr>
            <p:nvPr/>
          </p:nvSpPr>
          <p:spPr bwMode="auto">
            <a:xfrm>
              <a:off x="5791212" y="254558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sp>
          <p:nvSpPr>
            <p:cNvPr id="304" name="Text Box 70"/>
            <p:cNvSpPr txBox="1">
              <a:spLocks noChangeArrowheads="1"/>
            </p:cNvSpPr>
            <p:nvPr/>
          </p:nvSpPr>
          <p:spPr bwMode="auto">
            <a:xfrm>
              <a:off x="5537210" y="305267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305" name="Text Box 71"/>
            <p:cNvSpPr txBox="1">
              <a:spLocks noChangeArrowheads="1"/>
            </p:cNvSpPr>
            <p:nvPr/>
          </p:nvSpPr>
          <p:spPr bwMode="auto">
            <a:xfrm>
              <a:off x="6508762" y="2924692"/>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b="1" dirty="0">
                  <a:solidFill>
                    <a:srgbClr val="00B050"/>
                  </a:solidFill>
                  <a:latin typeface="+mn-lt"/>
                </a:rPr>
                <a:t>1</a:t>
              </a:r>
            </a:p>
          </p:txBody>
        </p:sp>
        <p:sp>
          <p:nvSpPr>
            <p:cNvPr id="306" name="Text Box 73"/>
            <p:cNvSpPr txBox="1">
              <a:spLocks noChangeArrowheads="1"/>
            </p:cNvSpPr>
            <p:nvPr/>
          </p:nvSpPr>
          <p:spPr bwMode="auto">
            <a:xfrm>
              <a:off x="6635762" y="1759919"/>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b="1" dirty="0">
                  <a:solidFill>
                    <a:srgbClr val="00B050"/>
                  </a:solidFill>
                  <a:latin typeface="+mn-lt"/>
                </a:rPr>
                <a:t>5</a:t>
              </a:r>
            </a:p>
          </p:txBody>
        </p:sp>
        <p:sp>
          <p:nvSpPr>
            <p:cNvPr id="307" name="Text Box 80"/>
            <p:cNvSpPr txBox="1">
              <a:spLocks noChangeArrowheads="1"/>
            </p:cNvSpPr>
            <p:nvPr/>
          </p:nvSpPr>
          <p:spPr bwMode="auto">
            <a:xfrm>
              <a:off x="6557522" y="3331996"/>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b="1" dirty="0">
                  <a:solidFill>
                    <a:srgbClr val="00B050"/>
                  </a:solidFill>
                  <a:latin typeface="+mn-lt"/>
                </a:rPr>
                <a:t>0</a:t>
              </a:r>
            </a:p>
          </p:txBody>
        </p:sp>
        <p:sp>
          <p:nvSpPr>
            <p:cNvPr id="314" name="Text Box 153"/>
            <p:cNvSpPr txBox="1">
              <a:spLocks noChangeArrowheads="1"/>
            </p:cNvSpPr>
            <p:nvPr/>
          </p:nvSpPr>
          <p:spPr bwMode="auto">
            <a:xfrm>
              <a:off x="7835922" y="2085583"/>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b="1" dirty="0">
                  <a:solidFill>
                    <a:srgbClr val="00B050"/>
                  </a:solidFill>
                  <a:latin typeface="+mn-lt"/>
                </a:rPr>
                <a:t>2</a:t>
              </a:r>
            </a:p>
          </p:txBody>
        </p:sp>
        <p:cxnSp>
          <p:nvCxnSpPr>
            <p:cNvPr id="316" name="Straight Arrow Connector 315"/>
            <p:cNvCxnSpPr>
              <a:stCxn id="301" idx="5"/>
              <a:endCxn id="298" idx="1"/>
            </p:cNvCxnSpPr>
            <p:nvPr/>
          </p:nvCxnSpPr>
          <p:spPr bwMode="auto">
            <a:xfrm rot="16200000" flipH="1">
              <a:off x="5615947" y="2763111"/>
              <a:ext cx="383188"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17" name="Oval 14"/>
            <p:cNvSpPr>
              <a:spLocks noChangeArrowheads="1"/>
            </p:cNvSpPr>
            <p:nvPr/>
          </p:nvSpPr>
          <p:spPr bwMode="auto">
            <a:xfrm>
              <a:off x="7353314" y="316153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318" name="Straight Arrow Connector 317"/>
            <p:cNvCxnSpPr>
              <a:stCxn id="301" idx="7"/>
              <a:endCxn id="299" idx="3"/>
            </p:cNvCxnSpPr>
            <p:nvPr/>
          </p:nvCxnSpPr>
          <p:spPr bwMode="auto">
            <a:xfrm rot="5400000" flipH="1" flipV="1">
              <a:off x="5577847" y="2126297"/>
              <a:ext cx="459389"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19" name="Straight Arrow Connector 318"/>
            <p:cNvCxnSpPr>
              <a:stCxn id="297" idx="5"/>
              <a:endCxn id="300" idx="1"/>
            </p:cNvCxnSpPr>
            <p:nvPr/>
          </p:nvCxnSpPr>
          <p:spPr bwMode="auto">
            <a:xfrm rot="16200000" flipH="1">
              <a:off x="7678794" y="208275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0" name="Straight Arrow Connector 319"/>
            <p:cNvCxnSpPr>
              <a:stCxn id="317" idx="7"/>
              <a:endCxn id="300" idx="3"/>
            </p:cNvCxnSpPr>
            <p:nvPr/>
          </p:nvCxnSpPr>
          <p:spPr bwMode="auto">
            <a:xfrm rot="5400000" flipH="1" flipV="1">
              <a:off x="7695121" y="2719568"/>
              <a:ext cx="404959" cy="56824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1" name="Straight Arrow Connector 320"/>
            <p:cNvCxnSpPr>
              <a:stCxn id="299" idx="6"/>
              <a:endCxn id="297" idx="2"/>
            </p:cNvCxnSpPr>
            <p:nvPr/>
          </p:nvCxnSpPr>
          <p:spPr bwMode="auto">
            <a:xfrm>
              <a:off x="6319170" y="204030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2" name="Straight Arrow Connector 321"/>
            <p:cNvCxnSpPr>
              <a:stCxn id="299" idx="5"/>
              <a:endCxn id="317" idx="1"/>
            </p:cNvCxnSpPr>
            <p:nvPr/>
          </p:nvCxnSpPr>
          <p:spPr bwMode="auto">
            <a:xfrm rot="16200000" flipH="1">
              <a:off x="6307191" y="2115410"/>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3" name="Straight Arrow Connector 322"/>
            <p:cNvCxnSpPr>
              <a:stCxn id="297" idx="3"/>
              <a:endCxn id="298" idx="7"/>
            </p:cNvCxnSpPr>
            <p:nvPr/>
          </p:nvCxnSpPr>
          <p:spPr bwMode="auto">
            <a:xfrm rot="5400000">
              <a:off x="6307193" y="211541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4" name="Straight Arrow Connector 323"/>
            <p:cNvCxnSpPr>
              <a:stCxn id="298" idx="6"/>
              <a:endCxn id="317" idx="2"/>
            </p:cNvCxnSpPr>
            <p:nvPr/>
          </p:nvCxnSpPr>
          <p:spPr bwMode="auto">
            <a:xfrm flipV="1">
              <a:off x="6319170" y="3313933"/>
              <a:ext cx="1034144" cy="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5" name="Straight Arrow Connector 324"/>
            <p:cNvCxnSpPr>
              <a:stCxn id="299" idx="4"/>
              <a:endCxn id="298" idx="0"/>
            </p:cNvCxnSpPr>
            <p:nvPr/>
          </p:nvCxnSpPr>
          <p:spPr bwMode="auto">
            <a:xfrm rot="5400000">
              <a:off x="5682356" y="2677119"/>
              <a:ext cx="96882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26" name="Straight Arrow Connector 325"/>
            <p:cNvCxnSpPr>
              <a:stCxn id="317" idx="0"/>
              <a:endCxn id="297" idx="4"/>
            </p:cNvCxnSpPr>
            <p:nvPr/>
          </p:nvCxnSpPr>
          <p:spPr bwMode="auto">
            <a:xfrm rot="5400000" flipH="1" flipV="1">
              <a:off x="7021302" y="2677119"/>
              <a:ext cx="96882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27" name="Text Box 80"/>
            <p:cNvSpPr txBox="1">
              <a:spLocks noChangeArrowheads="1"/>
            </p:cNvSpPr>
            <p:nvPr/>
          </p:nvSpPr>
          <p:spPr bwMode="auto">
            <a:xfrm>
              <a:off x="7852924" y="3016311"/>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a:t>
              </a:r>
              <a:r>
                <a:rPr lang="en-US" sz="1600" b="1" dirty="0">
                  <a:solidFill>
                    <a:srgbClr val="00B050"/>
                  </a:solidFill>
                  <a:latin typeface="+mn-lt"/>
                </a:rPr>
                <a:t>0</a:t>
              </a:r>
            </a:p>
          </p:txBody>
        </p:sp>
        <p:sp>
          <p:nvSpPr>
            <p:cNvPr id="328" name="Text Box 80"/>
            <p:cNvSpPr txBox="1">
              <a:spLocks noChangeArrowheads="1"/>
            </p:cNvSpPr>
            <p:nvPr/>
          </p:nvSpPr>
          <p:spPr bwMode="auto">
            <a:xfrm>
              <a:off x="7537239" y="2569997"/>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0</a:t>
              </a:r>
            </a:p>
          </p:txBody>
        </p:sp>
      </p:grpSp>
      <p:grpSp>
        <p:nvGrpSpPr>
          <p:cNvPr id="3" name="Group 467"/>
          <p:cNvGrpSpPr/>
          <p:nvPr/>
        </p:nvGrpSpPr>
        <p:grpSpPr>
          <a:xfrm>
            <a:off x="369669" y="1748208"/>
            <a:ext cx="3424017" cy="1938790"/>
            <a:chOff x="369669" y="1748208"/>
            <a:chExt cx="3424017" cy="1938790"/>
          </a:xfrm>
        </p:grpSpPr>
        <p:sp>
          <p:nvSpPr>
            <p:cNvPr id="564234" name="Text Box 10"/>
            <p:cNvSpPr txBox="1">
              <a:spLocks noChangeArrowheads="1"/>
            </p:cNvSpPr>
            <p:nvPr/>
          </p:nvSpPr>
          <p:spPr bwMode="auto">
            <a:xfrm>
              <a:off x="859074" y="217456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6,1</a:t>
              </a:r>
            </a:p>
          </p:txBody>
        </p:sp>
        <p:sp>
          <p:nvSpPr>
            <p:cNvPr id="564238" name="Oval 14"/>
            <p:cNvSpPr>
              <a:spLocks noChangeArrowheads="1"/>
            </p:cNvSpPr>
            <p:nvPr/>
          </p:nvSpPr>
          <p:spPr bwMode="auto">
            <a:xfrm>
              <a:off x="2705116" y="1996767"/>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564239" name="Oval 15"/>
            <p:cNvSpPr>
              <a:spLocks noChangeArrowheads="1"/>
            </p:cNvSpPr>
            <p:nvPr/>
          </p:nvSpPr>
          <p:spPr bwMode="auto">
            <a:xfrm>
              <a:off x="1366170" y="327039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564240" name="Oval 16"/>
            <p:cNvSpPr>
              <a:spLocks noChangeArrowheads="1"/>
            </p:cNvSpPr>
            <p:nvPr/>
          </p:nvSpPr>
          <p:spPr bwMode="auto">
            <a:xfrm>
              <a:off x="1366170" y="199676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564242" name="Oval 18"/>
            <p:cNvSpPr>
              <a:spLocks noChangeArrowheads="1"/>
            </p:cNvSpPr>
            <p:nvPr/>
          </p:nvSpPr>
          <p:spPr bwMode="auto">
            <a:xfrm>
              <a:off x="3488886" y="264990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564231" name="Oval 7"/>
            <p:cNvSpPr>
              <a:spLocks noChangeArrowheads="1"/>
            </p:cNvSpPr>
            <p:nvPr/>
          </p:nvSpPr>
          <p:spPr bwMode="auto">
            <a:xfrm>
              <a:off x="647712" y="2671680"/>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564291" name="Text Box 67"/>
            <p:cNvSpPr txBox="1">
              <a:spLocks noChangeArrowheads="1"/>
            </p:cNvSpPr>
            <p:nvPr/>
          </p:nvSpPr>
          <p:spPr bwMode="auto">
            <a:xfrm>
              <a:off x="1896849" y="2266187"/>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2,2</a:t>
              </a:r>
            </a:p>
          </p:txBody>
        </p:sp>
        <p:sp>
          <p:nvSpPr>
            <p:cNvPr id="564293" name="Text Box 69"/>
            <p:cNvSpPr txBox="1">
              <a:spLocks noChangeArrowheads="1"/>
            </p:cNvSpPr>
            <p:nvPr/>
          </p:nvSpPr>
          <p:spPr bwMode="auto">
            <a:xfrm>
              <a:off x="1143012" y="265444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sp>
          <p:nvSpPr>
            <p:cNvPr id="564294" name="Text Box 70"/>
            <p:cNvSpPr txBox="1">
              <a:spLocks noChangeArrowheads="1"/>
            </p:cNvSpPr>
            <p:nvPr/>
          </p:nvSpPr>
          <p:spPr bwMode="auto">
            <a:xfrm>
              <a:off x="889010" y="3161536"/>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5,3</a:t>
              </a:r>
            </a:p>
          </p:txBody>
        </p:sp>
        <p:sp>
          <p:nvSpPr>
            <p:cNvPr id="564295" name="Text Box 71"/>
            <p:cNvSpPr txBox="1">
              <a:spLocks noChangeArrowheads="1"/>
            </p:cNvSpPr>
            <p:nvPr/>
          </p:nvSpPr>
          <p:spPr bwMode="auto">
            <a:xfrm>
              <a:off x="1860562" y="3033631"/>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sp>
          <p:nvSpPr>
            <p:cNvPr id="564297" name="Text Box 73"/>
            <p:cNvSpPr txBox="1">
              <a:spLocks noChangeArrowheads="1"/>
            </p:cNvSpPr>
            <p:nvPr/>
          </p:nvSpPr>
          <p:spPr bwMode="auto">
            <a:xfrm>
              <a:off x="1987562" y="1868858"/>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3,2</a:t>
              </a:r>
            </a:p>
          </p:txBody>
        </p:sp>
        <p:sp>
          <p:nvSpPr>
            <p:cNvPr id="564304" name="Text Box 80"/>
            <p:cNvSpPr txBox="1">
              <a:spLocks noChangeArrowheads="1"/>
            </p:cNvSpPr>
            <p:nvPr/>
          </p:nvSpPr>
          <p:spPr bwMode="auto">
            <a:xfrm>
              <a:off x="1909322" y="3440935"/>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4,-2</a:t>
              </a:r>
            </a:p>
          </p:txBody>
        </p:sp>
        <p:sp>
          <p:nvSpPr>
            <p:cNvPr id="564375" name="Text Box 151"/>
            <p:cNvSpPr txBox="1">
              <a:spLocks noChangeArrowheads="1"/>
            </p:cNvSpPr>
            <p:nvPr/>
          </p:nvSpPr>
          <p:spPr bwMode="auto">
            <a:xfrm>
              <a:off x="369669" y="1748208"/>
              <a:ext cx="8540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i="1" dirty="0" err="1">
                  <a:latin typeface="+mn-lt"/>
                </a:rPr>
                <a:t>cap</a:t>
              </a:r>
              <a:r>
                <a:rPr lang="en-US" sz="1600" dirty="0" err="1">
                  <a:latin typeface="+mn-lt"/>
                </a:rPr>
                <a:t>,</a:t>
              </a:r>
              <a:r>
                <a:rPr lang="en-US" sz="1600" i="1" dirty="0" err="1">
                  <a:latin typeface="+mn-lt"/>
                </a:rPr>
                <a:t>cost</a:t>
              </a:r>
              <a:endParaRPr lang="en-US" sz="1600" i="1" dirty="0">
                <a:latin typeface="+mn-lt"/>
              </a:endParaRPr>
            </a:p>
          </p:txBody>
        </p:sp>
        <p:sp>
          <p:nvSpPr>
            <p:cNvPr id="564376" name="Line 152"/>
            <p:cNvSpPr>
              <a:spLocks noChangeShapeType="1"/>
            </p:cNvSpPr>
            <p:nvPr/>
          </p:nvSpPr>
          <p:spPr bwMode="auto">
            <a:xfrm>
              <a:off x="889012" y="2023980"/>
              <a:ext cx="165100" cy="165100"/>
            </a:xfrm>
            <a:prstGeom prst="line">
              <a:avLst/>
            </a:prstGeom>
            <a:noFill/>
            <a:ln w="12700">
              <a:solidFill>
                <a:schemeClr val="tx1"/>
              </a:solidFill>
              <a:round/>
              <a:headEnd type="none" w="sm" len="sm"/>
              <a:tailEnd type="triangle" w="med" len="med"/>
            </a:ln>
            <a:effectLst/>
          </p:spPr>
          <p:txBody>
            <a:bodyPr anchor="ctr" anchorCtr="1"/>
            <a:lstStyle/>
            <a:p>
              <a:endParaRPr lang="en-US">
                <a:latin typeface="+mn-lt"/>
              </a:endParaRPr>
            </a:p>
          </p:txBody>
        </p:sp>
        <p:sp>
          <p:nvSpPr>
            <p:cNvPr id="564377" name="Text Box 153"/>
            <p:cNvSpPr txBox="1">
              <a:spLocks noChangeArrowheads="1"/>
            </p:cNvSpPr>
            <p:nvPr/>
          </p:nvSpPr>
          <p:spPr bwMode="auto">
            <a:xfrm>
              <a:off x="3187722" y="2194522"/>
              <a:ext cx="334963"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4,4</a:t>
              </a:r>
            </a:p>
          </p:txBody>
        </p:sp>
        <p:cxnSp>
          <p:nvCxnSpPr>
            <p:cNvPr id="257" name="Straight Arrow Connector 256"/>
            <p:cNvCxnSpPr>
              <a:stCxn id="564231" idx="5"/>
              <a:endCxn id="564239" idx="1"/>
            </p:cNvCxnSpPr>
            <p:nvPr/>
          </p:nvCxnSpPr>
          <p:spPr bwMode="auto">
            <a:xfrm rot="16200000" flipH="1">
              <a:off x="967747" y="2871971"/>
              <a:ext cx="383188"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58" name="Oval 14"/>
            <p:cNvSpPr>
              <a:spLocks noChangeArrowheads="1"/>
            </p:cNvSpPr>
            <p:nvPr/>
          </p:nvSpPr>
          <p:spPr bwMode="auto">
            <a:xfrm>
              <a:off x="2705114" y="327039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261" name="Straight Arrow Connector 260"/>
            <p:cNvCxnSpPr>
              <a:stCxn id="564231" idx="7"/>
              <a:endCxn id="564240" idx="3"/>
            </p:cNvCxnSpPr>
            <p:nvPr/>
          </p:nvCxnSpPr>
          <p:spPr bwMode="auto">
            <a:xfrm rot="5400000" flipH="1" flipV="1">
              <a:off x="929647" y="2235157"/>
              <a:ext cx="459389"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4" name="Straight Arrow Connector 263"/>
            <p:cNvCxnSpPr>
              <a:stCxn id="564238" idx="5"/>
              <a:endCxn id="564242" idx="1"/>
            </p:cNvCxnSpPr>
            <p:nvPr/>
          </p:nvCxnSpPr>
          <p:spPr bwMode="auto">
            <a:xfrm rot="16200000" flipH="1">
              <a:off x="3030594" y="2191615"/>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7" name="Straight Arrow Connector 266"/>
            <p:cNvCxnSpPr>
              <a:stCxn id="258" idx="7"/>
              <a:endCxn id="564242" idx="3"/>
            </p:cNvCxnSpPr>
            <p:nvPr/>
          </p:nvCxnSpPr>
          <p:spPr bwMode="auto">
            <a:xfrm rot="5400000" flipH="1" flipV="1">
              <a:off x="3046921" y="2828428"/>
              <a:ext cx="404959" cy="56824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69" name="Straight Arrow Connector 268"/>
            <p:cNvCxnSpPr>
              <a:stCxn id="564240" idx="6"/>
              <a:endCxn id="564238" idx="2"/>
            </p:cNvCxnSpPr>
            <p:nvPr/>
          </p:nvCxnSpPr>
          <p:spPr bwMode="auto">
            <a:xfrm>
              <a:off x="1670970" y="2149165"/>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1" name="Straight Arrow Connector 270"/>
            <p:cNvCxnSpPr>
              <a:stCxn id="564240" idx="5"/>
              <a:endCxn id="258" idx="1"/>
            </p:cNvCxnSpPr>
            <p:nvPr/>
          </p:nvCxnSpPr>
          <p:spPr bwMode="auto">
            <a:xfrm rot="16200000" flipH="1">
              <a:off x="1658991" y="2224270"/>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3" name="Straight Arrow Connector 272"/>
            <p:cNvCxnSpPr>
              <a:stCxn id="564238" idx="3"/>
              <a:endCxn id="564239" idx="7"/>
            </p:cNvCxnSpPr>
            <p:nvPr/>
          </p:nvCxnSpPr>
          <p:spPr bwMode="auto">
            <a:xfrm rot="5400000">
              <a:off x="1658993" y="2224270"/>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5" name="Straight Arrow Connector 274"/>
            <p:cNvCxnSpPr>
              <a:stCxn id="564239" idx="6"/>
              <a:endCxn id="258" idx="2"/>
            </p:cNvCxnSpPr>
            <p:nvPr/>
          </p:nvCxnSpPr>
          <p:spPr bwMode="auto">
            <a:xfrm flipV="1">
              <a:off x="1670970" y="3422793"/>
              <a:ext cx="1034144" cy="1"/>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7" name="Straight Arrow Connector 276"/>
            <p:cNvCxnSpPr>
              <a:stCxn id="564240" idx="4"/>
              <a:endCxn id="564239" idx="0"/>
            </p:cNvCxnSpPr>
            <p:nvPr/>
          </p:nvCxnSpPr>
          <p:spPr bwMode="auto">
            <a:xfrm rot="5400000">
              <a:off x="1034156" y="2785979"/>
              <a:ext cx="968829" cy="158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279" name="Straight Arrow Connector 278"/>
            <p:cNvCxnSpPr>
              <a:stCxn id="258" idx="0"/>
              <a:endCxn id="564238" idx="4"/>
            </p:cNvCxnSpPr>
            <p:nvPr/>
          </p:nvCxnSpPr>
          <p:spPr bwMode="auto">
            <a:xfrm rot="5400000" flipH="1" flipV="1">
              <a:off x="2373102" y="2785979"/>
              <a:ext cx="96882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92" name="Text Box 80"/>
            <p:cNvSpPr txBox="1">
              <a:spLocks noChangeArrowheads="1"/>
            </p:cNvSpPr>
            <p:nvPr/>
          </p:nvSpPr>
          <p:spPr bwMode="auto">
            <a:xfrm>
              <a:off x="3204724" y="312517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5,1</a:t>
              </a:r>
            </a:p>
          </p:txBody>
        </p:sp>
        <p:sp>
          <p:nvSpPr>
            <p:cNvPr id="293" name="Text Box 80"/>
            <p:cNvSpPr txBox="1">
              <a:spLocks noChangeArrowheads="1"/>
            </p:cNvSpPr>
            <p:nvPr/>
          </p:nvSpPr>
          <p:spPr bwMode="auto">
            <a:xfrm>
              <a:off x="2889039" y="2678936"/>
              <a:ext cx="42862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2,-1</a:t>
              </a:r>
            </a:p>
          </p:txBody>
        </p:sp>
      </p:grpSp>
      <p:grpSp>
        <p:nvGrpSpPr>
          <p:cNvPr id="4" name="Group 466"/>
          <p:cNvGrpSpPr/>
          <p:nvPr/>
        </p:nvGrpSpPr>
        <p:grpSpPr>
          <a:xfrm>
            <a:off x="500301" y="1752745"/>
            <a:ext cx="3548974" cy="2074862"/>
            <a:chOff x="500301" y="1752745"/>
            <a:chExt cx="3548974" cy="2074862"/>
          </a:xfrm>
        </p:grpSpPr>
        <p:sp>
          <p:nvSpPr>
            <p:cNvPr id="564308" name="Text Box 84"/>
            <p:cNvSpPr txBox="1">
              <a:spLocks noChangeArrowheads="1"/>
            </p:cNvSpPr>
            <p:nvPr/>
          </p:nvSpPr>
          <p:spPr bwMode="auto">
            <a:xfrm>
              <a:off x="2760225" y="1752745"/>
              <a:ext cx="222250"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p>
          </p:txBody>
        </p:sp>
        <p:sp>
          <p:nvSpPr>
            <p:cNvPr id="564307" name="Text Box 83"/>
            <p:cNvSpPr txBox="1">
              <a:spLocks noChangeArrowheads="1"/>
            </p:cNvSpPr>
            <p:nvPr/>
          </p:nvSpPr>
          <p:spPr bwMode="auto">
            <a:xfrm>
              <a:off x="1443276" y="176635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564311" name="Text Box 87"/>
            <p:cNvSpPr txBox="1">
              <a:spLocks noChangeArrowheads="1"/>
            </p:cNvSpPr>
            <p:nvPr/>
          </p:nvSpPr>
          <p:spPr bwMode="auto">
            <a:xfrm>
              <a:off x="1450533" y="358154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564313" name="Text Box 89"/>
            <p:cNvSpPr txBox="1">
              <a:spLocks noChangeArrowheads="1"/>
            </p:cNvSpPr>
            <p:nvPr/>
          </p:nvSpPr>
          <p:spPr bwMode="auto">
            <a:xfrm>
              <a:off x="500301" y="2723388"/>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564317" name="Text Box 93"/>
            <p:cNvSpPr txBox="1">
              <a:spLocks noChangeArrowheads="1"/>
            </p:cNvSpPr>
            <p:nvPr/>
          </p:nvSpPr>
          <p:spPr bwMode="auto">
            <a:xfrm>
              <a:off x="2716682" y="3567030"/>
              <a:ext cx="222250"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329" name="Text Box 93"/>
            <p:cNvSpPr txBox="1">
              <a:spLocks noChangeArrowheads="1"/>
            </p:cNvSpPr>
            <p:nvPr/>
          </p:nvSpPr>
          <p:spPr bwMode="auto">
            <a:xfrm>
              <a:off x="3827025" y="2685287"/>
              <a:ext cx="222250"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grpSp>
      <p:grpSp>
        <p:nvGrpSpPr>
          <p:cNvPr id="5" name="Group 336"/>
          <p:cNvGrpSpPr/>
          <p:nvPr/>
        </p:nvGrpSpPr>
        <p:grpSpPr>
          <a:xfrm>
            <a:off x="5148501" y="1730894"/>
            <a:ext cx="3464379" cy="2064055"/>
            <a:chOff x="5148501" y="1643806"/>
            <a:chExt cx="3464379" cy="2064055"/>
          </a:xfrm>
        </p:grpSpPr>
        <p:grpSp>
          <p:nvGrpSpPr>
            <p:cNvPr id="6" name="Group 329"/>
            <p:cNvGrpSpPr/>
            <p:nvPr/>
          </p:nvGrpSpPr>
          <p:grpSpPr>
            <a:xfrm>
              <a:off x="5148501" y="1643806"/>
              <a:ext cx="3464379" cy="2064055"/>
              <a:chOff x="5148501" y="1643806"/>
              <a:chExt cx="3464379" cy="2064055"/>
            </a:xfrm>
          </p:grpSpPr>
          <p:sp>
            <p:nvSpPr>
              <p:cNvPr id="295" name="Text Box 84"/>
              <p:cNvSpPr txBox="1">
                <a:spLocks noChangeArrowheads="1"/>
              </p:cNvSpPr>
              <p:nvPr/>
            </p:nvSpPr>
            <p:spPr bwMode="auto">
              <a:xfrm>
                <a:off x="7451969" y="1643806"/>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308" name="Text Box 83"/>
              <p:cNvSpPr txBox="1">
                <a:spLocks noChangeArrowheads="1"/>
              </p:cNvSpPr>
              <p:nvPr/>
            </p:nvSpPr>
            <p:spPr bwMode="auto">
              <a:xfrm>
                <a:off x="6091476" y="165749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309" name="Text Box 87"/>
              <p:cNvSpPr txBox="1">
                <a:spLocks noChangeArrowheads="1"/>
              </p:cNvSpPr>
              <p:nvPr/>
            </p:nvSpPr>
            <p:spPr bwMode="auto">
              <a:xfrm>
                <a:off x="6087847" y="3461798"/>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310" name="Text Box 89"/>
              <p:cNvSpPr txBox="1">
                <a:spLocks noChangeArrowheads="1"/>
              </p:cNvSpPr>
              <p:nvPr/>
            </p:nvSpPr>
            <p:spPr bwMode="auto">
              <a:xfrm>
                <a:off x="5148501" y="2614528"/>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311" name="Text Box 93"/>
              <p:cNvSpPr txBox="1">
                <a:spLocks noChangeArrowheads="1"/>
              </p:cNvSpPr>
              <p:nvPr/>
            </p:nvSpPr>
            <p:spPr bwMode="auto">
              <a:xfrm>
                <a:off x="7441084" y="3458091"/>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sp>
            <p:nvSpPr>
              <p:cNvPr id="315" name="Text Box 88"/>
              <p:cNvSpPr txBox="1">
                <a:spLocks noChangeArrowheads="1"/>
              </p:cNvSpPr>
              <p:nvPr/>
            </p:nvSpPr>
            <p:spPr bwMode="auto">
              <a:xfrm>
                <a:off x="8482705" y="2580963"/>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p>
            </p:txBody>
          </p:sp>
        </p:grpSp>
        <p:grpSp>
          <p:nvGrpSpPr>
            <p:cNvPr id="7" name="Group 335"/>
            <p:cNvGrpSpPr/>
            <p:nvPr/>
          </p:nvGrpSpPr>
          <p:grpSpPr>
            <a:xfrm>
              <a:off x="5556072" y="2148064"/>
              <a:ext cx="2625648" cy="1165866"/>
              <a:chOff x="5556072" y="2148064"/>
              <a:chExt cx="2625648" cy="1165866"/>
            </a:xfrm>
          </p:grpSpPr>
          <p:cxnSp>
            <p:nvCxnSpPr>
              <p:cNvPr id="331" name="Straight Arrow Connector 330"/>
              <p:cNvCxnSpPr/>
              <p:nvPr/>
            </p:nvCxnSpPr>
            <p:spPr bwMode="auto">
              <a:xfrm rot="5400000" flipH="1" flipV="1">
                <a:off x="5577843" y="2126293"/>
                <a:ext cx="459389" cy="502932"/>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332" name="Straight Arrow Connector 331"/>
              <p:cNvCxnSpPr/>
              <p:nvPr/>
            </p:nvCxnSpPr>
            <p:spPr bwMode="auto">
              <a:xfrm rot="5400000" flipH="1" flipV="1">
                <a:off x="7695117" y="2719564"/>
                <a:ext cx="404959" cy="568246"/>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333" name="Straight Arrow Connector 332"/>
              <p:cNvCxnSpPr/>
              <p:nvPr/>
            </p:nvCxnSpPr>
            <p:spPr bwMode="auto">
              <a:xfrm flipV="1">
                <a:off x="6319166" y="3313929"/>
                <a:ext cx="1034144" cy="1"/>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334" name="Straight Arrow Connector 333"/>
              <p:cNvCxnSpPr/>
              <p:nvPr/>
            </p:nvCxnSpPr>
            <p:spPr bwMode="auto">
              <a:xfrm rot="5400000">
                <a:off x="5682352" y="2677115"/>
                <a:ext cx="968829" cy="158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335" name="Straight Arrow Connector 334"/>
              <p:cNvCxnSpPr/>
              <p:nvPr/>
            </p:nvCxnSpPr>
            <p:spPr bwMode="auto">
              <a:xfrm rot="5400000" flipH="1" flipV="1">
                <a:off x="7021298" y="2677115"/>
                <a:ext cx="968826" cy="2"/>
              </a:xfrm>
              <a:prstGeom prst="straightConnector1">
                <a:avLst/>
              </a:prstGeom>
              <a:solidFill>
                <a:schemeClr val="accent1"/>
              </a:solidFill>
              <a:ln w="38100" cap="flat" cmpd="sng" algn="ctr">
                <a:solidFill>
                  <a:schemeClr val="tx1"/>
                </a:solidFill>
                <a:prstDash val="solid"/>
                <a:round/>
                <a:headEnd type="none" w="sm" len="sm"/>
                <a:tailEnd type="arrow"/>
              </a:ln>
              <a:effectLst/>
            </p:spPr>
          </p:cxnSp>
        </p:grpSp>
      </p:grpSp>
      <p:grpSp>
        <p:nvGrpSpPr>
          <p:cNvPr id="8" name="Group 409"/>
          <p:cNvGrpSpPr/>
          <p:nvPr/>
        </p:nvGrpSpPr>
        <p:grpSpPr>
          <a:xfrm>
            <a:off x="778341" y="4611978"/>
            <a:ext cx="3145974" cy="1894504"/>
            <a:chOff x="778341" y="4524890"/>
            <a:chExt cx="3145974" cy="1894504"/>
          </a:xfrm>
        </p:grpSpPr>
        <p:sp>
          <p:nvSpPr>
            <p:cNvPr id="341" name="Text Box 10"/>
            <p:cNvSpPr txBox="1">
              <a:spLocks noChangeArrowheads="1"/>
            </p:cNvSpPr>
            <p:nvPr/>
          </p:nvSpPr>
          <p:spPr bwMode="auto">
            <a:xfrm>
              <a:off x="880846" y="4830598"/>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b="1" dirty="0">
                  <a:solidFill>
                    <a:srgbClr val="00B050"/>
                  </a:solidFill>
                  <a:latin typeface="+mn-lt"/>
                </a:rPr>
                <a:t>0</a:t>
              </a:r>
            </a:p>
          </p:txBody>
        </p:sp>
        <p:sp>
          <p:nvSpPr>
            <p:cNvPr id="342" name="Oval 14"/>
            <p:cNvSpPr>
              <a:spLocks noChangeArrowheads="1"/>
            </p:cNvSpPr>
            <p:nvPr/>
          </p:nvSpPr>
          <p:spPr bwMode="auto">
            <a:xfrm>
              <a:off x="2835745" y="465287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343" name="Oval 15"/>
            <p:cNvSpPr>
              <a:spLocks noChangeArrowheads="1"/>
            </p:cNvSpPr>
            <p:nvPr/>
          </p:nvSpPr>
          <p:spPr bwMode="auto">
            <a:xfrm>
              <a:off x="1496799" y="592650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344" name="Oval 16"/>
            <p:cNvSpPr>
              <a:spLocks noChangeArrowheads="1"/>
            </p:cNvSpPr>
            <p:nvPr/>
          </p:nvSpPr>
          <p:spPr bwMode="auto">
            <a:xfrm>
              <a:off x="1496799" y="465287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345" name="Oval 18"/>
            <p:cNvSpPr>
              <a:spLocks noChangeArrowheads="1"/>
            </p:cNvSpPr>
            <p:nvPr/>
          </p:nvSpPr>
          <p:spPr bwMode="auto">
            <a:xfrm>
              <a:off x="3619515" y="5306019"/>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346" name="Oval 7"/>
            <p:cNvSpPr>
              <a:spLocks noChangeArrowheads="1"/>
            </p:cNvSpPr>
            <p:nvPr/>
          </p:nvSpPr>
          <p:spPr bwMode="auto">
            <a:xfrm>
              <a:off x="778341" y="5327791"/>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347" name="Text Box 67"/>
            <p:cNvSpPr txBox="1">
              <a:spLocks noChangeArrowheads="1"/>
            </p:cNvSpPr>
            <p:nvPr/>
          </p:nvSpPr>
          <p:spPr bwMode="auto">
            <a:xfrm>
              <a:off x="2027478" y="4922219"/>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3</a:t>
              </a:r>
            </a:p>
          </p:txBody>
        </p:sp>
        <p:sp>
          <p:nvSpPr>
            <p:cNvPr id="348" name="Text Box 69"/>
            <p:cNvSpPr txBox="1">
              <a:spLocks noChangeArrowheads="1"/>
            </p:cNvSpPr>
            <p:nvPr/>
          </p:nvSpPr>
          <p:spPr bwMode="auto">
            <a:xfrm>
              <a:off x="1687297" y="5332253"/>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0</a:t>
              </a:r>
            </a:p>
          </p:txBody>
        </p:sp>
        <p:sp>
          <p:nvSpPr>
            <p:cNvPr id="349" name="Text Box 70"/>
            <p:cNvSpPr txBox="1">
              <a:spLocks noChangeArrowheads="1"/>
            </p:cNvSpPr>
            <p:nvPr/>
          </p:nvSpPr>
          <p:spPr bwMode="auto">
            <a:xfrm>
              <a:off x="1019639" y="5817568"/>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5,</a:t>
              </a:r>
              <a:r>
                <a:rPr lang="en-US" sz="1600" b="1" dirty="0">
                  <a:solidFill>
                    <a:srgbClr val="00B050"/>
                  </a:solidFill>
                  <a:latin typeface="+mn-lt"/>
                </a:rPr>
                <a:t>1</a:t>
              </a:r>
            </a:p>
          </p:txBody>
        </p:sp>
        <p:sp>
          <p:nvSpPr>
            <p:cNvPr id="350" name="Text Box 71"/>
            <p:cNvSpPr txBox="1">
              <a:spLocks noChangeArrowheads="1"/>
            </p:cNvSpPr>
            <p:nvPr/>
          </p:nvSpPr>
          <p:spPr bwMode="auto">
            <a:xfrm>
              <a:off x="2072835" y="559822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1</a:t>
              </a:r>
            </a:p>
          </p:txBody>
        </p:sp>
        <p:sp>
          <p:nvSpPr>
            <p:cNvPr id="351" name="Text Box 73"/>
            <p:cNvSpPr txBox="1">
              <a:spLocks noChangeArrowheads="1"/>
            </p:cNvSpPr>
            <p:nvPr/>
          </p:nvSpPr>
          <p:spPr bwMode="auto">
            <a:xfrm>
              <a:off x="2118191" y="4524890"/>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b="1" dirty="0">
                  <a:solidFill>
                    <a:srgbClr val="00B050"/>
                  </a:solidFill>
                  <a:latin typeface="+mn-lt"/>
                </a:rPr>
                <a:t>4</a:t>
              </a:r>
            </a:p>
          </p:txBody>
        </p:sp>
        <p:sp>
          <p:nvSpPr>
            <p:cNvPr id="352" name="Text Box 80"/>
            <p:cNvSpPr txBox="1">
              <a:spLocks noChangeArrowheads="1"/>
            </p:cNvSpPr>
            <p:nvPr/>
          </p:nvSpPr>
          <p:spPr bwMode="auto">
            <a:xfrm>
              <a:off x="2159695" y="6173173"/>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sp>
          <p:nvSpPr>
            <p:cNvPr id="353" name="Text Box 153"/>
            <p:cNvSpPr txBox="1">
              <a:spLocks noChangeArrowheads="1"/>
            </p:cNvSpPr>
            <p:nvPr/>
          </p:nvSpPr>
          <p:spPr bwMode="auto">
            <a:xfrm>
              <a:off x="3318351" y="4850554"/>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2</a:t>
              </a:r>
            </a:p>
          </p:txBody>
        </p:sp>
        <p:cxnSp>
          <p:nvCxnSpPr>
            <p:cNvPr id="354" name="Straight Arrow Connector 353"/>
            <p:cNvCxnSpPr>
              <a:stCxn id="346" idx="5"/>
              <a:endCxn id="343" idx="1"/>
            </p:cNvCxnSpPr>
            <p:nvPr/>
          </p:nvCxnSpPr>
          <p:spPr bwMode="auto">
            <a:xfrm rot="16200000" flipH="1">
              <a:off x="1098376" y="5528082"/>
              <a:ext cx="383188" cy="50293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55" name="Oval 14"/>
            <p:cNvSpPr>
              <a:spLocks noChangeArrowheads="1"/>
            </p:cNvSpPr>
            <p:nvPr/>
          </p:nvSpPr>
          <p:spPr bwMode="auto">
            <a:xfrm>
              <a:off x="2835743" y="5926504"/>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356" name="Straight Arrow Connector 355"/>
            <p:cNvCxnSpPr>
              <a:stCxn id="346" idx="0"/>
              <a:endCxn id="344" idx="2"/>
            </p:cNvCxnSpPr>
            <p:nvPr/>
          </p:nvCxnSpPr>
          <p:spPr bwMode="auto">
            <a:xfrm rot="5400000" flipH="1" flipV="1">
              <a:off x="952513" y="4783505"/>
              <a:ext cx="522515" cy="56605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7" name="Straight Arrow Connector 356"/>
            <p:cNvCxnSpPr>
              <a:stCxn id="342" idx="5"/>
              <a:endCxn id="345" idx="1"/>
            </p:cNvCxnSpPr>
            <p:nvPr/>
          </p:nvCxnSpPr>
          <p:spPr bwMode="auto">
            <a:xfrm rot="16200000" flipH="1">
              <a:off x="3161223" y="4847726"/>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8" name="Straight Arrow Connector 357"/>
            <p:cNvCxnSpPr>
              <a:stCxn id="355" idx="7"/>
              <a:endCxn id="345" idx="3"/>
            </p:cNvCxnSpPr>
            <p:nvPr/>
          </p:nvCxnSpPr>
          <p:spPr bwMode="auto">
            <a:xfrm rot="5400000" flipH="1" flipV="1">
              <a:off x="3177550" y="5484539"/>
              <a:ext cx="404959" cy="56824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59" name="Straight Arrow Connector 358"/>
            <p:cNvCxnSpPr>
              <a:stCxn id="344" idx="6"/>
              <a:endCxn id="342" idx="2"/>
            </p:cNvCxnSpPr>
            <p:nvPr/>
          </p:nvCxnSpPr>
          <p:spPr bwMode="auto">
            <a:xfrm>
              <a:off x="1801599" y="4805276"/>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0" name="Straight Arrow Connector 359"/>
            <p:cNvCxnSpPr>
              <a:stCxn id="344" idx="5"/>
              <a:endCxn id="355" idx="1"/>
            </p:cNvCxnSpPr>
            <p:nvPr/>
          </p:nvCxnSpPr>
          <p:spPr bwMode="auto">
            <a:xfrm rot="16200000" flipH="1">
              <a:off x="1789620" y="4880381"/>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1" name="Straight Arrow Connector 360"/>
            <p:cNvCxnSpPr>
              <a:stCxn id="342" idx="3"/>
              <a:endCxn id="343" idx="7"/>
            </p:cNvCxnSpPr>
            <p:nvPr/>
          </p:nvCxnSpPr>
          <p:spPr bwMode="auto">
            <a:xfrm rot="5400000">
              <a:off x="1789622" y="4880381"/>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2" name="Straight Arrow Connector 361"/>
            <p:cNvCxnSpPr>
              <a:stCxn id="343" idx="5"/>
              <a:endCxn id="355" idx="3"/>
            </p:cNvCxnSpPr>
            <p:nvPr/>
          </p:nvCxnSpPr>
          <p:spPr bwMode="auto">
            <a:xfrm rot="5400000" flipH="1" flipV="1">
              <a:off x="2318670" y="5624959"/>
              <a:ext cx="1"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363" name="Straight Arrow Connector 362"/>
            <p:cNvCxnSpPr>
              <a:stCxn id="344" idx="4"/>
              <a:endCxn id="343" idx="0"/>
            </p:cNvCxnSpPr>
            <p:nvPr/>
          </p:nvCxnSpPr>
          <p:spPr bwMode="auto">
            <a:xfrm rot="5400000">
              <a:off x="1164785" y="5442090"/>
              <a:ext cx="968829" cy="1588"/>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364" name="Straight Arrow Connector 363"/>
            <p:cNvCxnSpPr>
              <a:stCxn id="355" idx="0"/>
              <a:endCxn id="342" idx="4"/>
            </p:cNvCxnSpPr>
            <p:nvPr/>
          </p:nvCxnSpPr>
          <p:spPr bwMode="auto">
            <a:xfrm rot="5400000" flipH="1" flipV="1">
              <a:off x="2503731" y="5442090"/>
              <a:ext cx="96882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65" name="Text Box 80"/>
            <p:cNvSpPr txBox="1">
              <a:spLocks noChangeArrowheads="1"/>
            </p:cNvSpPr>
            <p:nvPr/>
          </p:nvSpPr>
          <p:spPr bwMode="auto">
            <a:xfrm>
              <a:off x="3128525" y="547648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dirty="0">
                  <a:solidFill>
                    <a:schemeClr val="tx1"/>
                  </a:solidFill>
                  <a:latin typeface="+mn-lt"/>
                </a:rPr>
                <a:t>0</a:t>
              </a:r>
            </a:p>
          </p:txBody>
        </p:sp>
        <p:sp>
          <p:nvSpPr>
            <p:cNvPr id="366" name="Text Box 80"/>
            <p:cNvSpPr txBox="1">
              <a:spLocks noChangeArrowheads="1"/>
            </p:cNvSpPr>
            <p:nvPr/>
          </p:nvSpPr>
          <p:spPr bwMode="auto">
            <a:xfrm>
              <a:off x="2638658" y="5356740"/>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cxnSp>
          <p:nvCxnSpPr>
            <p:cNvPr id="383" name="Straight Arrow Connector 382"/>
            <p:cNvCxnSpPr>
              <a:stCxn id="346" idx="7"/>
              <a:endCxn id="344" idx="3"/>
            </p:cNvCxnSpPr>
            <p:nvPr/>
          </p:nvCxnSpPr>
          <p:spPr bwMode="auto">
            <a:xfrm rot="5400000" flipH="1" flipV="1">
              <a:off x="1060276" y="4891268"/>
              <a:ext cx="459389" cy="502932"/>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387" name="Text Box 69"/>
            <p:cNvSpPr txBox="1">
              <a:spLocks noChangeArrowheads="1"/>
            </p:cNvSpPr>
            <p:nvPr/>
          </p:nvSpPr>
          <p:spPr bwMode="auto">
            <a:xfrm>
              <a:off x="1230098" y="5147195"/>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0</a:t>
              </a:r>
            </a:p>
          </p:txBody>
        </p:sp>
        <p:cxnSp>
          <p:nvCxnSpPr>
            <p:cNvPr id="388" name="Straight Arrow Connector 387"/>
            <p:cNvCxnSpPr>
              <a:stCxn id="343" idx="6"/>
              <a:endCxn id="355" idx="2"/>
            </p:cNvCxnSpPr>
            <p:nvPr/>
          </p:nvCxnSpPr>
          <p:spPr bwMode="auto">
            <a:xfrm flipV="1">
              <a:off x="1801599" y="6078904"/>
              <a:ext cx="1034144" cy="1"/>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393" name="Text Box 80"/>
            <p:cNvSpPr txBox="1">
              <a:spLocks noChangeArrowheads="1"/>
            </p:cNvSpPr>
            <p:nvPr/>
          </p:nvSpPr>
          <p:spPr bwMode="auto">
            <a:xfrm>
              <a:off x="2170578" y="5835717"/>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cxnSp>
          <p:nvCxnSpPr>
            <p:cNvPr id="394" name="Straight Arrow Connector 393"/>
            <p:cNvCxnSpPr>
              <a:stCxn id="355" idx="6"/>
              <a:endCxn id="345" idx="4"/>
            </p:cNvCxnSpPr>
            <p:nvPr/>
          </p:nvCxnSpPr>
          <p:spPr bwMode="auto">
            <a:xfrm flipV="1">
              <a:off x="3140543" y="5610819"/>
              <a:ext cx="631372" cy="468085"/>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397" name="Text Box 80"/>
            <p:cNvSpPr txBox="1">
              <a:spLocks noChangeArrowheads="1"/>
            </p:cNvSpPr>
            <p:nvPr/>
          </p:nvSpPr>
          <p:spPr bwMode="auto">
            <a:xfrm>
              <a:off x="3411553" y="5846595"/>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grpSp>
      <p:grpSp>
        <p:nvGrpSpPr>
          <p:cNvPr id="9" name="Group 408"/>
          <p:cNvGrpSpPr/>
          <p:nvPr/>
        </p:nvGrpSpPr>
        <p:grpSpPr>
          <a:xfrm>
            <a:off x="620045" y="4476894"/>
            <a:ext cx="3457121" cy="2085749"/>
            <a:chOff x="620045" y="4389806"/>
            <a:chExt cx="3457121" cy="2085749"/>
          </a:xfrm>
        </p:grpSpPr>
        <p:grpSp>
          <p:nvGrpSpPr>
            <p:cNvPr id="10" name="Group 401"/>
            <p:cNvGrpSpPr/>
            <p:nvPr/>
          </p:nvGrpSpPr>
          <p:grpSpPr>
            <a:xfrm>
              <a:off x="620045" y="4389806"/>
              <a:ext cx="3457121" cy="2085749"/>
              <a:chOff x="620045" y="4389806"/>
              <a:chExt cx="3457121" cy="2085749"/>
            </a:xfrm>
          </p:grpSpPr>
          <p:sp>
            <p:nvSpPr>
              <p:cNvPr id="376" name="Text Box 83"/>
              <p:cNvSpPr txBox="1">
                <a:spLocks noChangeArrowheads="1"/>
              </p:cNvSpPr>
              <p:nvPr/>
            </p:nvSpPr>
            <p:spPr bwMode="auto">
              <a:xfrm>
                <a:off x="1573905" y="6218607"/>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378" name="Text Box 89"/>
              <p:cNvSpPr txBox="1">
                <a:spLocks noChangeArrowheads="1"/>
              </p:cNvSpPr>
              <p:nvPr/>
            </p:nvSpPr>
            <p:spPr bwMode="auto">
              <a:xfrm>
                <a:off x="620045" y="5346842"/>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398" name="Text Box 83"/>
              <p:cNvSpPr txBox="1">
                <a:spLocks noChangeArrowheads="1"/>
              </p:cNvSpPr>
              <p:nvPr/>
            </p:nvSpPr>
            <p:spPr bwMode="auto">
              <a:xfrm>
                <a:off x="1563019" y="440069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0</a:t>
                </a:r>
              </a:p>
            </p:txBody>
          </p:sp>
          <p:sp>
            <p:nvSpPr>
              <p:cNvPr id="399" name="Text Box 83"/>
              <p:cNvSpPr txBox="1">
                <a:spLocks noChangeArrowheads="1"/>
              </p:cNvSpPr>
              <p:nvPr/>
            </p:nvSpPr>
            <p:spPr bwMode="auto">
              <a:xfrm>
                <a:off x="2934619" y="6229492"/>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400" name="Text Box 83"/>
              <p:cNvSpPr txBox="1">
                <a:spLocks noChangeArrowheads="1"/>
              </p:cNvSpPr>
              <p:nvPr/>
            </p:nvSpPr>
            <p:spPr bwMode="auto">
              <a:xfrm>
                <a:off x="3946991" y="5336864"/>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sp>
            <p:nvSpPr>
              <p:cNvPr id="401" name="Text Box 83"/>
              <p:cNvSpPr txBox="1">
                <a:spLocks noChangeArrowheads="1"/>
              </p:cNvSpPr>
              <p:nvPr/>
            </p:nvSpPr>
            <p:spPr bwMode="auto">
              <a:xfrm>
                <a:off x="2956391" y="4389806"/>
                <a:ext cx="130175" cy="246063"/>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p>
            </p:txBody>
          </p:sp>
        </p:grpSp>
        <p:grpSp>
          <p:nvGrpSpPr>
            <p:cNvPr id="11" name="Group 407"/>
            <p:cNvGrpSpPr/>
            <p:nvPr/>
          </p:nvGrpSpPr>
          <p:grpSpPr>
            <a:xfrm>
              <a:off x="941628" y="4805275"/>
              <a:ext cx="2733411" cy="1381392"/>
              <a:chOff x="1083142" y="4957676"/>
              <a:chExt cx="2733411" cy="1381392"/>
            </a:xfrm>
          </p:grpSpPr>
          <p:cxnSp>
            <p:nvCxnSpPr>
              <p:cNvPr id="403" name="Straight Arrow Connector 402"/>
              <p:cNvCxnSpPr/>
              <p:nvPr/>
            </p:nvCxnSpPr>
            <p:spPr bwMode="auto">
              <a:xfrm rot="16200000" flipH="1">
                <a:off x="1250776" y="5680482"/>
                <a:ext cx="383188" cy="502932"/>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404" name="Straight Arrow Connector 403"/>
              <p:cNvCxnSpPr/>
              <p:nvPr/>
            </p:nvCxnSpPr>
            <p:spPr bwMode="auto">
              <a:xfrm rot="5400000" flipH="1" flipV="1">
                <a:off x="1104913" y="4935905"/>
                <a:ext cx="522515" cy="56605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405" name="Straight Arrow Connector 404"/>
              <p:cNvCxnSpPr/>
              <p:nvPr/>
            </p:nvCxnSpPr>
            <p:spPr bwMode="auto">
              <a:xfrm rot="5400000" flipH="1" flipV="1">
                <a:off x="3329950" y="5636939"/>
                <a:ext cx="404959" cy="568246"/>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406" name="Straight Arrow Connector 405"/>
              <p:cNvCxnSpPr/>
              <p:nvPr/>
            </p:nvCxnSpPr>
            <p:spPr bwMode="auto">
              <a:xfrm rot="5400000" flipH="1" flipV="1">
                <a:off x="2471070" y="5777359"/>
                <a:ext cx="1" cy="112341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407" name="Straight Arrow Connector 406"/>
              <p:cNvCxnSpPr/>
              <p:nvPr/>
            </p:nvCxnSpPr>
            <p:spPr bwMode="auto">
              <a:xfrm rot="5400000" flipH="1" flipV="1">
                <a:off x="2656131" y="5594490"/>
                <a:ext cx="968826" cy="2"/>
              </a:xfrm>
              <a:prstGeom prst="straightConnector1">
                <a:avLst/>
              </a:prstGeom>
              <a:solidFill>
                <a:schemeClr val="accent1"/>
              </a:solidFill>
              <a:ln w="38100" cap="flat" cmpd="sng" algn="ctr">
                <a:solidFill>
                  <a:schemeClr val="tx1"/>
                </a:solidFill>
                <a:prstDash val="solid"/>
                <a:round/>
                <a:headEnd type="none" w="sm" len="sm"/>
                <a:tailEnd type="arrow"/>
              </a:ln>
              <a:effectLst/>
            </p:spPr>
          </p:cxnSp>
        </p:grpSp>
      </p:grpSp>
      <p:grpSp>
        <p:nvGrpSpPr>
          <p:cNvPr id="12" name="Group 464"/>
          <p:cNvGrpSpPr/>
          <p:nvPr/>
        </p:nvGrpSpPr>
        <p:grpSpPr>
          <a:xfrm>
            <a:off x="5393885" y="4579325"/>
            <a:ext cx="3145974" cy="1807426"/>
            <a:chOff x="5393885" y="4492237"/>
            <a:chExt cx="3145974" cy="1807426"/>
          </a:xfrm>
        </p:grpSpPr>
        <p:sp>
          <p:nvSpPr>
            <p:cNvPr id="412" name="Text Box 10"/>
            <p:cNvSpPr txBox="1">
              <a:spLocks noChangeArrowheads="1"/>
            </p:cNvSpPr>
            <p:nvPr/>
          </p:nvSpPr>
          <p:spPr bwMode="auto">
            <a:xfrm>
              <a:off x="5496390" y="4797945"/>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0</a:t>
              </a:r>
            </a:p>
          </p:txBody>
        </p:sp>
        <p:sp>
          <p:nvSpPr>
            <p:cNvPr id="413" name="Oval 14"/>
            <p:cNvSpPr>
              <a:spLocks noChangeArrowheads="1"/>
            </p:cNvSpPr>
            <p:nvPr/>
          </p:nvSpPr>
          <p:spPr bwMode="auto">
            <a:xfrm>
              <a:off x="7451289" y="4620225"/>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c</a:t>
              </a:r>
            </a:p>
          </p:txBody>
        </p:sp>
        <p:sp>
          <p:nvSpPr>
            <p:cNvPr id="414" name="Oval 15"/>
            <p:cNvSpPr>
              <a:spLocks noChangeArrowheads="1"/>
            </p:cNvSpPr>
            <p:nvPr/>
          </p:nvSpPr>
          <p:spPr bwMode="auto">
            <a:xfrm>
              <a:off x="6112343" y="5893852"/>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b</a:t>
              </a:r>
            </a:p>
          </p:txBody>
        </p:sp>
        <p:sp>
          <p:nvSpPr>
            <p:cNvPr id="415" name="Oval 16"/>
            <p:cNvSpPr>
              <a:spLocks noChangeArrowheads="1"/>
            </p:cNvSpPr>
            <p:nvPr/>
          </p:nvSpPr>
          <p:spPr bwMode="auto">
            <a:xfrm>
              <a:off x="6112343" y="4620223"/>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a</a:t>
              </a:r>
            </a:p>
          </p:txBody>
        </p:sp>
        <p:sp>
          <p:nvSpPr>
            <p:cNvPr id="416" name="Oval 18"/>
            <p:cNvSpPr>
              <a:spLocks noChangeArrowheads="1"/>
            </p:cNvSpPr>
            <p:nvPr/>
          </p:nvSpPr>
          <p:spPr bwMode="auto">
            <a:xfrm>
              <a:off x="8235059" y="5273366"/>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t</a:t>
              </a:r>
            </a:p>
          </p:txBody>
        </p:sp>
        <p:sp>
          <p:nvSpPr>
            <p:cNvPr id="417" name="Oval 7"/>
            <p:cNvSpPr>
              <a:spLocks noChangeArrowheads="1"/>
            </p:cNvSpPr>
            <p:nvPr/>
          </p:nvSpPr>
          <p:spPr bwMode="auto">
            <a:xfrm>
              <a:off x="5393885" y="5295138"/>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a:latin typeface="+mn-lt"/>
                </a:rPr>
                <a:t>s</a:t>
              </a:r>
            </a:p>
          </p:txBody>
        </p:sp>
        <p:sp>
          <p:nvSpPr>
            <p:cNvPr id="418" name="Text Box 67"/>
            <p:cNvSpPr txBox="1">
              <a:spLocks noChangeArrowheads="1"/>
            </p:cNvSpPr>
            <p:nvPr/>
          </p:nvSpPr>
          <p:spPr bwMode="auto">
            <a:xfrm>
              <a:off x="6643022" y="4889566"/>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2</a:t>
              </a:r>
            </a:p>
          </p:txBody>
        </p:sp>
        <p:sp>
          <p:nvSpPr>
            <p:cNvPr id="419" name="Text Box 69"/>
            <p:cNvSpPr txBox="1">
              <a:spLocks noChangeArrowheads="1"/>
            </p:cNvSpPr>
            <p:nvPr/>
          </p:nvSpPr>
          <p:spPr bwMode="auto">
            <a:xfrm>
              <a:off x="6302841" y="5299600"/>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1</a:t>
              </a:r>
            </a:p>
          </p:txBody>
        </p:sp>
        <p:sp>
          <p:nvSpPr>
            <p:cNvPr id="420" name="Text Box 70"/>
            <p:cNvSpPr txBox="1">
              <a:spLocks noChangeArrowheads="1"/>
            </p:cNvSpPr>
            <p:nvPr/>
          </p:nvSpPr>
          <p:spPr bwMode="auto">
            <a:xfrm>
              <a:off x="5526326" y="5872007"/>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b="1" dirty="0">
                  <a:solidFill>
                    <a:srgbClr val="00B050"/>
                  </a:solidFill>
                  <a:latin typeface="+mn-lt"/>
                </a:rPr>
                <a:t>0</a:t>
              </a:r>
            </a:p>
          </p:txBody>
        </p:sp>
        <p:sp>
          <p:nvSpPr>
            <p:cNvPr id="421" name="Text Box 71"/>
            <p:cNvSpPr txBox="1">
              <a:spLocks noChangeArrowheads="1"/>
            </p:cNvSpPr>
            <p:nvPr/>
          </p:nvSpPr>
          <p:spPr bwMode="auto">
            <a:xfrm>
              <a:off x="6650279" y="562435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1</a:t>
              </a:r>
            </a:p>
          </p:txBody>
        </p:sp>
        <p:sp>
          <p:nvSpPr>
            <p:cNvPr id="422" name="Text Box 73"/>
            <p:cNvSpPr txBox="1">
              <a:spLocks noChangeArrowheads="1"/>
            </p:cNvSpPr>
            <p:nvPr/>
          </p:nvSpPr>
          <p:spPr bwMode="auto">
            <a:xfrm>
              <a:off x="6733735" y="4492237"/>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3,</a:t>
              </a:r>
              <a:r>
                <a:rPr lang="en-US" sz="1600" b="1" dirty="0">
                  <a:solidFill>
                    <a:srgbClr val="00B050"/>
                  </a:solidFill>
                  <a:latin typeface="+mn-lt"/>
                </a:rPr>
                <a:t>3</a:t>
              </a:r>
            </a:p>
          </p:txBody>
        </p:sp>
        <p:sp>
          <p:nvSpPr>
            <p:cNvPr id="424" name="Text Box 153"/>
            <p:cNvSpPr txBox="1">
              <a:spLocks noChangeArrowheads="1"/>
            </p:cNvSpPr>
            <p:nvPr/>
          </p:nvSpPr>
          <p:spPr bwMode="auto">
            <a:xfrm>
              <a:off x="7933895" y="4817901"/>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2</a:t>
              </a:r>
            </a:p>
          </p:txBody>
        </p:sp>
        <p:cxnSp>
          <p:nvCxnSpPr>
            <p:cNvPr id="425" name="Straight Arrow Connector 424"/>
            <p:cNvCxnSpPr>
              <a:stCxn id="417" idx="4"/>
              <a:endCxn id="414" idx="2"/>
            </p:cNvCxnSpPr>
            <p:nvPr/>
          </p:nvCxnSpPr>
          <p:spPr bwMode="auto">
            <a:xfrm rot="16200000" flipH="1">
              <a:off x="5606157" y="5540066"/>
              <a:ext cx="446314" cy="566058"/>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426" name="Oval 14"/>
            <p:cNvSpPr>
              <a:spLocks noChangeArrowheads="1"/>
            </p:cNvSpPr>
            <p:nvPr/>
          </p:nvSpPr>
          <p:spPr bwMode="auto">
            <a:xfrm>
              <a:off x="7451287" y="5893851"/>
              <a:ext cx="304800" cy="304800"/>
            </a:xfrm>
            <a:prstGeom prst="ellipse">
              <a:avLst/>
            </a:prstGeom>
            <a:solidFill>
              <a:srgbClr val="CCFFFF"/>
            </a:solidFill>
            <a:ln w="12700">
              <a:solidFill>
                <a:schemeClr val="tx1"/>
              </a:solidFill>
              <a:round/>
              <a:headEnd type="none" w="sm" len="sm"/>
              <a:tailEnd type="none" w="sm" len="sm"/>
            </a:ln>
            <a:effectLst/>
          </p:spPr>
          <p:txBody>
            <a:bodyPr wrap="none" anchor="ctr" anchorCtr="1"/>
            <a:lstStyle/>
            <a:p>
              <a:r>
                <a:rPr lang="en-US" i="1" dirty="0">
                  <a:latin typeface="+mn-lt"/>
                </a:rPr>
                <a:t>d</a:t>
              </a:r>
            </a:p>
          </p:txBody>
        </p:sp>
        <p:cxnSp>
          <p:nvCxnSpPr>
            <p:cNvPr id="427" name="Straight Arrow Connector 426"/>
            <p:cNvCxnSpPr>
              <a:stCxn id="417" idx="0"/>
              <a:endCxn id="415" idx="2"/>
            </p:cNvCxnSpPr>
            <p:nvPr/>
          </p:nvCxnSpPr>
          <p:spPr bwMode="auto">
            <a:xfrm rot="5400000" flipH="1" flipV="1">
              <a:off x="5568057" y="4750852"/>
              <a:ext cx="522515" cy="56605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28" name="Straight Arrow Connector 427"/>
            <p:cNvCxnSpPr>
              <a:stCxn id="413" idx="5"/>
              <a:endCxn id="416" idx="1"/>
            </p:cNvCxnSpPr>
            <p:nvPr/>
          </p:nvCxnSpPr>
          <p:spPr bwMode="auto">
            <a:xfrm rot="16200000" flipH="1">
              <a:off x="7776767" y="4815073"/>
              <a:ext cx="437615" cy="568244"/>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29" name="Straight Arrow Connector 428"/>
            <p:cNvCxnSpPr>
              <a:stCxn id="426" idx="7"/>
              <a:endCxn id="416" idx="3"/>
            </p:cNvCxnSpPr>
            <p:nvPr/>
          </p:nvCxnSpPr>
          <p:spPr bwMode="auto">
            <a:xfrm rot="5400000" flipH="1" flipV="1">
              <a:off x="7793094" y="5451886"/>
              <a:ext cx="404959" cy="568246"/>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30" name="Straight Arrow Connector 429"/>
            <p:cNvCxnSpPr>
              <a:stCxn id="415" idx="6"/>
              <a:endCxn id="413" idx="2"/>
            </p:cNvCxnSpPr>
            <p:nvPr/>
          </p:nvCxnSpPr>
          <p:spPr bwMode="auto">
            <a:xfrm>
              <a:off x="6417143" y="4772623"/>
              <a:ext cx="103414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31" name="Straight Arrow Connector 430"/>
            <p:cNvCxnSpPr>
              <a:stCxn id="415" idx="5"/>
              <a:endCxn id="426" idx="1"/>
            </p:cNvCxnSpPr>
            <p:nvPr/>
          </p:nvCxnSpPr>
          <p:spPr bwMode="auto">
            <a:xfrm rot="16200000" flipH="1">
              <a:off x="6405164" y="4847728"/>
              <a:ext cx="1058102" cy="1123418"/>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32" name="Straight Arrow Connector 431"/>
            <p:cNvCxnSpPr>
              <a:stCxn id="413" idx="3"/>
              <a:endCxn id="414" idx="7"/>
            </p:cNvCxnSpPr>
            <p:nvPr/>
          </p:nvCxnSpPr>
          <p:spPr bwMode="auto">
            <a:xfrm rot="5400000">
              <a:off x="6405166" y="4847728"/>
              <a:ext cx="1058101" cy="1123420"/>
            </a:xfrm>
            <a:prstGeom prst="straightConnector1">
              <a:avLst/>
            </a:prstGeom>
            <a:solidFill>
              <a:schemeClr val="accent1"/>
            </a:solidFill>
            <a:ln w="12700" cap="flat" cmpd="sng" algn="ctr">
              <a:solidFill>
                <a:schemeClr val="tx1"/>
              </a:solidFill>
              <a:prstDash val="solid"/>
              <a:round/>
              <a:headEnd type="none" w="sm" len="sm"/>
              <a:tailEnd type="arrow"/>
            </a:ln>
            <a:effectLst/>
          </p:spPr>
        </p:cxnSp>
        <p:cxnSp>
          <p:nvCxnSpPr>
            <p:cNvPr id="434" name="Straight Arrow Connector 433"/>
            <p:cNvCxnSpPr>
              <a:stCxn id="415" idx="4"/>
              <a:endCxn id="414" idx="0"/>
            </p:cNvCxnSpPr>
            <p:nvPr/>
          </p:nvCxnSpPr>
          <p:spPr bwMode="auto">
            <a:xfrm rot="5400000">
              <a:off x="5780329" y="5409437"/>
              <a:ext cx="968829" cy="1588"/>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cxnSp>
          <p:nvCxnSpPr>
            <p:cNvPr id="435" name="Straight Arrow Connector 434"/>
            <p:cNvCxnSpPr>
              <a:stCxn id="426" idx="0"/>
              <a:endCxn id="413" idx="4"/>
            </p:cNvCxnSpPr>
            <p:nvPr/>
          </p:nvCxnSpPr>
          <p:spPr bwMode="auto">
            <a:xfrm rot="5400000" flipH="1" flipV="1">
              <a:off x="7119275" y="5409437"/>
              <a:ext cx="968826" cy="2"/>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436" name="Text Box 80"/>
            <p:cNvSpPr txBox="1">
              <a:spLocks noChangeArrowheads="1"/>
            </p:cNvSpPr>
            <p:nvPr/>
          </p:nvSpPr>
          <p:spPr bwMode="auto">
            <a:xfrm>
              <a:off x="7744069" y="5443829"/>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1,</a:t>
              </a:r>
              <a:r>
                <a:rPr lang="en-US" sz="1600" dirty="0">
                  <a:solidFill>
                    <a:schemeClr val="tx1"/>
                  </a:solidFill>
                  <a:latin typeface="+mn-lt"/>
                </a:rPr>
                <a:t>0</a:t>
              </a:r>
            </a:p>
          </p:txBody>
        </p:sp>
        <p:sp>
          <p:nvSpPr>
            <p:cNvPr id="437" name="Text Box 80"/>
            <p:cNvSpPr txBox="1">
              <a:spLocks noChangeArrowheads="1"/>
            </p:cNvSpPr>
            <p:nvPr/>
          </p:nvSpPr>
          <p:spPr bwMode="auto">
            <a:xfrm>
              <a:off x="7254202" y="5324087"/>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cxnSp>
          <p:nvCxnSpPr>
            <p:cNvPr id="438" name="Straight Arrow Connector 437"/>
            <p:cNvCxnSpPr>
              <a:stCxn id="417" idx="7"/>
              <a:endCxn id="415" idx="3"/>
            </p:cNvCxnSpPr>
            <p:nvPr/>
          </p:nvCxnSpPr>
          <p:spPr bwMode="auto">
            <a:xfrm rot="5400000" flipH="1" flipV="1">
              <a:off x="5675820" y="4858615"/>
              <a:ext cx="459389" cy="502932"/>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439" name="Text Box 69"/>
            <p:cNvSpPr txBox="1">
              <a:spLocks noChangeArrowheads="1"/>
            </p:cNvSpPr>
            <p:nvPr/>
          </p:nvSpPr>
          <p:spPr bwMode="auto">
            <a:xfrm>
              <a:off x="5845642" y="511454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dirty="0">
                  <a:solidFill>
                    <a:schemeClr val="tx1"/>
                  </a:solidFill>
                  <a:latin typeface="+mn-lt"/>
                </a:rPr>
                <a:t>0</a:t>
              </a:r>
            </a:p>
          </p:txBody>
        </p:sp>
        <p:cxnSp>
          <p:nvCxnSpPr>
            <p:cNvPr id="440" name="Straight Arrow Connector 439"/>
            <p:cNvCxnSpPr>
              <a:stCxn id="414" idx="6"/>
              <a:endCxn id="426" idx="2"/>
            </p:cNvCxnSpPr>
            <p:nvPr/>
          </p:nvCxnSpPr>
          <p:spPr bwMode="auto">
            <a:xfrm flipV="1">
              <a:off x="6417143" y="6046251"/>
              <a:ext cx="1034144" cy="1"/>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441" name="Text Box 80"/>
            <p:cNvSpPr txBox="1">
              <a:spLocks noChangeArrowheads="1"/>
            </p:cNvSpPr>
            <p:nvPr/>
          </p:nvSpPr>
          <p:spPr bwMode="auto">
            <a:xfrm>
              <a:off x="6786122" y="605344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0</a:t>
              </a:r>
            </a:p>
          </p:txBody>
        </p:sp>
        <p:cxnSp>
          <p:nvCxnSpPr>
            <p:cNvPr id="442" name="Straight Arrow Connector 441"/>
            <p:cNvCxnSpPr>
              <a:stCxn id="426" idx="6"/>
              <a:endCxn id="416" idx="4"/>
            </p:cNvCxnSpPr>
            <p:nvPr/>
          </p:nvCxnSpPr>
          <p:spPr bwMode="auto">
            <a:xfrm flipV="1">
              <a:off x="7756087" y="5578166"/>
              <a:ext cx="631372" cy="468085"/>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443" name="Text Box 80"/>
            <p:cNvSpPr txBox="1">
              <a:spLocks noChangeArrowheads="1"/>
            </p:cNvSpPr>
            <p:nvPr/>
          </p:nvSpPr>
          <p:spPr bwMode="auto">
            <a:xfrm>
              <a:off x="8027097" y="5813942"/>
              <a:ext cx="33502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4,</a:t>
              </a:r>
              <a:r>
                <a:rPr lang="en-US" sz="1600" dirty="0">
                  <a:solidFill>
                    <a:schemeClr val="tx1"/>
                  </a:solidFill>
                  <a:latin typeface="+mn-lt"/>
                </a:rPr>
                <a:t>0</a:t>
              </a:r>
            </a:p>
          </p:txBody>
        </p:sp>
        <p:cxnSp>
          <p:nvCxnSpPr>
            <p:cNvPr id="446" name="Straight Arrow Connector 445"/>
            <p:cNvCxnSpPr>
              <a:stCxn id="417" idx="5"/>
              <a:endCxn id="414" idx="1"/>
            </p:cNvCxnSpPr>
            <p:nvPr/>
          </p:nvCxnSpPr>
          <p:spPr bwMode="auto">
            <a:xfrm rot="16200000" flipH="1">
              <a:off x="5713920" y="5495429"/>
              <a:ext cx="383188" cy="502932"/>
            </a:xfrm>
            <a:prstGeom prst="straightConnector1">
              <a:avLst/>
            </a:prstGeom>
            <a:solidFill>
              <a:schemeClr val="accent1"/>
            </a:solidFill>
            <a:ln w="12700" cap="flat" cmpd="sng" algn="ctr">
              <a:solidFill>
                <a:schemeClr val="tx1"/>
              </a:solidFill>
              <a:prstDash val="solid"/>
              <a:round/>
              <a:headEnd type="arrow" w="med" len="med"/>
              <a:tailEnd type="none" w="med" len="med"/>
            </a:ln>
            <a:effectLst/>
          </p:spPr>
        </p:cxnSp>
        <p:sp>
          <p:nvSpPr>
            <p:cNvPr id="450" name="Text Box 70"/>
            <p:cNvSpPr txBox="1">
              <a:spLocks noChangeArrowheads="1"/>
            </p:cNvSpPr>
            <p:nvPr/>
          </p:nvSpPr>
          <p:spPr bwMode="auto">
            <a:xfrm>
              <a:off x="5809355" y="5447464"/>
              <a:ext cx="351058"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latin typeface="+mn-lt"/>
                </a:rPr>
                <a:t>2,</a:t>
              </a:r>
              <a:r>
                <a:rPr lang="en-US" sz="1600" b="1" dirty="0">
                  <a:solidFill>
                    <a:srgbClr val="00B050"/>
                  </a:solidFill>
                  <a:latin typeface="+mn-lt"/>
                </a:rPr>
                <a:t>0</a:t>
              </a:r>
            </a:p>
          </p:txBody>
        </p:sp>
      </p:grpSp>
      <p:grpSp>
        <p:nvGrpSpPr>
          <p:cNvPr id="13" name="Group 463"/>
          <p:cNvGrpSpPr/>
          <p:nvPr/>
        </p:nvGrpSpPr>
        <p:grpSpPr>
          <a:xfrm>
            <a:off x="5229465" y="4420586"/>
            <a:ext cx="3493529" cy="2129450"/>
            <a:chOff x="5229465" y="4333498"/>
            <a:chExt cx="3493529" cy="2129450"/>
          </a:xfrm>
        </p:grpSpPr>
        <p:grpSp>
          <p:nvGrpSpPr>
            <p:cNvPr id="14" name="Group 456"/>
            <p:cNvGrpSpPr/>
            <p:nvPr/>
          </p:nvGrpSpPr>
          <p:grpSpPr>
            <a:xfrm>
              <a:off x="5229465" y="4333498"/>
              <a:ext cx="3493529" cy="2129450"/>
              <a:chOff x="5229465" y="4333498"/>
              <a:chExt cx="3493529" cy="2129450"/>
            </a:xfrm>
          </p:grpSpPr>
          <p:sp>
            <p:nvSpPr>
              <p:cNvPr id="451" name="Text Box 80"/>
              <p:cNvSpPr txBox="1">
                <a:spLocks noChangeArrowheads="1"/>
              </p:cNvSpPr>
              <p:nvPr/>
            </p:nvSpPr>
            <p:spPr bwMode="auto">
              <a:xfrm>
                <a:off x="5229465" y="5334984"/>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0</a:t>
                </a:r>
              </a:p>
            </p:txBody>
          </p:sp>
          <p:sp>
            <p:nvSpPr>
              <p:cNvPr id="452" name="Text Box 80"/>
              <p:cNvSpPr txBox="1">
                <a:spLocks noChangeArrowheads="1"/>
              </p:cNvSpPr>
              <p:nvPr/>
            </p:nvSpPr>
            <p:spPr bwMode="auto">
              <a:xfrm>
                <a:off x="6176522" y="6184070"/>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0</a:t>
                </a:r>
              </a:p>
            </p:txBody>
          </p:sp>
          <p:sp>
            <p:nvSpPr>
              <p:cNvPr id="453" name="Text Box 80"/>
              <p:cNvSpPr txBox="1">
                <a:spLocks noChangeArrowheads="1"/>
              </p:cNvSpPr>
              <p:nvPr/>
            </p:nvSpPr>
            <p:spPr bwMode="auto">
              <a:xfrm>
                <a:off x="6187408" y="4355270"/>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0</a:t>
                </a:r>
              </a:p>
            </p:txBody>
          </p:sp>
          <p:sp>
            <p:nvSpPr>
              <p:cNvPr id="454" name="Text Box 80"/>
              <p:cNvSpPr txBox="1">
                <a:spLocks noChangeArrowheads="1"/>
              </p:cNvSpPr>
              <p:nvPr/>
            </p:nvSpPr>
            <p:spPr bwMode="auto">
              <a:xfrm>
                <a:off x="7548122" y="6216727"/>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2</a:t>
                </a:r>
              </a:p>
            </p:txBody>
          </p:sp>
          <p:sp>
            <p:nvSpPr>
              <p:cNvPr id="455" name="Text Box 80"/>
              <p:cNvSpPr txBox="1">
                <a:spLocks noChangeArrowheads="1"/>
              </p:cNvSpPr>
              <p:nvPr/>
            </p:nvSpPr>
            <p:spPr bwMode="auto">
              <a:xfrm>
                <a:off x="7537236" y="4333498"/>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2</a:t>
                </a:r>
              </a:p>
            </p:txBody>
          </p:sp>
          <p:sp>
            <p:nvSpPr>
              <p:cNvPr id="456" name="Text Box 80"/>
              <p:cNvSpPr txBox="1">
                <a:spLocks noChangeArrowheads="1"/>
              </p:cNvSpPr>
              <p:nvPr/>
            </p:nvSpPr>
            <p:spPr bwMode="auto">
              <a:xfrm>
                <a:off x="8593150" y="5334985"/>
                <a:ext cx="129844" cy="246221"/>
              </a:xfrm>
              <a:prstGeom prst="rect">
                <a:avLst/>
              </a:prstGeom>
              <a:noFill/>
              <a:ln w="12700">
                <a:noFill/>
                <a:miter lim="800000"/>
                <a:headEnd type="none" w="sm" len="sm"/>
                <a:tailEnd type="none" w="sm" len="sm"/>
              </a:ln>
              <a:effectLst/>
            </p:spPr>
            <p:txBody>
              <a:bodyPr wrap="none" lIns="0" tIns="0" rIns="0" bIns="0" anchor="ctr" anchorCtr="1">
                <a:spAutoFit/>
              </a:bodyPr>
              <a:lstStyle/>
              <a:p>
                <a:pPr>
                  <a:spcBef>
                    <a:spcPct val="50000"/>
                  </a:spcBef>
                </a:pPr>
                <a:r>
                  <a:rPr lang="en-US" sz="1600" dirty="0">
                    <a:solidFill>
                      <a:schemeClr val="tx1"/>
                    </a:solidFill>
                    <a:latin typeface="+mn-lt"/>
                  </a:rPr>
                  <a:t>2</a:t>
                </a:r>
              </a:p>
            </p:txBody>
          </p:sp>
        </p:grpSp>
        <p:grpSp>
          <p:nvGrpSpPr>
            <p:cNvPr id="15" name="Group 462"/>
            <p:cNvGrpSpPr/>
            <p:nvPr/>
          </p:nvGrpSpPr>
          <p:grpSpPr>
            <a:xfrm>
              <a:off x="5557167" y="4772619"/>
              <a:ext cx="2733412" cy="1273629"/>
              <a:chOff x="5698685" y="4925023"/>
              <a:chExt cx="2733412" cy="1273629"/>
            </a:xfrm>
          </p:grpSpPr>
          <p:cxnSp>
            <p:nvCxnSpPr>
              <p:cNvPr id="458" name="Straight Arrow Connector 457"/>
              <p:cNvCxnSpPr/>
              <p:nvPr/>
            </p:nvCxnSpPr>
            <p:spPr bwMode="auto">
              <a:xfrm rot="16200000" flipH="1">
                <a:off x="5758557" y="5692466"/>
                <a:ext cx="446314" cy="56605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459" name="Straight Arrow Connector 458"/>
              <p:cNvCxnSpPr/>
              <p:nvPr/>
            </p:nvCxnSpPr>
            <p:spPr bwMode="auto">
              <a:xfrm rot="5400000" flipH="1" flipV="1">
                <a:off x="5720457" y="4903252"/>
                <a:ext cx="522515" cy="56605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460" name="Straight Arrow Connector 459"/>
              <p:cNvCxnSpPr/>
              <p:nvPr/>
            </p:nvCxnSpPr>
            <p:spPr bwMode="auto">
              <a:xfrm rot="5400000" flipH="1" flipV="1">
                <a:off x="7945494" y="5604286"/>
                <a:ext cx="404959" cy="568246"/>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461" name="Straight Arrow Connector 460"/>
              <p:cNvCxnSpPr/>
              <p:nvPr/>
            </p:nvCxnSpPr>
            <p:spPr bwMode="auto">
              <a:xfrm rot="16200000" flipH="1">
                <a:off x="6557564" y="5000128"/>
                <a:ext cx="1058102" cy="1123418"/>
              </a:xfrm>
              <a:prstGeom prst="straightConnector1">
                <a:avLst/>
              </a:prstGeom>
              <a:solidFill>
                <a:schemeClr val="accent1"/>
              </a:solidFill>
              <a:ln w="38100" cap="flat" cmpd="sng" algn="ctr">
                <a:solidFill>
                  <a:schemeClr val="tx1"/>
                </a:solidFill>
                <a:prstDash val="solid"/>
                <a:round/>
                <a:headEnd type="none" w="sm" len="sm"/>
                <a:tailEnd type="arrow"/>
              </a:ln>
              <a:effectLst/>
            </p:spPr>
          </p:cxnSp>
          <p:cxnSp>
            <p:nvCxnSpPr>
              <p:cNvPr id="462" name="Straight Arrow Connector 461"/>
              <p:cNvCxnSpPr/>
              <p:nvPr/>
            </p:nvCxnSpPr>
            <p:spPr bwMode="auto">
              <a:xfrm rot="5400000" flipH="1" flipV="1">
                <a:off x="7271675" y="5561837"/>
                <a:ext cx="968826" cy="2"/>
              </a:xfrm>
              <a:prstGeom prst="straightConnector1">
                <a:avLst/>
              </a:prstGeom>
              <a:solidFill>
                <a:schemeClr val="accent1"/>
              </a:solidFill>
              <a:ln w="38100" cap="flat" cmpd="sng" algn="ctr">
                <a:solidFill>
                  <a:schemeClr val="tx1"/>
                </a:solidFill>
                <a:prstDash val="solid"/>
                <a:round/>
                <a:headEnd type="none" w="sm" len="sm"/>
                <a:tailEnd type="arrow"/>
              </a:ln>
              <a:effectLst/>
            </p:spPr>
          </p:cxnSp>
        </p:gr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64228"/>
                                        </p:tgtEl>
                                        <p:attrNameLst>
                                          <p:attrName>style.visibility</p:attrName>
                                        </p:attrNameLst>
                                      </p:cBhvr>
                                      <p:to>
                                        <p:strVal val="visible"/>
                                      </p:to>
                                    </p:set>
                                    <p:animEffect transition="in" filter="dissolve">
                                      <p:cBhvr>
                                        <p:cTn id="7" dur="500"/>
                                        <p:tgtEl>
                                          <p:spTgt spid="564228"/>
                                        </p:tgtEl>
                                      </p:cBhvr>
                                    </p:animEffect>
                                  </p:childTnLst>
                                </p:cTn>
                              </p:par>
                              <p:par>
                                <p:cTn id="8" presetID="9"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dissolv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dissolve">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564229"/>
                                        </p:tgtEl>
                                        <p:attrNameLst>
                                          <p:attrName>style.visibility</p:attrName>
                                        </p:attrNameLst>
                                      </p:cBhvr>
                                      <p:to>
                                        <p:strVal val="visible"/>
                                      </p:to>
                                    </p:set>
                                    <p:animEffect transition="in" filter="dissolve">
                                      <p:cBhvr>
                                        <p:cTn id="20" dur="500"/>
                                        <p:tgtEl>
                                          <p:spTgt spid="564229"/>
                                        </p:tgtEl>
                                      </p:cBhvr>
                                    </p:animEffect>
                                  </p:childTnLst>
                                </p:cTn>
                              </p:par>
                              <p:par>
                                <p:cTn id="21" presetID="9" presetClass="entr" presetSubtype="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dissolve">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dissolve">
                                      <p:cBhvr>
                                        <p:cTn id="28" dur="5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grpId="0" nodeType="clickEffect">
                                  <p:stCondLst>
                                    <p:cond delay="0"/>
                                  </p:stCondLst>
                                  <p:childTnLst>
                                    <p:set>
                                      <p:cBhvr>
                                        <p:cTn id="32" dur="1" fill="hold">
                                          <p:stCondLst>
                                            <p:cond delay="0"/>
                                          </p:stCondLst>
                                        </p:cTn>
                                        <p:tgtEl>
                                          <p:spTgt spid="564380"/>
                                        </p:tgtEl>
                                        <p:attrNameLst>
                                          <p:attrName>style.visibility</p:attrName>
                                        </p:attrNameLst>
                                      </p:cBhvr>
                                      <p:to>
                                        <p:strVal val="visible"/>
                                      </p:to>
                                    </p:set>
                                    <p:animEffect transition="in" filter="dissolve">
                                      <p:cBhvr>
                                        <p:cTn id="33" dur="500"/>
                                        <p:tgtEl>
                                          <p:spTgt spid="564380"/>
                                        </p:tgtEl>
                                      </p:cBhvr>
                                    </p:animEffect>
                                  </p:childTnLst>
                                </p:cTn>
                              </p:par>
                              <p:par>
                                <p:cTn id="34" presetID="9" presetClass="entr" presetSubtype="0" fill="hold" nodeType="with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dissolve">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dissolve">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grpId="0" nodeType="clickEffect">
                                  <p:stCondLst>
                                    <p:cond delay="0"/>
                                  </p:stCondLst>
                                  <p:childTnLst>
                                    <p:set>
                                      <p:cBhvr>
                                        <p:cTn id="45" dur="1" fill="hold">
                                          <p:stCondLst>
                                            <p:cond delay="0"/>
                                          </p:stCondLst>
                                        </p:cTn>
                                        <p:tgtEl>
                                          <p:spTgt spid="564506"/>
                                        </p:tgtEl>
                                        <p:attrNameLst>
                                          <p:attrName>style.visibility</p:attrName>
                                        </p:attrNameLst>
                                      </p:cBhvr>
                                      <p:to>
                                        <p:strVal val="visible"/>
                                      </p:to>
                                    </p:set>
                                    <p:animEffect transition="in" filter="dissolve">
                                      <p:cBhvr>
                                        <p:cTn id="46" dur="500"/>
                                        <p:tgtEl>
                                          <p:spTgt spid="564506"/>
                                        </p:tgtEl>
                                      </p:cBhvr>
                                    </p:animEffect>
                                  </p:childTnLst>
                                </p:cTn>
                              </p:par>
                              <p:par>
                                <p:cTn id="47" presetID="9" presetClass="entr" presetSubtype="0" fill="hold" nodeType="with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dissolve">
                                      <p:cBhvr>
                                        <p:cTn id="49" dur="500"/>
                                        <p:tgtEl>
                                          <p:spTgt spid="12"/>
                                        </p:tgtEl>
                                      </p:cBhvr>
                                    </p:animEffect>
                                  </p:childTnLst>
                                </p:cTn>
                              </p:par>
                            </p:childTnLst>
                          </p:cTn>
                        </p:par>
                      </p:childTnLst>
                    </p:cTn>
                  </p:par>
                  <p:par>
                    <p:cTn id="50" fill="hold">
                      <p:stCondLst>
                        <p:cond delay="indefinite"/>
                      </p:stCondLst>
                      <p:childTnLst>
                        <p:par>
                          <p:cTn id="51" fill="hold">
                            <p:stCondLst>
                              <p:cond delay="0"/>
                            </p:stCondLst>
                            <p:childTnLst>
                              <p:par>
                                <p:cTn id="52" presetID="9" presetClass="entr" presetSubtype="0" fill="hold" nodeType="clickEffect">
                                  <p:stCondLst>
                                    <p:cond delay="0"/>
                                  </p:stCondLst>
                                  <p:childTnLst>
                                    <p:set>
                                      <p:cBhvr>
                                        <p:cTn id="53" dur="1" fill="hold">
                                          <p:stCondLst>
                                            <p:cond delay="0"/>
                                          </p:stCondLst>
                                        </p:cTn>
                                        <p:tgtEl>
                                          <p:spTgt spid="13"/>
                                        </p:tgtEl>
                                        <p:attrNameLst>
                                          <p:attrName>style.visibility</p:attrName>
                                        </p:attrNameLst>
                                      </p:cBhvr>
                                      <p:to>
                                        <p:strVal val="visible"/>
                                      </p:to>
                                    </p:set>
                                    <p:animEffect transition="in" filter="dissolve">
                                      <p:cBhvr>
                                        <p:cTn id="5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9" grpId="0"/>
      <p:bldP spid="564228" grpId="0"/>
      <p:bldP spid="564380" grpId="0"/>
      <p:bldP spid="564506" grpId="0"/>
    </p:bld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0" y="589599"/>
            <a:ext cx="9142413" cy="609600"/>
          </a:xfrm>
        </p:spPr>
        <p:txBody>
          <a:bodyPr/>
          <a:lstStyle/>
          <a:p>
            <a:r>
              <a:rPr lang="en-US" dirty="0"/>
              <a:t>Correctness of Algorithm</a:t>
            </a:r>
          </a:p>
        </p:txBody>
      </p:sp>
      <p:sp>
        <p:nvSpPr>
          <p:cNvPr id="565251" name="Rectangle 3"/>
          <p:cNvSpPr>
            <a:spLocks noGrp="1" noChangeArrowheads="1"/>
          </p:cNvSpPr>
          <p:nvPr>
            <p:ph type="body" idx="1"/>
          </p:nvPr>
        </p:nvSpPr>
        <p:spPr>
          <a:xfrm>
            <a:off x="0" y="1640496"/>
            <a:ext cx="9142413" cy="5217504"/>
          </a:xfrm>
        </p:spPr>
        <p:txBody>
          <a:bodyPr/>
          <a:lstStyle/>
          <a:p>
            <a:pPr>
              <a:spcBef>
                <a:spcPct val="10000"/>
              </a:spcBef>
            </a:pPr>
            <a:r>
              <a:rPr lang="en-US" sz="2400" i="1" dirty="0"/>
              <a:t>Invariant</a:t>
            </a:r>
            <a:r>
              <a:rPr lang="en-US" sz="2400" dirty="0"/>
              <a:t>: if </a:t>
            </a:r>
            <a:r>
              <a:rPr lang="en-US" sz="2400" i="1" dirty="0" err="1"/>
              <a:t>R</a:t>
            </a:r>
            <a:r>
              <a:rPr lang="en-US" sz="2400" i="1" baseline="-25000" dirty="0" err="1"/>
              <a:t>k</a:t>
            </a:r>
            <a:r>
              <a:rPr lang="en-US" sz="2400" dirty="0"/>
              <a:t> is residual graph at start of step </a:t>
            </a:r>
            <a:r>
              <a:rPr lang="en-US" sz="2400" i="1" dirty="0"/>
              <a:t>k</a:t>
            </a:r>
            <a:r>
              <a:rPr lang="en-US" sz="2400" dirty="0"/>
              <a:t>, </a:t>
            </a:r>
          </a:p>
          <a:p>
            <a:pPr lvl="1">
              <a:spcBef>
                <a:spcPct val="10000"/>
              </a:spcBef>
            </a:pPr>
            <a:r>
              <a:rPr lang="en-US" sz="2000" i="1" dirty="0" err="1"/>
              <a:t>cost</a:t>
            </a:r>
            <a:r>
              <a:rPr lang="en-US" sz="2000" i="1" baseline="-25000" dirty="0" err="1"/>
              <a:t>k</a:t>
            </a:r>
            <a:r>
              <a:rPr lang="en-US" sz="2000" dirty="0"/>
              <a:t>(</a:t>
            </a:r>
            <a:r>
              <a:rPr lang="en-US" sz="2000" i="1" dirty="0" err="1"/>
              <a:t>u</a:t>
            </a:r>
            <a:r>
              <a:rPr lang="en-US" sz="2000" dirty="0" err="1"/>
              <a:t>,</a:t>
            </a:r>
            <a:r>
              <a:rPr lang="en-US" sz="2000" i="1" dirty="0" err="1"/>
              <a:t>v</a:t>
            </a:r>
            <a:r>
              <a:rPr lang="en-US" sz="2000" dirty="0"/>
              <a:t>)</a:t>
            </a:r>
            <a:r>
              <a:rPr lang="en-US" sz="2000" dirty="0">
                <a:sym typeface="Symbol" pitchFamily="18" charset="2"/>
              </a:rPr>
              <a:t></a:t>
            </a:r>
            <a:r>
              <a:rPr lang="en-US" sz="2000" dirty="0"/>
              <a:t>0 for all (</a:t>
            </a:r>
            <a:r>
              <a:rPr lang="en-US" sz="2000" i="1" dirty="0" err="1"/>
              <a:t>u</a:t>
            </a:r>
            <a:r>
              <a:rPr lang="en-US" sz="2000" dirty="0" err="1"/>
              <a:t>,</a:t>
            </a:r>
            <a:r>
              <a:rPr lang="en-US" sz="2000" i="1" dirty="0" err="1"/>
              <a:t>v</a:t>
            </a:r>
            <a:r>
              <a:rPr lang="en-US" sz="2000" dirty="0"/>
              <a:t>) in </a:t>
            </a:r>
            <a:r>
              <a:rPr lang="en-US" sz="2000" i="1" dirty="0" err="1"/>
              <a:t>R</a:t>
            </a:r>
            <a:r>
              <a:rPr lang="en-US" sz="2000" i="1" baseline="-25000" dirty="0" err="1"/>
              <a:t>k</a:t>
            </a:r>
            <a:endParaRPr lang="en-US" sz="2000" dirty="0"/>
          </a:p>
          <a:p>
            <a:pPr lvl="1">
              <a:spcBef>
                <a:spcPct val="10000"/>
              </a:spcBef>
            </a:pPr>
            <a:r>
              <a:rPr lang="en-US" sz="2000" dirty="0"/>
              <a:t>for any </a:t>
            </a:r>
            <a:r>
              <a:rPr lang="en-US" sz="2000" i="1" dirty="0"/>
              <a:t>s</a:t>
            </a:r>
            <a:r>
              <a:rPr lang="en-US" sz="2000" dirty="0"/>
              <a:t>-</a:t>
            </a:r>
            <a:r>
              <a:rPr lang="en-US" sz="2000" i="1" dirty="0"/>
              <a:t>x</a:t>
            </a:r>
            <a:r>
              <a:rPr lang="en-US" sz="2000" dirty="0"/>
              <a:t> path </a:t>
            </a:r>
            <a:r>
              <a:rPr lang="en-US" sz="2000" i="1" dirty="0" err="1"/>
              <a:t>p</a:t>
            </a:r>
            <a:r>
              <a:rPr lang="en-US" sz="2000" i="1" dirty="0"/>
              <a:t> </a:t>
            </a:r>
            <a:r>
              <a:rPr lang="en-US" sz="2000" dirty="0"/>
              <a:t>in </a:t>
            </a:r>
            <a:r>
              <a:rPr lang="en-US" sz="2000" i="1" dirty="0" err="1"/>
              <a:t>R</a:t>
            </a:r>
            <a:r>
              <a:rPr lang="en-US" sz="2000" i="1" baseline="-25000" dirty="0" err="1"/>
              <a:t>k</a:t>
            </a:r>
            <a:endParaRPr lang="en-US" sz="2000" dirty="0"/>
          </a:p>
          <a:p>
            <a:pPr lvl="1" algn="ctr">
              <a:spcBef>
                <a:spcPct val="10000"/>
              </a:spcBef>
              <a:buNone/>
            </a:pPr>
            <a:r>
              <a:rPr lang="en-US" sz="2000" i="1" dirty="0" err="1"/>
              <a:t>cost</a:t>
            </a:r>
            <a:r>
              <a:rPr lang="en-US" sz="2000" i="1" baseline="-25000" dirty="0" err="1"/>
              <a:t>k</a:t>
            </a:r>
            <a:r>
              <a:rPr lang="en-US" sz="2000" dirty="0"/>
              <a:t>(</a:t>
            </a:r>
            <a:r>
              <a:rPr lang="en-US" sz="2000" i="1" dirty="0"/>
              <a:t>p</a:t>
            </a:r>
            <a:r>
              <a:rPr lang="en-US" sz="2000" dirty="0"/>
              <a:t>)=</a:t>
            </a:r>
            <a:r>
              <a:rPr lang="en-US" sz="2000" i="1" dirty="0"/>
              <a:t>cost</a:t>
            </a:r>
            <a:r>
              <a:rPr lang="en-US" sz="2000" baseline="-25000" dirty="0"/>
              <a:t>0</a:t>
            </a:r>
            <a:r>
              <a:rPr lang="en-US" sz="2000" dirty="0"/>
              <a:t>(</a:t>
            </a:r>
            <a:r>
              <a:rPr lang="en-US" sz="2000" i="1" dirty="0"/>
              <a:t>p</a:t>
            </a:r>
            <a:r>
              <a:rPr lang="en-US" sz="2000" dirty="0"/>
              <a:t>)</a:t>
            </a:r>
            <a:r>
              <a:rPr lang="en-US" sz="2000" dirty="0">
                <a:latin typeface="Symbol" pitchFamily="18" charset="2"/>
              </a:rPr>
              <a:t>-(</a:t>
            </a:r>
            <a:r>
              <a:rPr lang="en-US" sz="2000" i="1" dirty="0"/>
              <a:t>dist</a:t>
            </a:r>
            <a:r>
              <a:rPr lang="en-US" sz="2000" baseline="-25000" dirty="0"/>
              <a:t>0</a:t>
            </a:r>
            <a:r>
              <a:rPr lang="en-US" sz="2000" dirty="0"/>
              <a:t>(</a:t>
            </a:r>
            <a:r>
              <a:rPr lang="en-US" sz="2000" i="1" dirty="0"/>
              <a:t>x</a:t>
            </a:r>
            <a:r>
              <a:rPr lang="en-US" sz="2000" dirty="0"/>
              <a:t>)+</a:t>
            </a:r>
            <a:r>
              <a:rPr lang="en-US" sz="2000" dirty="0">
                <a:cs typeface="Times New Roman" pitchFamily="18" charset="0"/>
              </a:rPr>
              <a:t>···</a:t>
            </a:r>
            <a:r>
              <a:rPr lang="en-US" sz="2000" dirty="0"/>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x</a:t>
            </a:r>
            <a:r>
              <a:rPr lang="en-US" sz="2000" dirty="0"/>
              <a:t>))</a:t>
            </a:r>
          </a:p>
          <a:p>
            <a:pPr lvl="1">
              <a:spcBef>
                <a:spcPct val="10000"/>
              </a:spcBef>
              <a:buNone/>
            </a:pPr>
            <a:r>
              <a:rPr lang="en-US" sz="2000" dirty="0"/>
              <a:t>	so, a min-cost </a:t>
            </a:r>
            <a:r>
              <a:rPr lang="en-US" sz="2000" i="1" dirty="0"/>
              <a:t>s</a:t>
            </a:r>
            <a:r>
              <a:rPr lang="en-US" sz="2000" dirty="0"/>
              <a:t>-</a:t>
            </a:r>
            <a:r>
              <a:rPr lang="en-US" sz="2000" i="1" dirty="0"/>
              <a:t>x</a:t>
            </a:r>
            <a:r>
              <a:rPr lang="en-US" sz="2000" dirty="0"/>
              <a:t> path with respect to </a:t>
            </a:r>
            <a:r>
              <a:rPr lang="en-US" sz="2000" i="1" dirty="0" err="1"/>
              <a:t>cost</a:t>
            </a:r>
            <a:r>
              <a:rPr lang="en-US" sz="2000" i="1" baseline="-25000" dirty="0" err="1"/>
              <a:t>k</a:t>
            </a:r>
            <a:r>
              <a:rPr lang="en-US" sz="2000" dirty="0"/>
              <a:t> is a min-cost path with respect to the original costs</a:t>
            </a:r>
          </a:p>
          <a:p>
            <a:pPr>
              <a:spcBef>
                <a:spcPct val="10000"/>
              </a:spcBef>
              <a:buFont typeface="Wingdings" pitchFamily="2" charset="2"/>
              <a:buNone/>
            </a:pPr>
            <a:r>
              <a:rPr lang="en-US" sz="1800" i="1" dirty="0"/>
              <a:t>	</a:t>
            </a:r>
          </a:p>
          <a:p>
            <a:pPr indent="-4763">
              <a:spcBef>
                <a:spcPct val="10000"/>
              </a:spcBef>
              <a:buFont typeface="Wingdings" pitchFamily="2" charset="2"/>
              <a:buNone/>
            </a:pPr>
            <a:r>
              <a:rPr lang="en-US" sz="2000" i="1" dirty="0"/>
              <a:t>Proof</a:t>
            </a:r>
            <a:r>
              <a:rPr lang="en-US" sz="2000" dirty="0"/>
              <a:t>. For </a:t>
            </a:r>
            <a:r>
              <a:rPr lang="en-US" sz="2000" i="1" dirty="0"/>
              <a:t>k</a:t>
            </a:r>
            <a:r>
              <a:rPr lang="en-US" sz="2000" dirty="0"/>
              <a:t>=1, claim follows from Theorem 7.8; so assume that in </a:t>
            </a:r>
            <a:r>
              <a:rPr lang="en-US" sz="2000" i="1" dirty="0"/>
              <a:t>R</a:t>
            </a:r>
            <a:r>
              <a:rPr lang="en-US" sz="2000" i="1" baseline="-25000" dirty="0"/>
              <a:t>k</a:t>
            </a:r>
            <a:r>
              <a:rPr lang="en-US" sz="1800" baseline="-25000" dirty="0">
                <a:latin typeface="Symbol" pitchFamily="18" charset="2"/>
              </a:rPr>
              <a:t>-</a:t>
            </a:r>
            <a:r>
              <a:rPr lang="en-US" sz="1800" baseline="-25000" dirty="0"/>
              <a:t>1</a:t>
            </a:r>
            <a:r>
              <a:rPr lang="en-US" sz="2000" dirty="0"/>
              <a:t>, </a:t>
            </a:r>
            <a:r>
              <a:rPr lang="en-US" sz="2000" i="1" dirty="0"/>
              <a:t>cost</a:t>
            </a:r>
            <a:r>
              <a:rPr lang="en-US" sz="2000" i="1" baseline="-25000" dirty="0"/>
              <a:t>k</a:t>
            </a:r>
            <a:r>
              <a:rPr lang="en-US" sz="2000" baseline="-25000" dirty="0">
                <a:latin typeface="Symbol" pitchFamily="18" charset="2"/>
              </a:rPr>
              <a:t>-</a:t>
            </a:r>
            <a:r>
              <a:rPr lang="en-US" sz="2000" baseline="-25000" dirty="0"/>
              <a:t>1</a:t>
            </a:r>
            <a:r>
              <a:rPr lang="en-US" sz="2000" dirty="0"/>
              <a:t>(</a:t>
            </a:r>
            <a:r>
              <a:rPr lang="en-US" sz="2000" i="1" dirty="0" err="1"/>
              <a:t>u</a:t>
            </a:r>
            <a:r>
              <a:rPr lang="en-US" sz="2000" dirty="0" err="1"/>
              <a:t>,</a:t>
            </a:r>
            <a:r>
              <a:rPr lang="en-US" sz="2000" i="1" dirty="0" err="1"/>
              <a:t>v</a:t>
            </a:r>
            <a:r>
              <a:rPr lang="en-US" sz="2000" dirty="0"/>
              <a:t>)</a:t>
            </a:r>
            <a:r>
              <a:rPr lang="en-US" sz="2000" dirty="0">
                <a:sym typeface="Symbol" pitchFamily="18" charset="2"/>
              </a:rPr>
              <a:t></a:t>
            </a:r>
            <a:r>
              <a:rPr lang="en-US" sz="2000" dirty="0"/>
              <a:t>0, </a:t>
            </a:r>
            <a:r>
              <a:rPr lang="en-US" sz="2000" i="1" dirty="0"/>
              <a:t>cost</a:t>
            </a:r>
            <a:r>
              <a:rPr lang="en-US" sz="2000" i="1" baseline="-25000" dirty="0"/>
              <a:t>k</a:t>
            </a:r>
            <a:r>
              <a:rPr lang="en-US" sz="2000" baseline="-25000" dirty="0">
                <a:latin typeface="Symbol" pitchFamily="18" charset="2"/>
              </a:rPr>
              <a:t>-</a:t>
            </a:r>
            <a:r>
              <a:rPr lang="en-US" sz="2000" baseline="-25000" dirty="0"/>
              <a:t>1</a:t>
            </a:r>
            <a:r>
              <a:rPr lang="en-US" sz="2000" dirty="0"/>
              <a:t>(</a:t>
            </a:r>
            <a:r>
              <a:rPr lang="en-US" sz="2000" i="1" dirty="0"/>
              <a:t>p</a:t>
            </a:r>
            <a:r>
              <a:rPr lang="en-US" sz="2000" dirty="0"/>
              <a:t>)=</a:t>
            </a:r>
            <a:r>
              <a:rPr lang="en-US" sz="2000" i="1" dirty="0"/>
              <a:t>cost</a:t>
            </a:r>
            <a:r>
              <a:rPr lang="en-US" sz="2000" baseline="-25000" dirty="0"/>
              <a:t>0</a:t>
            </a:r>
            <a:r>
              <a:rPr lang="en-US" sz="2000" dirty="0"/>
              <a:t>(</a:t>
            </a:r>
            <a:r>
              <a:rPr lang="en-US" sz="2000" i="1" dirty="0"/>
              <a:t>p</a:t>
            </a:r>
            <a:r>
              <a:rPr lang="en-US" sz="2000" dirty="0"/>
              <a:t>)</a:t>
            </a:r>
            <a:r>
              <a:rPr lang="en-US" sz="2000" dirty="0">
                <a:latin typeface="Symbol" pitchFamily="18" charset="2"/>
              </a:rPr>
              <a:t>-(</a:t>
            </a:r>
            <a:r>
              <a:rPr lang="en-US" sz="2000" i="1" dirty="0"/>
              <a:t>dist</a:t>
            </a:r>
            <a:r>
              <a:rPr lang="en-US" sz="2000" baseline="-25000" dirty="0"/>
              <a:t>0</a:t>
            </a:r>
            <a:r>
              <a:rPr lang="en-US" sz="2000" dirty="0"/>
              <a:t>(</a:t>
            </a:r>
            <a:r>
              <a:rPr lang="en-US" sz="2000" i="1" dirty="0"/>
              <a:t>x</a:t>
            </a:r>
            <a:r>
              <a:rPr lang="en-US" sz="2000" dirty="0"/>
              <a:t>)+</a:t>
            </a:r>
            <a:r>
              <a:rPr lang="en-US" sz="2000" dirty="0">
                <a:cs typeface="Times New Roman" pitchFamily="18" charset="0"/>
              </a:rPr>
              <a:t>···</a:t>
            </a:r>
            <a:r>
              <a:rPr lang="en-US" sz="2000" dirty="0"/>
              <a:t>+</a:t>
            </a:r>
            <a:r>
              <a:rPr lang="en-US" sz="2000" i="1" dirty="0"/>
              <a:t>dist</a:t>
            </a:r>
            <a:r>
              <a:rPr lang="en-US" sz="2000" i="1" baseline="-25000" dirty="0"/>
              <a:t>k</a:t>
            </a:r>
            <a:r>
              <a:rPr lang="en-US" sz="2000" i="1" baseline="-25000" dirty="0">
                <a:latin typeface="Symbol" pitchFamily="18" charset="2"/>
              </a:rPr>
              <a:t>-</a:t>
            </a:r>
            <a:r>
              <a:rPr lang="en-US" sz="2000" baseline="-25000" dirty="0"/>
              <a:t>2</a:t>
            </a:r>
            <a:r>
              <a:rPr lang="en-US" sz="2000" dirty="0"/>
              <a:t>(</a:t>
            </a:r>
            <a:r>
              <a:rPr lang="en-US" sz="2000" i="1" dirty="0"/>
              <a:t>x</a:t>
            </a:r>
            <a:r>
              <a:rPr lang="en-US" sz="2000" dirty="0"/>
              <a:t>)) for all </a:t>
            </a:r>
            <a:r>
              <a:rPr lang="en-US" sz="2000" i="1" dirty="0"/>
              <a:t>s</a:t>
            </a:r>
            <a:r>
              <a:rPr lang="en-US" sz="2000" dirty="0"/>
              <a:t>-</a:t>
            </a:r>
            <a:r>
              <a:rPr lang="en-US" sz="2000" i="1" dirty="0"/>
              <a:t>x</a:t>
            </a:r>
            <a:r>
              <a:rPr lang="en-US" sz="2000" dirty="0"/>
              <a:t> paths, </a:t>
            </a:r>
            <a:r>
              <a:rPr lang="en-US" sz="2000" i="1" dirty="0"/>
              <a:t>p</a:t>
            </a:r>
            <a:endParaRPr lang="en-US" sz="2000" dirty="0"/>
          </a:p>
          <a:p>
            <a:pPr indent="-4763">
              <a:spcBef>
                <a:spcPct val="10000"/>
              </a:spcBef>
              <a:buFont typeface="Wingdings" pitchFamily="2" charset="2"/>
              <a:buNone/>
            </a:pPr>
            <a:r>
              <a:rPr lang="en-US" sz="2000" dirty="0"/>
              <a:t>In step </a:t>
            </a:r>
            <a:r>
              <a:rPr lang="en-US" sz="2000" i="1" dirty="0"/>
              <a:t>k</a:t>
            </a:r>
            <a:r>
              <a:rPr lang="en-US" sz="2000" dirty="0">
                <a:latin typeface="Symbol" pitchFamily="18" charset="2"/>
              </a:rPr>
              <a:t>-</a:t>
            </a:r>
            <a:r>
              <a:rPr lang="en-US" sz="2000" dirty="0"/>
              <a:t>1, </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x</a:t>
            </a:r>
            <a:r>
              <a:rPr lang="en-US" sz="2000" dirty="0"/>
              <a:t>) is computed using </a:t>
            </a:r>
            <a:r>
              <a:rPr lang="en-US" sz="2000" i="1" dirty="0"/>
              <a:t>cost</a:t>
            </a:r>
            <a:r>
              <a:rPr lang="en-US" sz="2000" i="1" baseline="-25000" dirty="0"/>
              <a:t>k</a:t>
            </a:r>
            <a:r>
              <a:rPr lang="en-US" sz="2000" baseline="-25000" dirty="0">
                <a:latin typeface="Symbol" pitchFamily="18" charset="2"/>
              </a:rPr>
              <a:t>-</a:t>
            </a:r>
            <a:r>
              <a:rPr lang="en-US" sz="2000" baseline="-25000" dirty="0"/>
              <a:t>1</a:t>
            </a:r>
            <a:r>
              <a:rPr lang="en-US" sz="2000" dirty="0"/>
              <a:t> and min cost path is selected using these distances; for any edge (</a:t>
            </a:r>
            <a:r>
              <a:rPr lang="en-US" sz="2000" i="1" dirty="0" err="1"/>
              <a:t>u</a:t>
            </a:r>
            <a:r>
              <a:rPr lang="en-US" sz="2000" dirty="0" err="1"/>
              <a:t>,</a:t>
            </a:r>
            <a:r>
              <a:rPr lang="en-US" sz="2000" i="1" dirty="0" err="1"/>
              <a:t>v</a:t>
            </a:r>
            <a:r>
              <a:rPr lang="en-US" sz="2000" dirty="0"/>
              <a:t>) in </a:t>
            </a:r>
            <a:r>
              <a:rPr lang="en-US" sz="2000" i="1" dirty="0"/>
              <a:t>R</a:t>
            </a:r>
            <a:r>
              <a:rPr lang="en-US" sz="2000" i="1" baseline="-25000" dirty="0"/>
              <a:t>k</a:t>
            </a:r>
            <a:r>
              <a:rPr lang="en-US" sz="2000" baseline="-25000" dirty="0">
                <a:latin typeface="Symbol" pitchFamily="18" charset="2"/>
              </a:rPr>
              <a:t>-</a:t>
            </a:r>
            <a:r>
              <a:rPr lang="en-US" sz="2000" baseline="-25000" dirty="0"/>
              <a:t>1</a:t>
            </a:r>
            <a:r>
              <a:rPr lang="en-US" sz="2000" dirty="0"/>
              <a:t>, </a:t>
            </a:r>
          </a:p>
          <a:p>
            <a:pPr indent="-4763" algn="ctr">
              <a:spcBef>
                <a:spcPct val="10000"/>
              </a:spcBef>
              <a:buFont typeface="Wingdings" pitchFamily="2" charset="2"/>
              <a:buNone/>
            </a:pPr>
            <a:r>
              <a:rPr lang="en-US" sz="2000" i="1" dirty="0"/>
              <a:t>cost</a:t>
            </a:r>
            <a:r>
              <a:rPr lang="en-US" sz="2000" i="1" baseline="-25000" dirty="0"/>
              <a:t>k</a:t>
            </a:r>
            <a:r>
              <a:rPr lang="en-US" sz="2000" baseline="-25000" dirty="0">
                <a:latin typeface="Symbol" pitchFamily="18" charset="2"/>
              </a:rPr>
              <a:t>-</a:t>
            </a:r>
            <a:r>
              <a:rPr lang="en-US" sz="2000" baseline="-25000" dirty="0"/>
              <a:t>1</a:t>
            </a:r>
            <a:r>
              <a:rPr lang="en-US" sz="2000" dirty="0"/>
              <a:t>(</a:t>
            </a:r>
            <a:r>
              <a:rPr lang="en-US" sz="2000" i="1" dirty="0" err="1"/>
              <a:t>u</a:t>
            </a:r>
            <a:r>
              <a:rPr lang="en-US" sz="2000" dirty="0" err="1"/>
              <a:t>,</a:t>
            </a:r>
            <a:r>
              <a:rPr lang="en-US" sz="2000" i="1" dirty="0" err="1"/>
              <a:t>v</a:t>
            </a:r>
            <a:r>
              <a:rPr lang="en-US" sz="2000" dirty="0"/>
              <a:t>)</a:t>
            </a:r>
            <a:r>
              <a:rPr lang="en-US" sz="2000" dirty="0">
                <a:sym typeface="Symbol" pitchFamily="18" charset="2"/>
              </a:rPr>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v</a:t>
            </a:r>
            <a:r>
              <a:rPr lang="en-US" sz="2000" dirty="0"/>
              <a:t>)</a:t>
            </a:r>
            <a:r>
              <a:rPr lang="en-US" sz="2000" dirty="0">
                <a:latin typeface="Symbol" pitchFamily="18" charset="2"/>
              </a:rPr>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u</a:t>
            </a:r>
            <a:r>
              <a:rPr lang="en-US" sz="2000" dirty="0"/>
              <a:t>) </a:t>
            </a:r>
          </a:p>
          <a:p>
            <a:pPr indent="-4763">
              <a:spcBef>
                <a:spcPct val="10000"/>
              </a:spcBef>
              <a:buFont typeface="Wingdings" pitchFamily="2" charset="2"/>
              <a:buNone/>
            </a:pPr>
            <a:r>
              <a:rPr lang="en-US" sz="2000" dirty="0"/>
              <a:t>and for (</a:t>
            </a:r>
            <a:r>
              <a:rPr lang="en-US" sz="2000" i="1" dirty="0" err="1"/>
              <a:t>u</a:t>
            </a:r>
            <a:r>
              <a:rPr lang="en-US" sz="2000" dirty="0" err="1"/>
              <a:t>,</a:t>
            </a:r>
            <a:r>
              <a:rPr lang="en-US" sz="2000" i="1" dirty="0" err="1"/>
              <a:t>v</a:t>
            </a:r>
            <a:r>
              <a:rPr lang="en-US" sz="2000" dirty="0"/>
              <a:t>) on the path,</a:t>
            </a:r>
          </a:p>
          <a:p>
            <a:pPr indent="-4763" algn="ctr">
              <a:spcBef>
                <a:spcPct val="10000"/>
              </a:spcBef>
              <a:buFont typeface="Wingdings" pitchFamily="2" charset="2"/>
              <a:buNone/>
            </a:pPr>
            <a:r>
              <a:rPr lang="en-US" sz="2000" i="1" dirty="0"/>
              <a:t>cost</a:t>
            </a:r>
            <a:r>
              <a:rPr lang="en-US" sz="2000" i="1" baseline="-25000" dirty="0"/>
              <a:t>k</a:t>
            </a:r>
            <a:r>
              <a:rPr lang="en-US" sz="2000" baseline="-25000" dirty="0">
                <a:latin typeface="Symbol" pitchFamily="18" charset="2"/>
              </a:rPr>
              <a:t>-</a:t>
            </a:r>
            <a:r>
              <a:rPr lang="en-US" sz="2000" baseline="-25000" dirty="0"/>
              <a:t>1</a:t>
            </a:r>
            <a:r>
              <a:rPr lang="en-US" sz="2000" dirty="0"/>
              <a:t>(</a:t>
            </a:r>
            <a:r>
              <a:rPr lang="en-US" sz="2000" i="1" dirty="0" err="1"/>
              <a:t>u</a:t>
            </a:r>
            <a:r>
              <a:rPr lang="en-US" sz="2000" dirty="0" err="1"/>
              <a:t>,</a:t>
            </a:r>
            <a:r>
              <a:rPr lang="en-US" sz="2000" i="1" dirty="0" err="1"/>
              <a:t>v</a:t>
            </a:r>
            <a:r>
              <a:rPr lang="en-US" sz="2000" dirty="0"/>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v</a:t>
            </a:r>
            <a:r>
              <a:rPr lang="en-US" sz="2000" dirty="0"/>
              <a:t>)</a:t>
            </a:r>
            <a:r>
              <a:rPr lang="en-US" sz="2000" dirty="0">
                <a:latin typeface="Symbol" pitchFamily="18" charset="2"/>
              </a:rPr>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u</a:t>
            </a:r>
            <a:r>
              <a:rPr lang="en-US" sz="200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animEffect transition="in" filter="wipe(left)">
                                      <p:cBhvr>
                                        <p:cTn id="7" dur="500"/>
                                        <p:tgtEl>
                                          <p:spTgt spid="565251">
                                            <p:txEl>
                                              <p:pRg st="0" end="0"/>
                                            </p:txEl>
                                          </p:spTgt>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65251">
                                            <p:txEl>
                                              <p:pRg st="1" end="1"/>
                                            </p:txEl>
                                          </p:spTgt>
                                        </p:tgtEl>
                                        <p:attrNameLst>
                                          <p:attrName>style.visibility</p:attrName>
                                        </p:attrNameLst>
                                      </p:cBhvr>
                                      <p:to>
                                        <p:strVal val="visible"/>
                                      </p:to>
                                    </p:set>
                                    <p:animEffect transition="in" filter="wipe(left)">
                                      <p:cBhvr>
                                        <p:cTn id="10" dur="500"/>
                                        <p:tgtEl>
                                          <p:spTgt spid="56525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565251">
                                            <p:txEl>
                                              <p:pRg st="2" end="2"/>
                                            </p:txEl>
                                          </p:spTgt>
                                        </p:tgtEl>
                                        <p:attrNameLst>
                                          <p:attrName>style.visibility</p:attrName>
                                        </p:attrNameLst>
                                      </p:cBhvr>
                                      <p:to>
                                        <p:strVal val="visible"/>
                                      </p:to>
                                    </p:set>
                                    <p:animEffect transition="in" filter="wipe(left)">
                                      <p:cBhvr>
                                        <p:cTn id="15" dur="500"/>
                                        <p:tgtEl>
                                          <p:spTgt spid="565251">
                                            <p:txEl>
                                              <p:pRg st="2" end="2"/>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65251">
                                            <p:txEl>
                                              <p:pRg st="3" end="3"/>
                                            </p:txEl>
                                          </p:spTgt>
                                        </p:tgtEl>
                                        <p:attrNameLst>
                                          <p:attrName>style.visibility</p:attrName>
                                        </p:attrNameLst>
                                      </p:cBhvr>
                                      <p:to>
                                        <p:strVal val="visible"/>
                                      </p:to>
                                    </p:set>
                                    <p:animEffect transition="in" filter="wipe(left)">
                                      <p:cBhvr>
                                        <p:cTn id="18" dur="500"/>
                                        <p:tgtEl>
                                          <p:spTgt spid="565251">
                                            <p:txEl>
                                              <p:pRg st="3" end="3"/>
                                            </p:txEl>
                                          </p:spTgt>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65251">
                                            <p:txEl>
                                              <p:pRg st="4" end="4"/>
                                            </p:txEl>
                                          </p:spTgt>
                                        </p:tgtEl>
                                        <p:attrNameLst>
                                          <p:attrName>style.visibility</p:attrName>
                                        </p:attrNameLst>
                                      </p:cBhvr>
                                      <p:to>
                                        <p:strVal val="visible"/>
                                      </p:to>
                                    </p:set>
                                    <p:animEffect transition="in" filter="wipe(left)">
                                      <p:cBhvr>
                                        <p:cTn id="21" dur="500"/>
                                        <p:tgtEl>
                                          <p:spTgt spid="565251">
                                            <p:txEl>
                                              <p:pRg st="4" end="4"/>
                                            </p:txEl>
                                          </p:spTgt>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565251">
                                            <p:txEl>
                                              <p:pRg st="5" end="5"/>
                                            </p:txEl>
                                          </p:spTgt>
                                        </p:tgtEl>
                                        <p:attrNameLst>
                                          <p:attrName>style.visibility</p:attrName>
                                        </p:attrNameLst>
                                      </p:cBhvr>
                                      <p:to>
                                        <p:strVal val="visible"/>
                                      </p:to>
                                    </p:set>
                                    <p:animEffect transition="in" filter="wipe(left)">
                                      <p:cBhvr>
                                        <p:cTn id="24" dur="500"/>
                                        <p:tgtEl>
                                          <p:spTgt spid="565251">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grpId="0" nodeType="clickEffect">
                                  <p:stCondLst>
                                    <p:cond delay="0"/>
                                  </p:stCondLst>
                                  <p:childTnLst>
                                    <p:set>
                                      <p:cBhvr>
                                        <p:cTn id="28" dur="1" fill="hold">
                                          <p:stCondLst>
                                            <p:cond delay="0"/>
                                          </p:stCondLst>
                                        </p:cTn>
                                        <p:tgtEl>
                                          <p:spTgt spid="565251">
                                            <p:txEl>
                                              <p:pRg st="6" end="6"/>
                                            </p:txEl>
                                          </p:spTgt>
                                        </p:tgtEl>
                                        <p:attrNameLst>
                                          <p:attrName>style.visibility</p:attrName>
                                        </p:attrNameLst>
                                      </p:cBhvr>
                                      <p:to>
                                        <p:strVal val="visible"/>
                                      </p:to>
                                    </p:set>
                                    <p:animEffect transition="in" filter="wipe(left)">
                                      <p:cBhvr>
                                        <p:cTn id="29" dur="500"/>
                                        <p:tgtEl>
                                          <p:spTgt spid="565251">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grpId="0" nodeType="clickEffect">
                                  <p:stCondLst>
                                    <p:cond delay="0"/>
                                  </p:stCondLst>
                                  <p:childTnLst>
                                    <p:set>
                                      <p:cBhvr>
                                        <p:cTn id="33" dur="1" fill="hold">
                                          <p:stCondLst>
                                            <p:cond delay="0"/>
                                          </p:stCondLst>
                                        </p:cTn>
                                        <p:tgtEl>
                                          <p:spTgt spid="565251">
                                            <p:txEl>
                                              <p:pRg st="7" end="7"/>
                                            </p:txEl>
                                          </p:spTgt>
                                        </p:tgtEl>
                                        <p:attrNameLst>
                                          <p:attrName>style.visibility</p:attrName>
                                        </p:attrNameLst>
                                      </p:cBhvr>
                                      <p:to>
                                        <p:strVal val="visible"/>
                                      </p:to>
                                    </p:set>
                                    <p:animEffect transition="in" filter="wipe(left)">
                                      <p:cBhvr>
                                        <p:cTn id="34" dur="500"/>
                                        <p:tgtEl>
                                          <p:spTgt spid="565251">
                                            <p:txEl>
                                              <p:pRg st="7" end="7"/>
                                            </p:txEl>
                                          </p:spTgt>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565251">
                                            <p:txEl>
                                              <p:pRg st="8" end="8"/>
                                            </p:txEl>
                                          </p:spTgt>
                                        </p:tgtEl>
                                        <p:attrNameLst>
                                          <p:attrName>style.visibility</p:attrName>
                                        </p:attrNameLst>
                                      </p:cBhvr>
                                      <p:to>
                                        <p:strVal val="visible"/>
                                      </p:to>
                                    </p:set>
                                    <p:animEffect transition="in" filter="wipe(left)">
                                      <p:cBhvr>
                                        <p:cTn id="37" dur="500"/>
                                        <p:tgtEl>
                                          <p:spTgt spid="565251">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565251">
                                            <p:txEl>
                                              <p:pRg st="9" end="9"/>
                                            </p:txEl>
                                          </p:spTgt>
                                        </p:tgtEl>
                                        <p:attrNameLst>
                                          <p:attrName>style.visibility</p:attrName>
                                        </p:attrNameLst>
                                      </p:cBhvr>
                                      <p:to>
                                        <p:strVal val="visible"/>
                                      </p:to>
                                    </p:set>
                                    <p:animEffect transition="in" filter="wipe(left)">
                                      <p:cBhvr>
                                        <p:cTn id="42" dur="500"/>
                                        <p:tgtEl>
                                          <p:spTgt spid="565251">
                                            <p:txEl>
                                              <p:pRg st="9" end="9"/>
                                            </p:txEl>
                                          </p:spTgt>
                                        </p:tgtEl>
                                      </p:cBhvr>
                                    </p:animEffect>
                                  </p:childTnLst>
                                </p:cTn>
                              </p:par>
                              <p:par>
                                <p:cTn id="43" presetID="22" presetClass="entr" presetSubtype="8" fill="hold" grpId="0" nodeType="withEffect">
                                  <p:stCondLst>
                                    <p:cond delay="0"/>
                                  </p:stCondLst>
                                  <p:childTnLst>
                                    <p:set>
                                      <p:cBhvr>
                                        <p:cTn id="44" dur="1" fill="hold">
                                          <p:stCondLst>
                                            <p:cond delay="0"/>
                                          </p:stCondLst>
                                        </p:cTn>
                                        <p:tgtEl>
                                          <p:spTgt spid="565251">
                                            <p:txEl>
                                              <p:pRg st="10" end="10"/>
                                            </p:txEl>
                                          </p:spTgt>
                                        </p:tgtEl>
                                        <p:attrNameLst>
                                          <p:attrName>style.visibility</p:attrName>
                                        </p:attrNameLst>
                                      </p:cBhvr>
                                      <p:to>
                                        <p:strVal val="visible"/>
                                      </p:to>
                                    </p:set>
                                    <p:animEffect transition="in" filter="wipe(left)">
                                      <p:cBhvr>
                                        <p:cTn id="45" dur="500"/>
                                        <p:tgtEl>
                                          <p:spTgt spid="565251">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a:xfrm>
            <a:off x="0" y="589599"/>
            <a:ext cx="9142413" cy="609600"/>
          </a:xfrm>
        </p:spPr>
        <p:txBody>
          <a:bodyPr/>
          <a:lstStyle/>
          <a:p>
            <a:r>
              <a:rPr lang="en-US" dirty="0"/>
              <a:t>Correctness of Algorithm</a:t>
            </a:r>
          </a:p>
        </p:txBody>
      </p:sp>
      <p:sp>
        <p:nvSpPr>
          <p:cNvPr id="565251" name="Rectangle 3"/>
          <p:cNvSpPr>
            <a:spLocks noGrp="1" noChangeArrowheads="1"/>
          </p:cNvSpPr>
          <p:nvPr>
            <p:ph type="body" idx="1"/>
          </p:nvPr>
        </p:nvSpPr>
        <p:spPr>
          <a:xfrm>
            <a:off x="0" y="1589314"/>
            <a:ext cx="9142413" cy="5225149"/>
          </a:xfrm>
        </p:spPr>
        <p:txBody>
          <a:bodyPr/>
          <a:lstStyle/>
          <a:p>
            <a:pPr indent="-4763">
              <a:spcBef>
                <a:spcPct val="10000"/>
              </a:spcBef>
              <a:buFont typeface="Wingdings" pitchFamily="2" charset="2"/>
              <a:buNone/>
            </a:pPr>
            <a:r>
              <a:rPr lang="en-US" sz="2000" dirty="0"/>
              <a:t>After saturating path, we compute </a:t>
            </a:r>
            <a:r>
              <a:rPr lang="en-US" sz="2000" i="1" dirty="0" err="1"/>
              <a:t>cost</a:t>
            </a:r>
            <a:r>
              <a:rPr lang="en-US" sz="2000" i="1" baseline="-25000" dirty="0" err="1"/>
              <a:t>k</a:t>
            </a:r>
            <a:r>
              <a:rPr lang="en-US" sz="2000" dirty="0"/>
              <a:t>(</a:t>
            </a:r>
            <a:r>
              <a:rPr lang="en-US" sz="2000" i="1" dirty="0" err="1"/>
              <a:t>u,v</a:t>
            </a:r>
            <a:r>
              <a:rPr lang="en-US" sz="2000" dirty="0"/>
              <a:t>) for all (</a:t>
            </a:r>
            <a:r>
              <a:rPr lang="en-US" sz="2000" i="1" dirty="0" err="1"/>
              <a:t>u,v</a:t>
            </a:r>
            <a:r>
              <a:rPr lang="en-US" sz="2000" dirty="0"/>
              <a:t>) using</a:t>
            </a:r>
          </a:p>
          <a:p>
            <a:pPr indent="-4763">
              <a:spcBef>
                <a:spcPct val="10000"/>
              </a:spcBef>
              <a:buNone/>
            </a:pPr>
            <a:r>
              <a:rPr lang="en-US" sz="2000" i="1" dirty="0"/>
              <a:t>		</a:t>
            </a:r>
            <a:r>
              <a:rPr lang="en-US" sz="2000" i="1" dirty="0" err="1"/>
              <a:t>cost</a:t>
            </a:r>
            <a:r>
              <a:rPr lang="en-US" sz="2000" i="1" baseline="-25000" dirty="0" err="1"/>
              <a:t>k</a:t>
            </a:r>
            <a:r>
              <a:rPr lang="en-US" sz="2000" dirty="0"/>
              <a:t>(</a:t>
            </a:r>
            <a:r>
              <a:rPr lang="en-US" sz="2000" i="1" dirty="0" err="1"/>
              <a:t>u,v</a:t>
            </a:r>
            <a:r>
              <a:rPr lang="en-US" sz="2000" dirty="0"/>
              <a:t>)=</a:t>
            </a:r>
            <a:r>
              <a:rPr lang="en-US" sz="2000" i="1" dirty="0"/>
              <a:t>cost</a:t>
            </a:r>
            <a:r>
              <a:rPr lang="en-US" sz="2000" i="1" baseline="-25000" dirty="0"/>
              <a:t>k</a:t>
            </a:r>
            <a:r>
              <a:rPr lang="en-US" sz="2000" baseline="-25000" dirty="0">
                <a:latin typeface="Symbol" pitchFamily="18" charset="2"/>
              </a:rPr>
              <a:t>-</a:t>
            </a:r>
            <a:r>
              <a:rPr lang="en-US" sz="2000" baseline="-25000" dirty="0"/>
              <a:t>1</a:t>
            </a:r>
            <a:r>
              <a:rPr lang="en-US" sz="2000" dirty="0"/>
              <a:t>(</a:t>
            </a:r>
            <a:r>
              <a:rPr lang="en-US" sz="2000" i="1" dirty="0" err="1"/>
              <a:t>u,v</a:t>
            </a:r>
            <a:r>
              <a:rPr lang="en-US" sz="2000" dirty="0"/>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u</a:t>
            </a:r>
            <a:r>
              <a:rPr lang="en-US" sz="2000" dirty="0"/>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v</a:t>
            </a:r>
            <a:r>
              <a:rPr lang="en-US" sz="2000" dirty="0"/>
              <a:t>)</a:t>
            </a:r>
          </a:p>
          <a:p>
            <a:pPr indent="-4763">
              <a:spcBef>
                <a:spcPct val="10000"/>
              </a:spcBef>
              <a:buNone/>
            </a:pPr>
            <a:r>
              <a:rPr lang="en-US" sz="2000" dirty="0"/>
              <a:t>			    =</a:t>
            </a:r>
            <a:r>
              <a:rPr lang="en-US" sz="2000" i="1" dirty="0"/>
              <a:t>cost</a:t>
            </a:r>
            <a:r>
              <a:rPr lang="en-US" sz="2000" i="1" baseline="-25000" dirty="0"/>
              <a:t>k</a:t>
            </a:r>
            <a:r>
              <a:rPr lang="en-US" sz="2000" baseline="-25000" dirty="0">
                <a:latin typeface="Symbol" pitchFamily="18" charset="2"/>
              </a:rPr>
              <a:t>-</a:t>
            </a:r>
            <a:r>
              <a:rPr lang="en-US" sz="2000" baseline="-25000" dirty="0"/>
              <a:t>1</a:t>
            </a:r>
            <a:r>
              <a:rPr lang="en-US" sz="2000" dirty="0"/>
              <a:t>(</a:t>
            </a:r>
            <a:r>
              <a:rPr lang="en-US" sz="2000" i="1" dirty="0" err="1"/>
              <a:t>u,v</a:t>
            </a:r>
            <a:r>
              <a:rPr lang="en-US" sz="2000" dirty="0"/>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v</a:t>
            </a:r>
            <a:r>
              <a:rPr lang="en-US" sz="2000" dirty="0"/>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u</a:t>
            </a:r>
            <a:r>
              <a:rPr lang="en-US" sz="2000" dirty="0"/>
              <a:t>))</a:t>
            </a:r>
          </a:p>
          <a:p>
            <a:pPr indent="-4763">
              <a:spcBef>
                <a:spcPct val="10000"/>
              </a:spcBef>
              <a:buNone/>
            </a:pPr>
            <a:r>
              <a:rPr lang="en-US" sz="2000" dirty="0"/>
              <a:t>For any edge (</a:t>
            </a:r>
            <a:r>
              <a:rPr lang="en-US" sz="2000" i="1" dirty="0" err="1"/>
              <a:t>u,v</a:t>
            </a:r>
            <a:r>
              <a:rPr lang="en-US" sz="2000" dirty="0"/>
              <a:t>) in </a:t>
            </a:r>
            <a:r>
              <a:rPr lang="en-US" sz="2000" i="1" dirty="0"/>
              <a:t>R</a:t>
            </a:r>
            <a:r>
              <a:rPr lang="en-US" sz="2000" i="1" baseline="-25000" dirty="0"/>
              <a:t>k</a:t>
            </a:r>
            <a:r>
              <a:rPr lang="en-US" sz="2000" baseline="-25000" dirty="0"/>
              <a:t>–1</a:t>
            </a:r>
            <a:r>
              <a:rPr lang="en-US" sz="2000" dirty="0"/>
              <a:t>, the right side of the expression is ≥0, so in this case, </a:t>
            </a:r>
            <a:r>
              <a:rPr lang="en-US" sz="2000" i="1" dirty="0" err="1"/>
              <a:t>cost</a:t>
            </a:r>
            <a:r>
              <a:rPr lang="en-US" sz="2000" i="1" baseline="-25000" dirty="0" err="1"/>
              <a:t>k</a:t>
            </a:r>
            <a:r>
              <a:rPr lang="en-US" sz="2000" dirty="0"/>
              <a:t>(</a:t>
            </a:r>
            <a:r>
              <a:rPr lang="en-US" sz="2000" i="1" dirty="0" err="1"/>
              <a:t>u,v</a:t>
            </a:r>
            <a:r>
              <a:rPr lang="en-US" sz="2000" dirty="0"/>
              <a:t>)≥0</a:t>
            </a:r>
            <a:endParaRPr lang="en-US" sz="2000" i="1" baseline="-25000" dirty="0"/>
          </a:p>
          <a:p>
            <a:pPr indent="-4763">
              <a:spcBef>
                <a:spcPct val="10000"/>
              </a:spcBef>
              <a:buNone/>
            </a:pPr>
            <a:r>
              <a:rPr lang="en-US" sz="2000" dirty="0"/>
              <a:t>Suppose (</a:t>
            </a:r>
            <a:r>
              <a:rPr lang="en-US" sz="2000" i="1" dirty="0" err="1"/>
              <a:t>u,v</a:t>
            </a:r>
            <a:r>
              <a:rPr lang="en-US" sz="2000" dirty="0"/>
              <a:t>) is in an edge </a:t>
            </a:r>
            <a:r>
              <a:rPr lang="en-US" sz="2000" i="1" dirty="0" err="1"/>
              <a:t>R</a:t>
            </a:r>
            <a:r>
              <a:rPr lang="en-US" sz="2000" i="1" baseline="-25000" dirty="0" err="1"/>
              <a:t>k</a:t>
            </a:r>
            <a:r>
              <a:rPr lang="en-US" sz="2000" dirty="0"/>
              <a:t>, but not in </a:t>
            </a:r>
            <a:r>
              <a:rPr lang="en-US" sz="2000" i="1" dirty="0"/>
              <a:t>R</a:t>
            </a:r>
            <a:r>
              <a:rPr lang="en-US" sz="2000" i="1" baseline="-25000" dirty="0"/>
              <a:t>k</a:t>
            </a:r>
            <a:r>
              <a:rPr lang="en-US" sz="1800" baseline="-25000" dirty="0">
                <a:latin typeface="Symbol" pitchFamily="18" charset="2"/>
              </a:rPr>
              <a:t>-</a:t>
            </a:r>
            <a:r>
              <a:rPr lang="en-US" sz="1800" baseline="-25000" dirty="0"/>
              <a:t>1</a:t>
            </a:r>
            <a:r>
              <a:rPr lang="en-US" sz="1800" dirty="0"/>
              <a:t>;</a:t>
            </a:r>
            <a:r>
              <a:rPr lang="en-US" sz="2000" dirty="0"/>
              <a:t> in this case</a:t>
            </a:r>
            <a:r>
              <a:rPr lang="en-US" sz="1800" dirty="0"/>
              <a:t>,</a:t>
            </a:r>
            <a:r>
              <a:rPr lang="en-US" sz="2000" dirty="0"/>
              <a:t> it is the reverse of some edge on the augmenting path; since the right side of the above expression is zero for augmenting path edges, skew symmetry implies </a:t>
            </a:r>
            <a:r>
              <a:rPr lang="en-US" sz="2000" i="1" dirty="0" err="1"/>
              <a:t>cost</a:t>
            </a:r>
            <a:r>
              <a:rPr lang="en-US" sz="2000" i="1" baseline="-25000" dirty="0" err="1"/>
              <a:t>k</a:t>
            </a:r>
            <a:r>
              <a:rPr lang="en-US" sz="2000" dirty="0"/>
              <a:t>(</a:t>
            </a:r>
            <a:r>
              <a:rPr lang="en-US" sz="2000" i="1" dirty="0" err="1"/>
              <a:t>u,v</a:t>
            </a:r>
            <a:r>
              <a:rPr lang="en-US" sz="2000" dirty="0"/>
              <a:t>)</a:t>
            </a:r>
            <a:r>
              <a:rPr lang="en-US" sz="2000" dirty="0">
                <a:sym typeface="Symbol" pitchFamily="18" charset="2"/>
              </a:rPr>
              <a:t>=</a:t>
            </a:r>
            <a:r>
              <a:rPr lang="en-US" sz="2000" dirty="0"/>
              <a:t>0</a:t>
            </a:r>
          </a:p>
          <a:p>
            <a:pPr indent="-4763">
              <a:spcBef>
                <a:spcPct val="10000"/>
              </a:spcBef>
              <a:buFont typeface="Wingdings" pitchFamily="2" charset="2"/>
              <a:buNone/>
            </a:pPr>
            <a:endParaRPr lang="en-US" sz="7200" dirty="0"/>
          </a:p>
          <a:p>
            <a:pPr>
              <a:spcBef>
                <a:spcPct val="10000"/>
              </a:spcBef>
              <a:buFont typeface="Wingdings" pitchFamily="2" charset="2"/>
              <a:buNone/>
            </a:pPr>
            <a:r>
              <a:rPr lang="en-US" sz="2000" dirty="0"/>
              <a:t>	Last part follows from induction hypothesis and definition of </a:t>
            </a:r>
            <a:r>
              <a:rPr lang="en-US" sz="2000" i="1" dirty="0" err="1"/>
              <a:t>cost</a:t>
            </a:r>
            <a:r>
              <a:rPr lang="en-US" sz="2000" i="1" baseline="-25000" dirty="0" err="1"/>
              <a:t>k</a:t>
            </a:r>
            <a:endParaRPr lang="en-US" sz="2000" dirty="0"/>
          </a:p>
          <a:p>
            <a:pPr>
              <a:spcBef>
                <a:spcPct val="10000"/>
              </a:spcBef>
              <a:buNone/>
            </a:pPr>
            <a:r>
              <a:rPr lang="en-US" sz="2000" dirty="0"/>
              <a:t>	  </a:t>
            </a:r>
            <a:r>
              <a:rPr lang="en-US" sz="2000" i="1" dirty="0" err="1"/>
              <a:t>cost</a:t>
            </a:r>
            <a:r>
              <a:rPr lang="en-US" sz="2000" i="1" baseline="-25000" dirty="0" err="1"/>
              <a:t>k</a:t>
            </a:r>
            <a:r>
              <a:rPr lang="en-US" sz="2000" dirty="0"/>
              <a:t>(</a:t>
            </a:r>
            <a:r>
              <a:rPr lang="en-US" sz="2000" i="1" dirty="0"/>
              <a:t>p</a:t>
            </a:r>
            <a:r>
              <a:rPr lang="en-US" sz="2000" dirty="0"/>
              <a:t>)=</a:t>
            </a:r>
            <a:r>
              <a:rPr lang="en-US" sz="2000" i="1" dirty="0"/>
              <a:t>cost</a:t>
            </a:r>
            <a:r>
              <a:rPr lang="en-US" sz="2000" i="1" baseline="-25000" dirty="0"/>
              <a:t>k</a:t>
            </a:r>
            <a:r>
              <a:rPr lang="en-US" sz="2000" baseline="-25000" dirty="0">
                <a:latin typeface="Symbol" pitchFamily="18" charset="2"/>
              </a:rPr>
              <a:t>-</a:t>
            </a:r>
            <a:r>
              <a:rPr lang="en-US" sz="2000" baseline="-25000" dirty="0"/>
              <a:t>1</a:t>
            </a:r>
            <a:r>
              <a:rPr lang="en-US" sz="2000" dirty="0"/>
              <a:t>(</a:t>
            </a:r>
            <a:r>
              <a:rPr lang="en-US" sz="2000" i="1" dirty="0"/>
              <a:t>p</a:t>
            </a:r>
            <a:r>
              <a:rPr lang="en-US" sz="2000" dirty="0"/>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s</a:t>
            </a:r>
            <a:r>
              <a:rPr lang="en-US" sz="2000" dirty="0"/>
              <a:t>)</a:t>
            </a:r>
            <a:r>
              <a:rPr lang="en-US" sz="2000" dirty="0">
                <a:latin typeface="Symbol" pitchFamily="18" charset="2"/>
              </a:rPr>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x</a:t>
            </a:r>
            <a:r>
              <a:rPr lang="en-US" sz="2000" dirty="0"/>
              <a:t>)=</a:t>
            </a:r>
            <a:r>
              <a:rPr lang="en-US" sz="2000" i="1" dirty="0"/>
              <a:t>cost</a:t>
            </a:r>
            <a:r>
              <a:rPr lang="en-US" sz="2000" i="1" baseline="-25000" dirty="0"/>
              <a:t>k</a:t>
            </a:r>
            <a:r>
              <a:rPr lang="en-US" sz="2000" baseline="-25000" dirty="0">
                <a:latin typeface="Symbol" pitchFamily="18" charset="2"/>
              </a:rPr>
              <a:t>-</a:t>
            </a:r>
            <a:r>
              <a:rPr lang="en-US" sz="2000" baseline="-25000" dirty="0"/>
              <a:t>1</a:t>
            </a:r>
            <a:r>
              <a:rPr lang="en-US" sz="2000" dirty="0"/>
              <a:t>(</a:t>
            </a:r>
            <a:r>
              <a:rPr lang="en-US" sz="2000" i="1" dirty="0"/>
              <a:t>p</a:t>
            </a:r>
            <a:r>
              <a:rPr lang="en-US" sz="2000" dirty="0"/>
              <a:t>)</a:t>
            </a:r>
            <a:r>
              <a:rPr lang="en-US" sz="2000" dirty="0">
                <a:latin typeface="Symbol" pitchFamily="18" charset="2"/>
              </a:rPr>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x</a:t>
            </a:r>
            <a:r>
              <a:rPr lang="en-US" sz="2000" dirty="0"/>
              <a:t>)</a:t>
            </a:r>
          </a:p>
          <a:p>
            <a:pPr>
              <a:spcBef>
                <a:spcPct val="10000"/>
              </a:spcBef>
              <a:buNone/>
            </a:pPr>
            <a:r>
              <a:rPr lang="en-US" sz="2000" dirty="0"/>
              <a:t>	              =(</a:t>
            </a:r>
            <a:r>
              <a:rPr lang="en-US" sz="2000" i="1" dirty="0"/>
              <a:t>cost</a:t>
            </a:r>
            <a:r>
              <a:rPr lang="en-US" sz="2000" baseline="-25000" dirty="0"/>
              <a:t>0</a:t>
            </a:r>
            <a:r>
              <a:rPr lang="en-US" sz="2000" dirty="0"/>
              <a:t>(</a:t>
            </a:r>
            <a:r>
              <a:rPr lang="en-US" sz="2000" i="1" dirty="0"/>
              <a:t>p</a:t>
            </a:r>
            <a:r>
              <a:rPr lang="en-US" sz="2000" dirty="0"/>
              <a:t>)</a:t>
            </a:r>
            <a:r>
              <a:rPr lang="en-US" sz="2000" dirty="0">
                <a:latin typeface="Symbol" pitchFamily="18" charset="2"/>
              </a:rPr>
              <a:t>-</a:t>
            </a:r>
            <a:r>
              <a:rPr lang="en-US" sz="2000" dirty="0"/>
              <a:t>(</a:t>
            </a:r>
            <a:r>
              <a:rPr lang="en-US" sz="2000" i="1" dirty="0"/>
              <a:t>dist</a:t>
            </a:r>
            <a:r>
              <a:rPr lang="en-US" sz="2000" baseline="-25000" dirty="0"/>
              <a:t>0</a:t>
            </a:r>
            <a:r>
              <a:rPr lang="en-US" sz="2000" dirty="0"/>
              <a:t>(</a:t>
            </a:r>
            <a:r>
              <a:rPr lang="en-US" sz="2000" i="1" dirty="0"/>
              <a:t>x</a:t>
            </a:r>
            <a:r>
              <a:rPr lang="en-US" sz="2000" dirty="0"/>
              <a:t>)+</a:t>
            </a:r>
            <a:r>
              <a:rPr lang="en-US" sz="2000" dirty="0">
                <a:cs typeface="Times New Roman" pitchFamily="18" charset="0"/>
              </a:rPr>
              <a:t>···</a:t>
            </a:r>
            <a:r>
              <a:rPr lang="en-US" sz="2000" dirty="0"/>
              <a:t>+</a:t>
            </a:r>
            <a:r>
              <a:rPr lang="en-US" sz="2000" i="1" dirty="0"/>
              <a:t>dist</a:t>
            </a:r>
            <a:r>
              <a:rPr lang="en-US" sz="2000" i="1" baseline="-25000" dirty="0"/>
              <a:t>k</a:t>
            </a:r>
            <a:r>
              <a:rPr lang="en-US" sz="2000" i="1" baseline="-25000" dirty="0">
                <a:latin typeface="Symbol" pitchFamily="18" charset="2"/>
              </a:rPr>
              <a:t>-</a:t>
            </a:r>
            <a:r>
              <a:rPr lang="en-US" sz="2000" baseline="-25000" dirty="0"/>
              <a:t>2</a:t>
            </a:r>
            <a:r>
              <a:rPr lang="en-US" sz="2000" dirty="0"/>
              <a:t>(</a:t>
            </a:r>
            <a:r>
              <a:rPr lang="en-US" sz="2000" i="1" dirty="0"/>
              <a:t>x</a:t>
            </a:r>
            <a:r>
              <a:rPr lang="en-US" sz="2000" dirty="0"/>
              <a:t>)))</a:t>
            </a:r>
            <a:r>
              <a:rPr lang="en-US" sz="2000" dirty="0">
                <a:latin typeface="Symbol" pitchFamily="18" charset="2"/>
              </a:rPr>
              <a:t>-</a:t>
            </a:r>
            <a:r>
              <a:rPr lang="en-US" sz="2000" i="1" dirty="0"/>
              <a:t>dist</a:t>
            </a:r>
            <a:r>
              <a:rPr lang="en-US" sz="2000" i="1" baseline="-25000" dirty="0"/>
              <a:t>k</a:t>
            </a:r>
            <a:r>
              <a:rPr lang="en-US" sz="2000" i="1" baseline="-25000" dirty="0">
                <a:latin typeface="Symbol" pitchFamily="18" charset="2"/>
              </a:rPr>
              <a:t>-</a:t>
            </a:r>
            <a:r>
              <a:rPr lang="en-US" sz="2000" baseline="-25000" dirty="0"/>
              <a:t>1</a:t>
            </a:r>
            <a:r>
              <a:rPr lang="en-US" sz="2000" dirty="0"/>
              <a:t>(</a:t>
            </a:r>
            <a:r>
              <a:rPr lang="en-US" sz="2000" i="1" dirty="0"/>
              <a:t>x</a:t>
            </a:r>
            <a:r>
              <a:rPr lang="en-US" sz="2000" dirty="0"/>
              <a:t>)</a:t>
            </a:r>
            <a:r>
              <a:rPr lang="en-US" sz="2000" i="1" dirty="0"/>
              <a:t> </a:t>
            </a:r>
            <a:r>
              <a:rPr lang="en-US" sz="1800" dirty="0"/>
              <a:t> </a:t>
            </a:r>
            <a:r>
              <a:rPr lang="en-US" sz="1800" dirty="0">
                <a:solidFill>
                  <a:srgbClr val="990000"/>
                </a:solidFill>
                <a:sym typeface="Monotype Sorts" pitchFamily="2" charset="2"/>
              </a:rPr>
              <a:t>	</a:t>
            </a:r>
            <a:r>
              <a:rPr lang="en-US" sz="2000" dirty="0">
                <a:solidFill>
                  <a:srgbClr val="990000"/>
                </a:solidFill>
                <a:sym typeface="Monotype Sorts" pitchFamily="2" charset="2"/>
              </a:rPr>
              <a:t></a:t>
            </a:r>
          </a:p>
        </p:txBody>
      </p:sp>
      <p:grpSp>
        <p:nvGrpSpPr>
          <p:cNvPr id="2" name="Group 33"/>
          <p:cNvGrpSpPr/>
          <p:nvPr/>
        </p:nvGrpSpPr>
        <p:grpSpPr>
          <a:xfrm>
            <a:off x="2383951" y="4669115"/>
            <a:ext cx="2950033" cy="946450"/>
            <a:chOff x="2383951" y="2100019"/>
            <a:chExt cx="2950033" cy="946450"/>
          </a:xfrm>
        </p:grpSpPr>
        <p:sp>
          <p:nvSpPr>
            <p:cNvPr id="19" name="Oval 18"/>
            <p:cNvSpPr/>
            <p:nvPr/>
          </p:nvSpPr>
          <p:spPr bwMode="auto">
            <a:xfrm>
              <a:off x="2383951" y="2373081"/>
              <a:ext cx="261257" cy="261257"/>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2"/>
                  </a:solidFill>
                  <a:effectLst/>
                  <a:latin typeface="+mn-lt"/>
                </a:rPr>
                <a:t>s</a:t>
              </a:r>
            </a:p>
          </p:txBody>
        </p:sp>
        <p:sp>
          <p:nvSpPr>
            <p:cNvPr id="20" name="Oval 19"/>
            <p:cNvSpPr/>
            <p:nvPr/>
          </p:nvSpPr>
          <p:spPr bwMode="auto">
            <a:xfrm>
              <a:off x="3222151" y="2394852"/>
              <a:ext cx="261257" cy="261257"/>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2"/>
                  </a:solidFill>
                  <a:effectLst/>
                  <a:latin typeface="+mn-lt"/>
                </a:rPr>
                <a:t>v</a:t>
              </a:r>
            </a:p>
          </p:txBody>
        </p:sp>
        <p:sp>
          <p:nvSpPr>
            <p:cNvPr id="21" name="Oval 20"/>
            <p:cNvSpPr/>
            <p:nvPr/>
          </p:nvSpPr>
          <p:spPr bwMode="auto">
            <a:xfrm>
              <a:off x="4223643" y="2394852"/>
              <a:ext cx="261257" cy="261257"/>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2"/>
                  </a:solidFill>
                  <a:effectLst/>
                  <a:latin typeface="+mn-lt"/>
                </a:rPr>
                <a:t>u</a:t>
              </a:r>
            </a:p>
          </p:txBody>
        </p:sp>
        <p:sp>
          <p:nvSpPr>
            <p:cNvPr id="22" name="Oval 21"/>
            <p:cNvSpPr/>
            <p:nvPr/>
          </p:nvSpPr>
          <p:spPr bwMode="auto">
            <a:xfrm>
              <a:off x="5072727" y="2394852"/>
              <a:ext cx="261257" cy="261257"/>
            </a:xfrm>
            <a:prstGeom prst="ellipse">
              <a:avLst/>
            </a:prstGeom>
            <a:solidFill>
              <a:srgbClr val="CCFFFF"/>
            </a:solidFill>
            <a:ln w="12700" cap="flat" cmpd="sng" algn="ctr">
              <a:solidFill>
                <a:schemeClr val="tx1"/>
              </a:solidFill>
              <a:prstDash val="solid"/>
              <a:round/>
              <a:headEnd type="none" w="sm" len="sm"/>
              <a:tailEnd type="none" w="sm" len="sm"/>
            </a:ln>
            <a:effectLst/>
          </p:spPr>
          <p:txBody>
            <a:bodyPr vert="horz" wrap="none" lIns="0" tIns="0" rIns="0" bIns="0" numCol="1" rtlCol="0" anchor="ctr" anchorCtr="1"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0" i="1" u="none" strike="noStrike" cap="none" normalizeH="0" baseline="0" dirty="0">
                  <a:ln>
                    <a:noFill/>
                  </a:ln>
                  <a:solidFill>
                    <a:schemeClr val="tx2"/>
                  </a:solidFill>
                  <a:effectLst/>
                  <a:latin typeface="+mn-lt"/>
                </a:rPr>
                <a:t>t</a:t>
              </a:r>
            </a:p>
          </p:txBody>
        </p:sp>
        <p:cxnSp>
          <p:nvCxnSpPr>
            <p:cNvPr id="23" name="Straight Arrow Connector 22"/>
            <p:cNvCxnSpPr>
              <a:stCxn id="20" idx="7"/>
              <a:endCxn id="21" idx="1"/>
            </p:cNvCxnSpPr>
            <p:nvPr/>
          </p:nvCxnSpPr>
          <p:spPr bwMode="auto">
            <a:xfrm rot="5400000" flipH="1" flipV="1">
              <a:off x="3853525" y="2024735"/>
              <a:ext cx="1588" cy="816755"/>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24" name="Freeform 23"/>
            <p:cNvSpPr/>
            <p:nvPr/>
          </p:nvSpPr>
          <p:spPr bwMode="auto">
            <a:xfrm>
              <a:off x="2634322" y="2481938"/>
              <a:ext cx="587829" cy="97972"/>
            </a:xfrm>
            <a:custGeom>
              <a:avLst/>
              <a:gdLst>
                <a:gd name="connsiteX0" fmla="*/ 0 w 587829"/>
                <a:gd name="connsiteY0" fmla="*/ 43543 h 97972"/>
                <a:gd name="connsiteX1" fmla="*/ 119743 w 587829"/>
                <a:gd name="connsiteY1" fmla="*/ 87086 h 97972"/>
                <a:gd name="connsiteX2" fmla="*/ 315686 w 587829"/>
                <a:gd name="connsiteY2" fmla="*/ 0 h 97972"/>
                <a:gd name="connsiteX3" fmla="*/ 446315 w 587829"/>
                <a:gd name="connsiteY3" fmla="*/ 87086 h 97972"/>
                <a:gd name="connsiteX4" fmla="*/ 587829 w 587829"/>
                <a:gd name="connsiteY4" fmla="*/ 65315 h 9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29" h="97972">
                  <a:moveTo>
                    <a:pt x="0" y="43543"/>
                  </a:moveTo>
                  <a:cubicBezTo>
                    <a:pt x="33564" y="68943"/>
                    <a:pt x="67129" y="94343"/>
                    <a:pt x="119743" y="87086"/>
                  </a:cubicBezTo>
                  <a:cubicBezTo>
                    <a:pt x="172357" y="79829"/>
                    <a:pt x="261257" y="0"/>
                    <a:pt x="315686" y="0"/>
                  </a:cubicBezTo>
                  <a:cubicBezTo>
                    <a:pt x="370115" y="0"/>
                    <a:pt x="400958" y="76200"/>
                    <a:pt x="446315" y="87086"/>
                  </a:cubicBezTo>
                  <a:cubicBezTo>
                    <a:pt x="491672" y="97972"/>
                    <a:pt x="539750" y="81643"/>
                    <a:pt x="587829" y="65315"/>
                  </a:cubicBezTo>
                </a:path>
              </a:pathLst>
            </a:custGeom>
            <a:noFill/>
            <a:ln w="12700" cap="flat" cmpd="sng" algn="ctr">
              <a:solidFill>
                <a:schemeClr val="tx1"/>
              </a:solidFill>
              <a:prstDash val="solid"/>
              <a:round/>
              <a:headEnd type="none" w="med" len="med"/>
              <a:tailEnd type="arrow" w="med" len="med"/>
            </a:ln>
            <a:effectLst/>
          </p:spPr>
          <p:txBody>
            <a:bodyPr vert="horz" wrap="non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2"/>
                </a:solidFill>
                <a:effectLst/>
                <a:latin typeface="Book Antiqua" pitchFamily="18" charset="0"/>
              </a:endParaRPr>
            </a:p>
          </p:txBody>
        </p:sp>
        <p:sp>
          <p:nvSpPr>
            <p:cNvPr id="25" name="Freeform 24"/>
            <p:cNvSpPr/>
            <p:nvPr/>
          </p:nvSpPr>
          <p:spPr bwMode="auto">
            <a:xfrm flipV="1">
              <a:off x="4484904" y="2471052"/>
              <a:ext cx="587829" cy="97972"/>
            </a:xfrm>
            <a:custGeom>
              <a:avLst/>
              <a:gdLst>
                <a:gd name="connsiteX0" fmla="*/ 0 w 587829"/>
                <a:gd name="connsiteY0" fmla="*/ 43543 h 97972"/>
                <a:gd name="connsiteX1" fmla="*/ 119743 w 587829"/>
                <a:gd name="connsiteY1" fmla="*/ 87086 h 97972"/>
                <a:gd name="connsiteX2" fmla="*/ 315686 w 587829"/>
                <a:gd name="connsiteY2" fmla="*/ 0 h 97972"/>
                <a:gd name="connsiteX3" fmla="*/ 446315 w 587829"/>
                <a:gd name="connsiteY3" fmla="*/ 87086 h 97972"/>
                <a:gd name="connsiteX4" fmla="*/ 587829 w 587829"/>
                <a:gd name="connsiteY4" fmla="*/ 65315 h 9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87829" h="97972">
                  <a:moveTo>
                    <a:pt x="0" y="43543"/>
                  </a:moveTo>
                  <a:cubicBezTo>
                    <a:pt x="33564" y="68943"/>
                    <a:pt x="67129" y="94343"/>
                    <a:pt x="119743" y="87086"/>
                  </a:cubicBezTo>
                  <a:cubicBezTo>
                    <a:pt x="172357" y="79829"/>
                    <a:pt x="261257" y="0"/>
                    <a:pt x="315686" y="0"/>
                  </a:cubicBezTo>
                  <a:cubicBezTo>
                    <a:pt x="370115" y="0"/>
                    <a:pt x="400958" y="76200"/>
                    <a:pt x="446315" y="87086"/>
                  </a:cubicBezTo>
                  <a:cubicBezTo>
                    <a:pt x="491672" y="97972"/>
                    <a:pt x="539750" y="81643"/>
                    <a:pt x="587829" y="65315"/>
                  </a:cubicBezTo>
                </a:path>
              </a:pathLst>
            </a:custGeom>
            <a:noFill/>
            <a:ln w="12700" cap="flat" cmpd="sng" algn="ctr">
              <a:solidFill>
                <a:schemeClr val="tx1"/>
              </a:solidFill>
              <a:prstDash val="solid"/>
              <a:round/>
              <a:headEnd type="none" w="med" len="med"/>
              <a:tailEnd type="arrow" w="med" len="med"/>
            </a:ln>
            <a:effectLst/>
          </p:spPr>
          <p:txBody>
            <a:bodyPr vert="horz" wrap="non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2"/>
                </a:solidFill>
                <a:effectLst/>
                <a:latin typeface="Book Antiqua" pitchFamily="18" charset="0"/>
              </a:endParaRPr>
            </a:p>
          </p:txBody>
        </p:sp>
        <p:sp>
          <p:nvSpPr>
            <p:cNvPr id="26" name="TextBox 25"/>
            <p:cNvSpPr txBox="1"/>
            <p:nvPr/>
          </p:nvSpPr>
          <p:spPr>
            <a:xfrm>
              <a:off x="2971784" y="2800248"/>
              <a:ext cx="1801243" cy="246221"/>
            </a:xfrm>
            <a:prstGeom prst="rect">
              <a:avLst/>
            </a:prstGeom>
            <a:noFill/>
          </p:spPr>
          <p:txBody>
            <a:bodyPr wrap="none" lIns="0" tIns="0" rIns="0" bIns="0" rtlCol="0" anchor="ctr" anchorCtr="0">
              <a:spAutoFit/>
            </a:bodyPr>
            <a:lstStyle/>
            <a:p>
              <a:r>
                <a:rPr lang="en-US" i="1" dirty="0">
                  <a:latin typeface="+mn-lt"/>
                </a:rPr>
                <a:t>augmenting path</a:t>
              </a:r>
              <a:endParaRPr lang="en-US" i="1" baseline="-25000" dirty="0">
                <a:latin typeface="+mn-lt"/>
              </a:endParaRPr>
            </a:p>
          </p:txBody>
        </p:sp>
        <p:cxnSp>
          <p:nvCxnSpPr>
            <p:cNvPr id="32" name="Straight Arrow Connector 31"/>
            <p:cNvCxnSpPr>
              <a:stCxn id="21" idx="3"/>
              <a:endCxn id="20" idx="5"/>
            </p:cNvCxnSpPr>
            <p:nvPr/>
          </p:nvCxnSpPr>
          <p:spPr bwMode="auto">
            <a:xfrm rot="5400000">
              <a:off x="3853526" y="2209472"/>
              <a:ext cx="1588" cy="816755"/>
            </a:xfrm>
            <a:prstGeom prst="straightConnector1">
              <a:avLst/>
            </a:prstGeom>
            <a:solidFill>
              <a:schemeClr val="accent1"/>
            </a:solidFill>
            <a:ln w="12700" cap="flat" cmpd="sng" algn="ctr">
              <a:solidFill>
                <a:schemeClr val="tx1"/>
              </a:solidFill>
              <a:prstDash val="solid"/>
              <a:round/>
              <a:headEnd type="none" w="sm" len="sm"/>
              <a:tailEnd type="arrow"/>
            </a:ln>
            <a:effectLst/>
          </p:spPr>
        </p:cxnSp>
        <p:sp>
          <p:nvSpPr>
            <p:cNvPr id="33" name="TextBox 32"/>
            <p:cNvSpPr txBox="1"/>
            <p:nvPr/>
          </p:nvSpPr>
          <p:spPr>
            <a:xfrm>
              <a:off x="3410647" y="2100019"/>
              <a:ext cx="737056" cy="276999"/>
            </a:xfrm>
            <a:prstGeom prst="rect">
              <a:avLst/>
            </a:prstGeom>
            <a:noFill/>
          </p:spPr>
          <p:txBody>
            <a:bodyPr wrap="none" lIns="0" tIns="0" rIns="0" bIns="0" rtlCol="0" anchor="ctr" anchorCtr="0">
              <a:spAutoFit/>
            </a:bodyPr>
            <a:lstStyle/>
            <a:p>
              <a:r>
                <a:rPr lang="en-US" sz="1800" dirty="0">
                  <a:latin typeface="+mn-lt"/>
                </a:rPr>
                <a:t>in </a:t>
              </a:r>
              <a:r>
                <a:rPr lang="en-US" sz="1800" i="1" dirty="0">
                  <a:latin typeface="+mn-lt"/>
                </a:rPr>
                <a:t>R</a:t>
              </a:r>
              <a:r>
                <a:rPr lang="en-US" sz="1800" i="1" baseline="-25000" dirty="0">
                  <a:latin typeface="+mn-lt"/>
                </a:rPr>
                <a:t>k</a:t>
              </a:r>
              <a:r>
                <a:rPr lang="en-US" sz="1800" baseline="-25000" dirty="0">
                  <a:latin typeface="+mn-lt"/>
                </a:rPr>
                <a:t>–1</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65251">
                                            <p:txEl>
                                              <p:pRg st="0" end="0"/>
                                            </p:txEl>
                                          </p:spTgt>
                                        </p:tgtEl>
                                        <p:attrNameLst>
                                          <p:attrName>style.visibility</p:attrName>
                                        </p:attrNameLst>
                                      </p:cBhvr>
                                      <p:to>
                                        <p:strVal val="visible"/>
                                      </p:to>
                                    </p:set>
                                    <p:animEffect transition="in" filter="wipe(left)">
                                      <p:cBhvr>
                                        <p:cTn id="7" dur="500"/>
                                        <p:tgtEl>
                                          <p:spTgt spid="565251">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565251">
                                            <p:txEl>
                                              <p:pRg st="1" end="1"/>
                                            </p:txEl>
                                          </p:spTgt>
                                        </p:tgtEl>
                                        <p:attrNameLst>
                                          <p:attrName>style.visibility</p:attrName>
                                        </p:attrNameLst>
                                      </p:cBhvr>
                                      <p:to>
                                        <p:strVal val="visible"/>
                                      </p:to>
                                    </p:set>
                                    <p:animEffect transition="in" filter="wipe(left)">
                                      <p:cBhvr>
                                        <p:cTn id="11" dur="500"/>
                                        <p:tgtEl>
                                          <p:spTgt spid="565251">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565251">
                                            <p:txEl>
                                              <p:pRg st="2" end="2"/>
                                            </p:txEl>
                                          </p:spTgt>
                                        </p:tgtEl>
                                        <p:attrNameLst>
                                          <p:attrName>style.visibility</p:attrName>
                                        </p:attrNameLst>
                                      </p:cBhvr>
                                      <p:to>
                                        <p:strVal val="visible"/>
                                      </p:to>
                                    </p:set>
                                    <p:animEffect transition="in" filter="wipe(left)">
                                      <p:cBhvr>
                                        <p:cTn id="16" dur="500"/>
                                        <p:tgtEl>
                                          <p:spTgt spid="565251">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565251">
                                            <p:txEl>
                                              <p:pRg st="3" end="3"/>
                                            </p:txEl>
                                          </p:spTgt>
                                        </p:tgtEl>
                                        <p:attrNameLst>
                                          <p:attrName>style.visibility</p:attrName>
                                        </p:attrNameLst>
                                      </p:cBhvr>
                                      <p:to>
                                        <p:strVal val="visible"/>
                                      </p:to>
                                    </p:set>
                                    <p:animEffect transition="in" filter="wipe(left)">
                                      <p:cBhvr>
                                        <p:cTn id="21" dur="500"/>
                                        <p:tgtEl>
                                          <p:spTgt spid="565251">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65251">
                                            <p:txEl>
                                              <p:pRg st="4" end="4"/>
                                            </p:txEl>
                                          </p:spTgt>
                                        </p:tgtEl>
                                        <p:attrNameLst>
                                          <p:attrName>style.visibility</p:attrName>
                                        </p:attrNameLst>
                                      </p:cBhvr>
                                      <p:to>
                                        <p:strVal val="visible"/>
                                      </p:to>
                                    </p:set>
                                    <p:animEffect transition="in" filter="wipe(left)">
                                      <p:cBhvr>
                                        <p:cTn id="26" dur="500"/>
                                        <p:tgtEl>
                                          <p:spTgt spid="565251">
                                            <p:txEl>
                                              <p:pRg st="4" end="4"/>
                                            </p:txEl>
                                          </p:spTgt>
                                        </p:tgtEl>
                                      </p:cBhvr>
                                    </p:animEffect>
                                  </p:childTnLst>
                                </p:cTn>
                              </p:par>
                            </p:childTnLst>
                          </p:cTn>
                        </p:par>
                        <p:par>
                          <p:cTn id="27" fill="hold">
                            <p:stCondLst>
                              <p:cond delay="500"/>
                            </p:stCondLst>
                            <p:childTnLst>
                              <p:par>
                                <p:cTn id="28" presetID="9" presetClass="entr" presetSubtype="0"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dissolve">
                                      <p:cBhvr>
                                        <p:cTn id="30" dur="500"/>
                                        <p:tgtEl>
                                          <p:spTgt spid="2"/>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565251">
                                            <p:txEl>
                                              <p:pRg st="6" end="6"/>
                                            </p:txEl>
                                          </p:spTgt>
                                        </p:tgtEl>
                                        <p:attrNameLst>
                                          <p:attrName>style.visibility</p:attrName>
                                        </p:attrNameLst>
                                      </p:cBhvr>
                                      <p:to>
                                        <p:strVal val="visible"/>
                                      </p:to>
                                    </p:set>
                                    <p:animEffect transition="in" filter="wipe(left)">
                                      <p:cBhvr>
                                        <p:cTn id="35" dur="500"/>
                                        <p:tgtEl>
                                          <p:spTgt spid="565251">
                                            <p:txEl>
                                              <p:pRg st="6" end="6"/>
                                            </p:txEl>
                                          </p:spTgt>
                                        </p:tgtEl>
                                      </p:cBhvr>
                                    </p:animEffect>
                                  </p:childTnLst>
                                </p:cTn>
                              </p:par>
                            </p:childTnLst>
                          </p:cTn>
                        </p:par>
                        <p:par>
                          <p:cTn id="36" fill="hold">
                            <p:stCondLst>
                              <p:cond delay="500"/>
                            </p:stCondLst>
                            <p:childTnLst>
                              <p:par>
                                <p:cTn id="37" presetID="22" presetClass="entr" presetSubtype="8" fill="hold" grpId="0" nodeType="afterEffect">
                                  <p:stCondLst>
                                    <p:cond delay="0"/>
                                  </p:stCondLst>
                                  <p:childTnLst>
                                    <p:set>
                                      <p:cBhvr>
                                        <p:cTn id="38" dur="1" fill="hold">
                                          <p:stCondLst>
                                            <p:cond delay="0"/>
                                          </p:stCondLst>
                                        </p:cTn>
                                        <p:tgtEl>
                                          <p:spTgt spid="565251">
                                            <p:txEl>
                                              <p:pRg st="7" end="7"/>
                                            </p:txEl>
                                          </p:spTgt>
                                        </p:tgtEl>
                                        <p:attrNameLst>
                                          <p:attrName>style.visibility</p:attrName>
                                        </p:attrNameLst>
                                      </p:cBhvr>
                                      <p:to>
                                        <p:strVal val="visible"/>
                                      </p:to>
                                    </p:set>
                                    <p:animEffect transition="in" filter="wipe(left)">
                                      <p:cBhvr>
                                        <p:cTn id="39" dur="500"/>
                                        <p:tgtEl>
                                          <p:spTgt spid="565251">
                                            <p:txEl>
                                              <p:pRg st="7" end="7"/>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22" presetClass="entr" presetSubtype="8" fill="hold" grpId="0" nodeType="clickEffect">
                                  <p:stCondLst>
                                    <p:cond delay="0"/>
                                  </p:stCondLst>
                                  <p:childTnLst>
                                    <p:set>
                                      <p:cBhvr>
                                        <p:cTn id="43" dur="1" fill="hold">
                                          <p:stCondLst>
                                            <p:cond delay="0"/>
                                          </p:stCondLst>
                                        </p:cTn>
                                        <p:tgtEl>
                                          <p:spTgt spid="565251">
                                            <p:txEl>
                                              <p:pRg st="8" end="8"/>
                                            </p:txEl>
                                          </p:spTgt>
                                        </p:tgtEl>
                                        <p:attrNameLst>
                                          <p:attrName>style.visibility</p:attrName>
                                        </p:attrNameLst>
                                      </p:cBhvr>
                                      <p:to>
                                        <p:strVal val="visible"/>
                                      </p:to>
                                    </p:set>
                                    <p:animEffect transition="in" filter="wipe(left)">
                                      <p:cBhvr>
                                        <p:cTn id="44" dur="500"/>
                                        <p:tgtEl>
                                          <p:spTgt spid="56525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51" grpId="0" build="p"/>
    </p:bldLst>
  </p:timing>
</p:sld>
</file>

<file path=ppt/theme/theme1.xml><?xml version="1.0" encoding="utf-8"?>
<a:theme xmlns:a="http://schemas.openxmlformats.org/drawingml/2006/main" name="1_Blank Presentation">
  <a:themeElements>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Blank Presentatio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1_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Verdana"/>
        <a:ea typeface="ＭＳ Ｐゴシック"/>
        <a:cs typeface=""/>
      </a:majorFont>
      <a:minorFont>
        <a:latin typeface="Verdana"/>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600" b="0" i="0" u="none" strike="noStrike" cap="none" normalizeH="0" baseline="0" smtClean="0">
            <a:ln>
              <a:noFill/>
            </a:ln>
            <a:solidFill>
              <a:schemeClr val="tx2"/>
            </a:solidFill>
            <a:effectLst/>
            <a:latin typeface="Book Antiqua" pitchFamily="18"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c:\winapps\msoffice\powerpnt\template\clrovrhd\dbllinec.ppt</Template>
  <TotalTime>80157976</TotalTime>
  <Pages>9</Pages>
  <Words>2856</Words>
  <Application>Microsoft Macintosh PowerPoint</Application>
  <PresentationFormat>Letter Paper (8.5x11 in)</PresentationFormat>
  <Paragraphs>649</Paragraphs>
  <Slides>16</Slides>
  <Notes>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16</vt:i4>
      </vt:variant>
    </vt:vector>
  </HeadingPairs>
  <TitlesOfParts>
    <vt:vector size="25" baseType="lpstr">
      <vt:lpstr>Arial</vt:lpstr>
      <vt:lpstr>Book Antiqua</vt:lpstr>
      <vt:lpstr>Candara</vt:lpstr>
      <vt:lpstr>Symbol</vt:lpstr>
      <vt:lpstr>Times New Roman</vt:lpstr>
      <vt:lpstr>Verdana</vt:lpstr>
      <vt:lpstr>Wingdings</vt:lpstr>
      <vt:lpstr>1_Blank Presentation</vt:lpstr>
      <vt:lpstr>Blank Presentation</vt:lpstr>
      <vt:lpstr>edgeTransform</vt:lpstr>
      <vt:lpstr>PowerPoint Presentation</vt:lpstr>
      <vt:lpstr>PowerPoint Presentation</vt:lpstr>
      <vt:lpstr>Minimum Cost Flows</vt:lpstr>
      <vt:lpstr>Min-Cost Augmenting Path Algorithm</vt:lpstr>
      <vt:lpstr>Maintaining Transformed Edge Costs</vt:lpstr>
      <vt:lpstr>Example</vt:lpstr>
      <vt:lpstr>Correctness of Algorithm</vt:lpstr>
      <vt:lpstr>Correctness of Algorithm</vt:lpstr>
      <vt:lpstr>Better Min Cost Augmentation</vt:lpstr>
      <vt:lpstr>Using Vertex Labels to Transform Costs</vt:lpstr>
      <vt:lpstr>Exercises</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Issues in ATM Network Control</dc:title>
  <dc:subject/>
  <dc:creator/>
  <cp:keywords/>
  <dc:description/>
  <cp:lastModifiedBy>Jonathan Turner</cp:lastModifiedBy>
  <cp:revision>1000</cp:revision>
  <cp:lastPrinted>2000-01-28T00:49:19Z</cp:lastPrinted>
  <dcterms:created xsi:type="dcterms:W3CDTF">2012-04-18T12:31:14Z</dcterms:created>
  <dcterms:modified xsi:type="dcterms:W3CDTF">2021-09-19T14:13:12Z</dcterms:modified>
</cp:coreProperties>
</file>