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741" r:id="rId3"/>
    <p:sldId id="768" r:id="rId4"/>
    <p:sldId id="766" r:id="rId5"/>
    <p:sldId id="767" r:id="rId6"/>
    <p:sldId id="769" r:id="rId7"/>
    <p:sldId id="747" r:id="rId8"/>
    <p:sldId id="761" r:id="rId9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 autoAdjust="0"/>
    <p:restoredTop sz="85260" autoAdjust="0"/>
  </p:normalViewPr>
  <p:slideViewPr>
    <p:cSldViewPr snapToGrid="0">
      <p:cViewPr>
        <p:scale>
          <a:sx n="50" d="100"/>
          <a:sy n="50" d="100"/>
        </p:scale>
        <p:origin x="-1208" y="-1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4796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2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8A433-6B20-412F-AC05-9AB1B550012B}" type="slidenum">
              <a:rPr lang="en-US"/>
              <a:pPr/>
              <a:t>3</a:t>
            </a:fld>
            <a:endParaRPr lang="en-US"/>
          </a:p>
        </p:txBody>
      </p:sp>
      <p:sp>
        <p:nvSpPr>
          <p:cNvPr id="562178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BCB20-4FA2-44D4-BA7F-3D0FD341C31B}" type="slidenum">
              <a:rPr lang="en-US"/>
              <a:pPr/>
              <a:t>6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spath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33375" y="1609725"/>
            <a:ext cx="2800350" cy="2314575"/>
            <a:chOff x="333375" y="1609725"/>
            <a:chExt cx="2800350" cy="2314575"/>
          </a:xfrm>
        </p:grpSpPr>
        <p:sp>
          <p:nvSpPr>
            <p:cNvPr id="4" name="Oval 3"/>
            <p:cNvSpPr/>
            <p:nvPr/>
          </p:nvSpPr>
          <p:spPr bwMode="auto">
            <a:xfrm>
              <a:off x="895350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095500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3375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381125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095375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38450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09825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12" name="Straight Arrow Connector 11"/>
            <p:cNvCxnSpPr>
              <a:stCxn id="5" idx="5"/>
              <a:endCxn id="9" idx="1"/>
            </p:cNvCxnSpPr>
            <p:nvPr/>
          </p:nvCxnSpPr>
          <p:spPr bwMode="auto">
            <a:xfrm rot="16200000" flipH="1">
              <a:off x="2180845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 bwMode="auto">
            <a:xfrm>
              <a:off x="1190625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6" idx="0"/>
              <a:endCxn id="4" idx="3"/>
            </p:cNvCxnSpPr>
            <p:nvPr/>
          </p:nvCxnSpPr>
          <p:spPr bwMode="auto">
            <a:xfrm rot="5400000" flipH="1" flipV="1">
              <a:off x="297656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7" idx="2"/>
              <a:endCxn id="6" idx="6"/>
            </p:cNvCxnSpPr>
            <p:nvPr/>
          </p:nvCxnSpPr>
          <p:spPr bwMode="auto">
            <a:xfrm rot="10800000" flipV="1">
              <a:off x="628651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933071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7" idx="3"/>
              <a:endCxn id="8" idx="0"/>
            </p:cNvCxnSpPr>
            <p:nvPr/>
          </p:nvCxnSpPr>
          <p:spPr bwMode="auto">
            <a:xfrm rot="5400000">
              <a:off x="907257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6" idx="5"/>
              <a:endCxn id="8" idx="1"/>
            </p:cNvCxnSpPr>
            <p:nvPr/>
          </p:nvCxnSpPr>
          <p:spPr bwMode="auto">
            <a:xfrm rot="16200000" flipH="1">
              <a:off x="494920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8" idx="6"/>
              <a:endCxn id="10" idx="2"/>
            </p:cNvCxnSpPr>
            <p:nvPr/>
          </p:nvCxnSpPr>
          <p:spPr bwMode="auto">
            <a:xfrm flipV="1">
              <a:off x="1390650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9" idx="4"/>
              <a:endCxn id="10" idx="7"/>
            </p:cNvCxnSpPr>
            <p:nvPr/>
          </p:nvCxnSpPr>
          <p:spPr bwMode="auto">
            <a:xfrm rot="5400000">
              <a:off x="2559465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7" idx="6"/>
              <a:endCxn id="9" idx="2"/>
            </p:cNvCxnSpPr>
            <p:nvPr/>
          </p:nvCxnSpPr>
          <p:spPr bwMode="auto">
            <a:xfrm>
              <a:off x="1676400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5" idx="3"/>
              <a:endCxn id="7" idx="7"/>
            </p:cNvCxnSpPr>
            <p:nvPr/>
          </p:nvCxnSpPr>
          <p:spPr bwMode="auto">
            <a:xfrm rot="5400000">
              <a:off x="1537908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10" idx="1"/>
              <a:endCxn id="7" idx="5"/>
            </p:cNvCxnSpPr>
            <p:nvPr/>
          </p:nvCxnSpPr>
          <p:spPr bwMode="auto">
            <a:xfrm rot="16200000" flipV="1">
              <a:off x="1671259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790825" y="3086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7</a:t>
              </a:r>
              <a:endParaRPr lang="en-US" dirty="0">
                <a:latin typeface="+mn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00275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86025" y="2057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5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09775" y="30480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5</a:t>
              </a:r>
              <a:endParaRPr lang="en-US" dirty="0">
                <a:latin typeface="+mn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6825" y="30956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4</a:t>
              </a:r>
              <a:endParaRPr lang="en-US" dirty="0">
                <a:latin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" y="2124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47850" y="20669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2</a:t>
              </a:r>
              <a:endParaRPr lang="en-US" dirty="0">
                <a:latin typeface="+mn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76375" y="16192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8</a:t>
              </a:r>
              <a:endParaRPr lang="en-US" dirty="0">
                <a:latin typeface="+mn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09750" y="3552825"/>
              <a:ext cx="2596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–4</a:t>
              </a:r>
              <a:endParaRPr lang="en-US" dirty="0">
                <a:latin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050" y="3162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71550" y="26003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4</a:t>
              </a:r>
              <a:endParaRPr lang="en-US" dirty="0">
                <a:latin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00150" y="2019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2</a:t>
              </a:r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sptree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362200" y="2244725"/>
            <a:ext cx="2800350" cy="2314575"/>
            <a:chOff x="4419600" y="1609725"/>
            <a:chExt cx="2800350" cy="2314575"/>
          </a:xfrm>
        </p:grpSpPr>
        <p:sp>
          <p:nvSpPr>
            <p:cNvPr id="82" name="Oval 81"/>
            <p:cNvSpPr/>
            <p:nvPr/>
          </p:nvSpPr>
          <p:spPr bwMode="auto">
            <a:xfrm>
              <a:off x="4981575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181725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419600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467350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181600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924675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496050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89" name="Straight Arrow Connector 88"/>
            <p:cNvCxnSpPr>
              <a:stCxn id="83" idx="5"/>
              <a:endCxn id="87" idx="1"/>
            </p:cNvCxnSpPr>
            <p:nvPr/>
          </p:nvCxnSpPr>
          <p:spPr bwMode="auto">
            <a:xfrm rot="16200000" flipH="1">
              <a:off x="6267070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0" name="Straight Arrow Connector 89"/>
            <p:cNvCxnSpPr>
              <a:stCxn id="82" idx="6"/>
              <a:endCxn id="83" idx="2"/>
            </p:cNvCxnSpPr>
            <p:nvPr/>
          </p:nvCxnSpPr>
          <p:spPr bwMode="auto">
            <a:xfrm>
              <a:off x="5276850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1" name="Straight Arrow Connector 90"/>
            <p:cNvCxnSpPr>
              <a:stCxn id="84" idx="0"/>
              <a:endCxn id="82" idx="3"/>
            </p:cNvCxnSpPr>
            <p:nvPr/>
          </p:nvCxnSpPr>
          <p:spPr bwMode="auto">
            <a:xfrm rot="5400000" flipH="1" flipV="1">
              <a:off x="4383881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Arrow Connector 91"/>
            <p:cNvCxnSpPr>
              <a:stCxn id="85" idx="2"/>
              <a:endCxn id="84" idx="6"/>
            </p:cNvCxnSpPr>
            <p:nvPr/>
          </p:nvCxnSpPr>
          <p:spPr bwMode="auto">
            <a:xfrm rot="10800000" flipV="1">
              <a:off x="4714876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3" name="Straight Arrow Connector 92"/>
            <p:cNvCxnSpPr>
              <a:stCxn id="82" idx="5"/>
              <a:endCxn id="85" idx="1"/>
            </p:cNvCxnSpPr>
            <p:nvPr/>
          </p:nvCxnSpPr>
          <p:spPr bwMode="auto">
            <a:xfrm rot="16200000" flipH="1">
              <a:off x="5019296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4" name="Straight Arrow Connector 93"/>
            <p:cNvCxnSpPr>
              <a:stCxn id="85" idx="3"/>
              <a:endCxn id="86" idx="0"/>
            </p:cNvCxnSpPr>
            <p:nvPr/>
          </p:nvCxnSpPr>
          <p:spPr bwMode="auto">
            <a:xfrm rot="5400000">
              <a:off x="4993482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5" name="Straight Arrow Connector 94"/>
            <p:cNvCxnSpPr>
              <a:stCxn id="84" idx="5"/>
              <a:endCxn id="86" idx="1"/>
            </p:cNvCxnSpPr>
            <p:nvPr/>
          </p:nvCxnSpPr>
          <p:spPr bwMode="auto">
            <a:xfrm rot="16200000" flipH="1">
              <a:off x="4581145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6" name="Straight Arrow Connector 95"/>
            <p:cNvCxnSpPr>
              <a:stCxn id="86" idx="6"/>
              <a:endCxn id="88" idx="2"/>
            </p:cNvCxnSpPr>
            <p:nvPr/>
          </p:nvCxnSpPr>
          <p:spPr bwMode="auto">
            <a:xfrm flipV="1">
              <a:off x="5476875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7" name="Straight Arrow Connector 96"/>
            <p:cNvCxnSpPr>
              <a:stCxn id="87" idx="4"/>
              <a:endCxn id="88" idx="7"/>
            </p:cNvCxnSpPr>
            <p:nvPr/>
          </p:nvCxnSpPr>
          <p:spPr bwMode="auto">
            <a:xfrm rot="5400000">
              <a:off x="6645690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8" name="Straight Arrow Connector 97"/>
            <p:cNvCxnSpPr>
              <a:stCxn id="85" idx="6"/>
              <a:endCxn id="87" idx="2"/>
            </p:cNvCxnSpPr>
            <p:nvPr/>
          </p:nvCxnSpPr>
          <p:spPr bwMode="auto">
            <a:xfrm>
              <a:off x="5762625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9" name="Straight Arrow Connector 98"/>
            <p:cNvCxnSpPr>
              <a:stCxn id="83" idx="3"/>
              <a:endCxn id="85" idx="7"/>
            </p:cNvCxnSpPr>
            <p:nvPr/>
          </p:nvCxnSpPr>
          <p:spPr bwMode="auto">
            <a:xfrm rot="5400000">
              <a:off x="5624133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0" name="Straight Arrow Connector 99"/>
            <p:cNvCxnSpPr>
              <a:stCxn id="88" idx="1"/>
              <a:endCxn id="85" idx="5"/>
            </p:cNvCxnSpPr>
            <p:nvPr/>
          </p:nvCxnSpPr>
          <p:spPr bwMode="auto">
            <a:xfrm rot="16200000" flipV="1">
              <a:off x="5757484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6877050" y="3086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7</a:t>
              </a:r>
              <a:endParaRPr lang="en-US" dirty="0">
                <a:latin typeface="+mn-lt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86500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50" y="2057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5</a:t>
              </a:r>
              <a:endParaRPr lang="en-US" dirty="0">
                <a:latin typeface="+mn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96000" y="30480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5</a:t>
              </a:r>
              <a:endParaRPr lang="en-US" dirty="0">
                <a:latin typeface="+mn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53050" y="30956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4</a:t>
              </a:r>
              <a:endParaRPr lang="en-US" dirty="0">
                <a:latin typeface="+mn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33925" y="2124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34075" y="20669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2</a:t>
              </a:r>
              <a:endParaRPr lang="en-US" dirty="0">
                <a:latin typeface="+mn-lt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2600" y="16192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8</a:t>
              </a:r>
              <a:endParaRPr lang="en-US" dirty="0">
                <a:latin typeface="+mn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95975" y="3552825"/>
              <a:ext cx="2596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–4</a:t>
              </a:r>
              <a:endParaRPr lang="en-US" dirty="0">
                <a:latin typeface="+mn-l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67275" y="3162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57775" y="26003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4</a:t>
              </a:r>
              <a:endParaRPr lang="en-US" dirty="0">
                <a:latin typeface="+mn-lt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39719" y="2019300"/>
              <a:ext cx="2280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2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885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simplePath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82039" y="3127182"/>
            <a:ext cx="1914033" cy="1317039"/>
            <a:chOff x="4779193" y="4924234"/>
            <a:chExt cx="1914033" cy="1317039"/>
          </a:xfrm>
        </p:grpSpPr>
        <p:grpSp>
          <p:nvGrpSpPr>
            <p:cNvPr id="2" name="Group 63"/>
            <p:cNvGrpSpPr/>
            <p:nvPr/>
          </p:nvGrpSpPr>
          <p:grpSpPr>
            <a:xfrm>
              <a:off x="4779193" y="4928254"/>
              <a:ext cx="1914033" cy="1313019"/>
              <a:chOff x="2017140" y="4230671"/>
              <a:chExt cx="1914033" cy="1313019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017140" y="5107070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2821364" y="511659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 smtClean="0">
                    <a:latin typeface="+mn-lt"/>
                  </a:rPr>
                  <a:t>a</a:t>
                </a:r>
                <a:endPara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387659" y="432631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59022" y="5264477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3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2286295" y="437501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3635898" y="514016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</a:p>
            </p:txBody>
          </p:sp>
          <p:cxnSp>
            <p:nvCxnSpPr>
              <p:cNvPr id="43" name="Straight Arrow Connector 42"/>
              <p:cNvCxnSpPr>
                <a:stCxn id="6" idx="6"/>
                <a:endCxn id="7" idx="2"/>
              </p:cNvCxnSpPr>
              <p:nvPr/>
            </p:nvCxnSpPr>
            <p:spPr bwMode="auto">
              <a:xfrm>
                <a:off x="2312415" y="5254708"/>
                <a:ext cx="508949" cy="952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5" name="Straight Arrow Connector 44"/>
              <p:cNvCxnSpPr>
                <a:stCxn id="7" idx="6"/>
                <a:endCxn id="41" idx="2"/>
              </p:cNvCxnSpPr>
              <p:nvPr/>
            </p:nvCxnSpPr>
            <p:spPr bwMode="auto">
              <a:xfrm>
                <a:off x="3116639" y="5264232"/>
                <a:ext cx="519259" cy="2356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7" name="Straight Arrow Connector 46"/>
              <p:cNvCxnSpPr>
                <a:stCxn id="7" idx="7"/>
                <a:endCxn id="8" idx="3"/>
              </p:cNvCxnSpPr>
              <p:nvPr/>
            </p:nvCxnSpPr>
            <p:spPr bwMode="auto">
              <a:xfrm rot="5400000" flipH="1" flipV="1">
                <a:off x="2961405" y="4690340"/>
                <a:ext cx="581489" cy="35750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9" name="Straight Arrow Connector 48"/>
              <p:cNvCxnSpPr>
                <a:stCxn id="8" idx="2"/>
                <a:endCxn id="40" idx="6"/>
              </p:cNvCxnSpPr>
              <p:nvPr/>
            </p:nvCxnSpPr>
            <p:spPr bwMode="auto">
              <a:xfrm rot="10800000" flipV="1">
                <a:off x="2581571" y="4473951"/>
                <a:ext cx="806089" cy="4870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1" name="Straight Arrow Connector 50"/>
              <p:cNvCxnSpPr>
                <a:stCxn id="40" idx="5"/>
                <a:endCxn id="7" idx="1"/>
              </p:cNvCxnSpPr>
              <p:nvPr/>
            </p:nvCxnSpPr>
            <p:spPr bwMode="auto">
              <a:xfrm rot="16200000" flipH="1">
                <a:off x="2435075" y="4730305"/>
                <a:ext cx="532784" cy="32627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0" name="TextBox 59"/>
              <p:cNvSpPr txBox="1"/>
              <p:nvPr/>
            </p:nvSpPr>
            <p:spPr>
              <a:xfrm>
                <a:off x="2820382" y="4230671"/>
                <a:ext cx="2596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–4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7880" y="5297469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2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321577" y="4816704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1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03016" y="4837128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2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497245" y="4924234"/>
              <a:ext cx="4051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  –3</a:t>
              </a:r>
              <a:endParaRPr lang="en-US" dirty="0">
                <a:latin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advTm="222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2369315" y="2228586"/>
            <a:ext cx="2356799" cy="1122280"/>
            <a:chOff x="4258493" y="-827005"/>
            <a:chExt cx="2356799" cy="1122280"/>
          </a:xfrm>
        </p:grpSpPr>
        <p:sp>
          <p:nvSpPr>
            <p:cNvPr id="5" name="Oval 4"/>
            <p:cNvSpPr/>
            <p:nvPr/>
          </p:nvSpPr>
          <p:spPr bwMode="auto">
            <a:xfrm>
              <a:off x="4258493" y="-2952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20017" y="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w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165948" y="-82700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470851" y="-7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/>
            <p:cNvCxnSpPr>
              <a:stCxn id="9" idx="4"/>
              <a:endCxn id="6" idx="0"/>
            </p:cNvCxnSpPr>
            <p:nvPr/>
          </p:nvCxnSpPr>
          <p:spPr bwMode="auto">
            <a:xfrm rot="16200000" flipH="1">
              <a:off x="6124755" y="-342900"/>
              <a:ext cx="531730" cy="1540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10" idx="6"/>
              <a:endCxn id="6" idx="2"/>
            </p:cNvCxnSpPr>
            <p:nvPr/>
          </p:nvCxnSpPr>
          <p:spPr bwMode="auto">
            <a:xfrm>
              <a:off x="5766126" y="76200"/>
              <a:ext cx="553891" cy="714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5" name="Freeform 44"/>
            <p:cNvSpPr/>
            <p:nvPr/>
          </p:nvSpPr>
          <p:spPr bwMode="auto">
            <a:xfrm>
              <a:off x="4533900" y="-660400"/>
              <a:ext cx="1651000" cy="419100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419100">
                  <a:moveTo>
                    <a:pt x="0" y="419100"/>
                  </a:moveTo>
                  <a:cubicBezTo>
                    <a:pt x="28575" y="329141"/>
                    <a:pt x="57150" y="239183"/>
                    <a:pt x="114300" y="203200"/>
                  </a:cubicBezTo>
                  <a:cubicBezTo>
                    <a:pt x="171450" y="167217"/>
                    <a:pt x="273050" y="224367"/>
                    <a:pt x="342900" y="203200"/>
                  </a:cubicBezTo>
                  <a:cubicBezTo>
                    <a:pt x="412750" y="182033"/>
                    <a:pt x="469900" y="110067"/>
                    <a:pt x="533400" y="76200"/>
                  </a:cubicBezTo>
                  <a:cubicBezTo>
                    <a:pt x="596900" y="42333"/>
                    <a:pt x="660400" y="21166"/>
                    <a:pt x="72390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546600" y="-103717"/>
              <a:ext cx="914400" cy="234950"/>
            </a:xfrm>
            <a:custGeom>
              <a:avLst/>
              <a:gdLst>
                <a:gd name="connsiteX0" fmla="*/ 0 w 914400"/>
                <a:gd name="connsiteY0" fmla="*/ 40217 h 234950"/>
                <a:gd name="connsiteX1" fmla="*/ 215900 w 914400"/>
                <a:gd name="connsiteY1" fmla="*/ 27517 h 234950"/>
                <a:gd name="connsiteX2" fmla="*/ 495300 w 914400"/>
                <a:gd name="connsiteY2" fmla="*/ 205317 h 234950"/>
                <a:gd name="connsiteX3" fmla="*/ 914400 w 914400"/>
                <a:gd name="connsiteY3" fmla="*/ 205317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34950">
                  <a:moveTo>
                    <a:pt x="0" y="40217"/>
                  </a:moveTo>
                  <a:cubicBezTo>
                    <a:pt x="66675" y="20108"/>
                    <a:pt x="133350" y="0"/>
                    <a:pt x="215900" y="27517"/>
                  </a:cubicBezTo>
                  <a:cubicBezTo>
                    <a:pt x="298450" y="55034"/>
                    <a:pt x="378883" y="175684"/>
                    <a:pt x="495300" y="205317"/>
                  </a:cubicBezTo>
                  <a:cubicBezTo>
                    <a:pt x="611717" y="234950"/>
                    <a:pt x="763058" y="220133"/>
                    <a:pt x="914400" y="205317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 smtClean="0"/>
              <a:t>sptProp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265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5"/>
          <p:cNvGrpSpPr/>
          <p:nvPr/>
        </p:nvGrpSpPr>
        <p:grpSpPr>
          <a:xfrm>
            <a:off x="2585330" y="3617158"/>
            <a:ext cx="3191170" cy="1189203"/>
            <a:chOff x="2397370" y="-1693982"/>
            <a:chExt cx="3191170" cy="1189203"/>
          </a:xfrm>
        </p:grpSpPr>
        <p:sp>
          <p:nvSpPr>
            <p:cNvPr id="50" name="Oval 49"/>
            <p:cNvSpPr/>
            <p:nvPr/>
          </p:nvSpPr>
          <p:spPr bwMode="auto">
            <a:xfrm>
              <a:off x="2416993" y="-12350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293265" y="-125632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x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570627" y="-12509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y</a:t>
              </a:r>
            </a:p>
          </p:txBody>
        </p:sp>
        <p:cxnSp>
          <p:nvCxnSpPr>
            <p:cNvPr id="54" name="Straight Arrow Connector 53"/>
            <p:cNvCxnSpPr>
              <a:stCxn id="52" idx="6"/>
              <a:endCxn id="51" idx="2"/>
            </p:cNvCxnSpPr>
            <p:nvPr/>
          </p:nvCxnSpPr>
          <p:spPr bwMode="auto">
            <a:xfrm flipV="1">
              <a:off x="4865902" y="-1108691"/>
              <a:ext cx="427363" cy="53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6" name="Freeform 55"/>
            <p:cNvSpPr/>
            <p:nvPr/>
          </p:nvSpPr>
          <p:spPr bwMode="auto">
            <a:xfrm flipV="1">
              <a:off x="2716824" y="-1125289"/>
              <a:ext cx="1841498" cy="129053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  <a:gd name="connsiteX0" fmla="*/ 0 w 712763"/>
                <a:gd name="connsiteY0" fmla="*/ 149679 h 224367"/>
                <a:gd name="connsiteX1" fmla="*/ 103163 w 712763"/>
                <a:gd name="connsiteY1" fmla="*/ 203200 h 224367"/>
                <a:gd name="connsiteX2" fmla="*/ 331763 w 712763"/>
                <a:gd name="connsiteY2" fmla="*/ 203200 h 224367"/>
                <a:gd name="connsiteX3" fmla="*/ 522263 w 712763"/>
                <a:gd name="connsiteY3" fmla="*/ 76200 h 224367"/>
                <a:gd name="connsiteX4" fmla="*/ 712763 w 712763"/>
                <a:gd name="connsiteY4" fmla="*/ 0 h 224367"/>
                <a:gd name="connsiteX0" fmla="*/ 0 w 729468"/>
                <a:gd name="connsiteY0" fmla="*/ 89958 h 164646"/>
                <a:gd name="connsiteX1" fmla="*/ 103163 w 729468"/>
                <a:gd name="connsiteY1" fmla="*/ 143479 h 164646"/>
                <a:gd name="connsiteX2" fmla="*/ 331763 w 729468"/>
                <a:gd name="connsiteY2" fmla="*/ 143479 h 164646"/>
                <a:gd name="connsiteX3" fmla="*/ 522263 w 729468"/>
                <a:gd name="connsiteY3" fmla="*/ 16479 h 164646"/>
                <a:gd name="connsiteX4" fmla="*/ 729468 w 729468"/>
                <a:gd name="connsiteY4" fmla="*/ 119893 h 164646"/>
                <a:gd name="connsiteX0" fmla="*/ 0 w 807426"/>
                <a:gd name="connsiteY0" fmla="*/ 92378 h 152098"/>
                <a:gd name="connsiteX1" fmla="*/ 181121 w 807426"/>
                <a:gd name="connsiteY1" fmla="*/ 130931 h 152098"/>
                <a:gd name="connsiteX2" fmla="*/ 409721 w 807426"/>
                <a:gd name="connsiteY2" fmla="*/ 130931 h 152098"/>
                <a:gd name="connsiteX3" fmla="*/ 600221 w 807426"/>
                <a:gd name="connsiteY3" fmla="*/ 3931 h 152098"/>
                <a:gd name="connsiteX4" fmla="*/ 807426 w 807426"/>
                <a:gd name="connsiteY4" fmla="*/ 107345 h 152098"/>
                <a:gd name="connsiteX0" fmla="*/ 0 w 807426"/>
                <a:gd name="connsiteY0" fmla="*/ 92378 h 152098"/>
                <a:gd name="connsiteX1" fmla="*/ 57826 w 807426"/>
                <a:gd name="connsiteY1" fmla="*/ 117706 h 152098"/>
                <a:gd name="connsiteX2" fmla="*/ 181121 w 807426"/>
                <a:gd name="connsiteY2" fmla="*/ 130931 h 152098"/>
                <a:gd name="connsiteX3" fmla="*/ 409721 w 807426"/>
                <a:gd name="connsiteY3" fmla="*/ 130931 h 152098"/>
                <a:gd name="connsiteX4" fmla="*/ 600221 w 807426"/>
                <a:gd name="connsiteY4" fmla="*/ 3931 h 152098"/>
                <a:gd name="connsiteX5" fmla="*/ 807426 w 807426"/>
                <a:gd name="connsiteY5" fmla="*/ 107345 h 15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426" h="152098">
                  <a:moveTo>
                    <a:pt x="0" y="92378"/>
                  </a:moveTo>
                  <a:cubicBezTo>
                    <a:pt x="7068" y="86237"/>
                    <a:pt x="27639" y="111281"/>
                    <a:pt x="57826" y="117706"/>
                  </a:cubicBezTo>
                  <a:cubicBezTo>
                    <a:pt x="88013" y="124131"/>
                    <a:pt x="122472" y="128727"/>
                    <a:pt x="181121" y="130931"/>
                  </a:cubicBezTo>
                  <a:cubicBezTo>
                    <a:pt x="239770" y="133135"/>
                    <a:pt x="339871" y="152098"/>
                    <a:pt x="409721" y="130931"/>
                  </a:cubicBezTo>
                  <a:cubicBezTo>
                    <a:pt x="479571" y="109764"/>
                    <a:pt x="533937" y="7862"/>
                    <a:pt x="600221" y="3931"/>
                  </a:cubicBezTo>
                  <a:cubicBezTo>
                    <a:pt x="666505" y="0"/>
                    <a:pt x="743926" y="128511"/>
                    <a:pt x="807426" y="107345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Right Brace 61"/>
            <p:cNvSpPr/>
            <p:nvPr/>
          </p:nvSpPr>
          <p:spPr bwMode="auto">
            <a:xfrm rot="16200000">
              <a:off x="3581400" y="-2602524"/>
              <a:ext cx="117231" cy="2485292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3" name="Right Brace 62"/>
            <p:cNvSpPr/>
            <p:nvPr/>
          </p:nvSpPr>
          <p:spPr bwMode="auto">
            <a:xfrm rot="5400000" flipV="1">
              <a:off x="3944816" y="-2379787"/>
              <a:ext cx="128953" cy="3130060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93122" y="-1693982"/>
              <a:ext cx="128240" cy="338554"/>
            </a:xfrm>
            <a:prstGeom prst="rect">
              <a:avLst/>
            </a:prstGeom>
            <a:noFill/>
          </p:spPr>
          <p:txBody>
            <a:bodyPr wrap="none" lIns="0" tIns="0" rIns="0" bIns="91440" rtlCol="0" anchor="ctr" anchorCtr="1">
              <a:spAutoFit/>
            </a:bodyPr>
            <a:lstStyle/>
            <a:p>
              <a:r>
                <a:rPr lang="en-US" i="1" dirty="0" smtClean="0">
                  <a:latin typeface="+mn-lt"/>
                </a:rPr>
                <a:t>q</a:t>
              </a:r>
              <a:endParaRPr lang="en-US" i="1" dirty="0">
                <a:latin typeface="+mn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68260" y="-751000"/>
              <a:ext cx="12824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 smtClean="0">
                  <a:latin typeface="+mn-lt"/>
                </a:rPr>
                <a:t>p</a:t>
              </a:r>
              <a:endParaRPr lang="en-US" i="1" dirty="0">
                <a:latin typeface="+mn-lt"/>
              </a:endParaRPr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 smtClean="0"/>
              <a:t>sptProof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316706"/>
      </p:ext>
    </p:extLst>
  </p:cSld>
  <p:clrMapOvr>
    <a:masterClrMapping/>
  </p:clrMapOvr>
  <p:transition xmlns:p14="http://schemas.microsoft.com/office/powerpoint/2010/main" advTm="265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762375" y="4172028"/>
            <a:ext cx="1016000" cy="2487613"/>
            <a:chOff x="2192" y="2190"/>
            <a:chExt cx="571" cy="1401"/>
          </a:xfrm>
        </p:grpSpPr>
        <p:sp>
          <p:nvSpPr>
            <p:cNvPr id="341017" name="Oval 25"/>
            <p:cNvSpPr>
              <a:spLocks noChangeArrowheads="1"/>
            </p:cNvSpPr>
            <p:nvPr/>
          </p:nvSpPr>
          <p:spPr bwMode="auto">
            <a:xfrm>
              <a:off x="2358" y="225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8" name="Line 26"/>
            <p:cNvSpPr>
              <a:spLocks noChangeShapeType="1"/>
            </p:cNvSpPr>
            <p:nvPr/>
          </p:nvSpPr>
          <p:spPr bwMode="auto">
            <a:xfrm>
              <a:off x="2406" y="234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9" name="Oval 27"/>
            <p:cNvSpPr>
              <a:spLocks noChangeArrowheads="1"/>
            </p:cNvSpPr>
            <p:nvPr/>
          </p:nvSpPr>
          <p:spPr bwMode="auto">
            <a:xfrm>
              <a:off x="2667" y="256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0" name="Oval 28"/>
            <p:cNvSpPr>
              <a:spLocks noChangeArrowheads="1"/>
            </p:cNvSpPr>
            <p:nvPr/>
          </p:nvSpPr>
          <p:spPr bwMode="auto">
            <a:xfrm>
              <a:off x="2358" y="287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>
              <a:off x="2445" y="2331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2" name="Line 30"/>
            <p:cNvSpPr>
              <a:spLocks noChangeShapeType="1"/>
            </p:cNvSpPr>
            <p:nvPr/>
          </p:nvSpPr>
          <p:spPr bwMode="auto">
            <a:xfrm flipH="1">
              <a:off x="2442" y="265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2322" y="2496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2549" y="2289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2564" y="2736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341026" name="Line 34"/>
            <p:cNvSpPr>
              <a:spLocks noChangeShapeType="1"/>
            </p:cNvSpPr>
            <p:nvPr/>
          </p:nvSpPr>
          <p:spPr bwMode="auto">
            <a:xfrm>
              <a:off x="2406" y="2967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7" name="Oval 35"/>
            <p:cNvSpPr>
              <a:spLocks noChangeArrowheads="1"/>
            </p:cNvSpPr>
            <p:nvPr/>
          </p:nvSpPr>
          <p:spPr bwMode="auto">
            <a:xfrm>
              <a:off x="2667" y="3183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8" name="Oval 36"/>
            <p:cNvSpPr>
              <a:spLocks noChangeArrowheads="1"/>
            </p:cNvSpPr>
            <p:nvPr/>
          </p:nvSpPr>
          <p:spPr bwMode="auto">
            <a:xfrm>
              <a:off x="2358" y="3495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9" name="Line 37"/>
            <p:cNvSpPr>
              <a:spLocks noChangeShapeType="1"/>
            </p:cNvSpPr>
            <p:nvPr/>
          </p:nvSpPr>
          <p:spPr bwMode="auto">
            <a:xfrm>
              <a:off x="2445" y="295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0" name="Line 38"/>
            <p:cNvSpPr>
              <a:spLocks noChangeShapeType="1"/>
            </p:cNvSpPr>
            <p:nvPr/>
          </p:nvSpPr>
          <p:spPr bwMode="auto">
            <a:xfrm flipH="1">
              <a:off x="2442" y="3273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1" name="Text Box 39"/>
            <p:cNvSpPr txBox="1">
              <a:spLocks noChangeArrowheads="1"/>
            </p:cNvSpPr>
            <p:nvPr/>
          </p:nvSpPr>
          <p:spPr bwMode="auto">
            <a:xfrm>
              <a:off x="2322" y="3117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32" name="Text Box 40"/>
            <p:cNvSpPr txBox="1">
              <a:spLocks noChangeArrowheads="1"/>
            </p:cNvSpPr>
            <p:nvPr/>
          </p:nvSpPr>
          <p:spPr bwMode="auto">
            <a:xfrm>
              <a:off x="2555" y="2910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33" name="Text Box 41"/>
            <p:cNvSpPr txBox="1">
              <a:spLocks noChangeArrowheads="1"/>
            </p:cNvSpPr>
            <p:nvPr/>
          </p:nvSpPr>
          <p:spPr bwMode="auto">
            <a:xfrm>
              <a:off x="2570" y="3357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45" name="Text Box 53"/>
            <p:cNvSpPr txBox="1">
              <a:spLocks noChangeArrowheads="1"/>
            </p:cNvSpPr>
            <p:nvPr/>
          </p:nvSpPr>
          <p:spPr bwMode="auto">
            <a:xfrm>
              <a:off x="2192" y="2190"/>
              <a:ext cx="138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baseline="-25000">
                  <a:latin typeface="+mn-lt"/>
                </a:rPr>
                <a:t>2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863725" y="4172028"/>
            <a:ext cx="1012825" cy="1384300"/>
            <a:chOff x="1126" y="2190"/>
            <a:chExt cx="569" cy="780"/>
          </a:xfrm>
        </p:grpSpPr>
        <p:sp>
          <p:nvSpPr>
            <p:cNvPr id="340998" name="Oval 6"/>
            <p:cNvSpPr>
              <a:spLocks noChangeArrowheads="1"/>
            </p:cNvSpPr>
            <p:nvPr/>
          </p:nvSpPr>
          <p:spPr bwMode="auto">
            <a:xfrm>
              <a:off x="1290" y="225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0999" name="Line 7"/>
            <p:cNvSpPr>
              <a:spLocks noChangeShapeType="1"/>
            </p:cNvSpPr>
            <p:nvPr/>
          </p:nvSpPr>
          <p:spPr bwMode="auto">
            <a:xfrm>
              <a:off x="1338" y="234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0" name="Oval 8"/>
            <p:cNvSpPr>
              <a:spLocks noChangeArrowheads="1"/>
            </p:cNvSpPr>
            <p:nvPr/>
          </p:nvSpPr>
          <p:spPr bwMode="auto">
            <a:xfrm>
              <a:off x="1599" y="256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1" name="Oval 9"/>
            <p:cNvSpPr>
              <a:spLocks noChangeArrowheads="1"/>
            </p:cNvSpPr>
            <p:nvPr/>
          </p:nvSpPr>
          <p:spPr bwMode="auto">
            <a:xfrm>
              <a:off x="1290" y="287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2" name="Line 10"/>
            <p:cNvSpPr>
              <a:spLocks noChangeShapeType="1"/>
            </p:cNvSpPr>
            <p:nvPr/>
          </p:nvSpPr>
          <p:spPr bwMode="auto">
            <a:xfrm>
              <a:off x="1377" y="2331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5" name="Line 13"/>
            <p:cNvSpPr>
              <a:spLocks noChangeShapeType="1"/>
            </p:cNvSpPr>
            <p:nvPr/>
          </p:nvSpPr>
          <p:spPr bwMode="auto">
            <a:xfrm flipH="1">
              <a:off x="1374" y="265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1253" y="2496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1481" y="2289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8" name="Text Box 16"/>
            <p:cNvSpPr txBox="1">
              <a:spLocks noChangeArrowheads="1"/>
            </p:cNvSpPr>
            <p:nvPr/>
          </p:nvSpPr>
          <p:spPr bwMode="auto">
            <a:xfrm>
              <a:off x="1496" y="2735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46" name="Text Box 54"/>
            <p:cNvSpPr txBox="1">
              <a:spLocks noChangeArrowheads="1"/>
            </p:cNvSpPr>
            <p:nvPr/>
          </p:nvSpPr>
          <p:spPr bwMode="auto">
            <a:xfrm>
              <a:off x="1126" y="2190"/>
              <a:ext cx="138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baseline="-25000">
                  <a:latin typeface="+mn-lt"/>
                </a:rPr>
                <a:t>1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5745166" y="4172028"/>
            <a:ext cx="1014413" cy="2519363"/>
            <a:chOff x="3619" y="2214"/>
            <a:chExt cx="639" cy="1587"/>
          </a:xfrm>
        </p:grpSpPr>
        <p:sp>
          <p:nvSpPr>
            <p:cNvPr id="341043" name="Freeform 51"/>
            <p:cNvSpPr>
              <a:spLocks/>
            </p:cNvSpPr>
            <p:nvPr/>
          </p:nvSpPr>
          <p:spPr bwMode="auto">
            <a:xfrm>
              <a:off x="3657" y="3030"/>
              <a:ext cx="414" cy="771"/>
            </a:xfrm>
            <a:custGeom>
              <a:avLst/>
              <a:gdLst/>
              <a:ahLst/>
              <a:cxnLst>
                <a:cxn ang="0">
                  <a:pos x="184" y="10"/>
                </a:cxn>
                <a:cxn ang="0">
                  <a:pos x="128" y="62"/>
                </a:cxn>
                <a:cxn ang="0">
                  <a:pos x="44" y="190"/>
                </a:cxn>
                <a:cxn ang="0">
                  <a:pos x="5" y="442"/>
                </a:cxn>
                <a:cxn ang="0">
                  <a:pos x="71" y="622"/>
                </a:cxn>
                <a:cxn ang="0">
                  <a:pos x="191" y="682"/>
                </a:cxn>
                <a:cxn ang="0">
                  <a:pos x="281" y="664"/>
                </a:cxn>
                <a:cxn ang="0">
                  <a:pos x="336" y="610"/>
                </a:cxn>
                <a:cxn ang="0">
                  <a:pos x="364" y="498"/>
                </a:cxn>
                <a:cxn ang="0">
                  <a:pos x="364" y="350"/>
                </a:cxn>
                <a:cxn ang="0">
                  <a:pos x="344" y="250"/>
                </a:cxn>
                <a:cxn ang="0">
                  <a:pos x="328" y="214"/>
                </a:cxn>
                <a:cxn ang="0">
                  <a:pos x="287" y="124"/>
                </a:cxn>
                <a:cxn ang="0">
                  <a:pos x="184" y="10"/>
                </a:cxn>
              </a:cxnLst>
              <a:rect l="0" t="0" r="r" b="b"/>
              <a:pathLst>
                <a:path w="369" h="689">
                  <a:moveTo>
                    <a:pt x="184" y="10"/>
                  </a:moveTo>
                  <a:cubicBezTo>
                    <a:pt x="158" y="0"/>
                    <a:pt x="151" y="32"/>
                    <a:pt x="128" y="62"/>
                  </a:cubicBezTo>
                  <a:cubicBezTo>
                    <a:pt x="105" y="92"/>
                    <a:pt x="64" y="127"/>
                    <a:pt x="44" y="190"/>
                  </a:cubicBezTo>
                  <a:cubicBezTo>
                    <a:pt x="24" y="253"/>
                    <a:pt x="0" y="370"/>
                    <a:pt x="5" y="442"/>
                  </a:cubicBezTo>
                  <a:cubicBezTo>
                    <a:pt x="10" y="514"/>
                    <a:pt x="40" y="582"/>
                    <a:pt x="71" y="622"/>
                  </a:cubicBezTo>
                  <a:cubicBezTo>
                    <a:pt x="102" y="662"/>
                    <a:pt x="156" y="675"/>
                    <a:pt x="191" y="682"/>
                  </a:cubicBezTo>
                  <a:cubicBezTo>
                    <a:pt x="226" y="689"/>
                    <a:pt x="257" y="676"/>
                    <a:pt x="281" y="664"/>
                  </a:cubicBezTo>
                  <a:cubicBezTo>
                    <a:pt x="305" y="652"/>
                    <a:pt x="322" y="637"/>
                    <a:pt x="336" y="610"/>
                  </a:cubicBezTo>
                  <a:cubicBezTo>
                    <a:pt x="350" y="583"/>
                    <a:pt x="359" y="541"/>
                    <a:pt x="364" y="498"/>
                  </a:cubicBezTo>
                  <a:cubicBezTo>
                    <a:pt x="369" y="455"/>
                    <a:pt x="367" y="391"/>
                    <a:pt x="364" y="350"/>
                  </a:cubicBezTo>
                  <a:cubicBezTo>
                    <a:pt x="361" y="309"/>
                    <a:pt x="350" y="273"/>
                    <a:pt x="344" y="250"/>
                  </a:cubicBezTo>
                  <a:cubicBezTo>
                    <a:pt x="338" y="227"/>
                    <a:pt x="337" y="235"/>
                    <a:pt x="328" y="214"/>
                  </a:cubicBezTo>
                  <a:cubicBezTo>
                    <a:pt x="319" y="193"/>
                    <a:pt x="311" y="158"/>
                    <a:pt x="287" y="124"/>
                  </a:cubicBezTo>
                  <a:cubicBezTo>
                    <a:pt x="263" y="90"/>
                    <a:pt x="212" y="21"/>
                    <a:pt x="184" y="10"/>
                  </a:cubicBez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4" name="Oval 42"/>
            <p:cNvSpPr>
              <a:spLocks noChangeArrowheads="1"/>
            </p:cNvSpPr>
            <p:nvPr/>
          </p:nvSpPr>
          <p:spPr bwMode="auto">
            <a:xfrm>
              <a:off x="3801" y="2283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5" name="Line 43"/>
            <p:cNvSpPr>
              <a:spLocks noChangeShapeType="1"/>
            </p:cNvSpPr>
            <p:nvPr/>
          </p:nvSpPr>
          <p:spPr bwMode="auto">
            <a:xfrm>
              <a:off x="3854" y="2391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6" name="Oval 44"/>
            <p:cNvSpPr>
              <a:spLocks noChangeArrowheads="1"/>
            </p:cNvSpPr>
            <p:nvPr/>
          </p:nvSpPr>
          <p:spPr bwMode="auto">
            <a:xfrm>
              <a:off x="4147" y="2632"/>
              <a:ext cx="108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7" name="Oval 45"/>
            <p:cNvSpPr>
              <a:spLocks noChangeArrowheads="1"/>
            </p:cNvSpPr>
            <p:nvPr/>
          </p:nvSpPr>
          <p:spPr bwMode="auto">
            <a:xfrm>
              <a:off x="3801" y="2981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8" name="Line 46"/>
            <p:cNvSpPr>
              <a:spLocks noChangeShapeType="1"/>
            </p:cNvSpPr>
            <p:nvPr/>
          </p:nvSpPr>
          <p:spPr bwMode="auto">
            <a:xfrm>
              <a:off x="3898" y="2374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9" name="Line 47"/>
            <p:cNvSpPr>
              <a:spLocks noChangeShapeType="1"/>
            </p:cNvSpPr>
            <p:nvPr/>
          </p:nvSpPr>
          <p:spPr bwMode="auto">
            <a:xfrm flipH="1">
              <a:off x="3895" y="2733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40" name="Text Box 48"/>
            <p:cNvSpPr txBox="1">
              <a:spLocks noChangeArrowheads="1"/>
            </p:cNvSpPr>
            <p:nvPr/>
          </p:nvSpPr>
          <p:spPr bwMode="auto">
            <a:xfrm>
              <a:off x="3621" y="2214"/>
              <a:ext cx="150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341041" name="Text Box 49"/>
            <p:cNvSpPr txBox="1">
              <a:spLocks noChangeArrowheads="1"/>
            </p:cNvSpPr>
            <p:nvPr/>
          </p:nvSpPr>
          <p:spPr bwMode="auto">
            <a:xfrm>
              <a:off x="4015" y="23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2" name="Text Box 50"/>
            <p:cNvSpPr txBox="1">
              <a:spLocks noChangeArrowheads="1"/>
            </p:cNvSpPr>
            <p:nvPr/>
          </p:nvSpPr>
          <p:spPr bwMode="auto">
            <a:xfrm>
              <a:off x="4032" y="28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4" name="Text Box 52"/>
            <p:cNvSpPr txBox="1">
              <a:spLocks noChangeArrowheads="1"/>
            </p:cNvSpPr>
            <p:nvPr/>
          </p:nvSpPr>
          <p:spPr bwMode="auto">
            <a:xfrm>
              <a:off x="3738" y="3431"/>
              <a:ext cx="244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r>
                <a:rPr lang="en-US" baseline="-25000">
                  <a:latin typeface="+mn-lt"/>
                </a:rPr>
                <a:t>-1</a:t>
              </a:r>
              <a:endParaRPr lang="en-US">
                <a:latin typeface="+mn-lt"/>
              </a:endParaRPr>
            </a:p>
          </p:txBody>
        </p:sp>
        <p:sp>
          <p:nvSpPr>
            <p:cNvPr id="341052" name="Text Box 60"/>
            <p:cNvSpPr txBox="1">
              <a:spLocks noChangeArrowheads="1"/>
            </p:cNvSpPr>
            <p:nvPr/>
          </p:nvSpPr>
          <p:spPr bwMode="auto">
            <a:xfrm>
              <a:off x="3619" y="2555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for </a:t>
            </a:r>
            <a:r>
              <a:rPr lang="en-US" smtClean="0"/>
              <a:t>Dijkstra</a:t>
            </a:r>
            <a:endParaRPr lang="en-US"/>
          </a:p>
        </p:txBody>
      </p:sp>
      <p:grpSp>
        <p:nvGrpSpPr>
          <p:cNvPr id="162" name="Group 161"/>
          <p:cNvGrpSpPr/>
          <p:nvPr/>
        </p:nvGrpSpPr>
        <p:grpSpPr>
          <a:xfrm>
            <a:off x="1214661" y="1489668"/>
            <a:ext cx="4302125" cy="1795621"/>
            <a:chOff x="1584325" y="1917700"/>
            <a:chExt cx="4302125" cy="1795621"/>
          </a:xfrm>
        </p:grpSpPr>
        <p:sp>
          <p:nvSpPr>
            <p:cNvPr id="5" name="Oval 4"/>
            <p:cNvSpPr/>
            <p:nvPr/>
          </p:nvSpPr>
          <p:spPr bwMode="auto">
            <a:xfrm>
              <a:off x="158432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38569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18706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78980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98843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59117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38" name="Straight Arrow Connector 37"/>
            <p:cNvCxnSpPr>
              <a:stCxn id="5" idx="6"/>
              <a:endCxn id="6" idx="2"/>
            </p:cNvCxnSpPr>
            <p:nvPr/>
          </p:nvCxnSpPr>
          <p:spPr bwMode="auto">
            <a:xfrm>
              <a:off x="187960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>
              <a:stCxn id="6" idx="6"/>
              <a:endCxn id="7" idx="2"/>
            </p:cNvCxnSpPr>
            <p:nvPr/>
          </p:nvCxnSpPr>
          <p:spPr bwMode="auto">
            <a:xfrm>
              <a:off x="268097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Straight Arrow Connector 41"/>
            <p:cNvCxnSpPr>
              <a:stCxn id="7" idx="6"/>
              <a:endCxn id="9" idx="2"/>
            </p:cNvCxnSpPr>
            <p:nvPr/>
          </p:nvCxnSpPr>
          <p:spPr bwMode="auto">
            <a:xfrm>
              <a:off x="348234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stCxn id="8" idx="6"/>
              <a:endCxn id="11" idx="2"/>
            </p:cNvCxnSpPr>
            <p:nvPr/>
          </p:nvCxnSpPr>
          <p:spPr bwMode="auto">
            <a:xfrm>
              <a:off x="508508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032000" y="2632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13150" y="26257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25750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238750" y="2632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13" name="Straight Arrow Connector 112"/>
            <p:cNvCxnSpPr>
              <a:stCxn id="9" idx="6"/>
              <a:endCxn id="8" idx="2"/>
            </p:cNvCxnSpPr>
            <p:nvPr/>
          </p:nvCxnSpPr>
          <p:spPr bwMode="auto">
            <a:xfrm>
              <a:off x="428371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5" name="Curved Connector 114"/>
            <p:cNvCxnSpPr>
              <a:stCxn id="6" idx="7"/>
              <a:endCxn id="9" idx="1"/>
            </p:cNvCxnSpPr>
            <p:nvPr/>
          </p:nvCxnSpPr>
          <p:spPr bwMode="auto">
            <a:xfrm rot="5400000" flipH="1" flipV="1">
              <a:off x="333470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Curved Connector 116"/>
            <p:cNvCxnSpPr>
              <a:stCxn id="5" idx="7"/>
              <a:endCxn id="7" idx="1"/>
            </p:cNvCxnSpPr>
            <p:nvPr/>
          </p:nvCxnSpPr>
          <p:spPr bwMode="auto">
            <a:xfrm rot="5400000" flipH="1" flipV="1">
              <a:off x="253333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Curved Connector 124"/>
            <p:cNvCxnSpPr>
              <a:stCxn id="7" idx="7"/>
              <a:endCxn id="8" idx="1"/>
            </p:cNvCxnSpPr>
            <p:nvPr/>
          </p:nvCxnSpPr>
          <p:spPr bwMode="auto">
            <a:xfrm rot="5400000" flipH="1" flipV="1">
              <a:off x="413607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Curved Connector 127"/>
            <p:cNvCxnSpPr>
              <a:stCxn id="9" idx="7"/>
              <a:endCxn id="11" idx="1"/>
            </p:cNvCxnSpPr>
            <p:nvPr/>
          </p:nvCxnSpPr>
          <p:spPr bwMode="auto">
            <a:xfrm rot="5400000" flipH="1" flipV="1">
              <a:off x="493744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Curved Connector 130"/>
            <p:cNvCxnSpPr>
              <a:stCxn id="6" idx="0"/>
              <a:endCxn id="8" idx="0"/>
            </p:cNvCxnSpPr>
            <p:nvPr/>
          </p:nvCxnSpPr>
          <p:spPr bwMode="auto">
            <a:xfrm rot="5400000" flipH="1" flipV="1">
              <a:off x="3735388" y="1409383"/>
              <a:ext cx="1588" cy="2404110"/>
            </a:xfrm>
            <a:prstGeom prst="curvedConnector3">
              <a:avLst>
                <a:gd name="adj1" fmla="val 3438918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Curved Connector 134"/>
            <p:cNvCxnSpPr>
              <a:stCxn id="5" idx="0"/>
              <a:endCxn id="9" idx="0"/>
            </p:cNvCxnSpPr>
            <p:nvPr/>
          </p:nvCxnSpPr>
          <p:spPr bwMode="auto">
            <a:xfrm rot="5400000" flipH="1" flipV="1">
              <a:off x="2934018" y="1409383"/>
              <a:ext cx="1588" cy="2404110"/>
            </a:xfrm>
            <a:prstGeom prst="curvedConnector3">
              <a:avLst>
                <a:gd name="adj1" fmla="val 3318955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Curved Connector 138"/>
            <p:cNvCxnSpPr>
              <a:stCxn id="7" idx="0"/>
              <a:endCxn id="11" idx="0"/>
            </p:cNvCxnSpPr>
            <p:nvPr/>
          </p:nvCxnSpPr>
          <p:spPr bwMode="auto">
            <a:xfrm rot="5400000" flipH="1" flipV="1">
              <a:off x="4536758" y="1409383"/>
              <a:ext cx="1588" cy="2404110"/>
            </a:xfrm>
            <a:prstGeom prst="curvedConnector3">
              <a:avLst>
                <a:gd name="adj1" fmla="val 3438918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Curved Connector 142"/>
            <p:cNvCxnSpPr>
              <a:stCxn id="5" idx="5"/>
              <a:endCxn id="8" idx="3"/>
            </p:cNvCxnSpPr>
            <p:nvPr/>
          </p:nvCxnSpPr>
          <p:spPr bwMode="auto">
            <a:xfrm rot="16200000" flipH="1">
              <a:off x="3334702" y="1365126"/>
              <a:ext cx="1588" cy="2996689"/>
            </a:xfrm>
            <a:prstGeom prst="curvedConnector3">
              <a:avLst>
                <a:gd name="adj1" fmla="val 2511600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Curved Connector 146"/>
            <p:cNvCxnSpPr>
              <a:stCxn id="6" idx="5"/>
              <a:endCxn id="11" idx="3"/>
            </p:cNvCxnSpPr>
            <p:nvPr/>
          </p:nvCxnSpPr>
          <p:spPr bwMode="auto">
            <a:xfrm rot="16200000" flipH="1">
              <a:off x="4136072" y="1365126"/>
              <a:ext cx="1588" cy="2996689"/>
            </a:xfrm>
            <a:prstGeom prst="curvedConnector3">
              <a:avLst>
                <a:gd name="adj1" fmla="val 2511600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1" name="Curved Connector 150"/>
            <p:cNvCxnSpPr>
              <a:stCxn id="5" idx="4"/>
              <a:endCxn id="11" idx="4"/>
            </p:cNvCxnSpPr>
            <p:nvPr/>
          </p:nvCxnSpPr>
          <p:spPr bwMode="auto">
            <a:xfrm rot="16200000" flipH="1">
              <a:off x="3735388" y="903288"/>
              <a:ext cx="1588" cy="4006850"/>
            </a:xfrm>
            <a:prstGeom prst="curvedConnector3">
              <a:avLst>
                <a:gd name="adj1" fmla="val 43186411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457700" y="26257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60600" y="22606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099050" y="2273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165600" y="22479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162300" y="2273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463800" y="19685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5</a:t>
              </a:r>
              <a:endParaRPr lang="en-US" dirty="0">
                <a:latin typeface="+mn-lt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622800" y="19240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5</a:t>
              </a:r>
              <a:endParaRPr lang="en-US" dirty="0">
                <a:latin typeface="+mn-lt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83000" y="19177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5</a:t>
              </a:r>
              <a:endParaRPr lang="en-US" dirty="0">
                <a:latin typeface="+mn-lt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08400" y="3467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9</a:t>
              </a:r>
              <a:endParaRPr lang="en-US" dirty="0">
                <a:latin typeface="+mn-lt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08250" y="30607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7</a:t>
              </a:r>
              <a:endParaRPr lang="en-US" dirty="0">
                <a:latin typeface="+mn-l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56150" y="30797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 smtClean="0">
                  <a:latin typeface="+mn-lt"/>
                </a:rPr>
                <a:t>7</a:t>
              </a:r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65.1|51.5|3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80157522</TotalTime>
  <Pages>9</Pages>
  <Words>124</Words>
  <Application>Microsoft Macintosh PowerPoint</Application>
  <PresentationFormat>Letter Paper (8.5x11 in)</PresentationFormat>
  <Paragraphs>107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1_Blank Presentation</vt:lpstr>
      <vt:lpstr>Blank Presentation</vt:lpstr>
      <vt:lpstr>spath</vt:lpstr>
      <vt:lpstr>sptree</vt:lpstr>
      <vt:lpstr>simplePath</vt:lpstr>
      <vt:lpstr>sptProp</vt:lpstr>
      <vt:lpstr>sptProof</vt:lpstr>
      <vt:lpstr>PowerPoint Presentation</vt:lpstr>
      <vt:lpstr>Worst-Case for Dijkstra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986</cp:revision>
  <cp:lastPrinted>2012-01-11T20:24:24Z</cp:lastPrinted>
  <dcterms:created xsi:type="dcterms:W3CDTF">2012-02-20T17:19:08Z</dcterms:created>
  <dcterms:modified xsi:type="dcterms:W3CDTF">2013-01-08T16:29:51Z</dcterms:modified>
</cp:coreProperties>
</file>