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13"/>
  </p:notesMasterIdLst>
  <p:handoutMasterIdLst>
    <p:handoutMasterId r:id="rId14"/>
  </p:handoutMasterIdLst>
  <p:sldIdLst>
    <p:sldId id="722" r:id="rId3"/>
    <p:sldId id="730" r:id="rId4"/>
    <p:sldId id="731" r:id="rId5"/>
    <p:sldId id="784" r:id="rId6"/>
    <p:sldId id="774" r:id="rId7"/>
    <p:sldId id="785" r:id="rId8"/>
    <p:sldId id="778" r:id="rId9"/>
    <p:sldId id="779" r:id="rId10"/>
    <p:sldId id="787" r:id="rId11"/>
    <p:sldId id="786" r:id="rId12"/>
  </p:sldIdLst>
  <p:sldSz cx="9144000" cy="6858000" type="letter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B97234"/>
    <a:srgbClr val="FFFFCC"/>
    <a:srgbClr val="CCFF99"/>
    <a:srgbClr val="CCFFCC"/>
    <a:srgbClr val="993300"/>
    <a:srgbClr val="99FF99"/>
    <a:srgbClr val="BBE0E3"/>
    <a:srgbClr val="FFFF99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20" autoAdjust="0"/>
    <p:restoredTop sz="96405" autoAdjust="0"/>
  </p:normalViewPr>
  <p:slideViewPr>
    <p:cSldViewPr snapToGrid="0">
      <p:cViewPr varScale="1">
        <p:scale>
          <a:sx n="122" d="100"/>
          <a:sy n="122" d="100"/>
        </p:scale>
        <p:origin x="50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1815" y="-87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7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167" y="-1697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167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ea typeface="+mn-ea"/>
              </a:defRPr>
            </a:lvl1pPr>
          </a:lstStyle>
          <a:p>
            <a:pPr>
              <a:defRPr/>
            </a:pPr>
            <a:fld id="{FAEE4B5F-E73A-4284-9AA9-DD72BA92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78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7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167" y="-1697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167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3FC361A-BD9F-4A25-BAFF-443257819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334" y="4409419"/>
            <a:ext cx="5120717" cy="417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1" tIns="47539" rIns="93491" bIns="475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89644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6725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3450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8588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5313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1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2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11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3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300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C28970-D724-4DB9-AAC0-2BF6D143B42E}" type="slidenum">
              <a:rPr lang="en-US"/>
              <a:pPr/>
              <a:t>4</a:t>
            </a:fld>
            <a:endParaRPr lang="en-US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7BE6D2-573F-4776-AA0D-FAF9B95EF864}" type="slidenum">
              <a:rPr lang="en-US"/>
              <a:pPr/>
              <a:t>5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7BE6D2-573F-4776-AA0D-FAF9B95EF864}" type="slidenum">
              <a:rPr lang="en-US"/>
              <a:pPr/>
              <a:t>6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77097B-4D15-454D-B97B-99DFC2ADF84D}" type="slidenum">
              <a:rPr lang="en-US"/>
              <a:pPr/>
              <a:t>7</a:t>
            </a:fld>
            <a:endParaRPr lang="en-US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A98E5A-D21A-4CE4-949D-AA254571700F}" type="slidenum">
              <a:rPr lang="en-US"/>
              <a:pPr/>
              <a:t>8</a:t>
            </a:fld>
            <a:endParaRPr lang="en-US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163" y="1374775"/>
            <a:ext cx="2125662" cy="358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374775"/>
            <a:ext cx="6227763" cy="358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75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568325"/>
            <a:ext cx="2214563" cy="529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" y="568325"/>
            <a:ext cx="6492875" cy="529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119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0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1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2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3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4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6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7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8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9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0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1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2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3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4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5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6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7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8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9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0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1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2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3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4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5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6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7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8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9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0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1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2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3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4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5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6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7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8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9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0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1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0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027" name="Group 183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185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8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0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1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2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3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4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5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6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7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8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9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0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1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2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3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4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5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6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7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8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1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2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3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4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5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6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7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8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9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0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1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2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3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4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5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6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7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8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9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0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1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2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3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4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84" name="Group 183"/>
          <p:cNvGrpSpPr/>
          <p:nvPr userDrawn="1"/>
        </p:nvGrpSpPr>
        <p:grpSpPr>
          <a:xfrm>
            <a:off x="0" y="-3810"/>
            <a:ext cx="9158923" cy="636271"/>
            <a:chOff x="0" y="-3810"/>
            <a:chExt cx="9158923" cy="636271"/>
          </a:xfrm>
        </p:grpSpPr>
        <p:sp>
          <p:nvSpPr>
            <p:cNvPr id="236" name="Rectangle 235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3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1037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242" name="Oval 241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034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239" name="Rectangle 238"/>
            <p:cNvSpPr/>
            <p:nvPr/>
          </p:nvSpPr>
          <p:spPr bwMode="auto">
            <a:xfrm>
              <a:off x="6314123" y="147003"/>
              <a:ext cx="2844800" cy="485458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240" name="Parallelogram 239"/>
            <p:cNvSpPr/>
            <p:nvPr/>
          </p:nvSpPr>
          <p:spPr bwMode="auto">
            <a:xfrm rot="16200000">
              <a:off x="5871369" y="189706"/>
              <a:ext cx="636270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9" name="Rectangle 115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95288" y="1374775"/>
            <a:ext cx="8110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9012" name="Rectangle 116"/>
          <p:cNvSpPr>
            <a:spLocks noChangeArrowheads="1"/>
          </p:cNvSpPr>
          <p:nvPr userDrawn="1"/>
        </p:nvSpPr>
        <p:spPr bwMode="auto">
          <a:xfrm>
            <a:off x="0" y="3455988"/>
            <a:ext cx="9144000" cy="3429000"/>
          </a:xfrm>
          <a:prstGeom prst="rect">
            <a:avLst/>
          </a:prstGeom>
          <a:solidFill>
            <a:srgbClr val="7F0813"/>
          </a:soli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1" name="Rectangle 11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0" y="3816350"/>
            <a:ext cx="8077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401638" indent="-290513" algn="l" rtl="0" eaLnBrk="0" fontAlgn="base" hangingPunct="0">
        <a:spcBef>
          <a:spcPct val="20000"/>
        </a:spcBef>
        <a:spcAft>
          <a:spcPct val="0"/>
        </a:spcAft>
        <a:buClr>
          <a:srgbClr val="99FF99"/>
        </a:buClr>
        <a:buSzPct val="75000"/>
        <a:buFont typeface="Wingdings" pitchFamily="2" charset="2"/>
        <a:buChar char="n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8016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charset="0"/>
          <a:ea typeface="+mn-ea"/>
        </a:defRPr>
      </a:lvl2pPr>
      <a:lvl3pPr marL="11445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09995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6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7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8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9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0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1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2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3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4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5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6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7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8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9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0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1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2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3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4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5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6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7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8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9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7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8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9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0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1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2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3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4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5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6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7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8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4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2051" name="Group 189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9926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7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8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9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0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1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2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3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8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9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0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1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2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3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4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5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6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7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8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9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0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1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2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3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4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5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6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7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8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0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1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2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3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4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5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6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7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8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9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0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1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5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210061" name="Text Box 141"/>
          <p:cNvSpPr txBox="1">
            <a:spLocks noChangeArrowheads="1"/>
          </p:cNvSpPr>
          <p:nvPr userDrawn="1"/>
        </p:nvSpPr>
        <p:spPr bwMode="auto">
          <a:xfrm>
            <a:off x="8831263" y="6640513"/>
            <a:ext cx="265112" cy="1825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fld id="{D0E80D24-7EEF-4ADF-894F-7FF439887A26}" type="slidenum">
              <a:rPr lang="en-US" sz="1200">
                <a:solidFill>
                  <a:schemeClr val="tx1"/>
                </a:solidFill>
                <a:latin typeface="Verdana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sz="120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12700" y="17526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4" name="Rectangle 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22238" y="568325"/>
            <a:ext cx="8750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grpSp>
        <p:nvGrpSpPr>
          <p:cNvPr id="133" name="Group 132"/>
          <p:cNvGrpSpPr/>
          <p:nvPr userDrawn="1"/>
        </p:nvGrpSpPr>
        <p:grpSpPr>
          <a:xfrm>
            <a:off x="0" y="-3810"/>
            <a:ext cx="9150972" cy="632460"/>
            <a:chOff x="0" y="-3810"/>
            <a:chExt cx="9150972" cy="632460"/>
          </a:xfrm>
        </p:grpSpPr>
        <p:sp>
          <p:nvSpPr>
            <p:cNvPr id="153" name="Rectangle 152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57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2061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159" name="Oval 158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0" name="Freeform 159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1" name="Freeform 160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2058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156" name="Rectangle 155"/>
            <p:cNvSpPr/>
            <p:nvPr/>
          </p:nvSpPr>
          <p:spPr bwMode="auto">
            <a:xfrm>
              <a:off x="6303314" y="145098"/>
              <a:ext cx="2847658" cy="483552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157" name="Parallelogram 156"/>
            <p:cNvSpPr/>
            <p:nvPr/>
          </p:nvSpPr>
          <p:spPr bwMode="auto">
            <a:xfrm rot="16200000">
              <a:off x="5867228" y="187801"/>
              <a:ext cx="632459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</a:t>
            </a:r>
            <a:r>
              <a:rPr lang="en-US" i="1"/>
              <a:t>d</a:t>
            </a:r>
            <a:r>
              <a:rPr lang="en-US"/>
              <a:t>-Heaps as Arrays</a:t>
            </a:r>
            <a:endParaRPr lang="en-US" i="1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EFD405F-9ADE-364E-BB35-D4954349CF51}"/>
              </a:ext>
            </a:extLst>
          </p:cNvPr>
          <p:cNvGrpSpPr/>
          <p:nvPr/>
        </p:nvGrpSpPr>
        <p:grpSpPr>
          <a:xfrm>
            <a:off x="1926869" y="4691665"/>
            <a:ext cx="496112" cy="1033463"/>
            <a:chOff x="1926869" y="4691665"/>
            <a:chExt cx="496112" cy="1033463"/>
          </a:xfrm>
        </p:grpSpPr>
        <p:sp>
          <p:nvSpPr>
            <p:cNvPr id="334961" name="Text Box 113"/>
            <p:cNvSpPr txBox="1">
              <a:spLocks noChangeArrowheads="1"/>
            </p:cNvSpPr>
            <p:nvPr/>
          </p:nvSpPr>
          <p:spPr bwMode="auto">
            <a:xfrm>
              <a:off x="1926869" y="4691665"/>
              <a:ext cx="45762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item</a:t>
              </a:r>
            </a:p>
          </p:txBody>
        </p:sp>
        <p:sp>
          <p:nvSpPr>
            <p:cNvPr id="334962" name="Text Box 114"/>
            <p:cNvSpPr txBox="1">
              <a:spLocks noChangeArrowheads="1"/>
            </p:cNvSpPr>
            <p:nvPr/>
          </p:nvSpPr>
          <p:spPr bwMode="auto">
            <a:xfrm>
              <a:off x="2059451" y="5479065"/>
              <a:ext cx="36353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key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90A8760-9616-F747-BBFF-9B806582BC3B}"/>
              </a:ext>
            </a:extLst>
          </p:cNvPr>
          <p:cNvGrpSpPr/>
          <p:nvPr/>
        </p:nvGrpSpPr>
        <p:grpSpPr>
          <a:xfrm>
            <a:off x="1964766" y="1991327"/>
            <a:ext cx="5645315" cy="2060575"/>
            <a:chOff x="1964766" y="1991327"/>
            <a:chExt cx="5645315" cy="2060575"/>
          </a:xfrm>
        </p:grpSpPr>
        <p:grpSp>
          <p:nvGrpSpPr>
            <p:cNvPr id="2" name="Group 118"/>
            <p:cNvGrpSpPr>
              <a:grpSpLocks/>
            </p:cNvGrpSpPr>
            <p:nvPr/>
          </p:nvGrpSpPr>
          <p:grpSpPr bwMode="auto">
            <a:xfrm>
              <a:off x="1964766" y="1991327"/>
              <a:ext cx="3651251" cy="2060575"/>
              <a:chOff x="2510" y="2330"/>
              <a:chExt cx="2300" cy="1298"/>
            </a:xfrm>
          </p:grpSpPr>
          <p:sp>
            <p:nvSpPr>
              <p:cNvPr id="334967" name="Line 119"/>
              <p:cNvSpPr>
                <a:spLocks noChangeShapeType="1"/>
              </p:cNvSpPr>
              <p:nvPr/>
            </p:nvSpPr>
            <p:spPr bwMode="auto">
              <a:xfrm flipH="1">
                <a:off x="2826" y="2421"/>
                <a:ext cx="717" cy="5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68" name="Line 120"/>
              <p:cNvSpPr>
                <a:spLocks noChangeShapeType="1"/>
              </p:cNvSpPr>
              <p:nvPr/>
            </p:nvSpPr>
            <p:spPr bwMode="auto">
              <a:xfrm flipH="1">
                <a:off x="2590" y="2949"/>
                <a:ext cx="245" cy="3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69" name="Line 121"/>
              <p:cNvSpPr>
                <a:spLocks noChangeShapeType="1"/>
              </p:cNvSpPr>
              <p:nvPr/>
            </p:nvSpPr>
            <p:spPr bwMode="auto">
              <a:xfrm flipH="1" flipV="1">
                <a:off x="2854" y="2978"/>
                <a:ext cx="0" cy="3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70" name="Line 122"/>
              <p:cNvSpPr>
                <a:spLocks noChangeShapeType="1"/>
              </p:cNvSpPr>
              <p:nvPr/>
            </p:nvSpPr>
            <p:spPr bwMode="auto">
              <a:xfrm flipH="1" flipV="1">
                <a:off x="2863" y="2940"/>
                <a:ext cx="236" cy="40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71" name="Line 123"/>
              <p:cNvSpPr>
                <a:spLocks noChangeShapeType="1"/>
              </p:cNvSpPr>
              <p:nvPr/>
            </p:nvSpPr>
            <p:spPr bwMode="auto">
              <a:xfrm flipV="1">
                <a:off x="3345" y="2968"/>
                <a:ext cx="245" cy="3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72" name="Line 124"/>
              <p:cNvSpPr>
                <a:spLocks noChangeShapeType="1"/>
              </p:cNvSpPr>
              <p:nvPr/>
            </p:nvSpPr>
            <p:spPr bwMode="auto">
              <a:xfrm flipV="1">
                <a:off x="3600" y="2921"/>
                <a:ext cx="0" cy="4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73" name="Line 125"/>
              <p:cNvSpPr>
                <a:spLocks noChangeShapeType="1"/>
              </p:cNvSpPr>
              <p:nvPr/>
            </p:nvSpPr>
            <p:spPr bwMode="auto">
              <a:xfrm flipH="1" flipV="1">
                <a:off x="3619" y="2959"/>
                <a:ext cx="245" cy="40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74" name="Line 126"/>
              <p:cNvSpPr>
                <a:spLocks noChangeShapeType="1"/>
              </p:cNvSpPr>
              <p:nvPr/>
            </p:nvSpPr>
            <p:spPr bwMode="auto">
              <a:xfrm flipH="1" flipV="1">
                <a:off x="4104" y="3030"/>
                <a:ext cx="0" cy="22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75" name="Line 127"/>
              <p:cNvSpPr>
                <a:spLocks noChangeShapeType="1"/>
              </p:cNvSpPr>
              <p:nvPr/>
            </p:nvSpPr>
            <p:spPr bwMode="auto">
              <a:xfrm flipH="1" flipV="1">
                <a:off x="3607" y="2431"/>
                <a:ext cx="465" cy="44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76" name="Oval 128"/>
              <p:cNvSpPr>
                <a:spLocks noChangeArrowheads="1"/>
              </p:cNvSpPr>
              <p:nvPr/>
            </p:nvSpPr>
            <p:spPr bwMode="auto">
              <a:xfrm>
                <a:off x="2762" y="2848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h</a:t>
                </a:r>
              </a:p>
            </p:txBody>
          </p:sp>
          <p:sp>
            <p:nvSpPr>
              <p:cNvPr id="334977" name="Oval 129"/>
              <p:cNvSpPr>
                <a:spLocks noChangeArrowheads="1"/>
              </p:cNvSpPr>
              <p:nvPr/>
            </p:nvSpPr>
            <p:spPr bwMode="auto">
              <a:xfrm>
                <a:off x="2510" y="325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bIns="64008" anchor="ctr"/>
              <a:lstStyle/>
              <a:p>
                <a:pPr algn="ctr"/>
                <a:r>
                  <a:rPr lang="en-US" i="1">
                    <a:latin typeface="+mn-lt"/>
                  </a:rPr>
                  <a:t>j</a:t>
                </a:r>
              </a:p>
            </p:txBody>
          </p:sp>
          <p:sp>
            <p:nvSpPr>
              <p:cNvPr id="334978" name="Oval 130"/>
              <p:cNvSpPr>
                <a:spLocks noChangeArrowheads="1"/>
              </p:cNvSpPr>
              <p:nvPr/>
            </p:nvSpPr>
            <p:spPr bwMode="auto">
              <a:xfrm>
                <a:off x="2759" y="325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bIns="64008" anchor="ctr"/>
              <a:lstStyle/>
              <a:p>
                <a:pPr algn="ctr"/>
                <a:r>
                  <a:rPr lang="en-US" i="1">
                    <a:latin typeface="+mn-lt"/>
                  </a:rPr>
                  <a:t>a</a:t>
                </a:r>
              </a:p>
            </p:txBody>
          </p:sp>
          <p:sp>
            <p:nvSpPr>
              <p:cNvPr id="334979" name="Oval 131"/>
              <p:cNvSpPr>
                <a:spLocks noChangeArrowheads="1"/>
              </p:cNvSpPr>
              <p:nvPr/>
            </p:nvSpPr>
            <p:spPr bwMode="auto">
              <a:xfrm>
                <a:off x="3008" y="325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bIns="64008" anchor="ctr"/>
              <a:lstStyle/>
              <a:p>
                <a:pPr algn="ctr"/>
                <a:r>
                  <a:rPr lang="en-US" i="1">
                    <a:latin typeface="+mn-lt"/>
                  </a:rPr>
                  <a:t>k</a:t>
                </a:r>
              </a:p>
            </p:txBody>
          </p:sp>
          <p:sp>
            <p:nvSpPr>
              <p:cNvPr id="334980" name="Oval 132"/>
              <p:cNvSpPr>
                <a:spLocks noChangeArrowheads="1"/>
              </p:cNvSpPr>
              <p:nvPr/>
            </p:nvSpPr>
            <p:spPr bwMode="auto">
              <a:xfrm>
                <a:off x="3257" y="325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bIns="64008" anchor="ctr"/>
              <a:lstStyle/>
              <a:p>
                <a:pPr algn="ctr"/>
                <a:r>
                  <a:rPr lang="en-US" i="1">
                    <a:latin typeface="+mn-lt"/>
                  </a:rPr>
                  <a:t>g</a:t>
                </a:r>
              </a:p>
            </p:txBody>
          </p:sp>
          <p:sp>
            <p:nvSpPr>
              <p:cNvPr id="334981" name="Oval 133"/>
              <p:cNvSpPr>
                <a:spLocks noChangeArrowheads="1"/>
              </p:cNvSpPr>
              <p:nvPr/>
            </p:nvSpPr>
            <p:spPr bwMode="auto">
              <a:xfrm>
                <a:off x="3506" y="325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bIns="64008" anchor="ctr"/>
              <a:lstStyle/>
              <a:p>
                <a:pPr algn="ctr"/>
                <a:r>
                  <a:rPr lang="en-US" i="1">
                    <a:latin typeface="+mn-lt"/>
                  </a:rPr>
                  <a:t>e</a:t>
                </a:r>
              </a:p>
            </p:txBody>
          </p:sp>
          <p:sp>
            <p:nvSpPr>
              <p:cNvPr id="334982" name="Oval 134"/>
              <p:cNvSpPr>
                <a:spLocks noChangeArrowheads="1"/>
              </p:cNvSpPr>
              <p:nvPr/>
            </p:nvSpPr>
            <p:spPr bwMode="auto">
              <a:xfrm>
                <a:off x="3755" y="325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bIns="64008" anchor="ctr"/>
              <a:lstStyle/>
              <a:p>
                <a:pPr algn="ctr"/>
                <a:r>
                  <a:rPr lang="en-US" i="1">
                    <a:latin typeface="+mn-lt"/>
                  </a:rPr>
                  <a:t>f</a:t>
                </a:r>
              </a:p>
            </p:txBody>
          </p:sp>
          <p:sp>
            <p:nvSpPr>
              <p:cNvPr id="334983" name="Oval 135"/>
              <p:cNvSpPr>
                <a:spLocks noChangeArrowheads="1"/>
              </p:cNvSpPr>
              <p:nvPr/>
            </p:nvSpPr>
            <p:spPr bwMode="auto">
              <a:xfrm>
                <a:off x="4008" y="3253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bIns="64008" anchor="ctr"/>
              <a:lstStyle/>
              <a:p>
                <a:pPr algn="ctr"/>
                <a:r>
                  <a:rPr lang="en-US" i="1">
                    <a:latin typeface="+mn-lt"/>
                  </a:rPr>
                  <a:t>c</a:t>
                </a:r>
              </a:p>
            </p:txBody>
          </p:sp>
          <p:sp>
            <p:nvSpPr>
              <p:cNvPr id="334984" name="Oval 136"/>
              <p:cNvSpPr>
                <a:spLocks noChangeArrowheads="1"/>
              </p:cNvSpPr>
              <p:nvPr/>
            </p:nvSpPr>
            <p:spPr bwMode="auto">
              <a:xfrm>
                <a:off x="4010" y="2841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i</a:t>
                </a:r>
              </a:p>
            </p:txBody>
          </p:sp>
          <p:sp>
            <p:nvSpPr>
              <p:cNvPr id="334985" name="Line 137"/>
              <p:cNvSpPr>
                <a:spLocks noChangeShapeType="1"/>
              </p:cNvSpPr>
              <p:nvPr/>
            </p:nvSpPr>
            <p:spPr bwMode="auto">
              <a:xfrm>
                <a:off x="3588" y="2478"/>
                <a:ext cx="0" cy="4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86" name="Oval 138"/>
              <p:cNvSpPr>
                <a:spLocks noChangeArrowheads="1"/>
              </p:cNvSpPr>
              <p:nvPr/>
            </p:nvSpPr>
            <p:spPr bwMode="auto">
              <a:xfrm>
                <a:off x="3486" y="233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d</a:t>
                </a:r>
              </a:p>
            </p:txBody>
          </p:sp>
          <p:sp>
            <p:nvSpPr>
              <p:cNvPr id="334987" name="Oval 139"/>
              <p:cNvSpPr>
                <a:spLocks noChangeArrowheads="1"/>
              </p:cNvSpPr>
              <p:nvPr/>
            </p:nvSpPr>
            <p:spPr bwMode="auto">
              <a:xfrm>
                <a:off x="3496" y="2847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b</a:t>
                </a:r>
              </a:p>
            </p:txBody>
          </p:sp>
          <p:sp>
            <p:nvSpPr>
              <p:cNvPr id="334988" name="Text Box 140"/>
              <p:cNvSpPr txBox="1">
                <a:spLocks noChangeArrowheads="1"/>
              </p:cNvSpPr>
              <p:nvPr/>
            </p:nvSpPr>
            <p:spPr bwMode="auto">
              <a:xfrm>
                <a:off x="2549" y="3473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5</a:t>
                </a:r>
              </a:p>
            </p:txBody>
          </p:sp>
          <p:sp>
            <p:nvSpPr>
              <p:cNvPr id="334989" name="Text Box 141"/>
              <p:cNvSpPr txBox="1">
                <a:spLocks noChangeArrowheads="1"/>
              </p:cNvSpPr>
              <p:nvPr/>
            </p:nvSpPr>
            <p:spPr bwMode="auto">
              <a:xfrm>
                <a:off x="2799" y="3473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6</a:t>
                </a:r>
              </a:p>
            </p:txBody>
          </p:sp>
          <p:sp>
            <p:nvSpPr>
              <p:cNvPr id="334990" name="Text Box 142"/>
              <p:cNvSpPr txBox="1">
                <a:spLocks noChangeArrowheads="1"/>
              </p:cNvSpPr>
              <p:nvPr/>
            </p:nvSpPr>
            <p:spPr bwMode="auto">
              <a:xfrm>
                <a:off x="3049" y="3473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8</a:t>
                </a:r>
              </a:p>
            </p:txBody>
          </p:sp>
          <p:sp>
            <p:nvSpPr>
              <p:cNvPr id="334991" name="Text Box 143"/>
              <p:cNvSpPr txBox="1">
                <a:spLocks noChangeArrowheads="1"/>
              </p:cNvSpPr>
              <p:nvPr/>
            </p:nvSpPr>
            <p:spPr bwMode="auto">
              <a:xfrm>
                <a:off x="3299" y="3473"/>
                <a:ext cx="16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15</a:t>
                </a:r>
              </a:p>
            </p:txBody>
          </p:sp>
          <p:sp>
            <p:nvSpPr>
              <p:cNvPr id="334992" name="Text Box 144"/>
              <p:cNvSpPr txBox="1">
                <a:spLocks noChangeArrowheads="1"/>
              </p:cNvSpPr>
              <p:nvPr/>
            </p:nvSpPr>
            <p:spPr bwMode="auto">
              <a:xfrm>
                <a:off x="3549" y="3473"/>
                <a:ext cx="16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11</a:t>
                </a:r>
              </a:p>
            </p:txBody>
          </p:sp>
          <p:sp>
            <p:nvSpPr>
              <p:cNvPr id="334993" name="Text Box 145"/>
              <p:cNvSpPr txBox="1">
                <a:spLocks noChangeArrowheads="1"/>
              </p:cNvSpPr>
              <p:nvPr/>
            </p:nvSpPr>
            <p:spPr bwMode="auto">
              <a:xfrm>
                <a:off x="3799" y="3473"/>
                <a:ext cx="16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12</a:t>
                </a:r>
              </a:p>
            </p:txBody>
          </p:sp>
          <p:sp>
            <p:nvSpPr>
              <p:cNvPr id="334994" name="Text Box 146"/>
              <p:cNvSpPr txBox="1">
                <a:spLocks noChangeArrowheads="1"/>
              </p:cNvSpPr>
              <p:nvPr/>
            </p:nvSpPr>
            <p:spPr bwMode="auto">
              <a:xfrm>
                <a:off x="4050" y="3473"/>
                <a:ext cx="16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13</a:t>
                </a:r>
              </a:p>
            </p:txBody>
          </p:sp>
          <p:sp>
            <p:nvSpPr>
              <p:cNvPr id="334995" name="Text Box 147"/>
              <p:cNvSpPr txBox="1">
                <a:spLocks noChangeArrowheads="1"/>
              </p:cNvSpPr>
              <p:nvPr/>
            </p:nvSpPr>
            <p:spPr bwMode="auto">
              <a:xfrm>
                <a:off x="4224" y="2836"/>
                <a:ext cx="16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10</a:t>
                </a:r>
              </a:p>
            </p:txBody>
          </p:sp>
          <p:sp>
            <p:nvSpPr>
              <p:cNvPr id="334996" name="Text Box 148"/>
              <p:cNvSpPr txBox="1">
                <a:spLocks noChangeArrowheads="1"/>
              </p:cNvSpPr>
              <p:nvPr/>
            </p:nvSpPr>
            <p:spPr bwMode="auto">
              <a:xfrm>
                <a:off x="3709" y="2836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7</a:t>
                </a:r>
              </a:p>
            </p:txBody>
          </p:sp>
          <p:sp>
            <p:nvSpPr>
              <p:cNvPr id="334997" name="Text Box 149"/>
              <p:cNvSpPr txBox="1">
                <a:spLocks noChangeArrowheads="1"/>
              </p:cNvSpPr>
              <p:nvPr/>
            </p:nvSpPr>
            <p:spPr bwMode="auto">
              <a:xfrm>
                <a:off x="2977" y="2835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4</a:t>
                </a:r>
              </a:p>
            </p:txBody>
          </p:sp>
          <p:sp>
            <p:nvSpPr>
              <p:cNvPr id="334998" name="Text Box 150"/>
              <p:cNvSpPr txBox="1">
                <a:spLocks noChangeArrowheads="1"/>
              </p:cNvSpPr>
              <p:nvPr/>
            </p:nvSpPr>
            <p:spPr bwMode="auto">
              <a:xfrm>
                <a:off x="3709" y="2330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4</a:t>
                </a:r>
              </a:p>
            </p:txBody>
          </p:sp>
          <p:sp>
            <p:nvSpPr>
              <p:cNvPr id="334999" name="Line 151"/>
              <p:cNvSpPr>
                <a:spLocks noChangeShapeType="1"/>
              </p:cNvSpPr>
              <p:nvPr/>
            </p:nvSpPr>
            <p:spPr bwMode="auto">
              <a:xfrm flipH="1">
                <a:off x="4355" y="2752"/>
                <a:ext cx="15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5000" name="Text Box 152"/>
              <p:cNvSpPr txBox="1">
                <a:spLocks noChangeArrowheads="1"/>
              </p:cNvSpPr>
              <p:nvPr/>
            </p:nvSpPr>
            <p:spPr bwMode="auto">
              <a:xfrm>
                <a:off x="4530" y="2672"/>
                <a:ext cx="229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key</a:t>
                </a:r>
              </a:p>
            </p:txBody>
          </p:sp>
          <p:sp>
            <p:nvSpPr>
              <p:cNvPr id="335001" name="Line 153"/>
              <p:cNvSpPr>
                <a:spLocks noChangeShapeType="1"/>
              </p:cNvSpPr>
              <p:nvPr/>
            </p:nvSpPr>
            <p:spPr bwMode="auto">
              <a:xfrm flipH="1">
                <a:off x="4154" y="2591"/>
                <a:ext cx="359" cy="21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5002" name="Text Box 154"/>
              <p:cNvSpPr txBox="1">
                <a:spLocks noChangeArrowheads="1"/>
              </p:cNvSpPr>
              <p:nvPr/>
            </p:nvSpPr>
            <p:spPr bwMode="auto">
              <a:xfrm>
                <a:off x="4521" y="2495"/>
                <a:ext cx="289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item</a:t>
                </a:r>
              </a:p>
            </p:txBody>
          </p:sp>
        </p:grpSp>
        <p:grpSp>
          <p:nvGrpSpPr>
            <p:cNvPr id="88" name="Group 54">
              <a:extLst>
                <a:ext uri="{FF2B5EF4-FFF2-40B4-BE49-F238E27FC236}">
                  <a16:creationId xmlns:a16="http://schemas.microsoft.com/office/drawing/2014/main" id="{AFE19E9C-78C7-1441-91BE-662E16C6C9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193" y="2150871"/>
              <a:ext cx="1512888" cy="1425575"/>
              <a:chOff x="704" y="2452"/>
              <a:chExt cx="953" cy="898"/>
            </a:xfrm>
          </p:grpSpPr>
          <p:sp>
            <p:nvSpPr>
              <p:cNvPr id="89" name="Freeform 9">
                <a:extLst>
                  <a:ext uri="{FF2B5EF4-FFF2-40B4-BE49-F238E27FC236}">
                    <a16:creationId xmlns:a16="http://schemas.microsoft.com/office/drawing/2014/main" id="{B7B7E02F-E4D0-5C4B-9270-1DC1791EB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4" y="3209"/>
                <a:ext cx="491" cy="141"/>
              </a:xfrm>
              <a:custGeom>
                <a:avLst/>
                <a:gdLst/>
                <a:ahLst/>
                <a:cxnLst>
                  <a:cxn ang="0">
                    <a:pos x="85" y="0"/>
                  </a:cxn>
                  <a:cxn ang="0">
                    <a:pos x="0" y="141"/>
                  </a:cxn>
                  <a:cxn ang="0">
                    <a:pos x="491" y="141"/>
                  </a:cxn>
                  <a:cxn ang="0">
                    <a:pos x="491" y="0"/>
                  </a:cxn>
                  <a:cxn ang="0">
                    <a:pos x="85" y="0"/>
                  </a:cxn>
                </a:cxnLst>
                <a:rect l="0" t="0" r="r" b="b"/>
                <a:pathLst>
                  <a:path w="491" h="141">
                    <a:moveTo>
                      <a:pt x="85" y="0"/>
                    </a:moveTo>
                    <a:lnTo>
                      <a:pt x="0" y="141"/>
                    </a:lnTo>
                    <a:lnTo>
                      <a:pt x="491" y="141"/>
                    </a:lnTo>
                    <a:lnTo>
                      <a:pt x="491" y="0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CCFFFF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AutoShape 4">
                <a:extLst>
                  <a:ext uri="{FF2B5EF4-FFF2-40B4-BE49-F238E27FC236}">
                    <a16:creationId xmlns:a16="http://schemas.microsoft.com/office/drawing/2014/main" id="{DC6D4E6B-38F5-4A4D-9265-BDD478AA6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" y="2452"/>
                <a:ext cx="869" cy="765"/>
              </a:xfrm>
              <a:prstGeom prst="triangle">
                <a:avLst>
                  <a:gd name="adj" fmla="val 50000"/>
                </a:avLst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5">
                <a:extLst>
                  <a:ext uri="{FF2B5EF4-FFF2-40B4-BE49-F238E27FC236}">
                    <a16:creationId xmlns:a16="http://schemas.microsoft.com/office/drawing/2014/main" id="{E78E123A-325E-284A-AE4A-216A9DB3B9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3" y="3076"/>
                <a:ext cx="70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6">
                <a:extLst>
                  <a:ext uri="{FF2B5EF4-FFF2-40B4-BE49-F238E27FC236}">
                    <a16:creationId xmlns:a16="http://schemas.microsoft.com/office/drawing/2014/main" id="{A3BC62DF-D802-2C4F-B024-58D72A357F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8" y="2921"/>
                <a:ext cx="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Line 7">
                <a:extLst>
                  <a:ext uri="{FF2B5EF4-FFF2-40B4-BE49-F238E27FC236}">
                    <a16:creationId xmlns:a16="http://schemas.microsoft.com/office/drawing/2014/main" id="{B7D49346-7B42-FB47-A061-C43641EF41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3" y="2767"/>
                <a:ext cx="35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Line 8">
                <a:extLst>
                  <a:ext uri="{FF2B5EF4-FFF2-40B4-BE49-F238E27FC236}">
                    <a16:creationId xmlns:a16="http://schemas.microsoft.com/office/drawing/2014/main" id="{481C8A43-A442-7E41-ADD0-752F579C30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1" y="2612"/>
                <a:ext cx="1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" name="Text Box 154">
              <a:extLst>
                <a:ext uri="{FF2B5EF4-FFF2-40B4-BE49-F238E27FC236}">
                  <a16:creationId xmlns:a16="http://schemas.microsoft.com/office/drawing/2014/main" id="{C8E7FCBB-698B-4849-84AA-73B1ED8AEC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8023" y="3664473"/>
              <a:ext cx="1207062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heap-shape</a:t>
              </a:r>
            </a:p>
          </p:txBody>
        </p:sp>
      </p:grp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E2A670C-A691-2040-9CC3-50D3D3B58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379734"/>
              </p:ext>
            </p:extLst>
          </p:nvPr>
        </p:nvGraphicFramePr>
        <p:xfrm>
          <a:off x="2488641" y="4257627"/>
          <a:ext cx="421268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971">
                  <a:extLst>
                    <a:ext uri="{9D8B030D-6E8A-4147-A177-3AD203B41FA5}">
                      <a16:colId xmlns:a16="http://schemas.microsoft.com/office/drawing/2014/main" val="640118428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903925527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3522703834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4192684507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1124189406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3550805750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2600010507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2769723244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3202532797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2581875702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572256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34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/>
                        <a:t>i</a:t>
                      </a:r>
                      <a:endParaRPr lang="en-US" sz="16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457164"/>
                  </a:ext>
                </a:extLst>
              </a:tr>
            </a:tbl>
          </a:graphicData>
        </a:graphic>
      </p:graphicFrame>
      <p:graphicFrame>
        <p:nvGraphicFramePr>
          <p:cNvPr id="102" name="Table 8">
            <a:extLst>
              <a:ext uri="{FF2B5EF4-FFF2-40B4-BE49-F238E27FC236}">
                <a16:creationId xmlns:a16="http://schemas.microsoft.com/office/drawing/2014/main" id="{41146AD0-9153-A94C-9200-965D064A3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187858"/>
              </p:ext>
            </p:extLst>
          </p:nvPr>
        </p:nvGraphicFramePr>
        <p:xfrm>
          <a:off x="2488641" y="5052525"/>
          <a:ext cx="421268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971">
                  <a:extLst>
                    <a:ext uri="{9D8B030D-6E8A-4147-A177-3AD203B41FA5}">
                      <a16:colId xmlns:a16="http://schemas.microsoft.com/office/drawing/2014/main" val="640118428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903925527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3522703834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4192684507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1124189406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3550805750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2600010507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2769723244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3202532797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2581875702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572256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34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45716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 93">
            <a:extLst>
              <a:ext uri="{FF2B5EF4-FFF2-40B4-BE49-F238E27FC236}">
                <a16:creationId xmlns:a16="http://schemas.microsoft.com/office/drawing/2014/main" id="{77E4D4DD-8F1D-0590-3D9A-7D14C173250E}"/>
              </a:ext>
            </a:extLst>
          </p:cNvPr>
          <p:cNvSpPr/>
          <p:nvPr/>
        </p:nvSpPr>
        <p:spPr bwMode="auto">
          <a:xfrm>
            <a:off x="1866900" y="3187700"/>
            <a:ext cx="6235700" cy="1612900"/>
          </a:xfrm>
          <a:custGeom>
            <a:avLst/>
            <a:gdLst>
              <a:gd name="connsiteX0" fmla="*/ 0 w 6235700"/>
              <a:gd name="connsiteY0" fmla="*/ 1612900 h 1612900"/>
              <a:gd name="connsiteX1" fmla="*/ 2247900 w 6235700"/>
              <a:gd name="connsiteY1" fmla="*/ 1498600 h 1612900"/>
              <a:gd name="connsiteX2" fmla="*/ 4597400 w 6235700"/>
              <a:gd name="connsiteY2" fmla="*/ 901700 h 1612900"/>
              <a:gd name="connsiteX3" fmla="*/ 6235700 w 6235700"/>
              <a:gd name="connsiteY3" fmla="*/ 0 h 1612900"/>
              <a:gd name="connsiteX4" fmla="*/ 6235700 w 6235700"/>
              <a:gd name="connsiteY4" fmla="*/ 0 h 1612900"/>
              <a:gd name="connsiteX5" fmla="*/ 6235700 w 6235700"/>
              <a:gd name="connsiteY5" fmla="*/ 0 h 161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35700" h="1612900">
                <a:moveTo>
                  <a:pt x="0" y="1612900"/>
                </a:moveTo>
                <a:lnTo>
                  <a:pt x="2247900" y="1498600"/>
                </a:lnTo>
                <a:lnTo>
                  <a:pt x="4597400" y="901700"/>
                </a:lnTo>
                <a:lnTo>
                  <a:pt x="6235700" y="0"/>
                </a:lnTo>
                <a:lnTo>
                  <a:pt x="6235700" y="0"/>
                </a:lnTo>
                <a:lnTo>
                  <a:pt x="6235700" y="0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E25C7A7-64D5-65B5-4F25-BB2F90D7778D}"/>
              </a:ext>
            </a:extLst>
          </p:cNvPr>
          <p:cNvGrpSpPr/>
          <p:nvPr/>
        </p:nvGrpSpPr>
        <p:grpSpPr>
          <a:xfrm>
            <a:off x="2316062" y="2408207"/>
            <a:ext cx="3219612" cy="2082004"/>
            <a:chOff x="1962994" y="3875432"/>
            <a:chExt cx="3219612" cy="2082004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03F483B-A982-4D4E-4334-CA6CBB1581DB}"/>
                </a:ext>
              </a:extLst>
            </p:cNvPr>
            <p:cNvSpPr/>
            <p:nvPr/>
          </p:nvSpPr>
          <p:spPr bwMode="auto">
            <a:xfrm>
              <a:off x="1962994" y="3875432"/>
              <a:ext cx="3219612" cy="2082004"/>
            </a:xfrm>
            <a:custGeom>
              <a:avLst/>
              <a:gdLst>
                <a:gd name="connsiteX0" fmla="*/ 5758 w 3188051"/>
                <a:gd name="connsiteY0" fmla="*/ 0 h 2027976"/>
                <a:gd name="connsiteX1" fmla="*/ 3188051 w 3188051"/>
                <a:gd name="connsiteY1" fmla="*/ 0 h 2027976"/>
                <a:gd name="connsiteX2" fmla="*/ 3183524 w 3188051"/>
                <a:gd name="connsiteY2" fmla="*/ 1498348 h 2027976"/>
                <a:gd name="connsiteX3" fmla="*/ 1231 w 3188051"/>
                <a:gd name="connsiteY3" fmla="*/ 2027976 h 2027976"/>
                <a:gd name="connsiteX4" fmla="*/ 5758 w 3188051"/>
                <a:gd name="connsiteY4" fmla="*/ 0 h 2027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8051" h="2027976">
                  <a:moveTo>
                    <a:pt x="5758" y="0"/>
                  </a:moveTo>
                  <a:lnTo>
                    <a:pt x="3188051" y="0"/>
                  </a:lnTo>
                  <a:lnTo>
                    <a:pt x="3183524" y="1498348"/>
                  </a:lnTo>
                  <a:lnTo>
                    <a:pt x="1231" y="2027976"/>
                  </a:lnTo>
                  <a:cubicBezTo>
                    <a:pt x="-278" y="1351984"/>
                    <a:pt x="-1786" y="675992"/>
                    <a:pt x="5758" y="0"/>
                  </a:cubicBezTo>
                  <a:close/>
                </a:path>
              </a:pathLst>
            </a:cu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87531C5-ADF9-B9BB-B900-4CCAF744397A}"/>
                </a:ext>
              </a:extLst>
            </p:cNvPr>
            <p:cNvSpPr/>
            <p:nvPr/>
          </p:nvSpPr>
          <p:spPr bwMode="auto">
            <a:xfrm>
              <a:off x="2051616" y="3979545"/>
              <a:ext cx="3046492" cy="1842381"/>
            </a:xfrm>
            <a:custGeom>
              <a:avLst/>
              <a:gdLst>
                <a:gd name="connsiteX0" fmla="*/ 5758 w 3188051"/>
                <a:gd name="connsiteY0" fmla="*/ 0 h 2027976"/>
                <a:gd name="connsiteX1" fmla="*/ 3188051 w 3188051"/>
                <a:gd name="connsiteY1" fmla="*/ 0 h 2027976"/>
                <a:gd name="connsiteX2" fmla="*/ 3183524 w 3188051"/>
                <a:gd name="connsiteY2" fmla="*/ 1498348 h 2027976"/>
                <a:gd name="connsiteX3" fmla="*/ 1231 w 3188051"/>
                <a:gd name="connsiteY3" fmla="*/ 2027976 h 2027976"/>
                <a:gd name="connsiteX4" fmla="*/ 5758 w 3188051"/>
                <a:gd name="connsiteY4" fmla="*/ 0 h 2027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8051" h="2027976">
                  <a:moveTo>
                    <a:pt x="5758" y="0"/>
                  </a:moveTo>
                  <a:lnTo>
                    <a:pt x="3188051" y="0"/>
                  </a:lnTo>
                  <a:lnTo>
                    <a:pt x="3183524" y="1498348"/>
                  </a:lnTo>
                  <a:lnTo>
                    <a:pt x="1231" y="2027976"/>
                  </a:lnTo>
                  <a:cubicBezTo>
                    <a:pt x="-278" y="1351984"/>
                    <a:pt x="-1786" y="675992"/>
                    <a:pt x="5758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rgbClr val="CCFFFF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2B2E4E2-7163-B7DC-A430-9252BBAF8600}"/>
                </a:ext>
              </a:extLst>
            </p:cNvPr>
            <p:cNvSpPr/>
            <p:nvPr/>
          </p:nvSpPr>
          <p:spPr bwMode="auto">
            <a:xfrm>
              <a:off x="3427743" y="3904855"/>
              <a:ext cx="54320" cy="5432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B9723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E3AA911-A9E4-13E2-1961-D14FDEB44F41}"/>
                </a:ext>
              </a:extLst>
            </p:cNvPr>
            <p:cNvSpPr/>
            <p:nvPr/>
          </p:nvSpPr>
          <p:spPr bwMode="auto">
            <a:xfrm>
              <a:off x="1988621" y="3916169"/>
              <a:ext cx="54320" cy="5432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B9723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FCEFE4-A568-1761-D947-675660BCFD84}"/>
                </a:ext>
              </a:extLst>
            </p:cNvPr>
            <p:cNvSpPr/>
            <p:nvPr/>
          </p:nvSpPr>
          <p:spPr bwMode="auto">
            <a:xfrm>
              <a:off x="1994271" y="5861913"/>
              <a:ext cx="54320" cy="5432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B9723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0BAC11-3649-DEB9-B5DA-9A977A3EC3C4}"/>
                </a:ext>
              </a:extLst>
            </p:cNvPr>
            <p:cNvSpPr/>
            <p:nvPr/>
          </p:nvSpPr>
          <p:spPr bwMode="auto">
            <a:xfrm>
              <a:off x="5104143" y="5353409"/>
              <a:ext cx="54320" cy="5432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B9723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C4EB8F2-BB97-8C3F-16AE-E66006C9E10D}"/>
                </a:ext>
              </a:extLst>
            </p:cNvPr>
            <p:cNvSpPr/>
            <p:nvPr/>
          </p:nvSpPr>
          <p:spPr bwMode="auto">
            <a:xfrm>
              <a:off x="5115458" y="3916169"/>
              <a:ext cx="54320" cy="5432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B9723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111A72B-57C8-D9D6-0ABC-9ABC94B36224}"/>
                </a:ext>
              </a:extLst>
            </p:cNvPr>
            <p:cNvSpPr/>
            <p:nvPr/>
          </p:nvSpPr>
          <p:spPr bwMode="auto">
            <a:xfrm>
              <a:off x="3545640" y="5617469"/>
              <a:ext cx="54320" cy="5432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B9723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AE93F1D-75F8-F5B7-18F5-D6F8F3AC246D}"/>
              </a:ext>
            </a:extLst>
          </p:cNvPr>
          <p:cNvGrpSpPr/>
          <p:nvPr/>
        </p:nvGrpSpPr>
        <p:grpSpPr>
          <a:xfrm rot="20205614">
            <a:off x="5438811" y="2335459"/>
            <a:ext cx="1145944" cy="1380654"/>
            <a:chOff x="6136662" y="3925225"/>
            <a:chExt cx="1145944" cy="1380654"/>
          </a:xfrm>
        </p:grpSpPr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3728C7AC-0FBB-8820-661C-0F2FD97347DB}"/>
                </a:ext>
              </a:extLst>
            </p:cNvPr>
            <p:cNvSpPr/>
            <p:nvPr/>
          </p:nvSpPr>
          <p:spPr bwMode="auto">
            <a:xfrm>
              <a:off x="6136662" y="3925225"/>
              <a:ext cx="1145944" cy="1380654"/>
            </a:xfrm>
            <a:prstGeom prst="triangle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F1AC65E-99BB-C77F-F54A-18DAF0541E4C}"/>
                </a:ext>
              </a:extLst>
            </p:cNvPr>
            <p:cNvSpPr/>
            <p:nvPr/>
          </p:nvSpPr>
          <p:spPr bwMode="auto">
            <a:xfrm>
              <a:off x="6682474" y="3995388"/>
              <a:ext cx="54320" cy="5432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B9723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41ED24-91B8-5B3C-2906-1FF925B6DE2A}"/>
                </a:ext>
              </a:extLst>
            </p:cNvPr>
            <p:cNvSpPr/>
            <p:nvPr/>
          </p:nvSpPr>
          <p:spPr bwMode="auto">
            <a:xfrm>
              <a:off x="7182329" y="5233453"/>
              <a:ext cx="54320" cy="5432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B9723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4A3F996-4DC6-A2BD-A908-CC38730B9789}"/>
                </a:ext>
              </a:extLst>
            </p:cNvPr>
            <p:cNvSpPr/>
            <p:nvPr/>
          </p:nvSpPr>
          <p:spPr bwMode="auto">
            <a:xfrm>
              <a:off x="6178480" y="5237978"/>
              <a:ext cx="54320" cy="5432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B9723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70C969AD-9C98-5054-3AF0-8CBCAC84E49C}"/>
                </a:ext>
              </a:extLst>
            </p:cNvPr>
            <p:cNvSpPr/>
            <p:nvPr/>
          </p:nvSpPr>
          <p:spPr bwMode="auto">
            <a:xfrm>
              <a:off x="6221162" y="4067816"/>
              <a:ext cx="967480" cy="1165637"/>
            </a:xfrm>
            <a:prstGeom prst="triangle">
              <a:avLst/>
            </a:prstGeom>
            <a:noFill/>
            <a:ln w="9525" cap="flat" cmpd="sng" algn="ctr">
              <a:solidFill>
                <a:srgbClr val="CCFFFF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  <p:sp>
        <p:nvSpPr>
          <p:cNvPr id="62" name="Text Box 90">
            <a:extLst>
              <a:ext uri="{FF2B5EF4-FFF2-40B4-BE49-F238E27FC236}">
                <a16:creationId xmlns:a16="http://schemas.microsoft.com/office/drawing/2014/main" id="{4DE38482-2FD0-DA36-2359-B21560B09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4700" y="4517245"/>
            <a:ext cx="864019" cy="21544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latin typeface="+mn-lt"/>
              </a:rPr>
              <a:t>stanchion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12EA78F-0744-1D81-5A62-EC0C5CD3522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073400" y="4923691"/>
            <a:ext cx="285303" cy="5307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4" name="Text Box 90">
            <a:extLst>
              <a:ext uri="{FF2B5EF4-FFF2-40B4-BE49-F238E27FC236}">
                <a16:creationId xmlns:a16="http://schemas.microsoft.com/office/drawing/2014/main" id="{1AA0B540-23EC-0919-151B-08B26612B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6397"/>
            <a:ext cx="9144000" cy="65651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+mn-lt"/>
              </a:rPr>
              <a:t>Partial Top View of Boat – starboard side</a:t>
            </a:r>
          </a:p>
        </p:txBody>
      </p:sp>
      <p:sp>
        <p:nvSpPr>
          <p:cNvPr id="75" name="Text Box 90">
            <a:extLst>
              <a:ext uri="{FF2B5EF4-FFF2-40B4-BE49-F238E27FC236}">
                <a16:creationId xmlns:a16="http://schemas.microsoft.com/office/drawing/2014/main" id="{642ED7DE-3234-E846-4EDF-F288C94C3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2999" y="6616700"/>
            <a:ext cx="378177" cy="23944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>
                <a:latin typeface="+mn-lt"/>
              </a:rPr>
              <a:t>2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E1549D8-284E-7C74-4E2B-B783650D5DA5}"/>
              </a:ext>
            </a:extLst>
          </p:cNvPr>
          <p:cNvSpPr/>
          <p:nvPr/>
        </p:nvSpPr>
        <p:spPr bwMode="auto">
          <a:xfrm>
            <a:off x="5510274" y="2141102"/>
            <a:ext cx="342900" cy="257601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0326D3C-012C-FD05-51A7-B8E9F1B8E8E0}"/>
              </a:ext>
            </a:extLst>
          </p:cNvPr>
          <p:cNvSpPr/>
          <p:nvPr/>
        </p:nvSpPr>
        <p:spPr bwMode="auto">
          <a:xfrm>
            <a:off x="1285631" y="2213551"/>
            <a:ext cx="4211815" cy="11985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80" name="Arc 79">
            <a:extLst>
              <a:ext uri="{FF2B5EF4-FFF2-40B4-BE49-F238E27FC236}">
                <a16:creationId xmlns:a16="http://schemas.microsoft.com/office/drawing/2014/main" id="{F534256B-59FB-FEDC-BD02-199B726F3304}"/>
              </a:ext>
            </a:extLst>
          </p:cNvPr>
          <p:cNvSpPr/>
          <p:nvPr/>
        </p:nvSpPr>
        <p:spPr bwMode="auto">
          <a:xfrm>
            <a:off x="-5044482" y="-2514600"/>
            <a:ext cx="14458111" cy="7438291"/>
          </a:xfrm>
          <a:prstGeom prst="arc">
            <a:avLst>
              <a:gd name="adj1" fmla="val 558582"/>
              <a:gd name="adj2" fmla="val 6442645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67313CA-1DB2-0302-7EA4-FB0B665EB89E}"/>
              </a:ext>
            </a:extLst>
          </p:cNvPr>
          <p:cNvSpPr/>
          <p:nvPr/>
        </p:nvSpPr>
        <p:spPr bwMode="auto">
          <a:xfrm>
            <a:off x="6371883" y="4029996"/>
            <a:ext cx="105117" cy="1051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1457DC7-3191-22D3-BEE1-D1C4FB1A679F}"/>
              </a:ext>
            </a:extLst>
          </p:cNvPr>
          <p:cNvSpPr/>
          <p:nvPr/>
        </p:nvSpPr>
        <p:spPr bwMode="auto">
          <a:xfrm>
            <a:off x="1814927" y="4757743"/>
            <a:ext cx="105117" cy="1051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F784654-024E-8FBE-7963-5DA9ED4DB43E}"/>
              </a:ext>
            </a:extLst>
          </p:cNvPr>
          <p:cNvSpPr/>
          <p:nvPr/>
        </p:nvSpPr>
        <p:spPr bwMode="auto">
          <a:xfrm>
            <a:off x="4066799" y="4627226"/>
            <a:ext cx="105117" cy="1051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B59EAFC-E783-C87D-A6CC-9FEFFC822659}"/>
              </a:ext>
            </a:extLst>
          </p:cNvPr>
          <p:cNvSpPr/>
          <p:nvPr/>
        </p:nvSpPr>
        <p:spPr bwMode="auto">
          <a:xfrm>
            <a:off x="8020850" y="3138317"/>
            <a:ext cx="105117" cy="1051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CDA8A45-B785-C659-806F-9477124E7B28}"/>
              </a:ext>
            </a:extLst>
          </p:cNvPr>
          <p:cNvCxnSpPr>
            <a:cxnSpLocks/>
          </p:cNvCxnSpPr>
          <p:nvPr/>
        </p:nvCxnSpPr>
        <p:spPr bwMode="auto">
          <a:xfrm flipH="1">
            <a:off x="2579934" y="1877504"/>
            <a:ext cx="250154" cy="33229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88" name="Text Box 90">
            <a:extLst>
              <a:ext uri="{FF2B5EF4-FFF2-40B4-BE49-F238E27FC236}">
                <a16:creationId xmlns:a16="http://schemas.microsoft.com/office/drawing/2014/main" id="{DE4866FE-F137-BC45-3042-965771AB5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0429" y="1647699"/>
            <a:ext cx="504946" cy="21544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latin typeface="+mn-lt"/>
              </a:rPr>
              <a:t>boom</a:t>
            </a:r>
          </a:p>
        </p:txBody>
      </p:sp>
      <p:sp>
        <p:nvSpPr>
          <p:cNvPr id="89" name="Text Box 90">
            <a:extLst>
              <a:ext uri="{FF2B5EF4-FFF2-40B4-BE49-F238E27FC236}">
                <a16:creationId xmlns:a16="http://schemas.microsoft.com/office/drawing/2014/main" id="{D1A2FD76-2102-9895-87AF-393065C16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065" y="1696871"/>
            <a:ext cx="445635" cy="21544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latin typeface="+mn-lt"/>
              </a:rPr>
              <a:t>mast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446F03A-EFAA-EC7E-3064-9323A6D07A96}"/>
              </a:ext>
            </a:extLst>
          </p:cNvPr>
          <p:cNvCxnSpPr>
            <a:cxnSpLocks/>
          </p:cNvCxnSpPr>
          <p:nvPr/>
        </p:nvCxnSpPr>
        <p:spPr bwMode="auto">
          <a:xfrm flipH="1">
            <a:off x="5828871" y="1855428"/>
            <a:ext cx="250154" cy="33229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1" name="Text Box 90">
            <a:extLst>
              <a:ext uri="{FF2B5EF4-FFF2-40B4-BE49-F238E27FC236}">
                <a16:creationId xmlns:a16="http://schemas.microsoft.com/office/drawing/2014/main" id="{B9DE0F4B-1044-0854-B3C1-83F6672CF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0608" y="5470883"/>
            <a:ext cx="327013" cy="21544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latin typeface="+mn-lt"/>
              </a:rPr>
              <a:t>hull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233FEB5-B462-15A4-8057-D13729C5AD5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451600" y="4129336"/>
            <a:ext cx="284283" cy="36087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E504A7F-D265-EBF1-597E-3A1E45A8D13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767107" y="4535248"/>
            <a:ext cx="285303" cy="5307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96" name="Text Box 90">
            <a:extLst>
              <a:ext uri="{FF2B5EF4-FFF2-40B4-BE49-F238E27FC236}">
                <a16:creationId xmlns:a16="http://schemas.microsoft.com/office/drawing/2014/main" id="{1742EDD2-737D-6500-135D-6F58AC16D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9644" y="5073607"/>
            <a:ext cx="589905" cy="21544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latin typeface="+mn-lt"/>
              </a:rPr>
              <a:t>lifeline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C59F0BD-6D77-153C-909C-1E97604C51D0}"/>
              </a:ext>
            </a:extLst>
          </p:cNvPr>
          <p:cNvCxnSpPr>
            <a:cxnSpLocks/>
          </p:cNvCxnSpPr>
          <p:nvPr/>
        </p:nvCxnSpPr>
        <p:spPr bwMode="auto">
          <a:xfrm flipH="1">
            <a:off x="2321348" y="4441053"/>
            <a:ext cx="39232" cy="33570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B41D322-DDFB-C312-5C7C-CD0E91518835}"/>
              </a:ext>
            </a:extLst>
          </p:cNvPr>
          <p:cNvCxnSpPr>
            <a:cxnSpLocks/>
          </p:cNvCxnSpPr>
          <p:nvPr/>
        </p:nvCxnSpPr>
        <p:spPr bwMode="auto">
          <a:xfrm>
            <a:off x="3929545" y="4190751"/>
            <a:ext cx="75456" cy="50354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690CDF7-6C63-28C5-FC87-973B535D2D61}"/>
              </a:ext>
            </a:extLst>
          </p:cNvPr>
          <p:cNvCxnSpPr>
            <a:cxnSpLocks/>
          </p:cNvCxnSpPr>
          <p:nvPr/>
        </p:nvCxnSpPr>
        <p:spPr bwMode="auto">
          <a:xfrm>
            <a:off x="5493165" y="3932055"/>
            <a:ext cx="108005" cy="37489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C558466-EDB0-F91B-7A08-8225018A0FF8}"/>
              </a:ext>
            </a:extLst>
          </p:cNvPr>
          <p:cNvCxnSpPr>
            <a:cxnSpLocks/>
          </p:cNvCxnSpPr>
          <p:nvPr/>
        </p:nvCxnSpPr>
        <p:spPr bwMode="auto">
          <a:xfrm>
            <a:off x="5802898" y="3829672"/>
            <a:ext cx="0" cy="43648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E8206A3-CBFC-CABB-4630-C7C1BE47A13C}"/>
              </a:ext>
            </a:extLst>
          </p:cNvPr>
          <p:cNvCxnSpPr>
            <a:cxnSpLocks/>
          </p:cNvCxnSpPr>
          <p:nvPr/>
        </p:nvCxnSpPr>
        <p:spPr bwMode="auto">
          <a:xfrm>
            <a:off x="6742795" y="3430519"/>
            <a:ext cx="382130" cy="28931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298E9D8-702F-3A3A-802F-2BE0D7E7B4F1}"/>
              </a:ext>
            </a:extLst>
          </p:cNvPr>
          <p:cNvCxnSpPr>
            <a:cxnSpLocks/>
          </p:cNvCxnSpPr>
          <p:nvPr/>
        </p:nvCxnSpPr>
        <p:spPr bwMode="auto">
          <a:xfrm flipH="1">
            <a:off x="3824168" y="1897331"/>
            <a:ext cx="440966" cy="41102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14" name="Text Box 90">
            <a:extLst>
              <a:ext uri="{FF2B5EF4-FFF2-40B4-BE49-F238E27FC236}">
                <a16:creationId xmlns:a16="http://schemas.microsoft.com/office/drawing/2014/main" id="{0FD97C23-B990-9948-3F7E-A8BDA34A4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0031" y="1573200"/>
            <a:ext cx="1247136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latin typeface="+mn-lt"/>
              </a:rPr>
              <a:t>attach to loop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with S-hook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BB2EC77-7EFA-1CB9-A285-E8DBB45C0121}"/>
              </a:ext>
            </a:extLst>
          </p:cNvPr>
          <p:cNvCxnSpPr>
            <a:cxnSpLocks/>
          </p:cNvCxnSpPr>
          <p:nvPr/>
        </p:nvCxnSpPr>
        <p:spPr bwMode="auto">
          <a:xfrm>
            <a:off x="3800310" y="2198789"/>
            <a:ext cx="7661" cy="17655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2" name="Freeform 121">
            <a:extLst>
              <a:ext uri="{FF2B5EF4-FFF2-40B4-BE49-F238E27FC236}">
                <a16:creationId xmlns:a16="http://schemas.microsoft.com/office/drawing/2014/main" id="{48AC7E2E-166A-4CB2-DB10-B23858CA9C97}"/>
              </a:ext>
            </a:extLst>
          </p:cNvPr>
          <p:cNvSpPr/>
          <p:nvPr/>
        </p:nvSpPr>
        <p:spPr bwMode="auto">
          <a:xfrm>
            <a:off x="3777888" y="2351932"/>
            <a:ext cx="76468" cy="100429"/>
          </a:xfrm>
          <a:custGeom>
            <a:avLst/>
            <a:gdLst>
              <a:gd name="connsiteX0" fmla="*/ 0 w 209311"/>
              <a:gd name="connsiteY0" fmla="*/ 31713 h 274898"/>
              <a:gd name="connsiteX1" fmla="*/ 68712 w 209311"/>
              <a:gd name="connsiteY1" fmla="*/ 0 h 274898"/>
              <a:gd name="connsiteX2" fmla="*/ 179708 w 209311"/>
              <a:gd name="connsiteY2" fmla="*/ 31713 h 274898"/>
              <a:gd name="connsiteX3" fmla="*/ 158566 w 209311"/>
              <a:gd name="connsiteY3" fmla="*/ 110996 h 274898"/>
              <a:gd name="connsiteX4" fmla="*/ 47570 w 209311"/>
              <a:gd name="connsiteY4" fmla="*/ 158566 h 274898"/>
              <a:gd name="connsiteX5" fmla="*/ 31713 w 209311"/>
              <a:gd name="connsiteY5" fmla="*/ 237849 h 274898"/>
              <a:gd name="connsiteX6" fmla="*/ 79283 w 209311"/>
              <a:gd name="connsiteY6" fmla="*/ 274848 h 274898"/>
              <a:gd name="connsiteX7" fmla="*/ 206136 w 209311"/>
              <a:gd name="connsiteY7" fmla="*/ 243135 h 274898"/>
              <a:gd name="connsiteX8" fmla="*/ 158566 w 209311"/>
              <a:gd name="connsiteY8" fmla="*/ 142709 h 27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311" h="274898">
                <a:moveTo>
                  <a:pt x="0" y="31713"/>
                </a:moveTo>
                <a:cubicBezTo>
                  <a:pt x="19380" y="15856"/>
                  <a:pt x="38761" y="0"/>
                  <a:pt x="68712" y="0"/>
                </a:cubicBezTo>
                <a:cubicBezTo>
                  <a:pt x="98663" y="0"/>
                  <a:pt x="164732" y="13214"/>
                  <a:pt x="179708" y="31713"/>
                </a:cubicBezTo>
                <a:cubicBezTo>
                  <a:pt x="194684" y="50212"/>
                  <a:pt x="180589" y="89854"/>
                  <a:pt x="158566" y="110996"/>
                </a:cubicBezTo>
                <a:cubicBezTo>
                  <a:pt x="136543" y="132138"/>
                  <a:pt x="68712" y="137424"/>
                  <a:pt x="47570" y="158566"/>
                </a:cubicBezTo>
                <a:cubicBezTo>
                  <a:pt x="26428" y="179708"/>
                  <a:pt x="26428" y="218469"/>
                  <a:pt x="31713" y="237849"/>
                </a:cubicBezTo>
                <a:cubicBezTo>
                  <a:pt x="36998" y="257229"/>
                  <a:pt x="50213" y="273967"/>
                  <a:pt x="79283" y="274848"/>
                </a:cubicBezTo>
                <a:cubicBezTo>
                  <a:pt x="108353" y="275729"/>
                  <a:pt x="192922" y="265158"/>
                  <a:pt x="206136" y="243135"/>
                </a:cubicBezTo>
                <a:cubicBezTo>
                  <a:pt x="219350" y="221112"/>
                  <a:pt x="188958" y="181910"/>
                  <a:pt x="158566" y="142709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124" name="Text Box 90">
            <a:extLst>
              <a:ext uri="{FF2B5EF4-FFF2-40B4-BE49-F238E27FC236}">
                <a16:creationId xmlns:a16="http://schemas.microsoft.com/office/drawing/2014/main" id="{AFE4000A-F743-7C9B-CB54-DF28FFD65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0614" y="2785532"/>
            <a:ext cx="908903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latin typeface="+mn-lt"/>
              </a:rPr>
              <a:t>bungee to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lifeline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DEBD710-293F-6362-50CA-6100F4E050E4}"/>
              </a:ext>
            </a:extLst>
          </p:cNvPr>
          <p:cNvCxnSpPr>
            <a:cxnSpLocks/>
          </p:cNvCxnSpPr>
          <p:nvPr/>
        </p:nvCxnSpPr>
        <p:spPr bwMode="auto">
          <a:xfrm flipH="1">
            <a:off x="6894573" y="3218312"/>
            <a:ext cx="250154" cy="33229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19322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</a:t>
            </a:r>
            <a:r>
              <a:rPr lang="en-US" i="1"/>
              <a:t>d</a:t>
            </a:r>
            <a:r>
              <a:rPr lang="en-US"/>
              <a:t>-Heaps as Arrays</a:t>
            </a:r>
            <a:endParaRPr lang="en-US" i="1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3CFA67-78F1-6642-993A-2CEB7F04775B}"/>
              </a:ext>
            </a:extLst>
          </p:cNvPr>
          <p:cNvGrpSpPr/>
          <p:nvPr/>
        </p:nvGrpSpPr>
        <p:grpSpPr>
          <a:xfrm>
            <a:off x="975172" y="1980441"/>
            <a:ext cx="4133334" cy="3717099"/>
            <a:chOff x="975172" y="1980441"/>
            <a:chExt cx="4133334" cy="3717099"/>
          </a:xfrm>
        </p:grpSpPr>
        <p:sp>
          <p:nvSpPr>
            <p:cNvPr id="334967" name="Line 119"/>
            <p:cNvSpPr>
              <a:spLocks noChangeShapeType="1"/>
            </p:cNvSpPr>
            <p:nvPr/>
          </p:nvSpPr>
          <p:spPr bwMode="auto">
            <a:xfrm flipH="1">
              <a:off x="2466416" y="2124904"/>
              <a:ext cx="1138238" cy="8239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68" name="Line 120"/>
            <p:cNvSpPr>
              <a:spLocks noChangeShapeType="1"/>
            </p:cNvSpPr>
            <p:nvPr/>
          </p:nvSpPr>
          <p:spPr bwMode="auto">
            <a:xfrm flipH="1">
              <a:off x="2091766" y="2963104"/>
              <a:ext cx="388938" cy="614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69" name="Line 121"/>
            <p:cNvSpPr>
              <a:spLocks noChangeShapeType="1"/>
            </p:cNvSpPr>
            <p:nvPr/>
          </p:nvSpPr>
          <p:spPr bwMode="auto">
            <a:xfrm flipH="1" flipV="1">
              <a:off x="2510866" y="3009141"/>
              <a:ext cx="0" cy="584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0" name="Line 122"/>
            <p:cNvSpPr>
              <a:spLocks noChangeShapeType="1"/>
            </p:cNvSpPr>
            <p:nvPr/>
          </p:nvSpPr>
          <p:spPr bwMode="auto">
            <a:xfrm flipH="1" flipV="1">
              <a:off x="2525154" y="2948816"/>
              <a:ext cx="374650" cy="644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1" name="Line 123"/>
            <p:cNvSpPr>
              <a:spLocks noChangeShapeType="1"/>
            </p:cNvSpPr>
            <p:nvPr/>
          </p:nvSpPr>
          <p:spPr bwMode="auto">
            <a:xfrm flipV="1">
              <a:off x="3290329" y="2993266"/>
              <a:ext cx="388938" cy="5699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2" name="Line 124"/>
            <p:cNvSpPr>
              <a:spLocks noChangeShapeType="1"/>
            </p:cNvSpPr>
            <p:nvPr/>
          </p:nvSpPr>
          <p:spPr bwMode="auto">
            <a:xfrm flipV="1">
              <a:off x="3695141" y="2918654"/>
              <a:ext cx="0" cy="704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3" name="Line 125"/>
            <p:cNvSpPr>
              <a:spLocks noChangeShapeType="1"/>
            </p:cNvSpPr>
            <p:nvPr/>
          </p:nvSpPr>
          <p:spPr bwMode="auto">
            <a:xfrm flipH="1" flipV="1">
              <a:off x="3725304" y="2978979"/>
              <a:ext cx="388938" cy="644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4" name="Line 126"/>
            <p:cNvSpPr>
              <a:spLocks noChangeShapeType="1"/>
            </p:cNvSpPr>
            <p:nvPr/>
          </p:nvSpPr>
          <p:spPr bwMode="auto">
            <a:xfrm flipV="1">
              <a:off x="4502475" y="2948815"/>
              <a:ext cx="0" cy="6603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5" name="Line 127"/>
            <p:cNvSpPr>
              <a:spLocks noChangeShapeType="1"/>
            </p:cNvSpPr>
            <p:nvPr/>
          </p:nvSpPr>
          <p:spPr bwMode="auto">
            <a:xfrm flipH="1" flipV="1">
              <a:off x="3706254" y="2140779"/>
              <a:ext cx="738188" cy="703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6" name="Oval 128"/>
            <p:cNvSpPr>
              <a:spLocks noChangeArrowheads="1"/>
            </p:cNvSpPr>
            <p:nvPr/>
          </p:nvSpPr>
          <p:spPr bwMode="auto">
            <a:xfrm>
              <a:off x="2364816" y="28027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h</a:t>
              </a:r>
            </a:p>
          </p:txBody>
        </p:sp>
        <p:sp>
          <p:nvSpPr>
            <p:cNvPr id="334977" name="Oval 129"/>
            <p:cNvSpPr>
              <a:spLocks noChangeArrowheads="1"/>
            </p:cNvSpPr>
            <p:nvPr/>
          </p:nvSpPr>
          <p:spPr bwMode="auto">
            <a:xfrm>
              <a:off x="1964766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j</a:t>
              </a:r>
            </a:p>
          </p:txBody>
        </p:sp>
        <p:sp>
          <p:nvSpPr>
            <p:cNvPr id="334978" name="Oval 130"/>
            <p:cNvSpPr>
              <a:spLocks noChangeArrowheads="1"/>
            </p:cNvSpPr>
            <p:nvPr/>
          </p:nvSpPr>
          <p:spPr bwMode="auto">
            <a:xfrm>
              <a:off x="2360054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a</a:t>
              </a:r>
            </a:p>
          </p:txBody>
        </p:sp>
        <p:sp>
          <p:nvSpPr>
            <p:cNvPr id="334979" name="Oval 131"/>
            <p:cNvSpPr>
              <a:spLocks noChangeArrowheads="1"/>
            </p:cNvSpPr>
            <p:nvPr/>
          </p:nvSpPr>
          <p:spPr bwMode="auto">
            <a:xfrm>
              <a:off x="2755341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k</a:t>
              </a:r>
            </a:p>
          </p:txBody>
        </p:sp>
        <p:sp>
          <p:nvSpPr>
            <p:cNvPr id="334980" name="Oval 132"/>
            <p:cNvSpPr>
              <a:spLocks noChangeArrowheads="1"/>
            </p:cNvSpPr>
            <p:nvPr/>
          </p:nvSpPr>
          <p:spPr bwMode="auto">
            <a:xfrm>
              <a:off x="3150629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g</a:t>
              </a:r>
            </a:p>
          </p:txBody>
        </p:sp>
        <p:sp>
          <p:nvSpPr>
            <p:cNvPr id="334981" name="Oval 133"/>
            <p:cNvSpPr>
              <a:spLocks noChangeArrowheads="1"/>
            </p:cNvSpPr>
            <p:nvPr/>
          </p:nvSpPr>
          <p:spPr bwMode="auto">
            <a:xfrm>
              <a:off x="3545916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e</a:t>
              </a:r>
            </a:p>
          </p:txBody>
        </p:sp>
        <p:sp>
          <p:nvSpPr>
            <p:cNvPr id="334982" name="Oval 134"/>
            <p:cNvSpPr>
              <a:spLocks noChangeArrowheads="1"/>
            </p:cNvSpPr>
            <p:nvPr/>
          </p:nvSpPr>
          <p:spPr bwMode="auto">
            <a:xfrm>
              <a:off x="3941204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f</a:t>
              </a:r>
            </a:p>
          </p:txBody>
        </p:sp>
        <p:sp>
          <p:nvSpPr>
            <p:cNvPr id="334983" name="Oval 135"/>
            <p:cNvSpPr>
              <a:spLocks noChangeArrowheads="1"/>
            </p:cNvSpPr>
            <p:nvPr/>
          </p:nvSpPr>
          <p:spPr bwMode="auto">
            <a:xfrm>
              <a:off x="4357129" y="3445704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c</a:t>
              </a:r>
            </a:p>
          </p:txBody>
        </p:sp>
        <p:sp>
          <p:nvSpPr>
            <p:cNvPr id="334984" name="Oval 136"/>
            <p:cNvSpPr>
              <a:spLocks noChangeArrowheads="1"/>
            </p:cNvSpPr>
            <p:nvPr/>
          </p:nvSpPr>
          <p:spPr bwMode="auto">
            <a:xfrm>
              <a:off x="4346017" y="2791654"/>
              <a:ext cx="300038" cy="300038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+mn-lt"/>
                </a:rPr>
                <a:t>l</a:t>
              </a:r>
            </a:p>
          </p:txBody>
        </p:sp>
        <p:sp>
          <p:nvSpPr>
            <p:cNvPr id="334985" name="Line 137"/>
            <p:cNvSpPr>
              <a:spLocks noChangeShapeType="1"/>
            </p:cNvSpPr>
            <p:nvPr/>
          </p:nvSpPr>
          <p:spPr bwMode="auto">
            <a:xfrm>
              <a:off x="3676091" y="2215391"/>
              <a:ext cx="0" cy="6937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86" name="Oval 138"/>
            <p:cNvSpPr>
              <a:spLocks noChangeArrowheads="1"/>
            </p:cNvSpPr>
            <p:nvPr/>
          </p:nvSpPr>
          <p:spPr bwMode="auto">
            <a:xfrm>
              <a:off x="3514166" y="19899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d</a:t>
              </a:r>
            </a:p>
          </p:txBody>
        </p:sp>
        <p:sp>
          <p:nvSpPr>
            <p:cNvPr id="334987" name="Oval 139"/>
            <p:cNvSpPr>
              <a:spLocks noChangeArrowheads="1"/>
            </p:cNvSpPr>
            <p:nvPr/>
          </p:nvSpPr>
          <p:spPr bwMode="auto">
            <a:xfrm>
              <a:off x="3530041" y="2801179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b</a:t>
              </a:r>
            </a:p>
          </p:txBody>
        </p:sp>
        <p:sp>
          <p:nvSpPr>
            <p:cNvPr id="334988" name="Text Box 140"/>
            <p:cNvSpPr txBox="1">
              <a:spLocks noChangeArrowheads="1"/>
            </p:cNvSpPr>
            <p:nvPr/>
          </p:nvSpPr>
          <p:spPr bwMode="auto">
            <a:xfrm>
              <a:off x="2026679" y="3794954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334989" name="Text Box 141"/>
            <p:cNvSpPr txBox="1">
              <a:spLocks noChangeArrowheads="1"/>
            </p:cNvSpPr>
            <p:nvPr/>
          </p:nvSpPr>
          <p:spPr bwMode="auto">
            <a:xfrm>
              <a:off x="2423554" y="3794954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6</a:t>
              </a:r>
            </a:p>
          </p:txBody>
        </p:sp>
        <p:sp>
          <p:nvSpPr>
            <p:cNvPr id="334990" name="Text Box 142"/>
            <p:cNvSpPr txBox="1">
              <a:spLocks noChangeArrowheads="1"/>
            </p:cNvSpPr>
            <p:nvPr/>
          </p:nvSpPr>
          <p:spPr bwMode="auto">
            <a:xfrm>
              <a:off x="2820429" y="3794954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8</a:t>
              </a:r>
            </a:p>
          </p:txBody>
        </p:sp>
        <p:sp>
          <p:nvSpPr>
            <p:cNvPr id="334991" name="Text Box 143"/>
            <p:cNvSpPr txBox="1">
              <a:spLocks noChangeArrowheads="1"/>
            </p:cNvSpPr>
            <p:nvPr/>
          </p:nvSpPr>
          <p:spPr bwMode="auto">
            <a:xfrm>
              <a:off x="3217304" y="3794954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15</a:t>
              </a:r>
            </a:p>
          </p:txBody>
        </p:sp>
        <p:sp>
          <p:nvSpPr>
            <p:cNvPr id="334992" name="Text Box 144"/>
            <p:cNvSpPr txBox="1">
              <a:spLocks noChangeArrowheads="1"/>
            </p:cNvSpPr>
            <p:nvPr/>
          </p:nvSpPr>
          <p:spPr bwMode="auto">
            <a:xfrm>
              <a:off x="3614179" y="3794954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11</a:t>
              </a:r>
            </a:p>
          </p:txBody>
        </p:sp>
        <p:sp>
          <p:nvSpPr>
            <p:cNvPr id="334993" name="Text Box 145"/>
            <p:cNvSpPr txBox="1">
              <a:spLocks noChangeArrowheads="1"/>
            </p:cNvSpPr>
            <p:nvPr/>
          </p:nvSpPr>
          <p:spPr bwMode="auto">
            <a:xfrm>
              <a:off x="4011054" y="3794954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12</a:t>
              </a:r>
            </a:p>
          </p:txBody>
        </p:sp>
        <p:sp>
          <p:nvSpPr>
            <p:cNvPr id="334994" name="Text Box 146"/>
            <p:cNvSpPr txBox="1">
              <a:spLocks noChangeArrowheads="1"/>
            </p:cNvSpPr>
            <p:nvPr/>
          </p:nvSpPr>
          <p:spPr bwMode="auto">
            <a:xfrm>
              <a:off x="4409517" y="3794954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13</a:t>
              </a:r>
            </a:p>
          </p:txBody>
        </p:sp>
        <p:sp>
          <p:nvSpPr>
            <p:cNvPr id="334995" name="Text Box 147"/>
            <p:cNvSpPr txBox="1">
              <a:spLocks noChangeArrowheads="1"/>
            </p:cNvSpPr>
            <p:nvPr/>
          </p:nvSpPr>
          <p:spPr bwMode="auto">
            <a:xfrm>
              <a:off x="4685742" y="2783716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334996" name="Text Box 148"/>
            <p:cNvSpPr txBox="1">
              <a:spLocks noChangeArrowheads="1"/>
            </p:cNvSpPr>
            <p:nvPr/>
          </p:nvSpPr>
          <p:spPr bwMode="auto">
            <a:xfrm>
              <a:off x="3868179" y="2783716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7</a:t>
              </a:r>
            </a:p>
          </p:txBody>
        </p:sp>
        <p:sp>
          <p:nvSpPr>
            <p:cNvPr id="334997" name="Text Box 149"/>
            <p:cNvSpPr txBox="1">
              <a:spLocks noChangeArrowheads="1"/>
            </p:cNvSpPr>
            <p:nvPr/>
          </p:nvSpPr>
          <p:spPr bwMode="auto">
            <a:xfrm>
              <a:off x="2706129" y="2782129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334998" name="Text Box 150"/>
            <p:cNvSpPr txBox="1">
              <a:spLocks noChangeArrowheads="1"/>
            </p:cNvSpPr>
            <p:nvPr/>
          </p:nvSpPr>
          <p:spPr bwMode="auto">
            <a:xfrm>
              <a:off x="3868179" y="1980441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334961" name="Text Box 113"/>
            <p:cNvSpPr txBox="1">
              <a:spLocks noChangeArrowheads="1"/>
            </p:cNvSpPr>
            <p:nvPr/>
          </p:nvSpPr>
          <p:spPr bwMode="auto">
            <a:xfrm>
              <a:off x="975172" y="4689320"/>
              <a:ext cx="45845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item</a:t>
              </a:r>
            </a:p>
          </p:txBody>
        </p:sp>
        <p:sp>
          <p:nvSpPr>
            <p:cNvPr id="334962" name="Text Box 114"/>
            <p:cNvSpPr txBox="1">
              <a:spLocks noChangeArrowheads="1"/>
            </p:cNvSpPr>
            <p:nvPr/>
          </p:nvSpPr>
          <p:spPr bwMode="auto">
            <a:xfrm>
              <a:off x="1070349" y="5451319"/>
              <a:ext cx="363881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key</a:t>
              </a:r>
            </a:p>
          </p:txBody>
        </p:sp>
        <p:sp>
          <p:nvSpPr>
            <p:cNvPr id="96" name="Line 126">
              <a:extLst>
                <a:ext uri="{FF2B5EF4-FFF2-40B4-BE49-F238E27FC236}">
                  <a16:creationId xmlns:a16="http://schemas.microsoft.com/office/drawing/2014/main" id="{6DAA9787-4D28-8548-8300-2A874B38CF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88904" y="3051402"/>
              <a:ext cx="329480" cy="572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7" name="Oval 135">
              <a:extLst>
                <a:ext uri="{FF2B5EF4-FFF2-40B4-BE49-F238E27FC236}">
                  <a16:creationId xmlns:a16="http://schemas.microsoft.com/office/drawing/2014/main" id="{170019F7-3F59-E140-8F29-F567C67F5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6432" y="3458781"/>
              <a:ext cx="300038" cy="300038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 dirty="0" err="1">
                  <a:latin typeface="+mn-lt"/>
                </a:rPr>
                <a:t>i</a:t>
              </a:r>
              <a:endParaRPr lang="en-US" i="1" dirty="0">
                <a:latin typeface="+mn-lt"/>
              </a:endParaRPr>
            </a:p>
          </p:txBody>
        </p:sp>
        <p:sp>
          <p:nvSpPr>
            <p:cNvPr id="98" name="Text Box 146">
              <a:extLst>
                <a:ext uri="{FF2B5EF4-FFF2-40B4-BE49-F238E27FC236}">
                  <a16:creationId xmlns:a16="http://schemas.microsoft.com/office/drawing/2014/main" id="{2D0DDA2D-0D20-3C49-8E0E-00B254F6E7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820" y="3793163"/>
              <a:ext cx="25968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10</a:t>
              </a:r>
            </a:p>
          </p:txBody>
        </p:sp>
      </p:grpSp>
      <p:graphicFrame>
        <p:nvGraphicFramePr>
          <p:cNvPr id="104" name="Table 8">
            <a:extLst>
              <a:ext uri="{FF2B5EF4-FFF2-40B4-BE49-F238E27FC236}">
                <a16:creationId xmlns:a16="http://schemas.microsoft.com/office/drawing/2014/main" id="{155822A1-0263-2749-8938-BE3E26C3B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770546"/>
              </p:ext>
            </p:extLst>
          </p:nvPr>
        </p:nvGraphicFramePr>
        <p:xfrm>
          <a:off x="1569749" y="4260352"/>
          <a:ext cx="42126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57">
                  <a:extLst>
                    <a:ext uri="{9D8B030D-6E8A-4147-A177-3AD203B41FA5}">
                      <a16:colId xmlns:a16="http://schemas.microsoft.com/office/drawing/2014/main" val="640118428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90392552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52270383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419268450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1124189406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550805750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60001050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76972324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20253279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581875702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57225606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4276364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34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/>
                        <a:t>i</a:t>
                      </a:r>
                      <a:endParaRPr lang="en-US" sz="16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457164"/>
                  </a:ext>
                </a:extLst>
              </a:tr>
            </a:tbl>
          </a:graphicData>
        </a:graphic>
      </p:graphicFrame>
      <p:graphicFrame>
        <p:nvGraphicFramePr>
          <p:cNvPr id="105" name="Table 8">
            <a:extLst>
              <a:ext uri="{FF2B5EF4-FFF2-40B4-BE49-F238E27FC236}">
                <a16:creationId xmlns:a16="http://schemas.microsoft.com/office/drawing/2014/main" id="{4EADA8F7-A11F-3A42-92C6-690251945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79706"/>
              </p:ext>
            </p:extLst>
          </p:nvPr>
        </p:nvGraphicFramePr>
        <p:xfrm>
          <a:off x="1550699" y="5022870"/>
          <a:ext cx="42126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57">
                  <a:extLst>
                    <a:ext uri="{9D8B030D-6E8A-4147-A177-3AD203B41FA5}">
                      <a16:colId xmlns:a16="http://schemas.microsoft.com/office/drawing/2014/main" val="640118428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90392552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52270383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419268450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1124189406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550805750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60001050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76972324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20253279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581875702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57225606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293016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34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45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86180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</a:t>
            </a:r>
            <a:r>
              <a:rPr lang="en-US" i="1"/>
              <a:t>d</a:t>
            </a:r>
            <a:r>
              <a:rPr lang="en-US"/>
              <a:t>-Heaps as Arrays</a:t>
            </a:r>
            <a:endParaRPr lang="en-US" i="1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F6791DF-9F56-E74E-BB9A-E2DC87A88BAE}"/>
              </a:ext>
            </a:extLst>
          </p:cNvPr>
          <p:cNvGrpSpPr/>
          <p:nvPr/>
        </p:nvGrpSpPr>
        <p:grpSpPr>
          <a:xfrm>
            <a:off x="1964766" y="1980441"/>
            <a:ext cx="2850820" cy="2060734"/>
            <a:chOff x="1964766" y="1980441"/>
            <a:chExt cx="2850820" cy="2060734"/>
          </a:xfrm>
        </p:grpSpPr>
        <p:sp>
          <p:nvSpPr>
            <p:cNvPr id="334967" name="Line 119"/>
            <p:cNvSpPr>
              <a:spLocks noChangeShapeType="1"/>
            </p:cNvSpPr>
            <p:nvPr/>
          </p:nvSpPr>
          <p:spPr bwMode="auto">
            <a:xfrm flipH="1">
              <a:off x="2466416" y="2124904"/>
              <a:ext cx="1138238" cy="8239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68" name="Line 120"/>
            <p:cNvSpPr>
              <a:spLocks noChangeShapeType="1"/>
            </p:cNvSpPr>
            <p:nvPr/>
          </p:nvSpPr>
          <p:spPr bwMode="auto">
            <a:xfrm flipH="1">
              <a:off x="2091766" y="2963104"/>
              <a:ext cx="388938" cy="614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69" name="Line 121"/>
            <p:cNvSpPr>
              <a:spLocks noChangeShapeType="1"/>
            </p:cNvSpPr>
            <p:nvPr/>
          </p:nvSpPr>
          <p:spPr bwMode="auto">
            <a:xfrm flipH="1" flipV="1">
              <a:off x="2510866" y="3009141"/>
              <a:ext cx="0" cy="584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0" name="Line 122"/>
            <p:cNvSpPr>
              <a:spLocks noChangeShapeType="1"/>
            </p:cNvSpPr>
            <p:nvPr/>
          </p:nvSpPr>
          <p:spPr bwMode="auto">
            <a:xfrm flipH="1" flipV="1">
              <a:off x="2525154" y="2948816"/>
              <a:ext cx="374650" cy="644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1" name="Line 123"/>
            <p:cNvSpPr>
              <a:spLocks noChangeShapeType="1"/>
            </p:cNvSpPr>
            <p:nvPr/>
          </p:nvSpPr>
          <p:spPr bwMode="auto">
            <a:xfrm flipV="1">
              <a:off x="3290329" y="2993266"/>
              <a:ext cx="388938" cy="5699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2" name="Line 124"/>
            <p:cNvSpPr>
              <a:spLocks noChangeShapeType="1"/>
            </p:cNvSpPr>
            <p:nvPr/>
          </p:nvSpPr>
          <p:spPr bwMode="auto">
            <a:xfrm flipV="1">
              <a:off x="3695141" y="2918654"/>
              <a:ext cx="0" cy="704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3" name="Line 125"/>
            <p:cNvSpPr>
              <a:spLocks noChangeShapeType="1"/>
            </p:cNvSpPr>
            <p:nvPr/>
          </p:nvSpPr>
          <p:spPr bwMode="auto">
            <a:xfrm flipH="1" flipV="1">
              <a:off x="3725304" y="2978979"/>
              <a:ext cx="388938" cy="644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4" name="Line 126"/>
            <p:cNvSpPr>
              <a:spLocks noChangeShapeType="1"/>
            </p:cNvSpPr>
            <p:nvPr/>
          </p:nvSpPr>
          <p:spPr bwMode="auto">
            <a:xfrm flipV="1">
              <a:off x="4502475" y="2948815"/>
              <a:ext cx="0" cy="6603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5" name="Line 127"/>
            <p:cNvSpPr>
              <a:spLocks noChangeShapeType="1"/>
            </p:cNvSpPr>
            <p:nvPr/>
          </p:nvSpPr>
          <p:spPr bwMode="auto">
            <a:xfrm flipH="1" flipV="1">
              <a:off x="3706254" y="2140779"/>
              <a:ext cx="738188" cy="703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6" name="Oval 128"/>
            <p:cNvSpPr>
              <a:spLocks noChangeArrowheads="1"/>
            </p:cNvSpPr>
            <p:nvPr/>
          </p:nvSpPr>
          <p:spPr bwMode="auto">
            <a:xfrm>
              <a:off x="2364816" y="2802766"/>
              <a:ext cx="300038" cy="300038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+mn-lt"/>
                </a:rPr>
                <a:t>j</a:t>
              </a:r>
            </a:p>
          </p:txBody>
        </p:sp>
        <p:sp>
          <p:nvSpPr>
            <p:cNvPr id="334977" name="Oval 129"/>
            <p:cNvSpPr>
              <a:spLocks noChangeArrowheads="1"/>
            </p:cNvSpPr>
            <p:nvPr/>
          </p:nvSpPr>
          <p:spPr bwMode="auto">
            <a:xfrm>
              <a:off x="1964766" y="3450466"/>
              <a:ext cx="300038" cy="300038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 dirty="0" err="1">
                  <a:latin typeface="+mn-lt"/>
                </a:rPr>
                <a:t>i</a:t>
              </a:r>
              <a:endParaRPr lang="en-US" i="1" dirty="0">
                <a:latin typeface="+mn-lt"/>
              </a:endParaRPr>
            </a:p>
          </p:txBody>
        </p:sp>
        <p:sp>
          <p:nvSpPr>
            <p:cNvPr id="334978" name="Oval 130"/>
            <p:cNvSpPr>
              <a:spLocks noChangeArrowheads="1"/>
            </p:cNvSpPr>
            <p:nvPr/>
          </p:nvSpPr>
          <p:spPr bwMode="auto">
            <a:xfrm>
              <a:off x="2360054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a</a:t>
              </a:r>
            </a:p>
          </p:txBody>
        </p:sp>
        <p:sp>
          <p:nvSpPr>
            <p:cNvPr id="334979" name="Oval 131"/>
            <p:cNvSpPr>
              <a:spLocks noChangeArrowheads="1"/>
            </p:cNvSpPr>
            <p:nvPr/>
          </p:nvSpPr>
          <p:spPr bwMode="auto">
            <a:xfrm>
              <a:off x="2755341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k</a:t>
              </a:r>
            </a:p>
          </p:txBody>
        </p:sp>
        <p:sp>
          <p:nvSpPr>
            <p:cNvPr id="334980" name="Oval 132"/>
            <p:cNvSpPr>
              <a:spLocks noChangeArrowheads="1"/>
            </p:cNvSpPr>
            <p:nvPr/>
          </p:nvSpPr>
          <p:spPr bwMode="auto">
            <a:xfrm>
              <a:off x="3150629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g</a:t>
              </a:r>
            </a:p>
          </p:txBody>
        </p:sp>
        <p:sp>
          <p:nvSpPr>
            <p:cNvPr id="334981" name="Oval 133"/>
            <p:cNvSpPr>
              <a:spLocks noChangeArrowheads="1"/>
            </p:cNvSpPr>
            <p:nvPr/>
          </p:nvSpPr>
          <p:spPr bwMode="auto">
            <a:xfrm>
              <a:off x="3545916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e</a:t>
              </a:r>
            </a:p>
          </p:txBody>
        </p:sp>
        <p:sp>
          <p:nvSpPr>
            <p:cNvPr id="334982" name="Oval 134"/>
            <p:cNvSpPr>
              <a:spLocks noChangeArrowheads="1"/>
            </p:cNvSpPr>
            <p:nvPr/>
          </p:nvSpPr>
          <p:spPr bwMode="auto">
            <a:xfrm>
              <a:off x="3941204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f</a:t>
              </a:r>
            </a:p>
          </p:txBody>
        </p:sp>
        <p:sp>
          <p:nvSpPr>
            <p:cNvPr id="334983" name="Oval 135"/>
            <p:cNvSpPr>
              <a:spLocks noChangeArrowheads="1"/>
            </p:cNvSpPr>
            <p:nvPr/>
          </p:nvSpPr>
          <p:spPr bwMode="auto">
            <a:xfrm>
              <a:off x="4357129" y="3445704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c</a:t>
              </a:r>
            </a:p>
          </p:txBody>
        </p:sp>
        <p:sp>
          <p:nvSpPr>
            <p:cNvPr id="334984" name="Oval 136"/>
            <p:cNvSpPr>
              <a:spLocks noChangeArrowheads="1"/>
            </p:cNvSpPr>
            <p:nvPr/>
          </p:nvSpPr>
          <p:spPr bwMode="auto">
            <a:xfrm>
              <a:off x="4346017" y="2791654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+mn-lt"/>
                </a:rPr>
                <a:t>l</a:t>
              </a:r>
            </a:p>
          </p:txBody>
        </p:sp>
        <p:sp>
          <p:nvSpPr>
            <p:cNvPr id="334985" name="Line 137"/>
            <p:cNvSpPr>
              <a:spLocks noChangeShapeType="1"/>
            </p:cNvSpPr>
            <p:nvPr/>
          </p:nvSpPr>
          <p:spPr bwMode="auto">
            <a:xfrm>
              <a:off x="3676091" y="2215391"/>
              <a:ext cx="0" cy="6937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86" name="Oval 138"/>
            <p:cNvSpPr>
              <a:spLocks noChangeArrowheads="1"/>
            </p:cNvSpPr>
            <p:nvPr/>
          </p:nvSpPr>
          <p:spPr bwMode="auto">
            <a:xfrm>
              <a:off x="3514166" y="1989966"/>
              <a:ext cx="300038" cy="300038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+mn-lt"/>
                </a:rPr>
                <a:t>h</a:t>
              </a:r>
            </a:p>
          </p:txBody>
        </p:sp>
        <p:sp>
          <p:nvSpPr>
            <p:cNvPr id="334987" name="Oval 139"/>
            <p:cNvSpPr>
              <a:spLocks noChangeArrowheads="1"/>
            </p:cNvSpPr>
            <p:nvPr/>
          </p:nvSpPr>
          <p:spPr bwMode="auto">
            <a:xfrm>
              <a:off x="3530041" y="2801179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b</a:t>
              </a:r>
            </a:p>
          </p:txBody>
        </p:sp>
        <p:sp>
          <p:nvSpPr>
            <p:cNvPr id="334988" name="Text Box 140"/>
            <p:cNvSpPr txBox="1">
              <a:spLocks noChangeArrowheads="1"/>
            </p:cNvSpPr>
            <p:nvPr/>
          </p:nvSpPr>
          <p:spPr bwMode="auto">
            <a:xfrm>
              <a:off x="2026679" y="3794954"/>
              <a:ext cx="25968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10</a:t>
              </a:r>
            </a:p>
          </p:txBody>
        </p:sp>
        <p:sp>
          <p:nvSpPr>
            <p:cNvPr id="334989" name="Text Box 141"/>
            <p:cNvSpPr txBox="1">
              <a:spLocks noChangeArrowheads="1"/>
            </p:cNvSpPr>
            <p:nvPr/>
          </p:nvSpPr>
          <p:spPr bwMode="auto">
            <a:xfrm>
              <a:off x="2423554" y="3794954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6</a:t>
              </a:r>
            </a:p>
          </p:txBody>
        </p:sp>
        <p:sp>
          <p:nvSpPr>
            <p:cNvPr id="334990" name="Text Box 142"/>
            <p:cNvSpPr txBox="1">
              <a:spLocks noChangeArrowheads="1"/>
            </p:cNvSpPr>
            <p:nvPr/>
          </p:nvSpPr>
          <p:spPr bwMode="auto">
            <a:xfrm>
              <a:off x="2820429" y="3794954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8</a:t>
              </a:r>
            </a:p>
          </p:txBody>
        </p:sp>
        <p:sp>
          <p:nvSpPr>
            <p:cNvPr id="334991" name="Text Box 143"/>
            <p:cNvSpPr txBox="1">
              <a:spLocks noChangeArrowheads="1"/>
            </p:cNvSpPr>
            <p:nvPr/>
          </p:nvSpPr>
          <p:spPr bwMode="auto">
            <a:xfrm>
              <a:off x="3217304" y="3794954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15</a:t>
              </a:r>
            </a:p>
          </p:txBody>
        </p:sp>
        <p:sp>
          <p:nvSpPr>
            <p:cNvPr id="334992" name="Text Box 144"/>
            <p:cNvSpPr txBox="1">
              <a:spLocks noChangeArrowheads="1"/>
            </p:cNvSpPr>
            <p:nvPr/>
          </p:nvSpPr>
          <p:spPr bwMode="auto">
            <a:xfrm>
              <a:off x="3614179" y="3794954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11</a:t>
              </a:r>
            </a:p>
          </p:txBody>
        </p:sp>
        <p:sp>
          <p:nvSpPr>
            <p:cNvPr id="334993" name="Text Box 145"/>
            <p:cNvSpPr txBox="1">
              <a:spLocks noChangeArrowheads="1"/>
            </p:cNvSpPr>
            <p:nvPr/>
          </p:nvSpPr>
          <p:spPr bwMode="auto">
            <a:xfrm>
              <a:off x="4011054" y="3794954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12</a:t>
              </a:r>
            </a:p>
          </p:txBody>
        </p:sp>
        <p:sp>
          <p:nvSpPr>
            <p:cNvPr id="334994" name="Text Box 146"/>
            <p:cNvSpPr txBox="1">
              <a:spLocks noChangeArrowheads="1"/>
            </p:cNvSpPr>
            <p:nvPr/>
          </p:nvSpPr>
          <p:spPr bwMode="auto">
            <a:xfrm>
              <a:off x="4409517" y="3794954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13</a:t>
              </a:r>
            </a:p>
          </p:txBody>
        </p:sp>
        <p:sp>
          <p:nvSpPr>
            <p:cNvPr id="334995" name="Text Box 147"/>
            <p:cNvSpPr txBox="1">
              <a:spLocks noChangeArrowheads="1"/>
            </p:cNvSpPr>
            <p:nvPr/>
          </p:nvSpPr>
          <p:spPr bwMode="auto">
            <a:xfrm>
              <a:off x="4685742" y="2783716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334996" name="Text Box 148"/>
            <p:cNvSpPr txBox="1">
              <a:spLocks noChangeArrowheads="1"/>
            </p:cNvSpPr>
            <p:nvPr/>
          </p:nvSpPr>
          <p:spPr bwMode="auto">
            <a:xfrm>
              <a:off x="3868179" y="2783716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7</a:t>
              </a:r>
            </a:p>
          </p:txBody>
        </p:sp>
        <p:sp>
          <p:nvSpPr>
            <p:cNvPr id="334997" name="Text Box 149"/>
            <p:cNvSpPr txBox="1">
              <a:spLocks noChangeArrowheads="1"/>
            </p:cNvSpPr>
            <p:nvPr/>
          </p:nvSpPr>
          <p:spPr bwMode="auto">
            <a:xfrm>
              <a:off x="2706129" y="2782129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334998" name="Text Box 150"/>
            <p:cNvSpPr txBox="1">
              <a:spLocks noChangeArrowheads="1"/>
            </p:cNvSpPr>
            <p:nvPr/>
          </p:nvSpPr>
          <p:spPr bwMode="auto">
            <a:xfrm>
              <a:off x="3868179" y="1980441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4</a:t>
              </a:r>
            </a:p>
          </p:txBody>
        </p:sp>
      </p:grpSp>
      <p:sp>
        <p:nvSpPr>
          <p:cNvPr id="334961" name="Text Box 113"/>
          <p:cNvSpPr txBox="1">
            <a:spLocks noChangeArrowheads="1"/>
          </p:cNvSpPr>
          <p:nvPr/>
        </p:nvSpPr>
        <p:spPr bwMode="auto">
          <a:xfrm>
            <a:off x="1085243" y="4689320"/>
            <a:ext cx="45845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i="1" dirty="0">
                <a:latin typeface="+mn-lt"/>
              </a:rPr>
              <a:t>item</a:t>
            </a:r>
          </a:p>
        </p:txBody>
      </p:sp>
      <p:sp>
        <p:nvSpPr>
          <p:cNvPr id="334962" name="Text Box 114"/>
          <p:cNvSpPr txBox="1">
            <a:spLocks noChangeArrowheads="1"/>
          </p:cNvSpPr>
          <p:nvPr/>
        </p:nvSpPr>
        <p:spPr bwMode="auto">
          <a:xfrm>
            <a:off x="1155019" y="5451319"/>
            <a:ext cx="363881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i="1" dirty="0">
                <a:latin typeface="+mn-lt"/>
              </a:rPr>
              <a:t>key</a:t>
            </a:r>
          </a:p>
        </p:txBody>
      </p:sp>
      <p:graphicFrame>
        <p:nvGraphicFramePr>
          <p:cNvPr id="90" name="Table 8">
            <a:extLst>
              <a:ext uri="{FF2B5EF4-FFF2-40B4-BE49-F238E27FC236}">
                <a16:creationId xmlns:a16="http://schemas.microsoft.com/office/drawing/2014/main" id="{07312D45-8BE4-0240-B4A6-B52DA4168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708666"/>
              </p:ext>
            </p:extLst>
          </p:nvPr>
        </p:nvGraphicFramePr>
        <p:xfrm>
          <a:off x="1571219" y="4261185"/>
          <a:ext cx="38616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57">
                  <a:extLst>
                    <a:ext uri="{9D8B030D-6E8A-4147-A177-3AD203B41FA5}">
                      <a16:colId xmlns:a16="http://schemas.microsoft.com/office/drawing/2014/main" val="640118428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90392552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52270383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419268450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1124189406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550805750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60001050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76972324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20253279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581875702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572256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34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/>
                        <a:t>i</a:t>
                      </a:r>
                      <a:endParaRPr lang="en-US" sz="16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457164"/>
                  </a:ext>
                </a:extLst>
              </a:tr>
            </a:tbl>
          </a:graphicData>
        </a:graphic>
      </p:graphicFrame>
      <p:graphicFrame>
        <p:nvGraphicFramePr>
          <p:cNvPr id="91" name="Table 8">
            <a:extLst>
              <a:ext uri="{FF2B5EF4-FFF2-40B4-BE49-F238E27FC236}">
                <a16:creationId xmlns:a16="http://schemas.microsoft.com/office/drawing/2014/main" id="{1703CD1B-DCBB-C54A-8D53-520FF5CA0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034885"/>
              </p:ext>
            </p:extLst>
          </p:nvPr>
        </p:nvGraphicFramePr>
        <p:xfrm>
          <a:off x="1552169" y="5023703"/>
          <a:ext cx="42126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57">
                  <a:extLst>
                    <a:ext uri="{9D8B030D-6E8A-4147-A177-3AD203B41FA5}">
                      <a16:colId xmlns:a16="http://schemas.microsoft.com/office/drawing/2014/main" val="640118428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90392552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52270383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419268450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1124189406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550805750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60001050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76972324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20253279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581875702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57225606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293016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34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45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22848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2238" y="598469"/>
            <a:ext cx="8750300" cy="838200"/>
          </a:xfrm>
        </p:spPr>
        <p:txBody>
          <a:bodyPr/>
          <a:lstStyle/>
          <a:p>
            <a:r>
              <a:rPr lang="en-US" dirty="0"/>
              <a:t>fheaps1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4713425" y="2148692"/>
            <a:ext cx="4230688" cy="1957388"/>
            <a:chOff x="2828" y="2782"/>
            <a:chExt cx="2665" cy="1233"/>
          </a:xfrm>
        </p:grpSpPr>
        <p:sp>
          <p:nvSpPr>
            <p:cNvPr id="417798" name="Line 6"/>
            <p:cNvSpPr>
              <a:spLocks noChangeShapeType="1"/>
            </p:cNvSpPr>
            <p:nvPr/>
          </p:nvSpPr>
          <p:spPr bwMode="auto">
            <a:xfrm flipV="1">
              <a:off x="3039" y="3429"/>
              <a:ext cx="3" cy="3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799" name="Line 7"/>
            <p:cNvSpPr>
              <a:spLocks noChangeShapeType="1"/>
            </p:cNvSpPr>
            <p:nvPr/>
          </p:nvSpPr>
          <p:spPr bwMode="auto">
            <a:xfrm rot="10800000" flipH="1">
              <a:off x="3038" y="2942"/>
              <a:ext cx="225" cy="3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00" name="Line 8"/>
            <p:cNvSpPr>
              <a:spLocks noChangeShapeType="1"/>
            </p:cNvSpPr>
            <p:nvPr/>
          </p:nvSpPr>
          <p:spPr bwMode="auto">
            <a:xfrm flipV="1">
              <a:off x="3332" y="2973"/>
              <a:ext cx="1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01" name="Line 9"/>
            <p:cNvSpPr>
              <a:spLocks noChangeShapeType="1"/>
            </p:cNvSpPr>
            <p:nvPr/>
          </p:nvSpPr>
          <p:spPr bwMode="auto">
            <a:xfrm flipH="1" flipV="1">
              <a:off x="3392" y="2944"/>
              <a:ext cx="277" cy="2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03" name="Oval 11"/>
            <p:cNvSpPr>
              <a:spLocks noChangeArrowheads="1"/>
            </p:cNvSpPr>
            <p:nvPr/>
          </p:nvSpPr>
          <p:spPr bwMode="auto">
            <a:xfrm>
              <a:off x="3241" y="3233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e</a:t>
              </a:r>
            </a:p>
          </p:txBody>
        </p:sp>
        <p:sp>
          <p:nvSpPr>
            <p:cNvPr id="417805" name="Freeform 13"/>
            <p:cNvSpPr>
              <a:spLocks/>
            </p:cNvSpPr>
            <p:nvPr/>
          </p:nvSpPr>
          <p:spPr bwMode="auto">
            <a:xfrm>
              <a:off x="3552" y="3402"/>
              <a:ext cx="97" cy="362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0" y="362"/>
                </a:cxn>
              </a:cxnLst>
              <a:rect l="0" t="0" r="r" b="b"/>
              <a:pathLst>
                <a:path w="97" h="362">
                  <a:moveTo>
                    <a:pt x="97" y="0"/>
                  </a:moveTo>
                  <a:lnTo>
                    <a:pt x="0" y="36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06" name="Freeform 14"/>
            <p:cNvSpPr>
              <a:spLocks/>
            </p:cNvSpPr>
            <p:nvPr/>
          </p:nvSpPr>
          <p:spPr bwMode="auto">
            <a:xfrm>
              <a:off x="3764" y="3405"/>
              <a:ext cx="124" cy="371"/>
            </a:xfrm>
            <a:custGeom>
              <a:avLst/>
              <a:gdLst/>
              <a:ahLst/>
              <a:cxnLst>
                <a:cxn ang="0">
                  <a:pos x="124" y="371"/>
                </a:cxn>
                <a:cxn ang="0">
                  <a:pos x="0" y="0"/>
                </a:cxn>
              </a:cxnLst>
              <a:rect l="0" t="0" r="r" b="b"/>
              <a:pathLst>
                <a:path w="124" h="371">
                  <a:moveTo>
                    <a:pt x="124" y="371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07" name="Oval 15"/>
            <p:cNvSpPr>
              <a:spLocks noChangeArrowheads="1"/>
            </p:cNvSpPr>
            <p:nvPr/>
          </p:nvSpPr>
          <p:spPr bwMode="auto">
            <a:xfrm>
              <a:off x="3619" y="3233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c</a:t>
              </a:r>
            </a:p>
          </p:txBody>
        </p:sp>
        <p:sp>
          <p:nvSpPr>
            <p:cNvPr id="417808" name="Oval 16"/>
            <p:cNvSpPr>
              <a:spLocks noChangeArrowheads="1"/>
            </p:cNvSpPr>
            <p:nvPr/>
          </p:nvSpPr>
          <p:spPr bwMode="auto">
            <a:xfrm>
              <a:off x="3463" y="3769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g</a:t>
              </a:r>
            </a:p>
          </p:txBody>
        </p:sp>
        <p:sp>
          <p:nvSpPr>
            <p:cNvPr id="417809" name="Oval 17"/>
            <p:cNvSpPr>
              <a:spLocks noChangeArrowheads="1"/>
            </p:cNvSpPr>
            <p:nvPr/>
          </p:nvSpPr>
          <p:spPr bwMode="auto">
            <a:xfrm>
              <a:off x="3817" y="3769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h</a:t>
              </a:r>
            </a:p>
          </p:txBody>
        </p:sp>
        <p:sp>
          <p:nvSpPr>
            <p:cNvPr id="417810" name="Oval 18"/>
            <p:cNvSpPr>
              <a:spLocks noChangeArrowheads="1"/>
            </p:cNvSpPr>
            <p:nvPr/>
          </p:nvSpPr>
          <p:spPr bwMode="auto">
            <a:xfrm>
              <a:off x="2931" y="3787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i</a:t>
              </a:r>
            </a:p>
          </p:txBody>
        </p:sp>
        <p:sp>
          <p:nvSpPr>
            <p:cNvPr id="417811" name="Oval 19"/>
            <p:cNvSpPr>
              <a:spLocks noChangeArrowheads="1"/>
            </p:cNvSpPr>
            <p:nvPr/>
          </p:nvSpPr>
          <p:spPr bwMode="auto">
            <a:xfrm>
              <a:off x="5115" y="2786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k</a:t>
              </a:r>
            </a:p>
          </p:txBody>
        </p:sp>
        <p:sp>
          <p:nvSpPr>
            <p:cNvPr id="417812" name="Line 20"/>
            <p:cNvSpPr>
              <a:spLocks noChangeShapeType="1"/>
            </p:cNvSpPr>
            <p:nvPr/>
          </p:nvSpPr>
          <p:spPr bwMode="auto">
            <a:xfrm flipH="1">
              <a:off x="4444" y="2963"/>
              <a:ext cx="126" cy="2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13" name="Line 21"/>
            <p:cNvSpPr>
              <a:spLocks noChangeShapeType="1"/>
            </p:cNvSpPr>
            <p:nvPr/>
          </p:nvSpPr>
          <p:spPr bwMode="auto">
            <a:xfrm flipH="1" flipV="1">
              <a:off x="4644" y="2961"/>
              <a:ext cx="126" cy="2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14" name="Oval 22"/>
            <p:cNvSpPr>
              <a:spLocks noChangeArrowheads="1"/>
            </p:cNvSpPr>
            <p:nvPr/>
          </p:nvSpPr>
          <p:spPr bwMode="auto">
            <a:xfrm>
              <a:off x="4309" y="3238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j</a:t>
              </a:r>
            </a:p>
          </p:txBody>
        </p:sp>
        <p:sp>
          <p:nvSpPr>
            <p:cNvPr id="417815" name="Oval 23"/>
            <p:cNvSpPr>
              <a:spLocks noChangeArrowheads="1"/>
            </p:cNvSpPr>
            <p:nvPr/>
          </p:nvSpPr>
          <p:spPr bwMode="auto">
            <a:xfrm>
              <a:off x="4495" y="2782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b</a:t>
              </a:r>
            </a:p>
          </p:txBody>
        </p:sp>
        <p:sp>
          <p:nvSpPr>
            <p:cNvPr id="417816" name="Oval 24"/>
            <p:cNvSpPr>
              <a:spLocks noChangeArrowheads="1"/>
            </p:cNvSpPr>
            <p:nvPr/>
          </p:nvSpPr>
          <p:spPr bwMode="auto">
            <a:xfrm>
              <a:off x="4705" y="3230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a</a:t>
              </a:r>
            </a:p>
          </p:txBody>
        </p:sp>
        <p:sp>
          <p:nvSpPr>
            <p:cNvPr id="417817" name="Freeform 25"/>
            <p:cNvSpPr>
              <a:spLocks/>
            </p:cNvSpPr>
            <p:nvPr/>
          </p:nvSpPr>
          <p:spPr bwMode="auto">
            <a:xfrm>
              <a:off x="3600" y="3418"/>
              <a:ext cx="104" cy="362"/>
            </a:xfrm>
            <a:custGeom>
              <a:avLst/>
              <a:gdLst/>
              <a:ahLst/>
              <a:cxnLst>
                <a:cxn ang="0">
                  <a:pos x="0" y="362"/>
                </a:cxn>
                <a:cxn ang="0">
                  <a:pos x="104" y="0"/>
                </a:cxn>
              </a:cxnLst>
              <a:rect l="0" t="0" r="r" b="b"/>
              <a:pathLst>
                <a:path w="104" h="362">
                  <a:moveTo>
                    <a:pt x="0" y="362"/>
                  </a:moveTo>
                  <a:lnTo>
                    <a:pt x="104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18" name="Line 26"/>
            <p:cNvSpPr>
              <a:spLocks noChangeShapeType="1"/>
            </p:cNvSpPr>
            <p:nvPr/>
          </p:nvSpPr>
          <p:spPr bwMode="auto">
            <a:xfrm rot="10800000" flipV="1">
              <a:off x="3083" y="2948"/>
              <a:ext cx="234" cy="3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19" name="Line 27"/>
            <p:cNvSpPr>
              <a:spLocks noChangeShapeType="1"/>
            </p:cNvSpPr>
            <p:nvPr/>
          </p:nvSpPr>
          <p:spPr bwMode="auto">
            <a:xfrm rot="10800000" flipH="1">
              <a:off x="4397" y="2942"/>
              <a:ext cx="134" cy="2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20" name="Line 28"/>
            <p:cNvSpPr>
              <a:spLocks noChangeShapeType="1"/>
            </p:cNvSpPr>
            <p:nvPr/>
          </p:nvSpPr>
          <p:spPr bwMode="auto">
            <a:xfrm>
              <a:off x="3416" y="2836"/>
              <a:ext cx="10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21" name="Line 29"/>
            <p:cNvSpPr>
              <a:spLocks noChangeShapeType="1"/>
            </p:cNvSpPr>
            <p:nvPr/>
          </p:nvSpPr>
          <p:spPr bwMode="auto">
            <a:xfrm rot="10800000">
              <a:off x="3431" y="2912"/>
              <a:ext cx="10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22" name="Line 30"/>
            <p:cNvSpPr>
              <a:spLocks noChangeShapeType="1"/>
            </p:cNvSpPr>
            <p:nvPr/>
          </p:nvSpPr>
          <p:spPr bwMode="auto">
            <a:xfrm rot="10800000" flipV="1">
              <a:off x="4680" y="2904"/>
              <a:ext cx="440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23" name="Line 31"/>
            <p:cNvSpPr>
              <a:spLocks noChangeShapeType="1"/>
            </p:cNvSpPr>
            <p:nvPr/>
          </p:nvSpPr>
          <p:spPr bwMode="auto">
            <a:xfrm flipV="1">
              <a:off x="4684" y="2836"/>
              <a:ext cx="440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25" name="Freeform 33"/>
            <p:cNvSpPr>
              <a:spLocks/>
            </p:cNvSpPr>
            <p:nvPr/>
          </p:nvSpPr>
          <p:spPr bwMode="auto">
            <a:xfrm>
              <a:off x="3046" y="2901"/>
              <a:ext cx="2447" cy="165"/>
            </a:xfrm>
            <a:custGeom>
              <a:avLst/>
              <a:gdLst/>
              <a:ahLst/>
              <a:cxnLst>
                <a:cxn ang="0">
                  <a:pos x="2258" y="11"/>
                </a:cxn>
                <a:cxn ang="0">
                  <a:pos x="2328" y="10"/>
                </a:cxn>
                <a:cxn ang="0">
                  <a:pos x="2410" y="30"/>
                </a:cxn>
                <a:cxn ang="0">
                  <a:pos x="2420" y="100"/>
                </a:cxn>
                <a:cxn ang="0">
                  <a:pos x="2246" y="155"/>
                </a:cxn>
                <a:cxn ang="0">
                  <a:pos x="1286" y="159"/>
                </a:cxn>
                <a:cxn ang="0">
                  <a:pos x="254" y="155"/>
                </a:cxn>
                <a:cxn ang="0">
                  <a:pos x="37" y="112"/>
                </a:cxn>
                <a:cxn ang="0">
                  <a:pos x="32" y="19"/>
                </a:cxn>
                <a:cxn ang="0">
                  <a:pos x="115" y="2"/>
                </a:cxn>
                <a:cxn ang="0">
                  <a:pos x="202" y="2"/>
                </a:cxn>
              </a:cxnLst>
              <a:rect l="0" t="0" r="r" b="b"/>
              <a:pathLst>
                <a:path w="2447" h="165">
                  <a:moveTo>
                    <a:pt x="2258" y="11"/>
                  </a:moveTo>
                  <a:cubicBezTo>
                    <a:pt x="2270" y="11"/>
                    <a:pt x="2303" y="7"/>
                    <a:pt x="2328" y="10"/>
                  </a:cubicBezTo>
                  <a:cubicBezTo>
                    <a:pt x="2353" y="13"/>
                    <a:pt x="2396" y="15"/>
                    <a:pt x="2410" y="30"/>
                  </a:cubicBezTo>
                  <a:cubicBezTo>
                    <a:pt x="2425" y="46"/>
                    <a:pt x="2447" y="79"/>
                    <a:pt x="2420" y="100"/>
                  </a:cubicBezTo>
                  <a:cubicBezTo>
                    <a:pt x="2392" y="119"/>
                    <a:pt x="2435" y="145"/>
                    <a:pt x="2246" y="155"/>
                  </a:cubicBezTo>
                  <a:cubicBezTo>
                    <a:pt x="2057" y="165"/>
                    <a:pt x="1618" y="159"/>
                    <a:pt x="1286" y="159"/>
                  </a:cubicBezTo>
                  <a:cubicBezTo>
                    <a:pt x="954" y="159"/>
                    <a:pt x="462" y="163"/>
                    <a:pt x="254" y="155"/>
                  </a:cubicBezTo>
                  <a:cubicBezTo>
                    <a:pt x="46" y="147"/>
                    <a:pt x="74" y="135"/>
                    <a:pt x="37" y="112"/>
                  </a:cubicBezTo>
                  <a:cubicBezTo>
                    <a:pt x="0" y="89"/>
                    <a:pt x="20" y="36"/>
                    <a:pt x="32" y="19"/>
                  </a:cubicBezTo>
                  <a:cubicBezTo>
                    <a:pt x="45" y="1"/>
                    <a:pt x="86" y="6"/>
                    <a:pt x="115" y="2"/>
                  </a:cubicBezTo>
                  <a:cubicBezTo>
                    <a:pt x="143" y="0"/>
                    <a:pt x="183" y="2"/>
                    <a:pt x="202" y="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26" name="Freeform 34"/>
            <p:cNvSpPr>
              <a:spLocks/>
            </p:cNvSpPr>
            <p:nvPr/>
          </p:nvSpPr>
          <p:spPr bwMode="auto">
            <a:xfrm>
              <a:off x="2828" y="3361"/>
              <a:ext cx="1139" cy="169"/>
            </a:xfrm>
            <a:custGeom>
              <a:avLst/>
              <a:gdLst/>
              <a:ahLst/>
              <a:cxnLst>
                <a:cxn ang="0">
                  <a:pos x="972" y="10"/>
                </a:cxn>
                <a:cxn ang="0">
                  <a:pos x="1032" y="11"/>
                </a:cxn>
                <a:cxn ang="0">
                  <a:pos x="1104" y="35"/>
                </a:cxn>
                <a:cxn ang="0">
                  <a:pos x="1120" y="107"/>
                </a:cxn>
                <a:cxn ang="0">
                  <a:pos x="992" y="159"/>
                </a:cxn>
                <a:cxn ang="0">
                  <a:pos x="605" y="167"/>
                </a:cxn>
                <a:cxn ang="0">
                  <a:pos x="140" y="159"/>
                </a:cxn>
                <a:cxn ang="0">
                  <a:pos x="20" y="112"/>
                </a:cxn>
                <a:cxn ang="0">
                  <a:pos x="18" y="19"/>
                </a:cxn>
                <a:cxn ang="0">
                  <a:pos x="54" y="2"/>
                </a:cxn>
                <a:cxn ang="0">
                  <a:pos x="92" y="2"/>
                </a:cxn>
              </a:cxnLst>
              <a:rect l="0" t="0" r="r" b="b"/>
              <a:pathLst>
                <a:path w="1139" h="169">
                  <a:moveTo>
                    <a:pt x="972" y="10"/>
                  </a:moveTo>
                  <a:cubicBezTo>
                    <a:pt x="982" y="10"/>
                    <a:pt x="1010" y="7"/>
                    <a:pt x="1032" y="11"/>
                  </a:cubicBezTo>
                  <a:cubicBezTo>
                    <a:pt x="1054" y="15"/>
                    <a:pt x="1089" y="19"/>
                    <a:pt x="1104" y="35"/>
                  </a:cubicBezTo>
                  <a:cubicBezTo>
                    <a:pt x="1119" y="51"/>
                    <a:pt x="1139" y="86"/>
                    <a:pt x="1120" y="107"/>
                  </a:cubicBezTo>
                  <a:cubicBezTo>
                    <a:pt x="1101" y="128"/>
                    <a:pt x="1078" y="149"/>
                    <a:pt x="992" y="159"/>
                  </a:cubicBezTo>
                  <a:cubicBezTo>
                    <a:pt x="906" y="169"/>
                    <a:pt x="747" y="167"/>
                    <a:pt x="605" y="167"/>
                  </a:cubicBezTo>
                  <a:cubicBezTo>
                    <a:pt x="463" y="167"/>
                    <a:pt x="237" y="168"/>
                    <a:pt x="140" y="159"/>
                  </a:cubicBezTo>
                  <a:cubicBezTo>
                    <a:pt x="43" y="150"/>
                    <a:pt x="40" y="135"/>
                    <a:pt x="20" y="112"/>
                  </a:cubicBezTo>
                  <a:cubicBezTo>
                    <a:pt x="0" y="89"/>
                    <a:pt x="13" y="36"/>
                    <a:pt x="18" y="19"/>
                  </a:cubicBezTo>
                  <a:cubicBezTo>
                    <a:pt x="24" y="1"/>
                    <a:pt x="42" y="6"/>
                    <a:pt x="54" y="2"/>
                  </a:cubicBezTo>
                  <a:cubicBezTo>
                    <a:pt x="66" y="0"/>
                    <a:pt x="84" y="2"/>
                    <a:pt x="92" y="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28" name="Freeform 36"/>
            <p:cNvSpPr>
              <a:spLocks/>
            </p:cNvSpPr>
            <p:nvPr/>
          </p:nvSpPr>
          <p:spPr bwMode="auto">
            <a:xfrm>
              <a:off x="3391" y="3902"/>
              <a:ext cx="741" cy="113"/>
            </a:xfrm>
            <a:custGeom>
              <a:avLst/>
              <a:gdLst/>
              <a:ahLst/>
              <a:cxnLst>
                <a:cxn ang="0">
                  <a:pos x="618" y="2"/>
                </a:cxn>
                <a:cxn ang="0">
                  <a:pos x="655" y="3"/>
                </a:cxn>
                <a:cxn ang="0">
                  <a:pos x="713" y="18"/>
                </a:cxn>
                <a:cxn ang="0">
                  <a:pos x="725" y="78"/>
                </a:cxn>
                <a:cxn ang="0">
                  <a:pos x="617" y="106"/>
                </a:cxn>
                <a:cxn ang="0">
                  <a:pos x="388" y="113"/>
                </a:cxn>
                <a:cxn ang="0">
                  <a:pos x="97" y="107"/>
                </a:cxn>
                <a:cxn ang="0">
                  <a:pos x="13" y="74"/>
                </a:cxn>
                <a:cxn ang="0">
                  <a:pos x="17" y="34"/>
                </a:cxn>
                <a:cxn ang="0">
                  <a:pos x="49" y="10"/>
                </a:cxn>
                <a:cxn ang="0">
                  <a:pos x="81" y="6"/>
                </a:cxn>
              </a:cxnLst>
              <a:rect l="0" t="0" r="r" b="b"/>
              <a:pathLst>
                <a:path w="741" h="113">
                  <a:moveTo>
                    <a:pt x="618" y="2"/>
                  </a:moveTo>
                  <a:cubicBezTo>
                    <a:pt x="624" y="2"/>
                    <a:pt x="639" y="0"/>
                    <a:pt x="655" y="3"/>
                  </a:cubicBezTo>
                  <a:cubicBezTo>
                    <a:pt x="671" y="6"/>
                    <a:pt x="701" y="6"/>
                    <a:pt x="713" y="18"/>
                  </a:cubicBezTo>
                  <a:cubicBezTo>
                    <a:pt x="725" y="30"/>
                    <a:pt x="741" y="63"/>
                    <a:pt x="725" y="78"/>
                  </a:cubicBezTo>
                  <a:cubicBezTo>
                    <a:pt x="709" y="93"/>
                    <a:pt x="673" y="100"/>
                    <a:pt x="617" y="106"/>
                  </a:cubicBezTo>
                  <a:cubicBezTo>
                    <a:pt x="561" y="112"/>
                    <a:pt x="475" y="113"/>
                    <a:pt x="388" y="113"/>
                  </a:cubicBezTo>
                  <a:cubicBezTo>
                    <a:pt x="301" y="113"/>
                    <a:pt x="159" y="113"/>
                    <a:pt x="97" y="107"/>
                  </a:cubicBezTo>
                  <a:cubicBezTo>
                    <a:pt x="35" y="101"/>
                    <a:pt x="26" y="86"/>
                    <a:pt x="13" y="74"/>
                  </a:cubicBezTo>
                  <a:cubicBezTo>
                    <a:pt x="0" y="62"/>
                    <a:pt x="11" y="45"/>
                    <a:pt x="17" y="34"/>
                  </a:cubicBezTo>
                  <a:cubicBezTo>
                    <a:pt x="23" y="23"/>
                    <a:pt x="38" y="15"/>
                    <a:pt x="49" y="10"/>
                  </a:cubicBezTo>
                  <a:cubicBezTo>
                    <a:pt x="60" y="5"/>
                    <a:pt x="74" y="7"/>
                    <a:pt x="81" y="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30" name="Line 38"/>
            <p:cNvSpPr>
              <a:spLocks noChangeShapeType="1"/>
            </p:cNvSpPr>
            <p:nvPr/>
          </p:nvSpPr>
          <p:spPr bwMode="auto">
            <a:xfrm>
              <a:off x="3092" y="3288"/>
              <a:ext cx="160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31" name="Line 39"/>
            <p:cNvSpPr>
              <a:spLocks noChangeShapeType="1"/>
            </p:cNvSpPr>
            <p:nvPr/>
          </p:nvSpPr>
          <p:spPr bwMode="auto">
            <a:xfrm rot="10800000">
              <a:off x="3092" y="3380"/>
              <a:ext cx="160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32" name="Line 40"/>
            <p:cNvSpPr>
              <a:spLocks noChangeShapeType="1"/>
            </p:cNvSpPr>
            <p:nvPr/>
          </p:nvSpPr>
          <p:spPr bwMode="auto">
            <a:xfrm>
              <a:off x="3436" y="3288"/>
              <a:ext cx="1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33" name="Line 41"/>
            <p:cNvSpPr>
              <a:spLocks noChangeShapeType="1"/>
            </p:cNvSpPr>
            <p:nvPr/>
          </p:nvSpPr>
          <p:spPr bwMode="auto">
            <a:xfrm rot="10800000">
              <a:off x="3424" y="3372"/>
              <a:ext cx="208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4" name="Group 42"/>
            <p:cNvGrpSpPr>
              <a:grpSpLocks/>
            </p:cNvGrpSpPr>
            <p:nvPr/>
          </p:nvGrpSpPr>
          <p:grpSpPr bwMode="auto">
            <a:xfrm>
              <a:off x="4484" y="3292"/>
              <a:ext cx="232" cy="84"/>
              <a:chOff x="4480" y="3292"/>
              <a:chExt cx="208" cy="88"/>
            </a:xfrm>
          </p:grpSpPr>
          <p:sp>
            <p:nvSpPr>
              <p:cNvPr id="417835" name="Line 43"/>
              <p:cNvSpPr>
                <a:spLocks noChangeShapeType="1"/>
              </p:cNvSpPr>
              <p:nvPr/>
            </p:nvSpPr>
            <p:spPr bwMode="auto">
              <a:xfrm>
                <a:off x="4492" y="3292"/>
                <a:ext cx="1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17836" name="Line 44"/>
              <p:cNvSpPr>
                <a:spLocks noChangeShapeType="1"/>
              </p:cNvSpPr>
              <p:nvPr/>
            </p:nvSpPr>
            <p:spPr bwMode="auto">
              <a:xfrm rot="10800000">
                <a:off x="4480" y="3376"/>
                <a:ext cx="208" cy="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5" name="Group 45"/>
            <p:cNvGrpSpPr>
              <a:grpSpLocks/>
            </p:cNvGrpSpPr>
            <p:nvPr/>
          </p:nvGrpSpPr>
          <p:grpSpPr bwMode="auto">
            <a:xfrm>
              <a:off x="3640" y="3828"/>
              <a:ext cx="184" cy="88"/>
              <a:chOff x="4480" y="3292"/>
              <a:chExt cx="208" cy="88"/>
            </a:xfrm>
          </p:grpSpPr>
          <p:sp>
            <p:nvSpPr>
              <p:cNvPr id="417838" name="Line 46"/>
              <p:cNvSpPr>
                <a:spLocks noChangeShapeType="1"/>
              </p:cNvSpPr>
              <p:nvPr/>
            </p:nvSpPr>
            <p:spPr bwMode="auto">
              <a:xfrm>
                <a:off x="4492" y="3292"/>
                <a:ext cx="1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17839" name="Line 47"/>
              <p:cNvSpPr>
                <a:spLocks noChangeShapeType="1"/>
              </p:cNvSpPr>
              <p:nvPr/>
            </p:nvSpPr>
            <p:spPr bwMode="auto">
              <a:xfrm rot="10800000">
                <a:off x="4480" y="3376"/>
                <a:ext cx="208" cy="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417841" name="Freeform 49"/>
            <p:cNvSpPr>
              <a:spLocks/>
            </p:cNvSpPr>
            <p:nvPr/>
          </p:nvSpPr>
          <p:spPr bwMode="auto">
            <a:xfrm rot="10800000">
              <a:off x="4247" y="3367"/>
              <a:ext cx="744" cy="159"/>
            </a:xfrm>
            <a:custGeom>
              <a:avLst/>
              <a:gdLst/>
              <a:ahLst/>
              <a:cxnLst>
                <a:cxn ang="0">
                  <a:pos x="101" y="150"/>
                </a:cxn>
                <a:cxn ang="0">
                  <a:pos x="64" y="149"/>
                </a:cxn>
                <a:cxn ang="0">
                  <a:pos x="19" y="129"/>
                </a:cxn>
                <a:cxn ang="0">
                  <a:pos x="9" y="67"/>
                </a:cxn>
                <a:cxn ang="0">
                  <a:pos x="71" y="15"/>
                </a:cxn>
                <a:cxn ang="0">
                  <a:pos x="345" y="9"/>
                </a:cxn>
                <a:cxn ang="0">
                  <a:pos x="609" y="9"/>
                </a:cxn>
                <a:cxn ang="0">
                  <a:pos x="697" y="62"/>
                </a:cxn>
                <a:cxn ang="0">
                  <a:pos x="699" y="143"/>
                </a:cxn>
                <a:cxn ang="0">
                  <a:pos x="676" y="157"/>
                </a:cxn>
                <a:cxn ang="0">
                  <a:pos x="652" y="157"/>
                </a:cxn>
              </a:cxnLst>
              <a:rect l="0" t="0" r="r" b="b"/>
              <a:pathLst>
                <a:path w="712" h="159">
                  <a:moveTo>
                    <a:pt x="101" y="150"/>
                  </a:moveTo>
                  <a:cubicBezTo>
                    <a:pt x="95" y="150"/>
                    <a:pt x="78" y="153"/>
                    <a:pt x="64" y="149"/>
                  </a:cubicBezTo>
                  <a:cubicBezTo>
                    <a:pt x="50" y="146"/>
                    <a:pt x="28" y="143"/>
                    <a:pt x="19" y="129"/>
                  </a:cubicBezTo>
                  <a:cubicBezTo>
                    <a:pt x="9" y="115"/>
                    <a:pt x="0" y="86"/>
                    <a:pt x="9" y="67"/>
                  </a:cubicBezTo>
                  <a:cubicBezTo>
                    <a:pt x="18" y="47"/>
                    <a:pt x="15" y="25"/>
                    <a:pt x="71" y="15"/>
                  </a:cubicBezTo>
                  <a:cubicBezTo>
                    <a:pt x="127" y="5"/>
                    <a:pt x="255" y="10"/>
                    <a:pt x="345" y="9"/>
                  </a:cubicBezTo>
                  <a:cubicBezTo>
                    <a:pt x="435" y="8"/>
                    <a:pt x="550" y="0"/>
                    <a:pt x="609" y="9"/>
                  </a:cubicBezTo>
                  <a:cubicBezTo>
                    <a:pt x="668" y="18"/>
                    <a:pt x="682" y="40"/>
                    <a:pt x="697" y="62"/>
                  </a:cubicBezTo>
                  <a:cubicBezTo>
                    <a:pt x="712" y="84"/>
                    <a:pt x="702" y="128"/>
                    <a:pt x="699" y="143"/>
                  </a:cubicBezTo>
                  <a:cubicBezTo>
                    <a:pt x="695" y="158"/>
                    <a:pt x="684" y="154"/>
                    <a:pt x="676" y="157"/>
                  </a:cubicBezTo>
                  <a:cubicBezTo>
                    <a:pt x="669" y="159"/>
                    <a:pt x="657" y="157"/>
                    <a:pt x="652" y="157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42" name="Line 50"/>
            <p:cNvSpPr>
              <a:spLocks noChangeShapeType="1"/>
            </p:cNvSpPr>
            <p:nvPr/>
          </p:nvSpPr>
          <p:spPr bwMode="auto">
            <a:xfrm rot="10800000" flipV="1">
              <a:off x="2983" y="3429"/>
              <a:ext cx="3" cy="3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02" name="Oval 10"/>
            <p:cNvSpPr>
              <a:spLocks noChangeArrowheads="1"/>
            </p:cNvSpPr>
            <p:nvPr/>
          </p:nvSpPr>
          <p:spPr bwMode="auto">
            <a:xfrm>
              <a:off x="2923" y="3241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+mn-lt"/>
                </a:rPr>
                <a:t>f</a:t>
              </a:r>
            </a:p>
          </p:txBody>
        </p:sp>
        <p:sp>
          <p:nvSpPr>
            <p:cNvPr id="417804" name="Oval 12"/>
            <p:cNvSpPr>
              <a:spLocks noChangeArrowheads="1"/>
            </p:cNvSpPr>
            <p:nvPr/>
          </p:nvSpPr>
          <p:spPr bwMode="auto">
            <a:xfrm>
              <a:off x="3239" y="2785"/>
              <a:ext cx="189" cy="189"/>
            </a:xfrm>
            <a:prstGeom prst="ellipse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d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43026" y="1839128"/>
            <a:ext cx="4013202" cy="2128838"/>
            <a:chOff x="56759" y="4544228"/>
            <a:chExt cx="4013202" cy="2128838"/>
          </a:xfrm>
        </p:grpSpPr>
        <p:grpSp>
          <p:nvGrpSpPr>
            <p:cNvPr id="89" name="Group 88"/>
            <p:cNvGrpSpPr/>
            <p:nvPr/>
          </p:nvGrpSpPr>
          <p:grpSpPr>
            <a:xfrm>
              <a:off x="56759" y="4544228"/>
              <a:ext cx="4013202" cy="2128838"/>
              <a:chOff x="56759" y="4544228"/>
              <a:chExt cx="4013202" cy="2128838"/>
            </a:xfrm>
          </p:grpSpPr>
          <p:grpSp>
            <p:nvGrpSpPr>
              <p:cNvPr id="6" name="Group 52"/>
              <p:cNvGrpSpPr>
                <a:grpSpLocks/>
              </p:cNvGrpSpPr>
              <p:nvPr/>
            </p:nvGrpSpPr>
            <p:grpSpPr bwMode="auto">
              <a:xfrm>
                <a:off x="56759" y="4544228"/>
                <a:ext cx="4013202" cy="2128838"/>
                <a:chOff x="12" y="2334"/>
                <a:chExt cx="2528" cy="1341"/>
              </a:xfrm>
            </p:grpSpPr>
            <p:sp>
              <p:nvSpPr>
                <p:cNvPr id="417845" name="Line 53"/>
                <p:cNvSpPr>
                  <a:spLocks noChangeShapeType="1"/>
                </p:cNvSpPr>
                <p:nvPr/>
              </p:nvSpPr>
              <p:spPr bwMode="auto">
                <a:xfrm flipH="1" flipV="1">
                  <a:off x="336" y="3058"/>
                  <a:ext cx="7" cy="27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17846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347" y="2651"/>
                  <a:ext cx="269" cy="29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17847" name="Line 55"/>
                <p:cNvSpPr>
                  <a:spLocks noChangeShapeType="1"/>
                </p:cNvSpPr>
                <p:nvPr/>
              </p:nvSpPr>
              <p:spPr bwMode="auto">
                <a:xfrm flipH="1" flipV="1">
                  <a:off x="648" y="2690"/>
                  <a:ext cx="3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17848" name="Line 56"/>
                <p:cNvSpPr>
                  <a:spLocks noChangeShapeType="1"/>
                </p:cNvSpPr>
                <p:nvPr/>
              </p:nvSpPr>
              <p:spPr bwMode="auto">
                <a:xfrm flipH="1" flipV="1">
                  <a:off x="664" y="2613"/>
                  <a:ext cx="305" cy="31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17849" name="Oval 57"/>
                <p:cNvSpPr>
                  <a:spLocks noChangeArrowheads="1"/>
                </p:cNvSpPr>
                <p:nvPr/>
              </p:nvSpPr>
              <p:spPr bwMode="auto">
                <a:xfrm>
                  <a:off x="243" y="2902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f</a:t>
                  </a:r>
                </a:p>
              </p:txBody>
            </p:sp>
            <p:sp>
              <p:nvSpPr>
                <p:cNvPr id="417850" name="Oval 58"/>
                <p:cNvSpPr>
                  <a:spLocks noChangeArrowheads="1"/>
                </p:cNvSpPr>
                <p:nvPr/>
              </p:nvSpPr>
              <p:spPr bwMode="auto">
                <a:xfrm>
                  <a:off x="561" y="2894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e</a:t>
                  </a:r>
                </a:p>
              </p:txBody>
            </p:sp>
            <p:sp>
              <p:nvSpPr>
                <p:cNvPr id="417851" name="Oval 59"/>
                <p:cNvSpPr>
                  <a:spLocks noChangeArrowheads="1"/>
                </p:cNvSpPr>
                <p:nvPr/>
              </p:nvSpPr>
              <p:spPr bwMode="auto">
                <a:xfrm>
                  <a:off x="559" y="2502"/>
                  <a:ext cx="189" cy="189"/>
                </a:xfrm>
                <a:prstGeom prst="ellipse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d</a:t>
                  </a:r>
                </a:p>
              </p:txBody>
            </p:sp>
            <p:sp>
              <p:nvSpPr>
                <p:cNvPr id="417852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911" y="2995"/>
                  <a:ext cx="101" cy="35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17853" name="Line 61"/>
                <p:cNvSpPr>
                  <a:spLocks noChangeShapeType="1"/>
                </p:cNvSpPr>
                <p:nvPr/>
              </p:nvSpPr>
              <p:spPr bwMode="auto">
                <a:xfrm flipH="1" flipV="1">
                  <a:off x="1040" y="2986"/>
                  <a:ext cx="172" cy="34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17854" name="Oval 62"/>
                <p:cNvSpPr>
                  <a:spLocks noChangeArrowheads="1"/>
                </p:cNvSpPr>
                <p:nvPr/>
              </p:nvSpPr>
              <p:spPr bwMode="auto">
                <a:xfrm>
                  <a:off x="939" y="2894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c</a:t>
                  </a:r>
                </a:p>
              </p:txBody>
            </p:sp>
            <p:sp>
              <p:nvSpPr>
                <p:cNvPr id="417855" name="Oval 63"/>
                <p:cNvSpPr>
                  <a:spLocks noChangeArrowheads="1"/>
                </p:cNvSpPr>
                <p:nvPr/>
              </p:nvSpPr>
              <p:spPr bwMode="auto">
                <a:xfrm>
                  <a:off x="783" y="3302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g</a:t>
                  </a:r>
                </a:p>
              </p:txBody>
            </p:sp>
            <p:sp>
              <p:nvSpPr>
                <p:cNvPr id="417856" name="Oval 64"/>
                <p:cNvSpPr>
                  <a:spLocks noChangeArrowheads="1"/>
                </p:cNvSpPr>
                <p:nvPr/>
              </p:nvSpPr>
              <p:spPr bwMode="auto">
                <a:xfrm>
                  <a:off x="1137" y="3302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h</a:t>
                  </a:r>
                </a:p>
              </p:txBody>
            </p:sp>
            <p:sp>
              <p:nvSpPr>
                <p:cNvPr id="417857" name="Oval 65"/>
                <p:cNvSpPr>
                  <a:spLocks noChangeArrowheads="1"/>
                </p:cNvSpPr>
                <p:nvPr/>
              </p:nvSpPr>
              <p:spPr bwMode="auto">
                <a:xfrm>
                  <a:off x="251" y="3310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i</a:t>
                  </a:r>
                </a:p>
              </p:txBody>
            </p:sp>
            <p:sp>
              <p:nvSpPr>
                <p:cNvPr id="417858" name="Oval 66"/>
                <p:cNvSpPr>
                  <a:spLocks noChangeArrowheads="1"/>
                </p:cNvSpPr>
                <p:nvPr/>
              </p:nvSpPr>
              <p:spPr bwMode="auto">
                <a:xfrm>
                  <a:off x="2315" y="2497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 dirty="0">
                      <a:latin typeface="+mn-lt"/>
                    </a:rPr>
                    <a:t>k</a:t>
                  </a:r>
                </a:p>
              </p:txBody>
            </p:sp>
            <p:sp>
              <p:nvSpPr>
                <p:cNvPr id="417859" name="Line 67"/>
                <p:cNvSpPr>
                  <a:spLocks noChangeShapeType="1"/>
                </p:cNvSpPr>
                <p:nvPr/>
              </p:nvSpPr>
              <p:spPr bwMode="auto">
                <a:xfrm flipH="1">
                  <a:off x="1608" y="2648"/>
                  <a:ext cx="130" cy="28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17860" name="Line 68"/>
                <p:cNvSpPr>
                  <a:spLocks noChangeShapeType="1"/>
                </p:cNvSpPr>
                <p:nvPr/>
              </p:nvSpPr>
              <p:spPr bwMode="auto">
                <a:xfrm flipH="1" flipV="1">
                  <a:off x="1776" y="2610"/>
                  <a:ext cx="206" cy="33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17861" name="Oval 69"/>
                <p:cNvSpPr>
                  <a:spLocks noChangeArrowheads="1"/>
                </p:cNvSpPr>
                <p:nvPr/>
              </p:nvSpPr>
              <p:spPr bwMode="auto">
                <a:xfrm>
                  <a:off x="1485" y="2899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j</a:t>
                  </a:r>
                </a:p>
              </p:txBody>
            </p:sp>
            <p:sp>
              <p:nvSpPr>
                <p:cNvPr id="417862" name="Oval 70"/>
                <p:cNvSpPr>
                  <a:spLocks noChangeArrowheads="1"/>
                </p:cNvSpPr>
                <p:nvPr/>
              </p:nvSpPr>
              <p:spPr bwMode="auto">
                <a:xfrm>
                  <a:off x="1671" y="2499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 dirty="0">
                      <a:latin typeface="+mn-lt"/>
                    </a:rPr>
                    <a:t>b</a:t>
                  </a:r>
                </a:p>
              </p:txBody>
            </p:sp>
            <p:sp>
              <p:nvSpPr>
                <p:cNvPr id="417863" name="Oval 71"/>
                <p:cNvSpPr>
                  <a:spLocks noChangeArrowheads="1"/>
                </p:cNvSpPr>
                <p:nvPr/>
              </p:nvSpPr>
              <p:spPr bwMode="auto">
                <a:xfrm>
                  <a:off x="1881" y="2891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a</a:t>
                  </a:r>
                </a:p>
              </p:txBody>
            </p:sp>
            <p:sp>
              <p:nvSpPr>
                <p:cNvPr id="417864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779" y="3520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8,0</a:t>
                  </a:r>
                </a:p>
              </p:txBody>
            </p:sp>
            <p:sp>
              <p:nvSpPr>
                <p:cNvPr id="417865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329" y="2699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2,0</a:t>
                  </a:r>
                </a:p>
              </p:txBody>
            </p:sp>
            <p:sp>
              <p:nvSpPr>
                <p:cNvPr id="417866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1465" y="3115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6,0</a:t>
                  </a:r>
                </a:p>
              </p:txBody>
            </p:sp>
            <p:sp>
              <p:nvSpPr>
                <p:cNvPr id="417867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1151" y="2912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7,2</a:t>
                  </a:r>
                </a:p>
              </p:txBody>
            </p:sp>
            <p:sp>
              <p:nvSpPr>
                <p:cNvPr id="417868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1087" y="3516"/>
                  <a:ext cx="293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latin typeface="+mn-lt"/>
                    </a:rPr>
                    <a:t>10,0</a:t>
                  </a:r>
                </a:p>
              </p:txBody>
            </p:sp>
            <p:sp>
              <p:nvSpPr>
                <p:cNvPr id="417869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254" y="3519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6,0</a:t>
                  </a:r>
                </a:p>
              </p:txBody>
            </p:sp>
            <p:sp>
              <p:nvSpPr>
                <p:cNvPr id="417870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565" y="3104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latin typeface="+mn-lt"/>
                    </a:rPr>
                    <a:t>5,0</a:t>
                  </a:r>
                </a:p>
              </p:txBody>
            </p:sp>
            <p:sp>
              <p:nvSpPr>
                <p:cNvPr id="417871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12" y="2935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latin typeface="+mn-lt"/>
                    </a:rPr>
                    <a:t>4,1</a:t>
                  </a:r>
                </a:p>
              </p:txBody>
            </p:sp>
            <p:sp>
              <p:nvSpPr>
                <p:cNvPr id="417872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805" y="2617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latin typeface="+mn-lt"/>
                    </a:rPr>
                    <a:t>1,3</a:t>
                  </a:r>
                </a:p>
              </p:txBody>
            </p:sp>
            <p:sp>
              <p:nvSpPr>
                <p:cNvPr id="417873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880" y="2615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latin typeface="+mn-lt"/>
                    </a:rPr>
                    <a:t>4,2</a:t>
                  </a:r>
                </a:p>
              </p:txBody>
            </p:sp>
            <p:sp>
              <p:nvSpPr>
                <p:cNvPr id="417874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1934" y="3115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5,0</a:t>
                  </a:r>
                </a:p>
              </p:txBody>
            </p:sp>
            <p:sp>
              <p:nvSpPr>
                <p:cNvPr id="417875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1075" y="2334"/>
                  <a:ext cx="567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i="1">
                      <a:latin typeface="+mn-lt"/>
                    </a:rPr>
                    <a:t>key</a:t>
                  </a:r>
                  <a:r>
                    <a:rPr lang="en-US">
                      <a:latin typeface="+mn-lt"/>
                    </a:rPr>
                    <a:t>,</a:t>
                  </a:r>
                  <a:r>
                    <a:rPr lang="en-US" i="1">
                      <a:latin typeface="+mn-lt"/>
                    </a:rPr>
                    <a:t>rank</a:t>
                  </a:r>
                </a:p>
              </p:txBody>
            </p:sp>
            <p:sp>
              <p:nvSpPr>
                <p:cNvPr id="417876" name="Line 84"/>
                <p:cNvSpPr>
                  <a:spLocks noChangeShapeType="1"/>
                </p:cNvSpPr>
                <p:nvPr/>
              </p:nvSpPr>
              <p:spPr bwMode="auto">
                <a:xfrm flipH="1">
                  <a:off x="895" y="2426"/>
                  <a:ext cx="166" cy="2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cxnSp>
            <p:nvCxnSpPr>
              <p:cNvPr id="86" name="Straight Connector 85"/>
              <p:cNvCxnSpPr>
                <a:cxnSpLocks/>
                <a:stCxn id="417851" idx="6"/>
                <a:endCxn id="417862" idx="2"/>
              </p:cNvCxnSpPr>
              <p:nvPr/>
            </p:nvCxnSpPr>
            <p:spPr bwMode="auto">
              <a:xfrm flipV="1">
                <a:off x="1225159" y="4956185"/>
                <a:ext cx="1465262" cy="476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8" name="Straight Connector 87"/>
              <p:cNvCxnSpPr>
                <a:cxnSpLocks/>
                <a:stCxn id="417862" idx="6"/>
                <a:endCxn id="417858" idx="2"/>
              </p:cNvCxnSpPr>
              <p:nvPr/>
            </p:nvCxnSpPr>
            <p:spPr bwMode="auto">
              <a:xfrm flipV="1">
                <a:off x="2990459" y="4952807"/>
                <a:ext cx="722312" cy="337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90" name="TextBox 89"/>
            <p:cNvSpPr txBox="1"/>
            <p:nvPr/>
          </p:nvSpPr>
          <p:spPr>
            <a:xfrm>
              <a:off x="390008" y="5280025"/>
              <a:ext cx="1619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sym typeface="Wingdings"/>
                </a:rPr>
                <a:t>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896135" y="5362520"/>
              <a:ext cx="1619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sym typeface="Wingdings"/>
                </a:rPr>
                <a:t></a:t>
              </a:r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370630" y="5433363"/>
              <a:ext cx="1619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sym typeface="Wingdings"/>
                </a:rPr>
                <a:t></a:t>
              </a:r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77341219"/>
      </p:ext>
    </p:extLst>
  </p:cSld>
  <p:clrMapOvr>
    <a:masterClrMapping/>
  </p:clrMapOvr>
  <p:transition advTm="147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C0BCD50-F524-7046-B84C-97669D18633A}"/>
              </a:ext>
            </a:extLst>
          </p:cNvPr>
          <p:cNvGrpSpPr/>
          <p:nvPr/>
        </p:nvGrpSpPr>
        <p:grpSpPr>
          <a:xfrm>
            <a:off x="1908345" y="2879048"/>
            <a:ext cx="4926478" cy="1369523"/>
            <a:chOff x="1908345" y="2879048"/>
            <a:chExt cx="4926478" cy="1369523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0D2B7C3-89D2-BC47-9A7E-4208658C7680}"/>
                </a:ext>
              </a:extLst>
            </p:cNvPr>
            <p:cNvCxnSpPr/>
            <p:nvPr/>
          </p:nvCxnSpPr>
          <p:spPr bwMode="auto">
            <a:xfrm rot="16200000" flipH="1">
              <a:off x="4554713" y="3068674"/>
              <a:ext cx="280662" cy="19581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7" name="Oval 46"/>
            <p:cNvSpPr/>
            <p:nvPr/>
          </p:nvSpPr>
          <p:spPr bwMode="auto">
            <a:xfrm>
              <a:off x="2224144" y="2893108"/>
              <a:ext cx="169682" cy="169682"/>
            </a:xfrm>
            <a:prstGeom prst="ellips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2225715" y="3301474"/>
              <a:ext cx="169682" cy="169682"/>
            </a:xfrm>
            <a:prstGeom prst="ellips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49" name="Straight Connector 48"/>
            <p:cNvCxnSpPr>
              <a:stCxn id="47" idx="4"/>
              <a:endCxn id="48" idx="0"/>
            </p:cNvCxnSpPr>
            <p:nvPr/>
          </p:nvCxnSpPr>
          <p:spPr bwMode="auto">
            <a:xfrm>
              <a:off x="2308985" y="3062790"/>
              <a:ext cx="1571" cy="2386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0" name="Oval 49"/>
            <p:cNvSpPr/>
            <p:nvPr/>
          </p:nvSpPr>
          <p:spPr bwMode="auto">
            <a:xfrm>
              <a:off x="2536799" y="2894680"/>
              <a:ext cx="169682" cy="169682"/>
            </a:xfrm>
            <a:prstGeom prst="ellipse">
              <a:avLst/>
            </a:prstGeom>
            <a:solidFill>
              <a:srgbClr val="3C8C9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2538370" y="3303046"/>
              <a:ext cx="169682" cy="169682"/>
            </a:xfrm>
            <a:prstGeom prst="ellipse">
              <a:avLst/>
            </a:prstGeom>
            <a:solidFill>
              <a:srgbClr val="3C8C9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52" name="Straight Connector 51"/>
            <p:cNvCxnSpPr>
              <a:stCxn id="50" idx="4"/>
              <a:endCxn id="51" idx="0"/>
            </p:cNvCxnSpPr>
            <p:nvPr/>
          </p:nvCxnSpPr>
          <p:spPr bwMode="auto">
            <a:xfrm>
              <a:off x="2621640" y="3064362"/>
              <a:ext cx="1571" cy="2386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3" name="Oval 52"/>
            <p:cNvSpPr/>
            <p:nvPr/>
          </p:nvSpPr>
          <p:spPr bwMode="auto">
            <a:xfrm>
              <a:off x="2858880" y="2896251"/>
              <a:ext cx="169682" cy="169682"/>
            </a:xfrm>
            <a:prstGeom prst="ellipse">
              <a:avLst/>
            </a:prstGeom>
            <a:solidFill>
              <a:srgbClr val="FF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2860451" y="3304617"/>
              <a:ext cx="169682" cy="169682"/>
            </a:xfrm>
            <a:prstGeom prst="ellipse">
              <a:avLst/>
            </a:prstGeom>
            <a:solidFill>
              <a:srgbClr val="FF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55" name="Straight Connector 54"/>
            <p:cNvCxnSpPr>
              <a:stCxn id="53" idx="4"/>
              <a:endCxn id="54" idx="0"/>
            </p:cNvCxnSpPr>
            <p:nvPr/>
          </p:nvCxnSpPr>
          <p:spPr bwMode="auto">
            <a:xfrm>
              <a:off x="2943721" y="3065933"/>
              <a:ext cx="1571" cy="2386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6" name="Oval 55"/>
            <p:cNvSpPr/>
            <p:nvPr/>
          </p:nvSpPr>
          <p:spPr bwMode="auto">
            <a:xfrm>
              <a:off x="1908345" y="2897823"/>
              <a:ext cx="169682" cy="169682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1909916" y="3306189"/>
              <a:ext cx="169682" cy="169682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58" name="Straight Connector 57"/>
            <p:cNvCxnSpPr>
              <a:stCxn id="56" idx="4"/>
              <a:endCxn id="57" idx="0"/>
            </p:cNvCxnSpPr>
            <p:nvPr/>
          </p:nvCxnSpPr>
          <p:spPr bwMode="auto">
            <a:xfrm>
              <a:off x="1993186" y="3067505"/>
              <a:ext cx="1571" cy="2386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0" name="Oval 59"/>
            <p:cNvSpPr/>
            <p:nvPr/>
          </p:nvSpPr>
          <p:spPr bwMode="auto">
            <a:xfrm>
              <a:off x="5964419" y="3293329"/>
              <a:ext cx="169682" cy="169682"/>
            </a:xfrm>
            <a:prstGeom prst="ellips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5965990" y="3681399"/>
              <a:ext cx="169682" cy="169682"/>
            </a:xfrm>
            <a:prstGeom prst="ellips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62" name="Straight Connector 61"/>
            <p:cNvCxnSpPr>
              <a:stCxn id="60" idx="4"/>
              <a:endCxn id="61" idx="0"/>
            </p:cNvCxnSpPr>
            <p:nvPr/>
          </p:nvCxnSpPr>
          <p:spPr bwMode="auto">
            <a:xfrm rot="16200000" flipH="1">
              <a:off x="5940851" y="3571419"/>
              <a:ext cx="218388" cy="157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3" name="Oval 62"/>
            <p:cNvSpPr/>
            <p:nvPr/>
          </p:nvSpPr>
          <p:spPr bwMode="auto">
            <a:xfrm>
              <a:off x="5648620" y="2892683"/>
              <a:ext cx="169682" cy="169682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5650191" y="3299607"/>
              <a:ext cx="169682" cy="169682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65" name="Straight Connector 64"/>
            <p:cNvCxnSpPr>
              <a:stCxn id="63" idx="4"/>
              <a:endCxn id="64" idx="0"/>
            </p:cNvCxnSpPr>
            <p:nvPr/>
          </p:nvCxnSpPr>
          <p:spPr bwMode="auto">
            <a:xfrm rot="16200000" flipH="1">
              <a:off x="5615625" y="3180200"/>
              <a:ext cx="237242" cy="157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6" name="Straight Connector 65"/>
            <p:cNvCxnSpPr>
              <a:stCxn id="63" idx="5"/>
              <a:endCxn id="60" idx="1"/>
            </p:cNvCxnSpPr>
            <p:nvPr/>
          </p:nvCxnSpPr>
          <p:spPr bwMode="auto">
            <a:xfrm rot="16200000" flipH="1">
              <a:off x="5751029" y="3079939"/>
              <a:ext cx="280662" cy="19581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7" name="Oval 66"/>
            <p:cNvSpPr/>
            <p:nvPr/>
          </p:nvSpPr>
          <p:spPr bwMode="auto">
            <a:xfrm>
              <a:off x="6663570" y="3690819"/>
              <a:ext cx="169682" cy="169682"/>
            </a:xfrm>
            <a:prstGeom prst="ellipse">
              <a:avLst/>
            </a:prstGeom>
            <a:solidFill>
              <a:srgbClr val="FF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6665141" y="4078889"/>
              <a:ext cx="169682" cy="169682"/>
            </a:xfrm>
            <a:prstGeom prst="ellipse">
              <a:avLst/>
            </a:prstGeom>
            <a:solidFill>
              <a:srgbClr val="FF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69" name="Straight Connector 68"/>
            <p:cNvCxnSpPr>
              <a:stCxn id="67" idx="4"/>
              <a:endCxn id="68" idx="0"/>
            </p:cNvCxnSpPr>
            <p:nvPr/>
          </p:nvCxnSpPr>
          <p:spPr bwMode="auto">
            <a:xfrm rot="16200000" flipH="1">
              <a:off x="6640002" y="3968909"/>
              <a:ext cx="218388" cy="157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0" name="Oval 69"/>
            <p:cNvSpPr/>
            <p:nvPr/>
          </p:nvSpPr>
          <p:spPr bwMode="auto">
            <a:xfrm>
              <a:off x="6347771" y="3290173"/>
              <a:ext cx="169682" cy="169682"/>
            </a:xfrm>
            <a:prstGeom prst="ellipse">
              <a:avLst/>
            </a:prstGeom>
            <a:solidFill>
              <a:srgbClr val="3C8C9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6349342" y="3697097"/>
              <a:ext cx="169682" cy="169682"/>
            </a:xfrm>
            <a:prstGeom prst="ellipse">
              <a:avLst/>
            </a:prstGeom>
            <a:solidFill>
              <a:srgbClr val="3C8C9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72" name="Straight Connector 71"/>
            <p:cNvCxnSpPr>
              <a:stCxn id="70" idx="4"/>
              <a:endCxn id="71" idx="0"/>
            </p:cNvCxnSpPr>
            <p:nvPr/>
          </p:nvCxnSpPr>
          <p:spPr bwMode="auto">
            <a:xfrm rot="16200000" flipH="1">
              <a:off x="6314776" y="3577690"/>
              <a:ext cx="237242" cy="157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3" name="Straight Connector 72"/>
            <p:cNvCxnSpPr>
              <a:stCxn id="70" idx="5"/>
              <a:endCxn id="67" idx="1"/>
            </p:cNvCxnSpPr>
            <p:nvPr/>
          </p:nvCxnSpPr>
          <p:spPr bwMode="auto">
            <a:xfrm rot="16200000" flipH="1">
              <a:off x="6450180" y="3477429"/>
              <a:ext cx="280662" cy="19581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4" name="Straight Connector 73"/>
            <p:cNvCxnSpPr>
              <a:stCxn id="63" idx="6"/>
              <a:endCxn id="70" idx="1"/>
            </p:cNvCxnSpPr>
            <p:nvPr/>
          </p:nvCxnSpPr>
          <p:spPr bwMode="auto">
            <a:xfrm>
              <a:off x="5818302" y="2977524"/>
              <a:ext cx="554318" cy="33749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5" name="Right Arrow 74"/>
            <p:cNvSpPr/>
            <p:nvPr/>
          </p:nvSpPr>
          <p:spPr bwMode="auto">
            <a:xfrm>
              <a:off x="3317980" y="3104010"/>
              <a:ext cx="282804" cy="254524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4148219" y="3300508"/>
              <a:ext cx="169682" cy="169682"/>
            </a:xfrm>
            <a:prstGeom prst="ellips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4149790" y="3688578"/>
              <a:ext cx="169682" cy="169682"/>
            </a:xfrm>
            <a:prstGeom prst="ellips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79" name="Straight Connector 78"/>
            <p:cNvCxnSpPr>
              <a:stCxn id="77" idx="4"/>
              <a:endCxn id="78" idx="0"/>
            </p:cNvCxnSpPr>
            <p:nvPr/>
          </p:nvCxnSpPr>
          <p:spPr bwMode="auto">
            <a:xfrm rot="16200000" flipH="1">
              <a:off x="4124651" y="3578598"/>
              <a:ext cx="218388" cy="157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0" name="Oval 79"/>
            <p:cNvSpPr/>
            <p:nvPr/>
          </p:nvSpPr>
          <p:spPr bwMode="auto">
            <a:xfrm>
              <a:off x="3832420" y="2899862"/>
              <a:ext cx="169682" cy="169682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3833991" y="3306786"/>
              <a:ext cx="169682" cy="169682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82" name="Straight Connector 81"/>
            <p:cNvCxnSpPr>
              <a:stCxn id="80" idx="4"/>
              <a:endCxn id="81" idx="0"/>
            </p:cNvCxnSpPr>
            <p:nvPr/>
          </p:nvCxnSpPr>
          <p:spPr bwMode="auto">
            <a:xfrm rot="16200000" flipH="1">
              <a:off x="3799425" y="3187379"/>
              <a:ext cx="237242" cy="157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3" name="Straight Connector 82"/>
            <p:cNvCxnSpPr>
              <a:stCxn id="80" idx="5"/>
              <a:endCxn id="77" idx="1"/>
            </p:cNvCxnSpPr>
            <p:nvPr/>
          </p:nvCxnSpPr>
          <p:spPr bwMode="auto">
            <a:xfrm rot="16200000" flipH="1">
              <a:off x="3934829" y="3087118"/>
              <a:ext cx="280662" cy="19581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4" name="Oval 83"/>
            <p:cNvSpPr/>
            <p:nvPr/>
          </p:nvSpPr>
          <p:spPr bwMode="auto">
            <a:xfrm>
              <a:off x="4759818" y="3299655"/>
              <a:ext cx="169682" cy="169682"/>
            </a:xfrm>
            <a:prstGeom prst="ellipse">
              <a:avLst/>
            </a:prstGeom>
            <a:solidFill>
              <a:srgbClr val="FF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761389" y="3708745"/>
              <a:ext cx="169682" cy="169682"/>
            </a:xfrm>
            <a:prstGeom prst="ellipse">
              <a:avLst/>
            </a:prstGeom>
            <a:solidFill>
              <a:srgbClr val="FF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86" name="Straight Connector 85"/>
            <p:cNvCxnSpPr>
              <a:stCxn id="84" idx="4"/>
              <a:endCxn id="85" idx="0"/>
            </p:cNvCxnSpPr>
            <p:nvPr/>
          </p:nvCxnSpPr>
          <p:spPr bwMode="auto">
            <a:xfrm>
              <a:off x="4844659" y="3469337"/>
              <a:ext cx="1571" cy="2394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7" name="Oval 86"/>
            <p:cNvSpPr/>
            <p:nvPr/>
          </p:nvSpPr>
          <p:spPr bwMode="auto">
            <a:xfrm>
              <a:off x="4444019" y="2879048"/>
              <a:ext cx="169682" cy="1696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4445590" y="3285972"/>
              <a:ext cx="169682" cy="1696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89" name="Straight Connector 88"/>
            <p:cNvCxnSpPr>
              <a:stCxn id="87" idx="4"/>
              <a:endCxn id="88" idx="0"/>
            </p:cNvCxnSpPr>
            <p:nvPr/>
          </p:nvCxnSpPr>
          <p:spPr bwMode="auto">
            <a:xfrm rot="16200000" flipH="1">
              <a:off x="4411024" y="3166565"/>
              <a:ext cx="237242" cy="157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6" name="Right Arrow 75"/>
            <p:cNvSpPr/>
            <p:nvPr/>
          </p:nvSpPr>
          <p:spPr bwMode="auto">
            <a:xfrm>
              <a:off x="5197580" y="3104010"/>
              <a:ext cx="282804" cy="254524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  <p:sp>
        <p:nvSpPr>
          <p:cNvPr id="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2238" y="598469"/>
            <a:ext cx="8750300" cy="838200"/>
          </a:xfrm>
        </p:spPr>
        <p:txBody>
          <a:bodyPr/>
          <a:lstStyle/>
          <a:p>
            <a:r>
              <a:rPr lang="en-US" dirty="0" err="1"/>
              <a:t>deletemin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446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2"/>
          <p:cNvSpPr>
            <a:spLocks noGrp="1" noChangeArrowheads="1"/>
          </p:cNvSpPr>
          <p:nvPr>
            <p:ph type="title"/>
          </p:nvPr>
        </p:nvSpPr>
        <p:spPr>
          <a:xfrm>
            <a:off x="122238" y="598469"/>
            <a:ext cx="8750300" cy="838200"/>
          </a:xfrm>
        </p:spPr>
        <p:txBody>
          <a:bodyPr/>
          <a:lstStyle/>
          <a:p>
            <a:r>
              <a:rPr lang="en-US" dirty="0" err="1"/>
              <a:t>decreasekey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A42CE41-C89A-8F45-A689-BD07DB343C80}"/>
              </a:ext>
            </a:extLst>
          </p:cNvPr>
          <p:cNvGrpSpPr/>
          <p:nvPr/>
        </p:nvGrpSpPr>
        <p:grpSpPr>
          <a:xfrm>
            <a:off x="1084505" y="2366181"/>
            <a:ext cx="4831179" cy="1773965"/>
            <a:chOff x="1084505" y="2366181"/>
            <a:chExt cx="4831179" cy="1773965"/>
          </a:xfrm>
        </p:grpSpPr>
        <p:sp>
          <p:nvSpPr>
            <p:cNvPr id="2" name="Right Arrow 1"/>
            <p:cNvSpPr/>
            <p:nvPr/>
          </p:nvSpPr>
          <p:spPr bwMode="auto">
            <a:xfrm>
              <a:off x="3374390" y="2705714"/>
              <a:ext cx="270933" cy="220133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AF2FCD-CDC5-0545-B733-41AC41F54528}"/>
                </a:ext>
              </a:extLst>
            </p:cNvPr>
            <p:cNvGrpSpPr/>
            <p:nvPr/>
          </p:nvGrpSpPr>
          <p:grpSpPr>
            <a:xfrm>
              <a:off x="1084505" y="2389957"/>
              <a:ext cx="1898535" cy="1729818"/>
              <a:chOff x="763419" y="2389957"/>
              <a:chExt cx="1898535" cy="1729818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BF7C322A-9F72-0749-849A-1F7ED530A02B}"/>
                  </a:ext>
                </a:extLst>
              </p:cNvPr>
              <p:cNvCxnSpPr/>
              <p:nvPr/>
            </p:nvCxnSpPr>
            <p:spPr bwMode="auto">
              <a:xfrm rot="5400000" flipH="1" flipV="1">
                <a:off x="2190118" y="2499866"/>
                <a:ext cx="201243" cy="23266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6" name="Isosceles Triangle 5"/>
              <p:cNvSpPr/>
              <p:nvPr/>
            </p:nvSpPr>
            <p:spPr bwMode="auto">
              <a:xfrm>
                <a:off x="763419" y="3723849"/>
                <a:ext cx="273377" cy="395926"/>
              </a:xfrm>
              <a:prstGeom prst="triangl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5" name="Oval 4"/>
              <p:cNvSpPr/>
              <p:nvPr/>
            </p:nvSpPr>
            <p:spPr bwMode="auto">
              <a:xfrm>
                <a:off x="782274" y="3601301"/>
                <a:ext cx="226243" cy="226243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sp>
            <p:nvSpPr>
              <p:cNvPr id="7" name="Isosceles Triangle 6"/>
              <p:cNvSpPr/>
              <p:nvPr/>
            </p:nvSpPr>
            <p:spPr bwMode="auto">
              <a:xfrm>
                <a:off x="1132636" y="3423763"/>
                <a:ext cx="273377" cy="395926"/>
              </a:xfrm>
              <a:prstGeom prst="triangl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 bwMode="auto">
              <a:xfrm>
                <a:off x="1151491" y="3301215"/>
                <a:ext cx="226243" cy="226243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sp>
            <p:nvSpPr>
              <p:cNvPr id="9" name="Isosceles Triangle 8"/>
              <p:cNvSpPr/>
              <p:nvPr/>
            </p:nvSpPr>
            <p:spPr bwMode="auto">
              <a:xfrm>
                <a:off x="1530133" y="3085969"/>
                <a:ext cx="273377" cy="395926"/>
              </a:xfrm>
              <a:prstGeom prst="triangl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 bwMode="auto">
              <a:xfrm>
                <a:off x="1548988" y="2963421"/>
                <a:ext cx="226243" cy="226243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</a:p>
            </p:txBody>
          </p:sp>
          <p:sp>
            <p:nvSpPr>
              <p:cNvPr id="11" name="Isosceles Triangle 10"/>
              <p:cNvSpPr/>
              <p:nvPr/>
            </p:nvSpPr>
            <p:spPr bwMode="auto">
              <a:xfrm>
                <a:off x="1955910" y="2804736"/>
                <a:ext cx="273377" cy="395926"/>
              </a:xfrm>
              <a:prstGeom prst="triangl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 bwMode="auto">
              <a:xfrm>
                <a:off x="1974765" y="2682188"/>
                <a:ext cx="226243" cy="226243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cxnSp>
            <p:nvCxnSpPr>
              <p:cNvPr id="14" name="Straight Connector 13"/>
              <p:cNvCxnSpPr>
                <a:stCxn id="5" idx="7"/>
                <a:endCxn id="8" idx="2"/>
              </p:cNvCxnSpPr>
              <p:nvPr/>
            </p:nvCxnSpPr>
            <p:spPr bwMode="auto">
              <a:xfrm rot="5400000" flipH="1" flipV="1">
                <a:off x="953389" y="3436332"/>
                <a:ext cx="220096" cy="17610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6" name="Straight Connector 15"/>
              <p:cNvCxnSpPr>
                <a:stCxn id="8" idx="7"/>
                <a:endCxn id="10" idx="2"/>
              </p:cNvCxnSpPr>
              <p:nvPr/>
            </p:nvCxnSpPr>
            <p:spPr bwMode="auto">
              <a:xfrm rot="5400000" flipH="1" flipV="1">
                <a:off x="1317892" y="3103252"/>
                <a:ext cx="257804" cy="20438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" name="Straight Connector 17"/>
              <p:cNvCxnSpPr>
                <a:stCxn id="10" idx="7"/>
                <a:endCxn id="12" idx="2"/>
              </p:cNvCxnSpPr>
              <p:nvPr/>
            </p:nvCxnSpPr>
            <p:spPr bwMode="auto">
              <a:xfrm rot="5400000" flipH="1" flipV="1">
                <a:off x="1757810" y="2779599"/>
                <a:ext cx="201243" cy="23266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30" name="TextBox 29"/>
              <p:cNvSpPr txBox="1"/>
              <p:nvPr/>
            </p:nvSpPr>
            <p:spPr>
              <a:xfrm>
                <a:off x="1046234" y="3233652"/>
                <a:ext cx="16190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sym typeface="Wingdings"/>
                  </a:rPr>
                  <a:t></a:t>
                </a:r>
                <a:endParaRPr lang="en-US" dirty="0"/>
              </a:p>
            </p:txBody>
          </p:sp>
          <p:sp>
            <p:nvSpPr>
              <p:cNvPr id="29" name="Isosceles Triangle 10">
                <a:extLst>
                  <a:ext uri="{FF2B5EF4-FFF2-40B4-BE49-F238E27FC236}">
                    <a16:creationId xmlns:a16="http://schemas.microsoft.com/office/drawing/2014/main" id="{90A22505-7D26-474D-B349-098C095FC864}"/>
                  </a:ext>
                </a:extLst>
              </p:cNvPr>
              <p:cNvSpPr/>
              <p:nvPr/>
            </p:nvSpPr>
            <p:spPr bwMode="auto">
              <a:xfrm>
                <a:off x="2388577" y="2512505"/>
                <a:ext cx="273377" cy="395926"/>
              </a:xfrm>
              <a:prstGeom prst="triangl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D906603-15A4-CB4D-882A-20CC1990D3CA}"/>
                  </a:ext>
                </a:extLst>
              </p:cNvPr>
              <p:cNvSpPr/>
              <p:nvPr/>
            </p:nvSpPr>
            <p:spPr bwMode="auto">
              <a:xfrm>
                <a:off x="2407432" y="2389957"/>
                <a:ext cx="226243" cy="226243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e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F9DD5E0-23BE-1746-9460-C03A40CF0CD8}"/>
                  </a:ext>
                </a:extLst>
              </p:cNvPr>
              <p:cNvSpPr txBox="1"/>
              <p:nvPr/>
            </p:nvSpPr>
            <p:spPr>
              <a:xfrm>
                <a:off x="1428978" y="2890463"/>
                <a:ext cx="16190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sym typeface="Wingdings"/>
                  </a:rPr>
                  <a:t></a:t>
                </a:r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8BB4660-9B8A-8943-BB3B-821270FE8DF0}"/>
                </a:ext>
              </a:extLst>
            </p:cNvPr>
            <p:cNvGrpSpPr/>
            <p:nvPr/>
          </p:nvGrpSpPr>
          <p:grpSpPr>
            <a:xfrm>
              <a:off x="4023088" y="2366181"/>
              <a:ext cx="1892596" cy="799707"/>
              <a:chOff x="4595460" y="2271178"/>
              <a:chExt cx="1892596" cy="799707"/>
            </a:xfrm>
          </p:grpSpPr>
          <p:sp>
            <p:nvSpPr>
              <p:cNvPr id="31" name="Isosceles Triangle 30"/>
              <p:cNvSpPr/>
              <p:nvPr/>
            </p:nvSpPr>
            <p:spPr bwMode="auto">
              <a:xfrm>
                <a:off x="5488551" y="2398439"/>
                <a:ext cx="273377" cy="395926"/>
              </a:xfrm>
              <a:prstGeom prst="triangl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 bwMode="auto">
              <a:xfrm>
                <a:off x="5507406" y="2275891"/>
                <a:ext cx="226243" cy="226243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sp>
            <p:nvSpPr>
              <p:cNvPr id="33" name="Isosceles Triangle 32"/>
              <p:cNvSpPr/>
              <p:nvPr/>
            </p:nvSpPr>
            <p:spPr bwMode="auto">
              <a:xfrm>
                <a:off x="5838914" y="2400011"/>
                <a:ext cx="273377" cy="395926"/>
              </a:xfrm>
              <a:prstGeom prst="triangl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34" name="Oval 33"/>
              <p:cNvSpPr/>
              <p:nvPr/>
            </p:nvSpPr>
            <p:spPr bwMode="auto">
              <a:xfrm>
                <a:off x="5857769" y="2277463"/>
                <a:ext cx="226243" cy="226243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sp>
            <p:nvSpPr>
              <p:cNvPr id="35" name="Isosceles Triangle 34"/>
              <p:cNvSpPr/>
              <p:nvPr/>
            </p:nvSpPr>
            <p:spPr bwMode="auto">
              <a:xfrm>
                <a:off x="4699839" y="2674959"/>
                <a:ext cx="273377" cy="395926"/>
              </a:xfrm>
              <a:prstGeom prst="triangl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 bwMode="auto">
              <a:xfrm>
                <a:off x="4718694" y="2552411"/>
                <a:ext cx="226243" cy="226243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sp>
            <p:nvSpPr>
              <p:cNvPr id="37" name="Isosceles Triangle 36"/>
              <p:cNvSpPr/>
              <p:nvPr/>
            </p:nvSpPr>
            <p:spPr bwMode="auto">
              <a:xfrm>
                <a:off x="5125616" y="2393726"/>
                <a:ext cx="273377" cy="395926"/>
              </a:xfrm>
              <a:prstGeom prst="triangl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 bwMode="auto">
              <a:xfrm>
                <a:off x="5144471" y="2271178"/>
                <a:ext cx="226243" cy="226243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>
                    <a:latin typeface="+mn-lt"/>
                  </a:rPr>
                  <a:t>e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cxnSp>
            <p:nvCxnSpPr>
              <p:cNvPr id="41" name="Straight Connector 40"/>
              <p:cNvCxnSpPr>
                <a:stCxn id="36" idx="7"/>
                <a:endCxn id="38" idx="2"/>
              </p:cNvCxnSpPr>
              <p:nvPr/>
            </p:nvCxnSpPr>
            <p:spPr bwMode="auto">
              <a:xfrm rot="5400000" flipH="1" flipV="1">
                <a:off x="4927516" y="2368589"/>
                <a:ext cx="201243" cy="23266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42" name="TextBox 41"/>
              <p:cNvSpPr txBox="1"/>
              <p:nvPr/>
            </p:nvSpPr>
            <p:spPr>
              <a:xfrm>
                <a:off x="4595460" y="2490618"/>
                <a:ext cx="16190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sym typeface="Wingdings"/>
                  </a:rPr>
                  <a:t></a:t>
                </a:r>
                <a:endParaRPr lang="en-US" dirty="0"/>
              </a:p>
            </p:txBody>
          </p:sp>
          <p:sp>
            <p:nvSpPr>
              <p:cNvPr id="47" name="Isosceles Triangle 32">
                <a:extLst>
                  <a:ext uri="{FF2B5EF4-FFF2-40B4-BE49-F238E27FC236}">
                    <a16:creationId xmlns:a16="http://schemas.microsoft.com/office/drawing/2014/main" id="{565DC84E-310C-BE4A-939C-0BAF2751257B}"/>
                  </a:ext>
                </a:extLst>
              </p:cNvPr>
              <p:cNvSpPr/>
              <p:nvPr/>
            </p:nvSpPr>
            <p:spPr bwMode="auto">
              <a:xfrm>
                <a:off x="6214679" y="2398849"/>
                <a:ext cx="273377" cy="395926"/>
              </a:xfrm>
              <a:prstGeom prst="triangl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10C8158-0E14-D240-9A3C-9D8124510F8D}"/>
                  </a:ext>
                </a:extLst>
              </p:cNvPr>
              <p:cNvSpPr/>
              <p:nvPr/>
            </p:nvSpPr>
            <p:spPr bwMode="auto">
              <a:xfrm>
                <a:off x="6233534" y="2276301"/>
                <a:ext cx="226243" cy="226243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55F7FF-D92C-FC4D-B645-ECCAA046C5DA}"/>
                </a:ext>
              </a:extLst>
            </p:cNvPr>
            <p:cNvSpPr txBox="1"/>
            <p:nvPr/>
          </p:nvSpPr>
          <p:spPr>
            <a:xfrm>
              <a:off x="1448272" y="3893925"/>
              <a:ext cx="159300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"/>
                </a:rPr>
                <a:t>decreasekey</a:t>
              </a:r>
              <a:r>
                <a:rPr lang="en-US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"/>
                </a:rPr>
                <a:t>(</a:t>
              </a:r>
              <a:r>
                <a:rPr lang="en-US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"/>
                </a:rPr>
                <a:t>a</a:t>
              </a:r>
              <a:r>
                <a:rPr lang="en-US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"/>
                </a:rPr>
                <a:t>)</a:t>
              </a:r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44242867"/>
      </p:ext>
    </p:extLst>
  </p:cSld>
  <p:clrMapOvr>
    <a:masterClrMapping/>
  </p:clrMapOvr>
  <p:transition advTm="446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lheaps1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81294" y="2080665"/>
            <a:ext cx="3851276" cy="2236788"/>
            <a:chOff x="3166" y="2508"/>
            <a:chExt cx="2426" cy="1409"/>
          </a:xfrm>
        </p:grpSpPr>
        <p:sp>
          <p:nvSpPr>
            <p:cNvPr id="438276" name="Line 4"/>
            <p:cNvSpPr>
              <a:spLocks noChangeShapeType="1"/>
            </p:cNvSpPr>
            <p:nvPr/>
          </p:nvSpPr>
          <p:spPr bwMode="auto">
            <a:xfrm flipH="1">
              <a:off x="3246" y="3421"/>
              <a:ext cx="245" cy="3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8277" name="Line 5"/>
            <p:cNvSpPr>
              <a:spLocks noChangeShapeType="1"/>
            </p:cNvSpPr>
            <p:nvPr/>
          </p:nvSpPr>
          <p:spPr bwMode="auto">
            <a:xfrm flipH="1" flipV="1">
              <a:off x="3519" y="3412"/>
              <a:ext cx="236" cy="4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8278" name="Oval 6"/>
            <p:cNvSpPr>
              <a:spLocks noChangeArrowheads="1"/>
            </p:cNvSpPr>
            <p:nvPr/>
          </p:nvSpPr>
          <p:spPr bwMode="auto">
            <a:xfrm>
              <a:off x="3166" y="3728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f</a:t>
              </a:r>
            </a:p>
          </p:txBody>
        </p:sp>
        <p:sp>
          <p:nvSpPr>
            <p:cNvPr id="438279" name="Oval 7"/>
            <p:cNvSpPr>
              <a:spLocks noChangeArrowheads="1"/>
            </p:cNvSpPr>
            <p:nvPr/>
          </p:nvSpPr>
          <p:spPr bwMode="auto">
            <a:xfrm>
              <a:off x="3664" y="3728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e</a:t>
              </a:r>
            </a:p>
          </p:txBody>
        </p:sp>
        <p:sp>
          <p:nvSpPr>
            <p:cNvPr id="438280" name="Line 8"/>
            <p:cNvSpPr>
              <a:spLocks noChangeShapeType="1"/>
            </p:cNvSpPr>
            <p:nvPr/>
          </p:nvSpPr>
          <p:spPr bwMode="auto">
            <a:xfrm flipH="1">
              <a:off x="3818" y="2653"/>
              <a:ext cx="445" cy="2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8281" name="Line 9"/>
            <p:cNvSpPr>
              <a:spLocks noChangeShapeType="1"/>
            </p:cNvSpPr>
            <p:nvPr/>
          </p:nvSpPr>
          <p:spPr bwMode="auto">
            <a:xfrm flipH="1">
              <a:off x="3510" y="2957"/>
              <a:ext cx="245" cy="3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8282" name="Line 10"/>
            <p:cNvSpPr>
              <a:spLocks noChangeShapeType="1"/>
            </p:cNvSpPr>
            <p:nvPr/>
          </p:nvSpPr>
          <p:spPr bwMode="auto">
            <a:xfrm flipH="1" flipV="1">
              <a:off x="3783" y="2948"/>
              <a:ext cx="236" cy="4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8283" name="Line 11"/>
            <p:cNvSpPr>
              <a:spLocks noChangeShapeType="1"/>
            </p:cNvSpPr>
            <p:nvPr/>
          </p:nvSpPr>
          <p:spPr bwMode="auto">
            <a:xfrm flipH="1" flipV="1">
              <a:off x="4327" y="2663"/>
              <a:ext cx="385" cy="2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8284" name="Oval 12"/>
            <p:cNvSpPr>
              <a:spLocks noChangeArrowheads="1"/>
            </p:cNvSpPr>
            <p:nvPr/>
          </p:nvSpPr>
          <p:spPr bwMode="auto">
            <a:xfrm>
              <a:off x="3682" y="2856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c</a:t>
              </a:r>
            </a:p>
          </p:txBody>
        </p:sp>
        <p:sp>
          <p:nvSpPr>
            <p:cNvPr id="438285" name="Oval 13"/>
            <p:cNvSpPr>
              <a:spLocks noChangeArrowheads="1"/>
            </p:cNvSpPr>
            <p:nvPr/>
          </p:nvSpPr>
          <p:spPr bwMode="auto">
            <a:xfrm>
              <a:off x="3430" y="3264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d</a:t>
              </a:r>
            </a:p>
          </p:txBody>
        </p:sp>
        <p:sp>
          <p:nvSpPr>
            <p:cNvPr id="438286" name="Oval 14"/>
            <p:cNvSpPr>
              <a:spLocks noChangeArrowheads="1"/>
            </p:cNvSpPr>
            <p:nvPr/>
          </p:nvSpPr>
          <p:spPr bwMode="auto">
            <a:xfrm>
              <a:off x="3928" y="3264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g</a:t>
              </a:r>
            </a:p>
          </p:txBody>
        </p:sp>
        <p:sp>
          <p:nvSpPr>
            <p:cNvPr id="438287" name="Oval 15"/>
            <p:cNvSpPr>
              <a:spLocks noChangeArrowheads="1"/>
            </p:cNvSpPr>
            <p:nvPr/>
          </p:nvSpPr>
          <p:spPr bwMode="auto">
            <a:xfrm>
              <a:off x="4206" y="2568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b</a:t>
              </a:r>
            </a:p>
          </p:txBody>
        </p:sp>
        <p:sp>
          <p:nvSpPr>
            <p:cNvPr id="438288" name="Text Box 16"/>
            <p:cNvSpPr txBox="1">
              <a:spLocks noChangeArrowheads="1"/>
            </p:cNvSpPr>
            <p:nvPr/>
          </p:nvSpPr>
          <p:spPr bwMode="auto">
            <a:xfrm>
              <a:off x="5170" y="3281"/>
              <a:ext cx="188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-,0</a:t>
              </a:r>
            </a:p>
          </p:txBody>
        </p:sp>
        <p:sp>
          <p:nvSpPr>
            <p:cNvPr id="438289" name="Text Box 17"/>
            <p:cNvSpPr txBox="1">
              <a:spLocks noChangeArrowheads="1"/>
            </p:cNvSpPr>
            <p:nvPr/>
          </p:nvSpPr>
          <p:spPr bwMode="auto">
            <a:xfrm>
              <a:off x="3897" y="2843"/>
              <a:ext cx="211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5,2</a:t>
              </a:r>
            </a:p>
          </p:txBody>
        </p:sp>
        <p:sp>
          <p:nvSpPr>
            <p:cNvPr id="438290" name="Text Box 18"/>
            <p:cNvSpPr txBox="1">
              <a:spLocks noChangeArrowheads="1"/>
            </p:cNvSpPr>
            <p:nvPr/>
          </p:nvSpPr>
          <p:spPr bwMode="auto">
            <a:xfrm>
              <a:off x="4429" y="2562"/>
              <a:ext cx="211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4,2</a:t>
              </a:r>
            </a:p>
          </p:txBody>
        </p:sp>
        <p:sp>
          <p:nvSpPr>
            <p:cNvPr id="438291" name="Text Box 19"/>
            <p:cNvSpPr txBox="1">
              <a:spLocks noChangeArrowheads="1"/>
            </p:cNvSpPr>
            <p:nvPr/>
          </p:nvSpPr>
          <p:spPr bwMode="auto">
            <a:xfrm>
              <a:off x="4906" y="2508"/>
              <a:ext cx="554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key,rank</a:t>
              </a:r>
            </a:p>
          </p:txBody>
        </p:sp>
        <p:sp>
          <p:nvSpPr>
            <p:cNvPr id="438292" name="Line 20"/>
            <p:cNvSpPr>
              <a:spLocks noChangeShapeType="1"/>
            </p:cNvSpPr>
            <p:nvPr/>
          </p:nvSpPr>
          <p:spPr bwMode="auto">
            <a:xfrm flipH="1">
              <a:off x="4534" y="2957"/>
              <a:ext cx="245" cy="3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8293" name="Line 21"/>
            <p:cNvSpPr>
              <a:spLocks noChangeShapeType="1"/>
            </p:cNvSpPr>
            <p:nvPr/>
          </p:nvSpPr>
          <p:spPr bwMode="auto">
            <a:xfrm flipH="1" flipV="1">
              <a:off x="4807" y="2948"/>
              <a:ext cx="236" cy="40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8294" name="Oval 22"/>
            <p:cNvSpPr>
              <a:spLocks noChangeArrowheads="1"/>
            </p:cNvSpPr>
            <p:nvPr/>
          </p:nvSpPr>
          <p:spPr bwMode="auto">
            <a:xfrm>
              <a:off x="4706" y="2856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f</a:t>
              </a:r>
            </a:p>
          </p:txBody>
        </p:sp>
        <p:sp>
          <p:nvSpPr>
            <p:cNvPr id="438295" name="Oval 23"/>
            <p:cNvSpPr>
              <a:spLocks noChangeArrowheads="1"/>
            </p:cNvSpPr>
            <p:nvPr/>
          </p:nvSpPr>
          <p:spPr bwMode="auto">
            <a:xfrm>
              <a:off x="4454" y="3264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a</a:t>
              </a:r>
            </a:p>
          </p:txBody>
        </p:sp>
        <p:sp>
          <p:nvSpPr>
            <p:cNvPr id="438296" name="Oval 24"/>
            <p:cNvSpPr>
              <a:spLocks noChangeArrowheads="1"/>
            </p:cNvSpPr>
            <p:nvPr/>
          </p:nvSpPr>
          <p:spPr bwMode="auto">
            <a:xfrm>
              <a:off x="4952" y="3264"/>
              <a:ext cx="189" cy="189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  <a:sym typeface="Symbol" pitchFamily="18" charset="2"/>
                </a:rPr>
                <a:t>-</a:t>
              </a:r>
            </a:p>
          </p:txBody>
        </p:sp>
        <p:sp>
          <p:nvSpPr>
            <p:cNvPr id="438297" name="Text Box 25"/>
            <p:cNvSpPr txBox="1">
              <a:spLocks noChangeArrowheads="1"/>
            </p:cNvSpPr>
            <p:nvPr/>
          </p:nvSpPr>
          <p:spPr bwMode="auto">
            <a:xfrm>
              <a:off x="4921" y="2867"/>
              <a:ext cx="211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7,1</a:t>
              </a:r>
            </a:p>
          </p:txBody>
        </p:sp>
        <p:sp>
          <p:nvSpPr>
            <p:cNvPr id="438298" name="Text Box 26"/>
            <p:cNvSpPr txBox="1">
              <a:spLocks noChangeArrowheads="1"/>
            </p:cNvSpPr>
            <p:nvPr/>
          </p:nvSpPr>
          <p:spPr bwMode="auto">
            <a:xfrm>
              <a:off x="4650" y="3273"/>
              <a:ext cx="29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18,1</a:t>
              </a:r>
            </a:p>
          </p:txBody>
        </p:sp>
        <p:sp>
          <p:nvSpPr>
            <p:cNvPr id="438299" name="Text Box 27"/>
            <p:cNvSpPr txBox="1">
              <a:spLocks noChangeArrowheads="1"/>
            </p:cNvSpPr>
            <p:nvPr/>
          </p:nvSpPr>
          <p:spPr bwMode="auto">
            <a:xfrm>
              <a:off x="4146" y="3289"/>
              <a:ext cx="211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8,1</a:t>
              </a:r>
            </a:p>
          </p:txBody>
        </p:sp>
        <p:sp>
          <p:nvSpPr>
            <p:cNvPr id="438300" name="Text Box 28"/>
            <p:cNvSpPr txBox="1">
              <a:spLocks noChangeArrowheads="1"/>
            </p:cNvSpPr>
            <p:nvPr/>
          </p:nvSpPr>
          <p:spPr bwMode="auto">
            <a:xfrm>
              <a:off x="3378" y="3745"/>
              <a:ext cx="29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16,1</a:t>
              </a:r>
            </a:p>
          </p:txBody>
        </p:sp>
        <p:sp>
          <p:nvSpPr>
            <p:cNvPr id="438301" name="Text Box 29"/>
            <p:cNvSpPr txBox="1">
              <a:spLocks noChangeArrowheads="1"/>
            </p:cNvSpPr>
            <p:nvPr/>
          </p:nvSpPr>
          <p:spPr bwMode="auto">
            <a:xfrm>
              <a:off x="3874" y="3737"/>
              <a:ext cx="29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16,1</a:t>
              </a:r>
            </a:p>
          </p:txBody>
        </p:sp>
        <p:sp>
          <p:nvSpPr>
            <p:cNvPr id="438302" name="Text Box 30"/>
            <p:cNvSpPr txBox="1">
              <a:spLocks noChangeArrowheads="1"/>
            </p:cNvSpPr>
            <p:nvPr/>
          </p:nvSpPr>
          <p:spPr bwMode="auto">
            <a:xfrm>
              <a:off x="3610" y="3281"/>
              <a:ext cx="29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10,2</a:t>
              </a:r>
            </a:p>
          </p:txBody>
        </p:sp>
        <p:sp>
          <p:nvSpPr>
            <p:cNvPr id="438303" name="Line 31"/>
            <p:cNvSpPr>
              <a:spLocks noChangeShapeType="1"/>
            </p:cNvSpPr>
            <p:nvPr/>
          </p:nvSpPr>
          <p:spPr bwMode="auto">
            <a:xfrm flipH="1">
              <a:off x="5047" y="2687"/>
              <a:ext cx="54" cy="1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8304" name="Text Box 32"/>
            <p:cNvSpPr txBox="1">
              <a:spLocks noChangeArrowheads="1"/>
            </p:cNvSpPr>
            <p:nvPr/>
          </p:nvSpPr>
          <p:spPr bwMode="auto">
            <a:xfrm>
              <a:off x="4697" y="3743"/>
              <a:ext cx="895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external node</a:t>
              </a:r>
            </a:p>
          </p:txBody>
        </p:sp>
        <p:sp>
          <p:nvSpPr>
            <p:cNvPr id="438305" name="Line 33"/>
            <p:cNvSpPr>
              <a:spLocks noChangeShapeType="1"/>
            </p:cNvSpPr>
            <p:nvPr/>
          </p:nvSpPr>
          <p:spPr bwMode="auto">
            <a:xfrm rot="5400000" flipH="1">
              <a:off x="4944" y="359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2238" y="422553"/>
            <a:ext cx="2340979" cy="838200"/>
          </a:xfrm>
        </p:spPr>
        <p:txBody>
          <a:bodyPr/>
          <a:lstStyle/>
          <a:p>
            <a:r>
              <a:rPr lang="en-US" dirty="0"/>
              <a:t>lheaps2</a:t>
            </a:r>
          </a:p>
        </p:txBody>
      </p:sp>
      <p:grpSp>
        <p:nvGrpSpPr>
          <p:cNvPr id="440428" name="Group 440427">
            <a:extLst>
              <a:ext uri="{FF2B5EF4-FFF2-40B4-BE49-F238E27FC236}">
                <a16:creationId xmlns:a16="http://schemas.microsoft.com/office/drawing/2014/main" id="{DCB2A8ED-F60D-301E-7FC4-7F56CABB2A1F}"/>
              </a:ext>
            </a:extLst>
          </p:cNvPr>
          <p:cNvGrpSpPr/>
          <p:nvPr/>
        </p:nvGrpSpPr>
        <p:grpSpPr>
          <a:xfrm>
            <a:off x="42279" y="932269"/>
            <a:ext cx="9069472" cy="5960941"/>
            <a:chOff x="227807" y="1594869"/>
            <a:chExt cx="9069472" cy="5960941"/>
          </a:xfrm>
        </p:grpSpPr>
        <p:grpSp>
          <p:nvGrpSpPr>
            <p:cNvPr id="2" name="Group 3"/>
            <p:cNvGrpSpPr>
              <a:grpSpLocks/>
            </p:cNvGrpSpPr>
            <p:nvPr/>
          </p:nvGrpSpPr>
          <p:grpSpPr bwMode="auto">
            <a:xfrm>
              <a:off x="985081" y="1594869"/>
              <a:ext cx="3697288" cy="2151063"/>
              <a:chOff x="296" y="874"/>
              <a:chExt cx="2329" cy="1355"/>
            </a:xfrm>
          </p:grpSpPr>
          <p:sp>
            <p:nvSpPr>
              <p:cNvPr id="440324" name="Line 4"/>
              <p:cNvSpPr>
                <a:spLocks noChangeShapeType="1"/>
              </p:cNvSpPr>
              <p:nvPr/>
            </p:nvSpPr>
            <p:spPr bwMode="auto">
              <a:xfrm flipH="1">
                <a:off x="376" y="1733"/>
                <a:ext cx="245" cy="3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325" name="Line 5"/>
              <p:cNvSpPr>
                <a:spLocks noChangeShapeType="1"/>
              </p:cNvSpPr>
              <p:nvPr/>
            </p:nvSpPr>
            <p:spPr bwMode="auto">
              <a:xfrm flipH="1" flipV="1">
                <a:off x="649" y="1724"/>
                <a:ext cx="236" cy="40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326" name="Oval 6"/>
              <p:cNvSpPr>
                <a:spLocks noChangeArrowheads="1"/>
              </p:cNvSpPr>
              <p:nvPr/>
            </p:nvSpPr>
            <p:spPr bwMode="auto">
              <a:xfrm>
                <a:off x="296" y="2040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h</a:t>
                </a:r>
              </a:p>
            </p:txBody>
          </p:sp>
          <p:sp>
            <p:nvSpPr>
              <p:cNvPr id="440327" name="Oval 7"/>
              <p:cNvSpPr>
                <a:spLocks noChangeArrowheads="1"/>
              </p:cNvSpPr>
              <p:nvPr/>
            </p:nvSpPr>
            <p:spPr bwMode="auto">
              <a:xfrm>
                <a:off x="794" y="2040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i</a:t>
                </a:r>
              </a:p>
            </p:txBody>
          </p:sp>
          <p:sp>
            <p:nvSpPr>
              <p:cNvPr id="440328" name="Line 8"/>
              <p:cNvSpPr>
                <a:spLocks noChangeShapeType="1"/>
              </p:cNvSpPr>
              <p:nvPr/>
            </p:nvSpPr>
            <p:spPr bwMode="auto">
              <a:xfrm flipH="1">
                <a:off x="948" y="965"/>
                <a:ext cx="445" cy="23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329" name="Line 9"/>
              <p:cNvSpPr>
                <a:spLocks noChangeShapeType="1"/>
              </p:cNvSpPr>
              <p:nvPr/>
            </p:nvSpPr>
            <p:spPr bwMode="auto">
              <a:xfrm flipH="1">
                <a:off x="640" y="1269"/>
                <a:ext cx="245" cy="3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330" name="Line 10"/>
              <p:cNvSpPr>
                <a:spLocks noChangeShapeType="1"/>
              </p:cNvSpPr>
              <p:nvPr/>
            </p:nvSpPr>
            <p:spPr bwMode="auto">
              <a:xfrm flipH="1" flipV="1">
                <a:off x="913" y="1260"/>
                <a:ext cx="236" cy="40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331" name="Line 11"/>
              <p:cNvSpPr>
                <a:spLocks noChangeShapeType="1"/>
              </p:cNvSpPr>
              <p:nvPr/>
            </p:nvSpPr>
            <p:spPr bwMode="auto">
              <a:xfrm flipH="1" flipV="1">
                <a:off x="1457" y="975"/>
                <a:ext cx="385" cy="2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332" name="Oval 12"/>
              <p:cNvSpPr>
                <a:spLocks noChangeArrowheads="1"/>
              </p:cNvSpPr>
              <p:nvPr/>
            </p:nvSpPr>
            <p:spPr bwMode="auto">
              <a:xfrm>
                <a:off x="812" y="1168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a</a:t>
                </a:r>
              </a:p>
            </p:txBody>
          </p:sp>
          <p:sp>
            <p:nvSpPr>
              <p:cNvPr id="440333" name="Oval 13"/>
              <p:cNvSpPr>
                <a:spLocks noChangeArrowheads="1"/>
              </p:cNvSpPr>
              <p:nvPr/>
            </p:nvSpPr>
            <p:spPr bwMode="auto">
              <a:xfrm>
                <a:off x="560" y="157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g</a:t>
                </a:r>
              </a:p>
            </p:txBody>
          </p:sp>
          <p:sp>
            <p:nvSpPr>
              <p:cNvPr id="440334" name="Oval 14"/>
              <p:cNvSpPr>
                <a:spLocks noChangeArrowheads="1"/>
              </p:cNvSpPr>
              <p:nvPr/>
            </p:nvSpPr>
            <p:spPr bwMode="auto">
              <a:xfrm>
                <a:off x="1058" y="157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f</a:t>
                </a:r>
              </a:p>
            </p:txBody>
          </p:sp>
          <p:sp>
            <p:nvSpPr>
              <p:cNvPr id="440335" name="Oval 15"/>
              <p:cNvSpPr>
                <a:spLocks noChangeArrowheads="1"/>
              </p:cNvSpPr>
              <p:nvPr/>
            </p:nvSpPr>
            <p:spPr bwMode="auto">
              <a:xfrm>
                <a:off x="1336" y="880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b</a:t>
                </a:r>
              </a:p>
            </p:txBody>
          </p:sp>
          <p:sp>
            <p:nvSpPr>
              <p:cNvPr id="440336" name="Text Box 16"/>
              <p:cNvSpPr txBox="1">
                <a:spLocks noChangeArrowheads="1"/>
              </p:cNvSpPr>
              <p:nvPr/>
            </p:nvSpPr>
            <p:spPr bwMode="auto">
              <a:xfrm>
                <a:off x="2332" y="1585"/>
                <a:ext cx="293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13,1</a:t>
                </a:r>
              </a:p>
            </p:txBody>
          </p:sp>
          <p:sp>
            <p:nvSpPr>
              <p:cNvPr id="440337" name="Text Box 17"/>
              <p:cNvSpPr txBox="1">
                <a:spLocks noChangeArrowheads="1"/>
              </p:cNvSpPr>
              <p:nvPr/>
            </p:nvSpPr>
            <p:spPr bwMode="auto">
              <a:xfrm>
                <a:off x="1027" y="1155"/>
                <a:ext cx="211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3,2</a:t>
                </a:r>
              </a:p>
            </p:txBody>
          </p:sp>
          <p:sp>
            <p:nvSpPr>
              <p:cNvPr id="440338" name="Text Box 18"/>
              <p:cNvSpPr txBox="1">
                <a:spLocks noChangeArrowheads="1"/>
              </p:cNvSpPr>
              <p:nvPr/>
            </p:nvSpPr>
            <p:spPr bwMode="auto">
              <a:xfrm>
                <a:off x="1559" y="874"/>
                <a:ext cx="211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2,3</a:t>
                </a:r>
              </a:p>
            </p:txBody>
          </p:sp>
          <p:sp>
            <p:nvSpPr>
              <p:cNvPr id="440339" name="Line 19"/>
              <p:cNvSpPr>
                <a:spLocks noChangeShapeType="1"/>
              </p:cNvSpPr>
              <p:nvPr/>
            </p:nvSpPr>
            <p:spPr bwMode="auto">
              <a:xfrm flipH="1">
                <a:off x="1664" y="1269"/>
                <a:ext cx="245" cy="3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340" name="Line 20"/>
              <p:cNvSpPr>
                <a:spLocks noChangeShapeType="1"/>
              </p:cNvSpPr>
              <p:nvPr/>
            </p:nvSpPr>
            <p:spPr bwMode="auto">
              <a:xfrm flipH="1" flipV="1">
                <a:off x="1937" y="1260"/>
                <a:ext cx="236" cy="40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341" name="Oval 21"/>
              <p:cNvSpPr>
                <a:spLocks noChangeArrowheads="1"/>
              </p:cNvSpPr>
              <p:nvPr/>
            </p:nvSpPr>
            <p:spPr bwMode="auto">
              <a:xfrm>
                <a:off x="1836" y="1168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e</a:t>
                </a:r>
              </a:p>
            </p:txBody>
          </p:sp>
          <p:sp>
            <p:nvSpPr>
              <p:cNvPr id="440342" name="Oval 22"/>
              <p:cNvSpPr>
                <a:spLocks noChangeArrowheads="1"/>
              </p:cNvSpPr>
              <p:nvPr/>
            </p:nvSpPr>
            <p:spPr bwMode="auto">
              <a:xfrm>
                <a:off x="1584" y="157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c</a:t>
                </a:r>
              </a:p>
            </p:txBody>
          </p:sp>
          <p:sp>
            <p:nvSpPr>
              <p:cNvPr id="440343" name="Oval 23"/>
              <p:cNvSpPr>
                <a:spLocks noChangeArrowheads="1"/>
              </p:cNvSpPr>
              <p:nvPr/>
            </p:nvSpPr>
            <p:spPr bwMode="auto">
              <a:xfrm>
                <a:off x="2082" y="157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d</a:t>
                </a:r>
              </a:p>
            </p:txBody>
          </p:sp>
          <p:sp>
            <p:nvSpPr>
              <p:cNvPr id="440344" name="Text Box 24"/>
              <p:cNvSpPr txBox="1">
                <a:spLocks noChangeArrowheads="1"/>
              </p:cNvSpPr>
              <p:nvPr/>
            </p:nvSpPr>
            <p:spPr bwMode="auto">
              <a:xfrm>
                <a:off x="2051" y="1179"/>
                <a:ext cx="211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7,2</a:t>
                </a:r>
              </a:p>
            </p:txBody>
          </p:sp>
          <p:sp>
            <p:nvSpPr>
              <p:cNvPr id="440345" name="Text Box 25"/>
              <p:cNvSpPr txBox="1">
                <a:spLocks noChangeArrowheads="1"/>
              </p:cNvSpPr>
              <p:nvPr/>
            </p:nvSpPr>
            <p:spPr bwMode="auto">
              <a:xfrm>
                <a:off x="1804" y="1585"/>
                <a:ext cx="293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11,1</a:t>
                </a:r>
              </a:p>
            </p:txBody>
          </p:sp>
          <p:sp>
            <p:nvSpPr>
              <p:cNvPr id="440346" name="Text Box 26"/>
              <p:cNvSpPr txBox="1">
                <a:spLocks noChangeArrowheads="1"/>
              </p:cNvSpPr>
              <p:nvPr/>
            </p:nvSpPr>
            <p:spPr bwMode="auto">
              <a:xfrm>
                <a:off x="1276" y="1601"/>
                <a:ext cx="293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23,1</a:t>
                </a:r>
              </a:p>
            </p:txBody>
          </p:sp>
          <p:sp>
            <p:nvSpPr>
              <p:cNvPr id="440347" name="Text Box 27"/>
              <p:cNvSpPr txBox="1">
                <a:spLocks noChangeArrowheads="1"/>
              </p:cNvSpPr>
              <p:nvPr/>
            </p:nvSpPr>
            <p:spPr bwMode="auto">
              <a:xfrm>
                <a:off x="478" y="2057"/>
                <a:ext cx="293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19,1</a:t>
                </a:r>
              </a:p>
            </p:txBody>
          </p:sp>
          <p:sp>
            <p:nvSpPr>
              <p:cNvPr id="440348" name="Text Box 28"/>
              <p:cNvSpPr txBox="1">
                <a:spLocks noChangeArrowheads="1"/>
              </p:cNvSpPr>
              <p:nvPr/>
            </p:nvSpPr>
            <p:spPr bwMode="auto">
              <a:xfrm>
                <a:off x="1004" y="2049"/>
                <a:ext cx="293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17,1</a:t>
                </a:r>
              </a:p>
            </p:txBody>
          </p:sp>
          <p:sp>
            <p:nvSpPr>
              <p:cNvPr id="440349" name="Text Box 29"/>
              <p:cNvSpPr txBox="1">
                <a:spLocks noChangeArrowheads="1"/>
              </p:cNvSpPr>
              <p:nvPr/>
            </p:nvSpPr>
            <p:spPr bwMode="auto">
              <a:xfrm>
                <a:off x="780" y="1585"/>
                <a:ext cx="211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5,2</a:t>
                </a:r>
              </a:p>
            </p:txBody>
          </p:sp>
        </p:grpSp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5198614" y="1594869"/>
              <a:ext cx="3201988" cy="1414463"/>
              <a:chOff x="496" y="2530"/>
              <a:chExt cx="2017" cy="891"/>
            </a:xfrm>
          </p:grpSpPr>
          <p:sp>
            <p:nvSpPr>
              <p:cNvPr id="440351" name="Line 31"/>
              <p:cNvSpPr>
                <a:spLocks noChangeShapeType="1"/>
              </p:cNvSpPr>
              <p:nvPr/>
            </p:nvSpPr>
            <p:spPr bwMode="auto">
              <a:xfrm flipH="1">
                <a:off x="884" y="2621"/>
                <a:ext cx="445" cy="23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352" name="Line 32"/>
              <p:cNvSpPr>
                <a:spLocks noChangeShapeType="1"/>
              </p:cNvSpPr>
              <p:nvPr/>
            </p:nvSpPr>
            <p:spPr bwMode="auto">
              <a:xfrm flipH="1">
                <a:off x="576" y="2925"/>
                <a:ext cx="245" cy="3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353" name="Line 33"/>
              <p:cNvSpPr>
                <a:spLocks noChangeShapeType="1"/>
              </p:cNvSpPr>
              <p:nvPr/>
            </p:nvSpPr>
            <p:spPr bwMode="auto">
              <a:xfrm flipH="1" flipV="1">
                <a:off x="849" y="2916"/>
                <a:ext cx="236" cy="40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354" name="Line 34"/>
              <p:cNvSpPr>
                <a:spLocks noChangeShapeType="1"/>
              </p:cNvSpPr>
              <p:nvPr/>
            </p:nvSpPr>
            <p:spPr bwMode="auto">
              <a:xfrm flipH="1" flipV="1">
                <a:off x="1393" y="2631"/>
                <a:ext cx="385" cy="2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355" name="Oval 35"/>
              <p:cNvSpPr>
                <a:spLocks noChangeArrowheads="1"/>
              </p:cNvSpPr>
              <p:nvPr/>
            </p:nvSpPr>
            <p:spPr bwMode="auto">
              <a:xfrm>
                <a:off x="748" y="2824"/>
                <a:ext cx="189" cy="189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l</a:t>
                </a:r>
              </a:p>
            </p:txBody>
          </p:sp>
          <p:sp>
            <p:nvSpPr>
              <p:cNvPr id="440356" name="Oval 36"/>
              <p:cNvSpPr>
                <a:spLocks noChangeArrowheads="1"/>
              </p:cNvSpPr>
              <p:nvPr/>
            </p:nvSpPr>
            <p:spPr bwMode="auto">
              <a:xfrm>
                <a:off x="496" y="3232"/>
                <a:ext cx="189" cy="189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q</a:t>
                </a:r>
              </a:p>
            </p:txBody>
          </p:sp>
          <p:sp>
            <p:nvSpPr>
              <p:cNvPr id="440357" name="Oval 37"/>
              <p:cNvSpPr>
                <a:spLocks noChangeArrowheads="1"/>
              </p:cNvSpPr>
              <p:nvPr/>
            </p:nvSpPr>
            <p:spPr bwMode="auto">
              <a:xfrm>
                <a:off x="994" y="3232"/>
                <a:ext cx="189" cy="189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m</a:t>
                </a:r>
              </a:p>
            </p:txBody>
          </p:sp>
          <p:sp>
            <p:nvSpPr>
              <p:cNvPr id="440358" name="Oval 38"/>
              <p:cNvSpPr>
                <a:spLocks noChangeArrowheads="1"/>
              </p:cNvSpPr>
              <p:nvPr/>
            </p:nvSpPr>
            <p:spPr bwMode="auto">
              <a:xfrm>
                <a:off x="1272" y="2536"/>
                <a:ext cx="189" cy="189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k</a:t>
                </a:r>
              </a:p>
            </p:txBody>
          </p:sp>
          <p:sp>
            <p:nvSpPr>
              <p:cNvPr id="440359" name="Text Box 39"/>
              <p:cNvSpPr txBox="1">
                <a:spLocks noChangeArrowheads="1"/>
              </p:cNvSpPr>
              <p:nvPr/>
            </p:nvSpPr>
            <p:spPr bwMode="auto">
              <a:xfrm>
                <a:off x="2220" y="3241"/>
                <a:ext cx="293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12,1</a:t>
                </a:r>
              </a:p>
            </p:txBody>
          </p:sp>
          <p:sp>
            <p:nvSpPr>
              <p:cNvPr id="440360" name="Text Box 40"/>
              <p:cNvSpPr txBox="1">
                <a:spLocks noChangeArrowheads="1"/>
              </p:cNvSpPr>
              <p:nvPr/>
            </p:nvSpPr>
            <p:spPr bwMode="auto">
              <a:xfrm>
                <a:off x="963" y="2811"/>
                <a:ext cx="211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6,2</a:t>
                </a:r>
              </a:p>
            </p:txBody>
          </p:sp>
          <p:sp>
            <p:nvSpPr>
              <p:cNvPr id="440361" name="Text Box 41"/>
              <p:cNvSpPr txBox="1">
                <a:spLocks noChangeArrowheads="1"/>
              </p:cNvSpPr>
              <p:nvPr/>
            </p:nvSpPr>
            <p:spPr bwMode="auto">
              <a:xfrm>
                <a:off x="1495" y="2530"/>
                <a:ext cx="211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4,3</a:t>
                </a:r>
              </a:p>
            </p:txBody>
          </p:sp>
          <p:sp>
            <p:nvSpPr>
              <p:cNvPr id="440362" name="Line 42"/>
              <p:cNvSpPr>
                <a:spLocks noChangeShapeType="1"/>
              </p:cNvSpPr>
              <p:nvPr/>
            </p:nvSpPr>
            <p:spPr bwMode="auto">
              <a:xfrm flipH="1">
                <a:off x="1600" y="2925"/>
                <a:ext cx="245" cy="3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363" name="Line 43"/>
              <p:cNvSpPr>
                <a:spLocks noChangeShapeType="1"/>
              </p:cNvSpPr>
              <p:nvPr/>
            </p:nvSpPr>
            <p:spPr bwMode="auto">
              <a:xfrm flipH="1" flipV="1">
                <a:off x="1873" y="2916"/>
                <a:ext cx="236" cy="40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364" name="Oval 44"/>
              <p:cNvSpPr>
                <a:spLocks noChangeArrowheads="1"/>
              </p:cNvSpPr>
              <p:nvPr/>
            </p:nvSpPr>
            <p:spPr bwMode="auto">
              <a:xfrm>
                <a:off x="1772" y="2824"/>
                <a:ext cx="189" cy="189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j</a:t>
                </a:r>
              </a:p>
            </p:txBody>
          </p:sp>
          <p:sp>
            <p:nvSpPr>
              <p:cNvPr id="440365" name="Oval 45"/>
              <p:cNvSpPr>
                <a:spLocks noChangeArrowheads="1"/>
              </p:cNvSpPr>
              <p:nvPr/>
            </p:nvSpPr>
            <p:spPr bwMode="auto">
              <a:xfrm>
                <a:off x="1520" y="3232"/>
                <a:ext cx="189" cy="189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p</a:t>
                </a:r>
              </a:p>
            </p:txBody>
          </p:sp>
          <p:sp>
            <p:nvSpPr>
              <p:cNvPr id="440366" name="Oval 46"/>
              <p:cNvSpPr>
                <a:spLocks noChangeArrowheads="1"/>
              </p:cNvSpPr>
              <p:nvPr/>
            </p:nvSpPr>
            <p:spPr bwMode="auto">
              <a:xfrm>
                <a:off x="2018" y="3232"/>
                <a:ext cx="189" cy="189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n</a:t>
                </a:r>
              </a:p>
            </p:txBody>
          </p:sp>
          <p:sp>
            <p:nvSpPr>
              <p:cNvPr id="440367" name="Text Box 47"/>
              <p:cNvSpPr txBox="1">
                <a:spLocks noChangeArrowheads="1"/>
              </p:cNvSpPr>
              <p:nvPr/>
            </p:nvSpPr>
            <p:spPr bwMode="auto">
              <a:xfrm>
                <a:off x="1987" y="2835"/>
                <a:ext cx="293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10,2</a:t>
                </a:r>
              </a:p>
            </p:txBody>
          </p:sp>
          <p:sp>
            <p:nvSpPr>
              <p:cNvPr id="440368" name="Text Box 48"/>
              <p:cNvSpPr txBox="1">
                <a:spLocks noChangeArrowheads="1"/>
              </p:cNvSpPr>
              <p:nvPr/>
            </p:nvSpPr>
            <p:spPr bwMode="auto">
              <a:xfrm>
                <a:off x="1719" y="3241"/>
                <a:ext cx="293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15,1</a:t>
                </a:r>
              </a:p>
            </p:txBody>
          </p:sp>
          <p:sp>
            <p:nvSpPr>
              <p:cNvPr id="440369" name="Text Box 49"/>
              <p:cNvSpPr txBox="1">
                <a:spLocks noChangeArrowheads="1"/>
              </p:cNvSpPr>
              <p:nvPr/>
            </p:nvSpPr>
            <p:spPr bwMode="auto">
              <a:xfrm>
                <a:off x="1212" y="3257"/>
                <a:ext cx="293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20,1</a:t>
                </a:r>
              </a:p>
            </p:txBody>
          </p:sp>
          <p:sp>
            <p:nvSpPr>
              <p:cNvPr id="440370" name="Text Box 50"/>
              <p:cNvSpPr txBox="1">
                <a:spLocks noChangeArrowheads="1"/>
              </p:cNvSpPr>
              <p:nvPr/>
            </p:nvSpPr>
            <p:spPr bwMode="auto">
              <a:xfrm>
                <a:off x="716" y="3241"/>
                <a:ext cx="211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8,1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06A324-8EF6-480F-B2C8-634622633A5C}"/>
                </a:ext>
              </a:extLst>
            </p:cNvPr>
            <p:cNvGrpSpPr/>
            <p:nvPr/>
          </p:nvGrpSpPr>
          <p:grpSpPr>
            <a:xfrm>
              <a:off x="227807" y="4053785"/>
              <a:ext cx="4859338" cy="3502025"/>
              <a:chOff x="4233255" y="1842519"/>
              <a:chExt cx="4859338" cy="3502025"/>
            </a:xfrm>
          </p:grpSpPr>
          <p:sp>
            <p:nvSpPr>
              <p:cNvPr id="440371" name="Arc 51"/>
              <p:cNvSpPr>
                <a:spLocks/>
              </p:cNvSpPr>
              <p:nvPr/>
            </p:nvSpPr>
            <p:spPr bwMode="auto">
              <a:xfrm>
                <a:off x="7871609" y="4861944"/>
                <a:ext cx="468313" cy="482600"/>
              </a:xfrm>
              <a:custGeom>
                <a:avLst/>
                <a:gdLst>
                  <a:gd name="G0" fmla="+- 13051 0 0"/>
                  <a:gd name="G1" fmla="+- 21600 0 0"/>
                  <a:gd name="G2" fmla="+- 21600 0 0"/>
                  <a:gd name="T0" fmla="*/ 0 w 26048"/>
                  <a:gd name="T1" fmla="*/ 4389 h 21600"/>
                  <a:gd name="T2" fmla="*/ 26048 w 26048"/>
                  <a:gd name="T3" fmla="*/ 4348 h 21600"/>
                  <a:gd name="T4" fmla="*/ 13051 w 26048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048" h="21600" fill="none" extrusionOk="0">
                    <a:moveTo>
                      <a:pt x="-1" y="4388"/>
                    </a:moveTo>
                    <a:cubicBezTo>
                      <a:pt x="3754" y="1541"/>
                      <a:pt x="8338" y="-1"/>
                      <a:pt x="13051" y="0"/>
                    </a:cubicBezTo>
                    <a:cubicBezTo>
                      <a:pt x="17740" y="0"/>
                      <a:pt x="22302" y="1526"/>
                      <a:pt x="26048" y="4347"/>
                    </a:cubicBezTo>
                  </a:path>
                  <a:path w="26048" h="21600" stroke="0" extrusionOk="0">
                    <a:moveTo>
                      <a:pt x="-1" y="4388"/>
                    </a:moveTo>
                    <a:cubicBezTo>
                      <a:pt x="3754" y="1541"/>
                      <a:pt x="8338" y="-1"/>
                      <a:pt x="13051" y="0"/>
                    </a:cubicBezTo>
                    <a:cubicBezTo>
                      <a:pt x="17740" y="0"/>
                      <a:pt x="22302" y="1526"/>
                      <a:pt x="26048" y="4347"/>
                    </a:cubicBezTo>
                    <a:lnTo>
                      <a:pt x="13051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372" name="Arc 52"/>
              <p:cNvSpPr>
                <a:spLocks/>
              </p:cNvSpPr>
              <p:nvPr/>
            </p:nvSpPr>
            <p:spPr bwMode="auto">
              <a:xfrm>
                <a:off x="7168347" y="3523682"/>
                <a:ext cx="481012" cy="482600"/>
              </a:xfrm>
              <a:custGeom>
                <a:avLst/>
                <a:gdLst>
                  <a:gd name="G0" fmla="+- 13051 0 0"/>
                  <a:gd name="G1" fmla="+- 21600 0 0"/>
                  <a:gd name="G2" fmla="+- 21600 0 0"/>
                  <a:gd name="T0" fmla="*/ 0 w 26754"/>
                  <a:gd name="T1" fmla="*/ 4389 h 21600"/>
                  <a:gd name="T2" fmla="*/ 26754 w 26754"/>
                  <a:gd name="T3" fmla="*/ 4903 h 21600"/>
                  <a:gd name="T4" fmla="*/ 13051 w 2675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754" h="21600" fill="none" extrusionOk="0">
                    <a:moveTo>
                      <a:pt x="-1" y="4388"/>
                    </a:moveTo>
                    <a:cubicBezTo>
                      <a:pt x="3754" y="1541"/>
                      <a:pt x="8338" y="-1"/>
                      <a:pt x="13051" y="0"/>
                    </a:cubicBezTo>
                    <a:cubicBezTo>
                      <a:pt x="18048" y="0"/>
                      <a:pt x="22891" y="1732"/>
                      <a:pt x="26753" y="4903"/>
                    </a:cubicBezTo>
                  </a:path>
                  <a:path w="26754" h="21600" stroke="0" extrusionOk="0">
                    <a:moveTo>
                      <a:pt x="-1" y="4388"/>
                    </a:moveTo>
                    <a:cubicBezTo>
                      <a:pt x="3754" y="1541"/>
                      <a:pt x="8338" y="-1"/>
                      <a:pt x="13051" y="0"/>
                    </a:cubicBezTo>
                    <a:cubicBezTo>
                      <a:pt x="18048" y="0"/>
                      <a:pt x="22891" y="1732"/>
                      <a:pt x="26753" y="4903"/>
                    </a:cubicBezTo>
                    <a:lnTo>
                      <a:pt x="13051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grpSp>
            <p:nvGrpSpPr>
              <p:cNvPr id="4" name="Group 53"/>
              <p:cNvGrpSpPr>
                <a:grpSpLocks/>
              </p:cNvGrpSpPr>
              <p:nvPr/>
            </p:nvGrpSpPr>
            <p:grpSpPr bwMode="auto">
              <a:xfrm>
                <a:off x="4233255" y="1842519"/>
                <a:ext cx="4859338" cy="3370263"/>
                <a:chOff x="2726" y="1030"/>
                <a:chExt cx="3061" cy="2123"/>
              </a:xfrm>
            </p:grpSpPr>
            <p:sp>
              <p:nvSpPr>
                <p:cNvPr id="440374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645" y="2981"/>
                  <a:ext cx="188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r">
                    <a:spcBef>
                      <a:spcPct val="50000"/>
                    </a:spcBef>
                  </a:pPr>
                  <a:r>
                    <a:rPr lang="en-US" dirty="0">
                      <a:latin typeface="+mn-lt"/>
                    </a:rPr>
                    <a:t>-,0</a:t>
                  </a:r>
                </a:p>
              </p:txBody>
            </p:sp>
            <p:sp>
              <p:nvSpPr>
                <p:cNvPr id="440375" name="Line 55"/>
                <p:cNvSpPr>
                  <a:spLocks noChangeShapeType="1"/>
                </p:cNvSpPr>
                <p:nvPr/>
              </p:nvSpPr>
              <p:spPr bwMode="auto">
                <a:xfrm flipH="1" flipV="1">
                  <a:off x="4715" y="1875"/>
                  <a:ext cx="225" cy="33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0376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4986" y="2625"/>
                  <a:ext cx="149" cy="355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0377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2866" y="1889"/>
                  <a:ext cx="165" cy="33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0378" name="Line 58"/>
                <p:cNvSpPr>
                  <a:spLocks noChangeShapeType="1"/>
                </p:cNvSpPr>
                <p:nvPr/>
              </p:nvSpPr>
              <p:spPr bwMode="auto">
                <a:xfrm flipH="1" flipV="1">
                  <a:off x="3059" y="1880"/>
                  <a:ext cx="188" cy="35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0379" name="Oval 59"/>
                <p:cNvSpPr>
                  <a:spLocks noChangeArrowheads="1"/>
                </p:cNvSpPr>
                <p:nvPr/>
              </p:nvSpPr>
              <p:spPr bwMode="auto">
                <a:xfrm>
                  <a:off x="2770" y="2124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h</a:t>
                  </a:r>
                </a:p>
              </p:txBody>
            </p:sp>
            <p:sp>
              <p:nvSpPr>
                <p:cNvPr id="440380" name="Oval 60"/>
                <p:cNvSpPr>
                  <a:spLocks noChangeArrowheads="1"/>
                </p:cNvSpPr>
                <p:nvPr/>
              </p:nvSpPr>
              <p:spPr bwMode="auto">
                <a:xfrm>
                  <a:off x="3180" y="2124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i</a:t>
                  </a:r>
                </a:p>
              </p:txBody>
            </p:sp>
            <p:sp>
              <p:nvSpPr>
                <p:cNvPr id="440381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3358" y="1121"/>
                  <a:ext cx="445" cy="23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0382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3050" y="1425"/>
                  <a:ext cx="245" cy="38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0383" name="Line 63"/>
                <p:cNvSpPr>
                  <a:spLocks noChangeShapeType="1"/>
                </p:cNvSpPr>
                <p:nvPr/>
              </p:nvSpPr>
              <p:spPr bwMode="auto">
                <a:xfrm flipH="1" flipV="1">
                  <a:off x="3323" y="1416"/>
                  <a:ext cx="236" cy="40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0384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3867" y="1131"/>
                  <a:ext cx="385" cy="25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0385" name="Oval 65"/>
                <p:cNvSpPr>
                  <a:spLocks noChangeArrowheads="1"/>
                </p:cNvSpPr>
                <p:nvPr/>
              </p:nvSpPr>
              <p:spPr bwMode="auto">
                <a:xfrm>
                  <a:off x="3222" y="1328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a</a:t>
                  </a:r>
                </a:p>
              </p:txBody>
            </p:sp>
            <p:sp>
              <p:nvSpPr>
                <p:cNvPr id="440386" name="Oval 66"/>
                <p:cNvSpPr>
                  <a:spLocks noChangeArrowheads="1"/>
                </p:cNvSpPr>
                <p:nvPr/>
              </p:nvSpPr>
              <p:spPr bwMode="auto">
                <a:xfrm>
                  <a:off x="2970" y="1732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g</a:t>
                  </a:r>
                </a:p>
              </p:txBody>
            </p:sp>
            <p:sp>
              <p:nvSpPr>
                <p:cNvPr id="440387" name="Oval 67"/>
                <p:cNvSpPr>
                  <a:spLocks noChangeArrowheads="1"/>
                </p:cNvSpPr>
                <p:nvPr/>
              </p:nvSpPr>
              <p:spPr bwMode="auto">
                <a:xfrm>
                  <a:off x="3468" y="1732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f</a:t>
                  </a:r>
                </a:p>
              </p:txBody>
            </p:sp>
            <p:sp>
              <p:nvSpPr>
                <p:cNvPr id="440388" name="Oval 68"/>
                <p:cNvSpPr>
                  <a:spLocks noChangeArrowheads="1"/>
                </p:cNvSpPr>
                <p:nvPr/>
              </p:nvSpPr>
              <p:spPr bwMode="auto">
                <a:xfrm>
                  <a:off x="3746" y="1036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b</a:t>
                  </a:r>
                </a:p>
              </p:txBody>
            </p:sp>
            <p:sp>
              <p:nvSpPr>
                <p:cNvPr id="440389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5494" y="2989"/>
                  <a:ext cx="293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13,1</a:t>
                  </a:r>
                </a:p>
              </p:txBody>
            </p:sp>
            <p:sp>
              <p:nvSpPr>
                <p:cNvPr id="440390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3437" y="1355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3,2</a:t>
                  </a:r>
                </a:p>
              </p:txBody>
            </p:sp>
            <p:sp>
              <p:nvSpPr>
                <p:cNvPr id="440391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969" y="1030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2,3</a:t>
                  </a:r>
                </a:p>
              </p:txBody>
            </p:sp>
            <p:sp>
              <p:nvSpPr>
                <p:cNvPr id="440392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4514" y="1833"/>
                  <a:ext cx="149" cy="38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0393" name="Line 73"/>
                <p:cNvSpPr>
                  <a:spLocks noChangeShapeType="1"/>
                </p:cNvSpPr>
                <p:nvPr/>
              </p:nvSpPr>
              <p:spPr bwMode="auto">
                <a:xfrm flipH="1" flipV="1">
                  <a:off x="5139" y="2648"/>
                  <a:ext cx="236" cy="40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0394" name="Oval 74"/>
                <p:cNvSpPr>
                  <a:spLocks noChangeArrowheads="1"/>
                </p:cNvSpPr>
                <p:nvPr/>
              </p:nvSpPr>
              <p:spPr bwMode="auto">
                <a:xfrm>
                  <a:off x="4434" y="2140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c</a:t>
                  </a:r>
                </a:p>
              </p:txBody>
            </p:sp>
            <p:sp>
              <p:nvSpPr>
                <p:cNvPr id="440395" name="Oval 75"/>
                <p:cNvSpPr>
                  <a:spLocks noChangeArrowheads="1"/>
                </p:cNvSpPr>
                <p:nvPr/>
              </p:nvSpPr>
              <p:spPr bwMode="auto">
                <a:xfrm>
                  <a:off x="5284" y="2964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d</a:t>
                  </a:r>
                </a:p>
              </p:txBody>
            </p:sp>
            <p:sp>
              <p:nvSpPr>
                <p:cNvPr id="440396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805" y="1735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7,2</a:t>
                  </a:r>
                </a:p>
              </p:txBody>
            </p:sp>
            <p:sp>
              <p:nvSpPr>
                <p:cNvPr id="440397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4398" y="2325"/>
                  <a:ext cx="293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11,1</a:t>
                  </a:r>
                </a:p>
              </p:txBody>
            </p:sp>
            <p:sp>
              <p:nvSpPr>
                <p:cNvPr id="440398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3456" y="1914"/>
                  <a:ext cx="293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23,1</a:t>
                  </a:r>
                </a:p>
              </p:txBody>
            </p:sp>
            <p:sp>
              <p:nvSpPr>
                <p:cNvPr id="440399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726" y="2317"/>
                  <a:ext cx="293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19,1</a:t>
                  </a:r>
                </a:p>
              </p:txBody>
            </p:sp>
            <p:sp>
              <p:nvSpPr>
                <p:cNvPr id="440400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3134" y="2309"/>
                  <a:ext cx="293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17,1</a:t>
                  </a:r>
                </a:p>
              </p:txBody>
            </p:sp>
            <p:sp>
              <p:nvSpPr>
                <p:cNvPr id="440401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190" y="1741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5,2</a:t>
                  </a:r>
                </a:p>
              </p:txBody>
            </p:sp>
            <p:sp>
              <p:nvSpPr>
                <p:cNvPr id="440402" name="Line 82"/>
                <p:cNvSpPr>
                  <a:spLocks noChangeShapeType="1"/>
                </p:cNvSpPr>
                <p:nvPr/>
              </p:nvSpPr>
              <p:spPr bwMode="auto">
                <a:xfrm flipH="1">
                  <a:off x="3998" y="1465"/>
                  <a:ext cx="253" cy="34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0403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3842" y="1833"/>
                  <a:ext cx="149" cy="40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0404" name="Line 84"/>
                <p:cNvSpPr>
                  <a:spLocks noChangeShapeType="1"/>
                </p:cNvSpPr>
                <p:nvPr/>
              </p:nvSpPr>
              <p:spPr bwMode="auto">
                <a:xfrm flipH="1" flipV="1">
                  <a:off x="4019" y="1824"/>
                  <a:ext cx="156" cy="39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0405" name="Oval 85"/>
                <p:cNvSpPr>
                  <a:spLocks noChangeArrowheads="1"/>
                </p:cNvSpPr>
                <p:nvPr/>
              </p:nvSpPr>
              <p:spPr bwMode="auto">
                <a:xfrm>
                  <a:off x="3918" y="1732"/>
                  <a:ext cx="189" cy="189"/>
                </a:xfrm>
                <a:prstGeom prst="ellipse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l</a:t>
                  </a:r>
                </a:p>
              </p:txBody>
            </p:sp>
            <p:sp>
              <p:nvSpPr>
                <p:cNvPr id="440406" name="Oval 86"/>
                <p:cNvSpPr>
                  <a:spLocks noChangeArrowheads="1"/>
                </p:cNvSpPr>
                <p:nvPr/>
              </p:nvSpPr>
              <p:spPr bwMode="auto">
                <a:xfrm>
                  <a:off x="3738" y="2140"/>
                  <a:ext cx="189" cy="189"/>
                </a:xfrm>
                <a:prstGeom prst="ellipse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q</a:t>
                  </a:r>
                </a:p>
              </p:txBody>
            </p:sp>
            <p:sp>
              <p:nvSpPr>
                <p:cNvPr id="440407" name="Oval 87"/>
                <p:cNvSpPr>
                  <a:spLocks noChangeArrowheads="1"/>
                </p:cNvSpPr>
                <p:nvPr/>
              </p:nvSpPr>
              <p:spPr bwMode="auto">
                <a:xfrm>
                  <a:off x="4100" y="2140"/>
                  <a:ext cx="189" cy="189"/>
                </a:xfrm>
                <a:prstGeom prst="ellipse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m</a:t>
                  </a:r>
                </a:p>
              </p:txBody>
            </p:sp>
            <p:sp>
              <p:nvSpPr>
                <p:cNvPr id="440408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5262" y="2557"/>
                  <a:ext cx="293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12,1</a:t>
                  </a:r>
                </a:p>
              </p:txBody>
            </p:sp>
            <p:sp>
              <p:nvSpPr>
                <p:cNvPr id="440409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4133" y="1719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6,2</a:t>
                  </a:r>
                </a:p>
              </p:txBody>
            </p:sp>
            <p:sp>
              <p:nvSpPr>
                <p:cNvPr id="440410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4417" y="1318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latin typeface="+mn-lt"/>
                    </a:rPr>
                    <a:t>4,3</a:t>
                  </a:r>
                </a:p>
              </p:txBody>
            </p:sp>
            <p:sp>
              <p:nvSpPr>
                <p:cNvPr id="440411" name="Line 91"/>
                <p:cNvSpPr>
                  <a:spLocks noChangeShapeType="1"/>
                </p:cNvSpPr>
                <p:nvPr/>
              </p:nvSpPr>
              <p:spPr bwMode="auto">
                <a:xfrm flipH="1">
                  <a:off x="4778" y="2249"/>
                  <a:ext cx="149" cy="35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0412" name="Line 92"/>
                <p:cNvSpPr>
                  <a:spLocks noChangeShapeType="1"/>
                </p:cNvSpPr>
                <p:nvPr/>
              </p:nvSpPr>
              <p:spPr bwMode="auto">
                <a:xfrm flipH="1" flipV="1">
                  <a:off x="4955" y="2240"/>
                  <a:ext cx="204" cy="42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0413" name="Oval 93"/>
                <p:cNvSpPr>
                  <a:spLocks noChangeArrowheads="1"/>
                </p:cNvSpPr>
                <p:nvPr/>
              </p:nvSpPr>
              <p:spPr bwMode="auto">
                <a:xfrm>
                  <a:off x="4854" y="2148"/>
                  <a:ext cx="189" cy="189"/>
                </a:xfrm>
                <a:prstGeom prst="ellipse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j</a:t>
                  </a:r>
                </a:p>
              </p:txBody>
            </p:sp>
            <p:sp>
              <p:nvSpPr>
                <p:cNvPr id="440414" name="Oval 94"/>
                <p:cNvSpPr>
                  <a:spLocks noChangeArrowheads="1"/>
                </p:cNvSpPr>
                <p:nvPr/>
              </p:nvSpPr>
              <p:spPr bwMode="auto">
                <a:xfrm>
                  <a:off x="4690" y="2556"/>
                  <a:ext cx="189" cy="189"/>
                </a:xfrm>
                <a:prstGeom prst="ellipse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p</a:t>
                  </a:r>
                </a:p>
              </p:txBody>
            </p:sp>
            <p:sp>
              <p:nvSpPr>
                <p:cNvPr id="440415" name="Oval 95"/>
                <p:cNvSpPr>
                  <a:spLocks noChangeArrowheads="1"/>
                </p:cNvSpPr>
                <p:nvPr/>
              </p:nvSpPr>
              <p:spPr bwMode="auto">
                <a:xfrm>
                  <a:off x="5044" y="2556"/>
                  <a:ext cx="189" cy="189"/>
                </a:xfrm>
                <a:prstGeom prst="ellipse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n</a:t>
                  </a:r>
                </a:p>
              </p:txBody>
            </p:sp>
            <p:sp>
              <p:nvSpPr>
                <p:cNvPr id="440416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5069" y="2159"/>
                  <a:ext cx="293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10,2</a:t>
                  </a:r>
                </a:p>
              </p:txBody>
            </p:sp>
            <p:sp>
              <p:nvSpPr>
                <p:cNvPr id="440417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4654" y="2729"/>
                  <a:ext cx="293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15,1</a:t>
                  </a:r>
                </a:p>
              </p:txBody>
            </p:sp>
            <p:sp>
              <p:nvSpPr>
                <p:cNvPr id="440418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4046" y="2325"/>
                  <a:ext cx="293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20,1</a:t>
                  </a:r>
                </a:p>
              </p:txBody>
            </p:sp>
            <p:sp>
              <p:nvSpPr>
                <p:cNvPr id="440419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3702" y="2325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latin typeface="+mn-lt"/>
                    </a:rPr>
                    <a:t>8,1</a:t>
                  </a:r>
                </a:p>
              </p:txBody>
            </p:sp>
            <p:sp>
              <p:nvSpPr>
                <p:cNvPr id="440420" name="Line 100"/>
                <p:cNvSpPr>
                  <a:spLocks noChangeShapeType="1"/>
                </p:cNvSpPr>
                <p:nvPr/>
              </p:nvSpPr>
              <p:spPr bwMode="auto">
                <a:xfrm flipH="1" flipV="1">
                  <a:off x="4347" y="1451"/>
                  <a:ext cx="305" cy="29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0421" name="Oval 101"/>
                <p:cNvSpPr>
                  <a:spLocks noChangeArrowheads="1"/>
                </p:cNvSpPr>
                <p:nvPr/>
              </p:nvSpPr>
              <p:spPr bwMode="auto">
                <a:xfrm>
                  <a:off x="4852" y="2964"/>
                  <a:ext cx="189" cy="189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+mn-lt"/>
                    </a:rPr>
                    <a:t>-</a:t>
                  </a:r>
                </a:p>
              </p:txBody>
            </p:sp>
            <p:sp>
              <p:nvSpPr>
                <p:cNvPr id="440422" name="Oval 102"/>
                <p:cNvSpPr>
                  <a:spLocks noChangeArrowheads="1"/>
                </p:cNvSpPr>
                <p:nvPr/>
              </p:nvSpPr>
              <p:spPr bwMode="auto">
                <a:xfrm>
                  <a:off x="4590" y="1724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e</a:t>
                  </a:r>
                </a:p>
              </p:txBody>
            </p:sp>
            <p:sp>
              <p:nvSpPr>
                <p:cNvPr id="440423" name="Oval 103"/>
                <p:cNvSpPr>
                  <a:spLocks noChangeArrowheads="1"/>
                </p:cNvSpPr>
                <p:nvPr/>
              </p:nvSpPr>
              <p:spPr bwMode="auto">
                <a:xfrm>
                  <a:off x="4194" y="1324"/>
                  <a:ext cx="189" cy="189"/>
                </a:xfrm>
                <a:prstGeom prst="ellipse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k</a:t>
                  </a:r>
                </a:p>
              </p:txBody>
            </p:sp>
          </p:grpSp>
          <p:sp>
            <p:nvSpPr>
              <p:cNvPr id="440424" name="Arc 104"/>
              <p:cNvSpPr>
                <a:spLocks/>
              </p:cNvSpPr>
              <p:nvPr/>
            </p:nvSpPr>
            <p:spPr bwMode="auto">
              <a:xfrm>
                <a:off x="5301447" y="2188594"/>
                <a:ext cx="1273175" cy="749300"/>
              </a:xfrm>
              <a:custGeom>
                <a:avLst/>
                <a:gdLst>
                  <a:gd name="G0" fmla="+- 14992 0 0"/>
                  <a:gd name="G1" fmla="+- 21600 0 0"/>
                  <a:gd name="G2" fmla="+- 21600 0 0"/>
                  <a:gd name="T0" fmla="*/ 0 w 29919"/>
                  <a:gd name="T1" fmla="*/ 6050 h 21600"/>
                  <a:gd name="T2" fmla="*/ 29919 w 29919"/>
                  <a:gd name="T3" fmla="*/ 5988 h 21600"/>
                  <a:gd name="T4" fmla="*/ 14992 w 2991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919" h="21600" fill="none" extrusionOk="0">
                    <a:moveTo>
                      <a:pt x="0" y="6050"/>
                    </a:moveTo>
                    <a:cubicBezTo>
                      <a:pt x="4025" y="2168"/>
                      <a:pt x="9399" y="-1"/>
                      <a:pt x="14992" y="0"/>
                    </a:cubicBezTo>
                    <a:cubicBezTo>
                      <a:pt x="20553" y="0"/>
                      <a:pt x="25899" y="2144"/>
                      <a:pt x="29919" y="5987"/>
                    </a:cubicBezTo>
                  </a:path>
                  <a:path w="29919" h="21600" stroke="0" extrusionOk="0">
                    <a:moveTo>
                      <a:pt x="0" y="6050"/>
                    </a:moveTo>
                    <a:cubicBezTo>
                      <a:pt x="4025" y="2168"/>
                      <a:pt x="9399" y="-1"/>
                      <a:pt x="14992" y="0"/>
                    </a:cubicBezTo>
                    <a:cubicBezTo>
                      <a:pt x="20553" y="0"/>
                      <a:pt x="25899" y="2144"/>
                      <a:pt x="29919" y="5987"/>
                    </a:cubicBezTo>
                    <a:lnTo>
                      <a:pt x="14992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440427" name="AutoShape 107"/>
            <p:cNvSpPr>
              <a:spLocks noChangeArrowheads="1"/>
            </p:cNvSpPr>
            <p:nvPr/>
          </p:nvSpPr>
          <p:spPr bwMode="auto">
            <a:xfrm rot="7993230">
              <a:off x="3288997" y="3650950"/>
              <a:ext cx="997982" cy="495300"/>
            </a:xfrm>
            <a:prstGeom prst="rightArrow">
              <a:avLst>
                <a:gd name="adj1" fmla="val 50000"/>
                <a:gd name="adj2" fmla="val 3653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5" name="Group 108"/>
            <p:cNvGrpSpPr>
              <a:grpSpLocks/>
            </p:cNvGrpSpPr>
            <p:nvPr/>
          </p:nvGrpSpPr>
          <p:grpSpPr bwMode="auto">
            <a:xfrm>
              <a:off x="4558438" y="1985903"/>
              <a:ext cx="533400" cy="533400"/>
              <a:chOff x="948" y="2268"/>
              <a:chExt cx="336" cy="336"/>
            </a:xfrm>
          </p:grpSpPr>
          <p:sp>
            <p:nvSpPr>
              <p:cNvPr id="440429" name="Line 109"/>
              <p:cNvSpPr>
                <a:spLocks noChangeShapeType="1"/>
              </p:cNvSpPr>
              <p:nvPr/>
            </p:nvSpPr>
            <p:spPr bwMode="auto">
              <a:xfrm>
                <a:off x="948" y="2436"/>
                <a:ext cx="336" cy="0"/>
              </a:xfrm>
              <a:prstGeom prst="line">
                <a:avLst/>
              </a:prstGeom>
              <a:noFill/>
              <a:ln w="114300">
                <a:solidFill>
                  <a:srgbClr val="003366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430" name="Line 110"/>
              <p:cNvSpPr>
                <a:spLocks noChangeShapeType="1"/>
              </p:cNvSpPr>
              <p:nvPr/>
            </p:nvSpPr>
            <p:spPr bwMode="auto">
              <a:xfrm rot="5400000">
                <a:off x="948" y="2436"/>
                <a:ext cx="336" cy="0"/>
              </a:xfrm>
              <a:prstGeom prst="line">
                <a:avLst/>
              </a:prstGeom>
              <a:noFill/>
              <a:ln w="114300">
                <a:solidFill>
                  <a:srgbClr val="003366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7" name="AutoShape 107">
              <a:extLst>
                <a:ext uri="{FF2B5EF4-FFF2-40B4-BE49-F238E27FC236}">
                  <a16:creationId xmlns:a16="http://schemas.microsoft.com/office/drawing/2014/main" id="{DC314FD3-BBF8-7FCF-EE6F-D83C59214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3613" y="4849073"/>
              <a:ext cx="723900" cy="495300"/>
            </a:xfrm>
            <a:prstGeom prst="rightArrow">
              <a:avLst>
                <a:gd name="adj1" fmla="val 50000"/>
                <a:gd name="adj2" fmla="val 3653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BCD515E-DD3F-B2D3-940C-D1D47997F742}"/>
                </a:ext>
              </a:extLst>
            </p:cNvPr>
            <p:cNvGrpSpPr/>
            <p:nvPr/>
          </p:nvGrpSpPr>
          <p:grpSpPr>
            <a:xfrm>
              <a:off x="5191840" y="4036753"/>
              <a:ext cx="4105439" cy="3456162"/>
              <a:chOff x="5430191" y="4206352"/>
              <a:chExt cx="4105439" cy="3456162"/>
            </a:xfrm>
          </p:grpSpPr>
          <p:sp>
            <p:nvSpPr>
              <p:cNvPr id="14" name="Line 55">
                <a:extLst>
                  <a:ext uri="{FF2B5EF4-FFF2-40B4-BE49-F238E27FC236}">
                    <a16:creationId xmlns:a16="http://schemas.microsoft.com/office/drawing/2014/main" id="{B49039CB-89BE-8F14-0C16-DA814C41C4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038329" y="5668546"/>
                <a:ext cx="357188" cy="5254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" name="Line 57">
                <a:extLst>
                  <a:ext uri="{FF2B5EF4-FFF2-40B4-BE49-F238E27FC236}">
                    <a16:creationId xmlns:a16="http://schemas.microsoft.com/office/drawing/2014/main" id="{C54E1DCE-3035-909B-E24D-FAB076BAB4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133867" y="5706648"/>
                <a:ext cx="261938" cy="5381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7" name="Line 58">
                <a:extLst>
                  <a:ext uri="{FF2B5EF4-FFF2-40B4-BE49-F238E27FC236}">
                    <a16:creationId xmlns:a16="http://schemas.microsoft.com/office/drawing/2014/main" id="{72C6C372-C388-E325-5D59-B41E2984CE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440255" y="5692360"/>
                <a:ext cx="298450" cy="5683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8" name="Oval 59">
                <a:extLst>
                  <a:ext uri="{FF2B5EF4-FFF2-40B4-BE49-F238E27FC236}">
                    <a16:creationId xmlns:a16="http://schemas.microsoft.com/office/drawing/2014/main" id="{1D8232CB-A1BB-9AF0-8F7B-0C92F1D2A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81467" y="6079710"/>
                <a:ext cx="300038" cy="30003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h</a:t>
                </a:r>
              </a:p>
            </p:txBody>
          </p:sp>
          <p:sp>
            <p:nvSpPr>
              <p:cNvPr id="19" name="Oval 60">
                <a:extLst>
                  <a:ext uri="{FF2B5EF4-FFF2-40B4-BE49-F238E27FC236}">
                    <a16:creationId xmlns:a16="http://schemas.microsoft.com/office/drawing/2014/main" id="{3262B650-8E4B-6A99-3D9F-9391697E7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32342" y="6079710"/>
                <a:ext cx="300038" cy="30003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i</a:t>
                </a:r>
              </a:p>
            </p:txBody>
          </p:sp>
          <p:sp>
            <p:nvSpPr>
              <p:cNvPr id="20" name="Line 61">
                <a:extLst>
                  <a:ext uri="{FF2B5EF4-FFF2-40B4-BE49-F238E27FC236}">
                    <a16:creationId xmlns:a16="http://schemas.microsoft.com/office/drawing/2014/main" id="{F51B5ED2-4008-EAA5-97DB-9D1B1DC3FD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435009" y="4492918"/>
                <a:ext cx="1240581" cy="3714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1" name="Line 62">
                <a:extLst>
                  <a:ext uri="{FF2B5EF4-FFF2-40B4-BE49-F238E27FC236}">
                    <a16:creationId xmlns:a16="http://schemas.microsoft.com/office/drawing/2014/main" id="{D8A4ACE0-D238-42E1-0E92-CC9777141F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425967" y="4970048"/>
                <a:ext cx="388938" cy="6143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2" name="Line 63">
                <a:extLst>
                  <a:ext uri="{FF2B5EF4-FFF2-40B4-BE49-F238E27FC236}">
                    <a16:creationId xmlns:a16="http://schemas.microsoft.com/office/drawing/2014/main" id="{3A62B93C-B45F-6CFA-02AC-52942293E1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859355" y="4955760"/>
                <a:ext cx="374650" cy="6445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" name="Line 64">
                <a:extLst>
                  <a:ext uri="{FF2B5EF4-FFF2-40B4-BE49-F238E27FC236}">
                    <a16:creationId xmlns:a16="http://schemas.microsoft.com/office/drawing/2014/main" id="{C8D78B20-5F49-6081-65FC-A33D1342E7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749529" y="4532946"/>
                <a:ext cx="967532" cy="32438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4" name="Oval 65">
                <a:extLst>
                  <a:ext uri="{FF2B5EF4-FFF2-40B4-BE49-F238E27FC236}">
                    <a16:creationId xmlns:a16="http://schemas.microsoft.com/office/drawing/2014/main" id="{E0B65861-0C47-1C12-C816-0247BE42AA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99017" y="4816060"/>
                <a:ext cx="300038" cy="30003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a</a:t>
                </a:r>
              </a:p>
            </p:txBody>
          </p:sp>
          <p:sp>
            <p:nvSpPr>
              <p:cNvPr id="25" name="Oval 66">
                <a:extLst>
                  <a:ext uri="{FF2B5EF4-FFF2-40B4-BE49-F238E27FC236}">
                    <a16:creationId xmlns:a16="http://schemas.microsoft.com/office/drawing/2014/main" id="{F07780EE-D6E5-0F61-10C6-6CC8D2F653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98967" y="5457410"/>
                <a:ext cx="300038" cy="30003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g</a:t>
                </a:r>
              </a:p>
            </p:txBody>
          </p:sp>
          <p:sp>
            <p:nvSpPr>
              <p:cNvPr id="26" name="Oval 67">
                <a:extLst>
                  <a:ext uri="{FF2B5EF4-FFF2-40B4-BE49-F238E27FC236}">
                    <a16:creationId xmlns:a16="http://schemas.microsoft.com/office/drawing/2014/main" id="{A929D8F5-0DF3-AAA8-DE1C-D2EA07435B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89542" y="5457410"/>
                <a:ext cx="300038" cy="30003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f</a:t>
                </a:r>
              </a:p>
            </p:txBody>
          </p:sp>
          <p:sp>
            <p:nvSpPr>
              <p:cNvPr id="27" name="Oval 68">
                <a:extLst>
                  <a:ext uri="{FF2B5EF4-FFF2-40B4-BE49-F238E27FC236}">
                    <a16:creationId xmlns:a16="http://schemas.microsoft.com/office/drawing/2014/main" id="{4EBCC282-91DC-A079-4BA9-AC8FF59F51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9472" y="4308059"/>
                <a:ext cx="300038" cy="30003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b</a:t>
                </a:r>
              </a:p>
            </p:txBody>
          </p:sp>
          <p:sp>
            <p:nvSpPr>
              <p:cNvPr id="28" name="Text Box 69">
                <a:extLst>
                  <a:ext uri="{FF2B5EF4-FFF2-40B4-BE49-F238E27FC236}">
                    <a16:creationId xmlns:a16="http://schemas.microsoft.com/office/drawing/2014/main" id="{80D1F236-E3F9-5509-04AF-80219E9875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28704" y="7382320"/>
                <a:ext cx="465138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13,1</a:t>
                </a:r>
              </a:p>
            </p:txBody>
          </p:sp>
          <p:sp>
            <p:nvSpPr>
              <p:cNvPr id="29" name="Text Box 70">
                <a:extLst>
                  <a:ext uri="{FF2B5EF4-FFF2-40B4-BE49-F238E27FC236}">
                    <a16:creationId xmlns:a16="http://schemas.microsoft.com/office/drawing/2014/main" id="{05C4C2E6-16DB-06E3-19BF-CE56CEF6DA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40330" y="4858923"/>
                <a:ext cx="334963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3,2</a:t>
                </a:r>
              </a:p>
            </p:txBody>
          </p:sp>
          <p:sp>
            <p:nvSpPr>
              <p:cNvPr id="30" name="Text Box 71">
                <a:extLst>
                  <a:ext uri="{FF2B5EF4-FFF2-40B4-BE49-F238E27FC236}">
                    <a16:creationId xmlns:a16="http://schemas.microsoft.com/office/drawing/2014/main" id="{A95BCD52-8E41-2173-3CF7-D56831F369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98636" y="4206352"/>
                <a:ext cx="334963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2,3</a:t>
                </a:r>
              </a:p>
            </p:txBody>
          </p:sp>
          <p:sp>
            <p:nvSpPr>
              <p:cNvPr id="31" name="Line 72">
                <a:extLst>
                  <a:ext uri="{FF2B5EF4-FFF2-40B4-BE49-F238E27FC236}">
                    <a16:creationId xmlns:a16="http://schemas.microsoft.com/office/drawing/2014/main" id="{686BA367-B823-E58B-C350-1B4E54C450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719241" y="5601871"/>
                <a:ext cx="236538" cy="6143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2" name="Line 73">
                <a:extLst>
                  <a:ext uri="{FF2B5EF4-FFF2-40B4-BE49-F238E27FC236}">
                    <a16:creationId xmlns:a16="http://schemas.microsoft.com/office/drawing/2014/main" id="{CB6F3060-984F-3013-1F65-413BDFFA82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877992" y="6880670"/>
                <a:ext cx="152400" cy="5449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" name="Oval 74">
                <a:extLst>
                  <a:ext uri="{FF2B5EF4-FFF2-40B4-BE49-F238E27FC236}">
                    <a16:creationId xmlns:a16="http://schemas.microsoft.com/office/drawing/2014/main" id="{E3F27942-9719-736B-B8F3-29D3ACC4D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8048" y="6116221"/>
                <a:ext cx="300038" cy="30003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c</a:t>
                </a:r>
              </a:p>
            </p:txBody>
          </p:sp>
          <p:sp>
            <p:nvSpPr>
              <p:cNvPr id="34" name="Oval 75">
                <a:extLst>
                  <a:ext uri="{FF2B5EF4-FFF2-40B4-BE49-F238E27FC236}">
                    <a16:creationId xmlns:a16="http://schemas.microsoft.com/office/drawing/2014/main" id="{B5FE0145-3356-CA8C-1C85-08EB9BD76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4480" y="7362476"/>
                <a:ext cx="300038" cy="30003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d</a:t>
                </a:r>
              </a:p>
            </p:txBody>
          </p:sp>
          <p:sp>
            <p:nvSpPr>
              <p:cNvPr id="35" name="Text Box 76">
                <a:extLst>
                  <a:ext uri="{FF2B5EF4-FFF2-40B4-BE49-F238E27FC236}">
                    <a16:creationId xmlns:a16="http://schemas.microsoft.com/office/drawing/2014/main" id="{5EE6DF03-D193-0A46-BE96-BE55B89621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81204" y="5446296"/>
                <a:ext cx="334963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7,2</a:t>
                </a:r>
              </a:p>
            </p:txBody>
          </p:sp>
          <p:sp>
            <p:nvSpPr>
              <p:cNvPr id="36" name="Text Box 77">
                <a:extLst>
                  <a:ext uri="{FF2B5EF4-FFF2-40B4-BE49-F238E27FC236}">
                    <a16:creationId xmlns:a16="http://schemas.microsoft.com/office/drawing/2014/main" id="{8DFA173F-A571-84C8-1521-827F732331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84391" y="6384509"/>
                <a:ext cx="465138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11,1</a:t>
                </a:r>
              </a:p>
            </p:txBody>
          </p:sp>
          <p:sp>
            <p:nvSpPr>
              <p:cNvPr id="37" name="Text Box 78">
                <a:extLst>
                  <a:ext uri="{FF2B5EF4-FFF2-40B4-BE49-F238E27FC236}">
                    <a16:creationId xmlns:a16="http://schemas.microsoft.com/office/drawing/2014/main" id="{8EB9E390-BB3A-D21C-E6BB-84367A8AF0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70492" y="5746335"/>
                <a:ext cx="465138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23,1</a:t>
                </a:r>
              </a:p>
            </p:txBody>
          </p:sp>
          <p:sp>
            <p:nvSpPr>
              <p:cNvPr id="38" name="Text Box 79">
                <a:extLst>
                  <a:ext uri="{FF2B5EF4-FFF2-40B4-BE49-F238E27FC236}">
                    <a16:creationId xmlns:a16="http://schemas.microsoft.com/office/drawing/2014/main" id="{D10C21E5-D1AC-EBB0-8C90-D35848E52E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11617" y="6386098"/>
                <a:ext cx="465138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19,1</a:t>
                </a:r>
              </a:p>
            </p:txBody>
          </p:sp>
          <p:sp>
            <p:nvSpPr>
              <p:cNvPr id="39" name="Text Box 80">
                <a:extLst>
                  <a:ext uri="{FF2B5EF4-FFF2-40B4-BE49-F238E27FC236}">
                    <a16:creationId xmlns:a16="http://schemas.microsoft.com/office/drawing/2014/main" id="{AE73911C-3ADC-D6B6-C6D8-6BD27EC839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59317" y="6373398"/>
                <a:ext cx="465138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17,1</a:t>
                </a:r>
              </a:p>
            </p:txBody>
          </p:sp>
          <p:sp>
            <p:nvSpPr>
              <p:cNvPr id="40" name="Text Box 81">
                <a:extLst>
                  <a:ext uri="{FF2B5EF4-FFF2-40B4-BE49-F238E27FC236}">
                    <a16:creationId xmlns:a16="http://schemas.microsoft.com/office/drawing/2014/main" id="{A08DCACE-CB83-4A41-94CD-D0AFBAAB96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8217" y="5471698"/>
                <a:ext cx="334963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5,2</a:t>
                </a:r>
              </a:p>
            </p:txBody>
          </p:sp>
          <p:sp>
            <p:nvSpPr>
              <p:cNvPr id="41" name="Line 82">
                <a:extLst>
                  <a:ext uri="{FF2B5EF4-FFF2-40B4-BE49-F238E27FC236}">
                    <a16:creationId xmlns:a16="http://schemas.microsoft.com/office/drawing/2014/main" id="{C49D599B-5DB2-9C2A-98B3-F72DFF4EE9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00091" y="5017671"/>
                <a:ext cx="401638" cy="54451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2" name="Line 83">
                <a:extLst>
                  <a:ext uri="{FF2B5EF4-FFF2-40B4-BE49-F238E27FC236}">
                    <a16:creationId xmlns:a16="http://schemas.microsoft.com/office/drawing/2014/main" id="{F075FCFD-6ACA-C347-E3C3-756F1957EE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52441" y="5601871"/>
                <a:ext cx="236538" cy="6397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" name="Line 84">
                <a:extLst>
                  <a:ext uri="{FF2B5EF4-FFF2-40B4-BE49-F238E27FC236}">
                    <a16:creationId xmlns:a16="http://schemas.microsoft.com/office/drawing/2014/main" id="{607CB3CA-40CC-0E6F-CB97-978167EFF2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933429" y="5587583"/>
                <a:ext cx="247650" cy="6191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" name="Oval 85">
                <a:extLst>
                  <a:ext uri="{FF2B5EF4-FFF2-40B4-BE49-F238E27FC236}">
                    <a16:creationId xmlns:a16="http://schemas.microsoft.com/office/drawing/2014/main" id="{CC0403D9-D33F-BAEA-6E1E-7EB0B8A0A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3091" y="5441533"/>
                <a:ext cx="300038" cy="300038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l</a:t>
                </a:r>
              </a:p>
            </p:txBody>
          </p:sp>
          <p:sp>
            <p:nvSpPr>
              <p:cNvPr id="45" name="Oval 86">
                <a:extLst>
                  <a:ext uri="{FF2B5EF4-FFF2-40B4-BE49-F238E27FC236}">
                    <a16:creationId xmlns:a16="http://schemas.microsoft.com/office/drawing/2014/main" id="{4A4D212B-AFC0-95AF-CC54-C45DA84F3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7341" y="6089233"/>
                <a:ext cx="300038" cy="300038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q</a:t>
                </a:r>
              </a:p>
            </p:txBody>
          </p:sp>
          <p:sp>
            <p:nvSpPr>
              <p:cNvPr id="46" name="Oval 87">
                <a:extLst>
                  <a:ext uri="{FF2B5EF4-FFF2-40B4-BE49-F238E27FC236}">
                    <a16:creationId xmlns:a16="http://schemas.microsoft.com/office/drawing/2014/main" id="{038E79DC-5428-2BD0-8E40-4CFB6496D9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2016" y="6089233"/>
                <a:ext cx="300038" cy="300038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m</a:t>
                </a:r>
              </a:p>
            </p:txBody>
          </p:sp>
          <p:sp>
            <p:nvSpPr>
              <p:cNvPr id="47" name="Text Box 88">
                <a:extLst>
                  <a:ext uri="{FF2B5EF4-FFF2-40B4-BE49-F238E27FC236}">
                    <a16:creationId xmlns:a16="http://schemas.microsoft.com/office/drawing/2014/main" id="{C962AC4F-51BF-B813-2A07-8CA2AB2BA1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25654" y="6736208"/>
                <a:ext cx="465138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12,1</a:t>
                </a:r>
              </a:p>
            </p:txBody>
          </p:sp>
          <p:sp>
            <p:nvSpPr>
              <p:cNvPr id="48" name="Text Box 89">
                <a:extLst>
                  <a:ext uri="{FF2B5EF4-FFF2-40B4-BE49-F238E27FC236}">
                    <a16:creationId xmlns:a16="http://schemas.microsoft.com/office/drawing/2014/main" id="{D5721FF6-03DB-25D1-D1F6-537CB9B50E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14404" y="5420896"/>
                <a:ext cx="334963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6,2</a:t>
                </a:r>
              </a:p>
            </p:txBody>
          </p:sp>
          <p:sp>
            <p:nvSpPr>
              <p:cNvPr id="49" name="Text Box 90">
                <a:extLst>
                  <a:ext uri="{FF2B5EF4-FFF2-40B4-BE49-F238E27FC236}">
                    <a16:creationId xmlns:a16="http://schemas.microsoft.com/office/drawing/2014/main" id="{D15BE4A9-AB0C-1EE7-AEB5-BF2B6B791B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5254" y="4850568"/>
                <a:ext cx="334963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4,3</a:t>
                </a:r>
              </a:p>
            </p:txBody>
          </p:sp>
          <p:sp>
            <p:nvSpPr>
              <p:cNvPr id="50" name="Line 91">
                <a:extLst>
                  <a:ext uri="{FF2B5EF4-FFF2-40B4-BE49-F238E27FC236}">
                    <a16:creationId xmlns:a16="http://schemas.microsoft.com/office/drawing/2014/main" id="{49C79061-D776-B8AC-B8DF-48F1B8377A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457304" y="6247258"/>
                <a:ext cx="236538" cy="5635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1" name="Line 92">
                <a:extLst>
                  <a:ext uri="{FF2B5EF4-FFF2-40B4-BE49-F238E27FC236}">
                    <a16:creationId xmlns:a16="http://schemas.microsoft.com/office/drawing/2014/main" id="{CD76D9A8-BF9C-9625-3084-0F5E2C3D7D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738292" y="6232970"/>
                <a:ext cx="323850" cy="6699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2" name="Oval 93">
                <a:extLst>
                  <a:ext uri="{FF2B5EF4-FFF2-40B4-BE49-F238E27FC236}">
                    <a16:creationId xmlns:a16="http://schemas.microsoft.com/office/drawing/2014/main" id="{6A5FBF13-E5FA-1F84-2EF6-E0BC97D87F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7954" y="6086920"/>
                <a:ext cx="300038" cy="300038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j</a:t>
                </a:r>
              </a:p>
            </p:txBody>
          </p:sp>
          <p:sp>
            <p:nvSpPr>
              <p:cNvPr id="53" name="Oval 94">
                <a:extLst>
                  <a:ext uri="{FF2B5EF4-FFF2-40B4-BE49-F238E27FC236}">
                    <a16:creationId xmlns:a16="http://schemas.microsoft.com/office/drawing/2014/main" id="{5C85203A-A1AB-470A-EF3B-32DE0DA202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7604" y="6734620"/>
                <a:ext cx="300038" cy="300038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p</a:t>
                </a:r>
              </a:p>
            </p:txBody>
          </p:sp>
          <p:sp>
            <p:nvSpPr>
              <p:cNvPr id="54" name="Oval 95">
                <a:extLst>
                  <a:ext uri="{FF2B5EF4-FFF2-40B4-BE49-F238E27FC236}">
                    <a16:creationId xmlns:a16="http://schemas.microsoft.com/office/drawing/2014/main" id="{A6B94857-29BB-D217-8232-06588F0E9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9579" y="6734620"/>
                <a:ext cx="300038" cy="300038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n</a:t>
                </a:r>
              </a:p>
            </p:txBody>
          </p:sp>
          <p:sp>
            <p:nvSpPr>
              <p:cNvPr id="55" name="Text Box 96">
                <a:extLst>
                  <a:ext uri="{FF2B5EF4-FFF2-40B4-BE49-F238E27FC236}">
                    <a16:creationId xmlns:a16="http://schemas.microsoft.com/office/drawing/2014/main" id="{C23D8581-8791-563A-F354-608AE8E716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19267" y="6104383"/>
                <a:ext cx="465138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10,2</a:t>
                </a:r>
              </a:p>
            </p:txBody>
          </p:sp>
          <p:sp>
            <p:nvSpPr>
              <p:cNvPr id="56" name="Text Box 97">
                <a:extLst>
                  <a:ext uri="{FF2B5EF4-FFF2-40B4-BE49-F238E27FC236}">
                    <a16:creationId xmlns:a16="http://schemas.microsoft.com/office/drawing/2014/main" id="{A3C994D7-0529-3DE3-E404-D0DBAC7267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60454" y="7009258"/>
                <a:ext cx="465138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15,1</a:t>
                </a:r>
              </a:p>
            </p:txBody>
          </p:sp>
          <p:sp>
            <p:nvSpPr>
              <p:cNvPr id="57" name="Text Box 98">
                <a:extLst>
                  <a:ext uri="{FF2B5EF4-FFF2-40B4-BE49-F238E27FC236}">
                    <a16:creationId xmlns:a16="http://schemas.microsoft.com/office/drawing/2014/main" id="{69296A92-37DA-5C83-A298-5766364FBF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76291" y="6382921"/>
                <a:ext cx="465138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20,1</a:t>
                </a:r>
              </a:p>
            </p:txBody>
          </p:sp>
          <p:sp>
            <p:nvSpPr>
              <p:cNvPr id="58" name="Text Box 99">
                <a:extLst>
                  <a:ext uri="{FF2B5EF4-FFF2-40B4-BE49-F238E27FC236}">
                    <a16:creationId xmlns:a16="http://schemas.microsoft.com/office/drawing/2014/main" id="{F3D4F9D9-97A3-4797-420D-9C5EBC081F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0191" y="6382921"/>
                <a:ext cx="334963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8,1</a:t>
                </a:r>
              </a:p>
            </p:txBody>
          </p:sp>
          <p:sp>
            <p:nvSpPr>
              <p:cNvPr id="59" name="Line 100">
                <a:extLst>
                  <a:ext uri="{FF2B5EF4-FFF2-40B4-BE49-F238E27FC236}">
                    <a16:creationId xmlns:a16="http://schemas.microsoft.com/office/drawing/2014/main" id="{6C02F000-C0C9-EEEA-C0D4-A0E6FC17F2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454129" y="4995446"/>
                <a:ext cx="484188" cy="4746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1" name="Oval 102">
                <a:extLst>
                  <a:ext uri="{FF2B5EF4-FFF2-40B4-BE49-F238E27FC236}">
                    <a16:creationId xmlns:a16="http://schemas.microsoft.com/office/drawing/2014/main" id="{4EFCD5EE-8CC9-EEED-A067-6A0C6CDE6A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9891" y="5428833"/>
                <a:ext cx="300038" cy="30003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e</a:t>
                </a:r>
              </a:p>
            </p:txBody>
          </p:sp>
          <p:sp>
            <p:nvSpPr>
              <p:cNvPr id="62" name="Oval 103">
                <a:extLst>
                  <a:ext uri="{FF2B5EF4-FFF2-40B4-BE49-F238E27FC236}">
                    <a16:creationId xmlns:a16="http://schemas.microsoft.com/office/drawing/2014/main" id="{800C5720-BE1C-2556-7ADD-FC134F4E2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1241" y="4793833"/>
                <a:ext cx="300038" cy="300038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k</a:t>
                </a:r>
              </a:p>
            </p:txBody>
          </p:sp>
        </p:grpSp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34B7103-1908-6D7D-A5DA-F894EED0F71D}"/>
              </a:ext>
            </a:extLst>
          </p:cNvPr>
          <p:cNvGrpSpPr/>
          <p:nvPr/>
        </p:nvGrpSpPr>
        <p:grpSpPr>
          <a:xfrm>
            <a:off x="1598502" y="3632200"/>
            <a:ext cx="5787512" cy="2325236"/>
            <a:chOff x="1598502" y="3429000"/>
            <a:chExt cx="5787512" cy="2325236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03F483B-A982-4D4E-4334-CA6CBB1581DB}"/>
                </a:ext>
              </a:extLst>
            </p:cNvPr>
            <p:cNvSpPr/>
            <p:nvPr/>
          </p:nvSpPr>
          <p:spPr bwMode="auto">
            <a:xfrm>
              <a:off x="1962994" y="3672232"/>
              <a:ext cx="3219612" cy="2082004"/>
            </a:xfrm>
            <a:custGeom>
              <a:avLst/>
              <a:gdLst>
                <a:gd name="connsiteX0" fmla="*/ 5758 w 3188051"/>
                <a:gd name="connsiteY0" fmla="*/ 0 h 2027976"/>
                <a:gd name="connsiteX1" fmla="*/ 3188051 w 3188051"/>
                <a:gd name="connsiteY1" fmla="*/ 0 h 2027976"/>
                <a:gd name="connsiteX2" fmla="*/ 3183524 w 3188051"/>
                <a:gd name="connsiteY2" fmla="*/ 1498348 h 2027976"/>
                <a:gd name="connsiteX3" fmla="*/ 1231 w 3188051"/>
                <a:gd name="connsiteY3" fmla="*/ 2027976 h 2027976"/>
                <a:gd name="connsiteX4" fmla="*/ 5758 w 3188051"/>
                <a:gd name="connsiteY4" fmla="*/ 0 h 2027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8051" h="2027976">
                  <a:moveTo>
                    <a:pt x="5758" y="0"/>
                  </a:moveTo>
                  <a:lnTo>
                    <a:pt x="3188051" y="0"/>
                  </a:lnTo>
                  <a:lnTo>
                    <a:pt x="3183524" y="1498348"/>
                  </a:lnTo>
                  <a:lnTo>
                    <a:pt x="1231" y="2027976"/>
                  </a:lnTo>
                  <a:cubicBezTo>
                    <a:pt x="-278" y="1351984"/>
                    <a:pt x="-1786" y="675992"/>
                    <a:pt x="5758" y="0"/>
                  </a:cubicBezTo>
                  <a:close/>
                </a:path>
              </a:pathLst>
            </a:cu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3728C7AC-0FBB-8820-661C-0F2FD97347DB}"/>
                </a:ext>
              </a:extLst>
            </p:cNvPr>
            <p:cNvSpPr/>
            <p:nvPr/>
          </p:nvSpPr>
          <p:spPr bwMode="auto">
            <a:xfrm>
              <a:off x="6136662" y="3722025"/>
              <a:ext cx="1145944" cy="1380654"/>
            </a:xfrm>
            <a:prstGeom prst="triangle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87531C5-ADF9-B9BB-B900-4CCAF744397A}"/>
                </a:ext>
              </a:extLst>
            </p:cNvPr>
            <p:cNvSpPr/>
            <p:nvPr/>
          </p:nvSpPr>
          <p:spPr bwMode="auto">
            <a:xfrm>
              <a:off x="2051616" y="3776345"/>
              <a:ext cx="3046492" cy="1842381"/>
            </a:xfrm>
            <a:custGeom>
              <a:avLst/>
              <a:gdLst>
                <a:gd name="connsiteX0" fmla="*/ 5758 w 3188051"/>
                <a:gd name="connsiteY0" fmla="*/ 0 h 2027976"/>
                <a:gd name="connsiteX1" fmla="*/ 3188051 w 3188051"/>
                <a:gd name="connsiteY1" fmla="*/ 0 h 2027976"/>
                <a:gd name="connsiteX2" fmla="*/ 3183524 w 3188051"/>
                <a:gd name="connsiteY2" fmla="*/ 1498348 h 2027976"/>
                <a:gd name="connsiteX3" fmla="*/ 1231 w 3188051"/>
                <a:gd name="connsiteY3" fmla="*/ 2027976 h 2027976"/>
                <a:gd name="connsiteX4" fmla="*/ 5758 w 3188051"/>
                <a:gd name="connsiteY4" fmla="*/ 0 h 2027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8051" h="2027976">
                  <a:moveTo>
                    <a:pt x="5758" y="0"/>
                  </a:moveTo>
                  <a:lnTo>
                    <a:pt x="3188051" y="0"/>
                  </a:lnTo>
                  <a:lnTo>
                    <a:pt x="3183524" y="1498348"/>
                  </a:lnTo>
                  <a:lnTo>
                    <a:pt x="1231" y="2027976"/>
                  </a:lnTo>
                  <a:cubicBezTo>
                    <a:pt x="-278" y="1351984"/>
                    <a:pt x="-1786" y="675992"/>
                    <a:pt x="5758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rgbClr val="CCFFFF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2B2E4E2-7163-B7DC-A430-9252BBAF8600}"/>
                </a:ext>
              </a:extLst>
            </p:cNvPr>
            <p:cNvSpPr/>
            <p:nvPr/>
          </p:nvSpPr>
          <p:spPr bwMode="auto">
            <a:xfrm>
              <a:off x="3427743" y="3701655"/>
              <a:ext cx="54320" cy="5432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B9723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E3AA911-A9E4-13E2-1961-D14FDEB44F41}"/>
                </a:ext>
              </a:extLst>
            </p:cNvPr>
            <p:cNvSpPr/>
            <p:nvPr/>
          </p:nvSpPr>
          <p:spPr bwMode="auto">
            <a:xfrm>
              <a:off x="1988621" y="3712969"/>
              <a:ext cx="54320" cy="5432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B9723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EFCEFE4-A568-1761-D947-675660BCFD84}"/>
                </a:ext>
              </a:extLst>
            </p:cNvPr>
            <p:cNvSpPr/>
            <p:nvPr/>
          </p:nvSpPr>
          <p:spPr bwMode="auto">
            <a:xfrm>
              <a:off x="1994271" y="5658713"/>
              <a:ext cx="54320" cy="5432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B9723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0BAC11-3649-DEB9-B5DA-9A977A3EC3C4}"/>
                </a:ext>
              </a:extLst>
            </p:cNvPr>
            <p:cNvSpPr/>
            <p:nvPr/>
          </p:nvSpPr>
          <p:spPr bwMode="auto">
            <a:xfrm>
              <a:off x="5104143" y="5150209"/>
              <a:ext cx="54320" cy="5432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B9723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C4EB8F2-BB97-8C3F-16AE-E66006C9E10D}"/>
                </a:ext>
              </a:extLst>
            </p:cNvPr>
            <p:cNvSpPr/>
            <p:nvPr/>
          </p:nvSpPr>
          <p:spPr bwMode="auto">
            <a:xfrm>
              <a:off x="5115458" y="3712969"/>
              <a:ext cx="54320" cy="5432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B9723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111A72B-57C8-D9D6-0ABC-9ABC94B36224}"/>
                </a:ext>
              </a:extLst>
            </p:cNvPr>
            <p:cNvSpPr/>
            <p:nvPr/>
          </p:nvSpPr>
          <p:spPr bwMode="auto">
            <a:xfrm>
              <a:off x="3545640" y="5414269"/>
              <a:ext cx="54320" cy="5432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B9723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F1AC65E-99BB-C77F-F54A-18DAF0541E4C}"/>
                </a:ext>
              </a:extLst>
            </p:cNvPr>
            <p:cNvSpPr/>
            <p:nvPr/>
          </p:nvSpPr>
          <p:spPr bwMode="auto">
            <a:xfrm>
              <a:off x="6682474" y="3792188"/>
              <a:ext cx="54320" cy="5432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B9723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41ED24-91B8-5B3C-2906-1FF925B6DE2A}"/>
                </a:ext>
              </a:extLst>
            </p:cNvPr>
            <p:cNvSpPr/>
            <p:nvPr/>
          </p:nvSpPr>
          <p:spPr bwMode="auto">
            <a:xfrm>
              <a:off x="7182329" y="5030253"/>
              <a:ext cx="54320" cy="5432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B9723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4A3F996-4DC6-A2BD-A908-CC38730B9789}"/>
                </a:ext>
              </a:extLst>
            </p:cNvPr>
            <p:cNvSpPr/>
            <p:nvPr/>
          </p:nvSpPr>
          <p:spPr bwMode="auto">
            <a:xfrm>
              <a:off x="6178480" y="5034778"/>
              <a:ext cx="54320" cy="5432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B9723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70C969AD-9C98-5054-3AF0-8CBCAC84E49C}"/>
                </a:ext>
              </a:extLst>
            </p:cNvPr>
            <p:cNvSpPr/>
            <p:nvPr/>
          </p:nvSpPr>
          <p:spPr bwMode="auto">
            <a:xfrm>
              <a:off x="6221162" y="3864616"/>
              <a:ext cx="967480" cy="1165637"/>
            </a:xfrm>
            <a:prstGeom prst="triangle">
              <a:avLst/>
            </a:prstGeom>
            <a:noFill/>
            <a:ln w="9525" cap="flat" cmpd="sng" algn="ctr">
              <a:solidFill>
                <a:srgbClr val="CCFFFF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22" name="Text Box 90">
              <a:extLst>
                <a:ext uri="{FF2B5EF4-FFF2-40B4-BE49-F238E27FC236}">
                  <a16:creationId xmlns:a16="http://schemas.microsoft.com/office/drawing/2014/main" id="{A0F7B00C-4B1F-6D95-6165-BD798C2B83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0213" y="3429000"/>
              <a:ext cx="309380" cy="215444"/>
            </a:xfrm>
            <a:prstGeom prst="rect">
              <a:avLst/>
            </a:prstGeom>
            <a:solidFill>
              <a:srgbClr val="FFFF00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62”</a:t>
              </a:r>
            </a:p>
          </p:txBody>
        </p:sp>
        <p:sp>
          <p:nvSpPr>
            <p:cNvPr id="24" name="Text Box 90">
              <a:extLst>
                <a:ext uri="{FF2B5EF4-FFF2-40B4-BE49-F238E27FC236}">
                  <a16:creationId xmlns:a16="http://schemas.microsoft.com/office/drawing/2014/main" id="{365641A7-CDEF-FA9B-8AA3-392784A28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8502" y="4605512"/>
              <a:ext cx="309380" cy="215444"/>
            </a:xfrm>
            <a:prstGeom prst="rect">
              <a:avLst/>
            </a:prstGeom>
            <a:solidFill>
              <a:srgbClr val="FFFF00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55”</a:t>
              </a:r>
            </a:p>
          </p:txBody>
        </p:sp>
        <p:sp>
          <p:nvSpPr>
            <p:cNvPr id="25" name="Text Box 90">
              <a:extLst>
                <a:ext uri="{FF2B5EF4-FFF2-40B4-BE49-F238E27FC236}">
                  <a16:creationId xmlns:a16="http://schemas.microsoft.com/office/drawing/2014/main" id="{F1DA7AB8-3232-0566-C3C9-8A835F612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6634" y="4353187"/>
              <a:ext cx="309380" cy="21544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45”</a:t>
              </a:r>
            </a:p>
          </p:txBody>
        </p:sp>
        <p:sp>
          <p:nvSpPr>
            <p:cNvPr id="26" name="Text Box 90">
              <a:extLst>
                <a:ext uri="{FF2B5EF4-FFF2-40B4-BE49-F238E27FC236}">
                  <a16:creationId xmlns:a16="http://schemas.microsoft.com/office/drawing/2014/main" id="{764EBB32-2D9E-E851-A23A-7522657D8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2063" y="5526728"/>
              <a:ext cx="488916" cy="215444"/>
            </a:xfrm>
            <a:prstGeom prst="rect">
              <a:avLst/>
            </a:prstGeom>
            <a:solidFill>
              <a:srgbClr val="FFFF00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62.5”</a:t>
              </a:r>
            </a:p>
          </p:txBody>
        </p:sp>
        <p:sp>
          <p:nvSpPr>
            <p:cNvPr id="27" name="Text Box 90">
              <a:extLst>
                <a:ext uri="{FF2B5EF4-FFF2-40B4-BE49-F238E27FC236}">
                  <a16:creationId xmlns:a16="http://schemas.microsoft.com/office/drawing/2014/main" id="{1E9932E8-2804-7475-31D4-75C3A61ED4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5288" y="4339712"/>
              <a:ext cx="309380" cy="21544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47”</a:t>
              </a:r>
            </a:p>
          </p:txBody>
        </p:sp>
        <p:sp>
          <p:nvSpPr>
            <p:cNvPr id="28" name="Text Box 90">
              <a:extLst>
                <a:ext uri="{FF2B5EF4-FFF2-40B4-BE49-F238E27FC236}">
                  <a16:creationId xmlns:a16="http://schemas.microsoft.com/office/drawing/2014/main" id="{897ADA65-962C-0507-3C56-11EEE69DD5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5131" y="4353187"/>
              <a:ext cx="309380" cy="21544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45”</a:t>
              </a:r>
            </a:p>
          </p:txBody>
        </p:sp>
        <p:sp>
          <p:nvSpPr>
            <p:cNvPr id="29" name="Text Box 90">
              <a:extLst>
                <a:ext uri="{FF2B5EF4-FFF2-40B4-BE49-F238E27FC236}">
                  <a16:creationId xmlns:a16="http://schemas.microsoft.com/office/drawing/2014/main" id="{48331E24-B854-0F62-FF1C-8CB6608BAA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2104" y="5120787"/>
              <a:ext cx="309380" cy="21544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45”</a:t>
              </a:r>
            </a:p>
          </p:txBody>
        </p:sp>
      </p:grpSp>
      <p:sp>
        <p:nvSpPr>
          <p:cNvPr id="30" name="Text Box 90">
            <a:extLst>
              <a:ext uri="{FF2B5EF4-FFF2-40B4-BE49-F238E27FC236}">
                <a16:creationId xmlns:a16="http://schemas.microsoft.com/office/drawing/2014/main" id="{6C7222C9-6B3B-C676-D876-31FF0FF31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6742" y="5782419"/>
            <a:ext cx="2548839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latin typeface="+mn-lt"/>
              </a:rPr>
              <a:t>brass or stainless grommets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at least 1” outside diameter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18D670C-9FC4-91D9-1A29-7FB0505876E5}"/>
              </a:ext>
            </a:extLst>
          </p:cNvPr>
          <p:cNvCxnSpPr>
            <a:endCxn id="14" idx="4"/>
          </p:cNvCxnSpPr>
          <p:nvPr/>
        </p:nvCxnSpPr>
        <p:spPr bwMode="auto">
          <a:xfrm flipH="1" flipV="1">
            <a:off x="5131303" y="5407729"/>
            <a:ext cx="106415" cy="3597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5854C20-2FB2-210F-AE5C-0D563AA19266}"/>
              </a:ext>
            </a:extLst>
          </p:cNvPr>
          <p:cNvCxnSpPr>
            <a:cxnSpLocks/>
          </p:cNvCxnSpPr>
          <p:nvPr/>
        </p:nvCxnSpPr>
        <p:spPr bwMode="auto">
          <a:xfrm flipV="1">
            <a:off x="6045131" y="5305879"/>
            <a:ext cx="154690" cy="46162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5" name="Text Box 90">
            <a:extLst>
              <a:ext uri="{FF2B5EF4-FFF2-40B4-BE49-F238E27FC236}">
                <a16:creationId xmlns:a16="http://schemas.microsoft.com/office/drawing/2014/main" id="{3028D51E-364D-2A87-E674-A6EFEEA65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423" y="6258305"/>
            <a:ext cx="2323008" cy="430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latin typeface="+mn-lt"/>
              </a:rPr>
              <a:t>folded over and hemmed 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all around – about 1.5”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8C3609C-F004-2423-F055-4906249E1865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5709" y="5701776"/>
            <a:ext cx="103235" cy="49825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D3EB6C8-673F-B4E2-B9D4-C73669D71524}"/>
              </a:ext>
            </a:extLst>
          </p:cNvPr>
          <p:cNvGrpSpPr/>
          <p:nvPr/>
        </p:nvGrpSpPr>
        <p:grpSpPr>
          <a:xfrm flipV="1">
            <a:off x="1962994" y="888516"/>
            <a:ext cx="5319612" cy="2082004"/>
            <a:chOff x="1962994" y="3672232"/>
            <a:chExt cx="5319612" cy="2082004"/>
          </a:xfrm>
        </p:grpSpPr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B89F4CB2-E80C-8748-05C7-DD153E23F1EC}"/>
                </a:ext>
              </a:extLst>
            </p:cNvPr>
            <p:cNvSpPr/>
            <p:nvPr/>
          </p:nvSpPr>
          <p:spPr bwMode="auto">
            <a:xfrm>
              <a:off x="1962994" y="3672232"/>
              <a:ext cx="3219612" cy="2082004"/>
            </a:xfrm>
            <a:custGeom>
              <a:avLst/>
              <a:gdLst>
                <a:gd name="connsiteX0" fmla="*/ 5758 w 3188051"/>
                <a:gd name="connsiteY0" fmla="*/ 0 h 2027976"/>
                <a:gd name="connsiteX1" fmla="*/ 3188051 w 3188051"/>
                <a:gd name="connsiteY1" fmla="*/ 0 h 2027976"/>
                <a:gd name="connsiteX2" fmla="*/ 3183524 w 3188051"/>
                <a:gd name="connsiteY2" fmla="*/ 1498348 h 2027976"/>
                <a:gd name="connsiteX3" fmla="*/ 1231 w 3188051"/>
                <a:gd name="connsiteY3" fmla="*/ 2027976 h 2027976"/>
                <a:gd name="connsiteX4" fmla="*/ 5758 w 3188051"/>
                <a:gd name="connsiteY4" fmla="*/ 0 h 2027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8051" h="2027976">
                  <a:moveTo>
                    <a:pt x="5758" y="0"/>
                  </a:moveTo>
                  <a:lnTo>
                    <a:pt x="3188051" y="0"/>
                  </a:lnTo>
                  <a:lnTo>
                    <a:pt x="3183524" y="1498348"/>
                  </a:lnTo>
                  <a:lnTo>
                    <a:pt x="1231" y="2027976"/>
                  </a:lnTo>
                  <a:cubicBezTo>
                    <a:pt x="-278" y="1351984"/>
                    <a:pt x="-1786" y="675992"/>
                    <a:pt x="5758" y="0"/>
                  </a:cubicBezTo>
                  <a:close/>
                </a:path>
              </a:pathLst>
            </a:cu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C1C6E8FC-77A2-7443-EF6E-94F7A490058F}"/>
                </a:ext>
              </a:extLst>
            </p:cNvPr>
            <p:cNvSpPr/>
            <p:nvPr/>
          </p:nvSpPr>
          <p:spPr bwMode="auto">
            <a:xfrm>
              <a:off x="6136662" y="3722025"/>
              <a:ext cx="1145944" cy="1380654"/>
            </a:xfrm>
            <a:prstGeom prst="triangle">
              <a:avLst/>
            </a:prstGeom>
            <a:solidFill>
              <a:srgbClr val="0070C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E279726A-31D7-1A1E-1EA5-7E531A512EA0}"/>
                </a:ext>
              </a:extLst>
            </p:cNvPr>
            <p:cNvSpPr/>
            <p:nvPr/>
          </p:nvSpPr>
          <p:spPr bwMode="auto">
            <a:xfrm>
              <a:off x="2051616" y="3776345"/>
              <a:ext cx="3046492" cy="1842381"/>
            </a:xfrm>
            <a:custGeom>
              <a:avLst/>
              <a:gdLst>
                <a:gd name="connsiteX0" fmla="*/ 5758 w 3188051"/>
                <a:gd name="connsiteY0" fmla="*/ 0 h 2027976"/>
                <a:gd name="connsiteX1" fmla="*/ 3188051 w 3188051"/>
                <a:gd name="connsiteY1" fmla="*/ 0 h 2027976"/>
                <a:gd name="connsiteX2" fmla="*/ 3183524 w 3188051"/>
                <a:gd name="connsiteY2" fmla="*/ 1498348 h 2027976"/>
                <a:gd name="connsiteX3" fmla="*/ 1231 w 3188051"/>
                <a:gd name="connsiteY3" fmla="*/ 2027976 h 2027976"/>
                <a:gd name="connsiteX4" fmla="*/ 5758 w 3188051"/>
                <a:gd name="connsiteY4" fmla="*/ 0 h 2027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8051" h="2027976">
                  <a:moveTo>
                    <a:pt x="5758" y="0"/>
                  </a:moveTo>
                  <a:lnTo>
                    <a:pt x="3188051" y="0"/>
                  </a:lnTo>
                  <a:lnTo>
                    <a:pt x="3183524" y="1498348"/>
                  </a:lnTo>
                  <a:lnTo>
                    <a:pt x="1231" y="2027976"/>
                  </a:lnTo>
                  <a:cubicBezTo>
                    <a:pt x="-278" y="1351984"/>
                    <a:pt x="-1786" y="675992"/>
                    <a:pt x="5758" y="0"/>
                  </a:cubicBezTo>
                  <a:close/>
                </a:path>
              </a:pathLst>
            </a:custGeom>
            <a:noFill/>
            <a:ln w="9525" cap="flat" cmpd="sng" algn="ctr">
              <a:solidFill>
                <a:srgbClr val="CCFFFF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4127939-D2A9-3153-65FD-2E9EEFAA0C3A}"/>
                </a:ext>
              </a:extLst>
            </p:cNvPr>
            <p:cNvSpPr/>
            <p:nvPr/>
          </p:nvSpPr>
          <p:spPr bwMode="auto">
            <a:xfrm>
              <a:off x="3427743" y="3701655"/>
              <a:ext cx="54320" cy="5432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B9723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F807ADA-130B-7940-B0E2-1EA3AAC4F78E}"/>
                </a:ext>
              </a:extLst>
            </p:cNvPr>
            <p:cNvSpPr/>
            <p:nvPr/>
          </p:nvSpPr>
          <p:spPr bwMode="auto">
            <a:xfrm>
              <a:off x="1988621" y="3712969"/>
              <a:ext cx="54320" cy="5432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B9723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47BAE68-AAF1-6B0A-4098-52D258F2FA93}"/>
                </a:ext>
              </a:extLst>
            </p:cNvPr>
            <p:cNvSpPr/>
            <p:nvPr/>
          </p:nvSpPr>
          <p:spPr bwMode="auto">
            <a:xfrm>
              <a:off x="1994271" y="5658713"/>
              <a:ext cx="54320" cy="5432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B9723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509988E-D923-C3BE-9F88-EB4402A935A5}"/>
                </a:ext>
              </a:extLst>
            </p:cNvPr>
            <p:cNvSpPr/>
            <p:nvPr/>
          </p:nvSpPr>
          <p:spPr bwMode="auto">
            <a:xfrm>
              <a:off x="5104143" y="5150209"/>
              <a:ext cx="54320" cy="5432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B9723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4DFBFE1-17A4-5068-BE2A-868CE2259A0B}"/>
                </a:ext>
              </a:extLst>
            </p:cNvPr>
            <p:cNvSpPr/>
            <p:nvPr/>
          </p:nvSpPr>
          <p:spPr bwMode="auto">
            <a:xfrm>
              <a:off x="5115458" y="3712969"/>
              <a:ext cx="54320" cy="5432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B9723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6A1B125-FA8E-A36E-65FC-3554F06D7377}"/>
                </a:ext>
              </a:extLst>
            </p:cNvPr>
            <p:cNvSpPr/>
            <p:nvPr/>
          </p:nvSpPr>
          <p:spPr bwMode="auto">
            <a:xfrm>
              <a:off x="3545640" y="5414269"/>
              <a:ext cx="54320" cy="5432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B9723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8C5DCC6-5773-8C6A-58B7-1C2FE9069A04}"/>
                </a:ext>
              </a:extLst>
            </p:cNvPr>
            <p:cNvSpPr/>
            <p:nvPr/>
          </p:nvSpPr>
          <p:spPr bwMode="auto">
            <a:xfrm>
              <a:off x="6682474" y="3792188"/>
              <a:ext cx="54320" cy="5432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B9723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51E15C3-601F-5321-525F-E7F16AAD265B}"/>
                </a:ext>
              </a:extLst>
            </p:cNvPr>
            <p:cNvSpPr/>
            <p:nvPr/>
          </p:nvSpPr>
          <p:spPr bwMode="auto">
            <a:xfrm>
              <a:off x="7182329" y="5030253"/>
              <a:ext cx="54320" cy="5432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B9723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7D2976F-7D49-5BCD-E229-15DD46400658}"/>
                </a:ext>
              </a:extLst>
            </p:cNvPr>
            <p:cNvSpPr/>
            <p:nvPr/>
          </p:nvSpPr>
          <p:spPr bwMode="auto">
            <a:xfrm>
              <a:off x="6178480" y="5034778"/>
              <a:ext cx="54320" cy="5432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rgbClr val="B9723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2" name="Triangle 51">
              <a:extLst>
                <a:ext uri="{FF2B5EF4-FFF2-40B4-BE49-F238E27FC236}">
                  <a16:creationId xmlns:a16="http://schemas.microsoft.com/office/drawing/2014/main" id="{0D6C0DA6-154B-63E7-9C60-E1A1E5DBF127}"/>
                </a:ext>
              </a:extLst>
            </p:cNvPr>
            <p:cNvSpPr/>
            <p:nvPr/>
          </p:nvSpPr>
          <p:spPr bwMode="auto">
            <a:xfrm>
              <a:off x="6221162" y="3864616"/>
              <a:ext cx="967480" cy="1165637"/>
            </a:xfrm>
            <a:prstGeom prst="triangle">
              <a:avLst/>
            </a:prstGeom>
            <a:noFill/>
            <a:ln w="9525" cap="flat" cmpd="sng" algn="ctr">
              <a:solidFill>
                <a:srgbClr val="CCFFFF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  <p:sp>
        <p:nvSpPr>
          <p:cNvPr id="61" name="Text Box 90">
            <a:extLst>
              <a:ext uri="{FF2B5EF4-FFF2-40B4-BE49-F238E27FC236}">
                <a16:creationId xmlns:a16="http://schemas.microsoft.com/office/drawing/2014/main" id="{E106B359-EDD7-2153-3599-46BD93E0E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928" y="1540073"/>
            <a:ext cx="1292020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latin typeface="+mn-lt"/>
              </a:rPr>
              <a:t>top panels are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mirror-image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of bottom pair</a:t>
            </a:r>
          </a:p>
        </p:txBody>
      </p:sp>
      <p:sp>
        <p:nvSpPr>
          <p:cNvPr id="62" name="Text Box 90">
            <a:extLst>
              <a:ext uri="{FF2B5EF4-FFF2-40B4-BE49-F238E27FC236}">
                <a16:creationId xmlns:a16="http://schemas.microsoft.com/office/drawing/2014/main" id="{4DE38482-2FD0-DA36-2359-B21560B09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406" y="3315254"/>
            <a:ext cx="1861535" cy="21544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latin typeface="+mn-lt"/>
              </a:rPr>
              <a:t>drawing not-to-scale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7413316-8FBE-8DE6-9349-5E0059A32018}"/>
              </a:ext>
            </a:extLst>
          </p:cNvPr>
          <p:cNvCxnSpPr>
            <a:cxnSpLocks/>
          </p:cNvCxnSpPr>
          <p:nvPr/>
        </p:nvCxnSpPr>
        <p:spPr bwMode="auto">
          <a:xfrm>
            <a:off x="4167513" y="3388968"/>
            <a:ext cx="930595" cy="4550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66" name="Text Box 90">
            <a:extLst>
              <a:ext uri="{FF2B5EF4-FFF2-40B4-BE49-F238E27FC236}">
                <a16:creationId xmlns:a16="http://schemas.microsoft.com/office/drawing/2014/main" id="{2AFE264C-7B95-C00F-BEB8-49B22BBA7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396" y="3256978"/>
            <a:ext cx="1083182" cy="21544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latin typeface="+mn-lt"/>
              </a:rPr>
              <a:t>right-angles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12EA78F-0744-1D81-5A62-EC0C5CD3522F}"/>
              </a:ext>
            </a:extLst>
          </p:cNvPr>
          <p:cNvCxnSpPr>
            <a:cxnSpLocks/>
          </p:cNvCxnSpPr>
          <p:nvPr/>
        </p:nvCxnSpPr>
        <p:spPr bwMode="auto">
          <a:xfrm flipH="1">
            <a:off x="2068568" y="3388968"/>
            <a:ext cx="804272" cy="40301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74" name="Text Box 90">
            <a:extLst>
              <a:ext uri="{FF2B5EF4-FFF2-40B4-BE49-F238E27FC236}">
                <a16:creationId xmlns:a16="http://schemas.microsoft.com/office/drawing/2014/main" id="{1AA0B540-23EC-0919-151B-08B26612B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16397"/>
            <a:ext cx="9144000" cy="65651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highlight>
                  <a:srgbClr val="FFFF00"/>
                </a:highlight>
                <a:latin typeface="+mn-lt"/>
              </a:rPr>
              <a:t>Revised</a:t>
            </a:r>
            <a:r>
              <a:rPr lang="en-US" sz="2000" dirty="0">
                <a:latin typeface="+mn-lt"/>
              </a:rPr>
              <a:t> Sketch for Turner sailboat panels </a:t>
            </a:r>
          </a:p>
        </p:txBody>
      </p:sp>
      <p:sp>
        <p:nvSpPr>
          <p:cNvPr id="75" name="Text Box 90">
            <a:extLst>
              <a:ext uri="{FF2B5EF4-FFF2-40B4-BE49-F238E27FC236}">
                <a16:creationId xmlns:a16="http://schemas.microsoft.com/office/drawing/2014/main" id="{642ED7DE-3234-E846-4EDF-F288C94C3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2999" y="6616700"/>
            <a:ext cx="378177" cy="23944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>
                <a:latin typeface="+mn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935963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6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3.8|1.3|49.6|50|26|34.9|32.1|74.5|31.8|56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3.8|1.3|49.6|50|26|34.9|32.1|74.5|31.8|56.8"/>
</p:tagLst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c:\winapps\msoffice\powerpnt\template\clrovrhd\dbllinec.ppt</Template>
  <TotalTime>80314348</TotalTime>
  <Pages>9</Pages>
  <Words>498</Words>
  <Application>Microsoft Macintosh PowerPoint</Application>
  <PresentationFormat>Letter Paper (8.5x11 in)</PresentationFormat>
  <Paragraphs>423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Book Antiqua</vt:lpstr>
      <vt:lpstr>Candara</vt:lpstr>
      <vt:lpstr>Times New Roman</vt:lpstr>
      <vt:lpstr>Verdana</vt:lpstr>
      <vt:lpstr>Wingdings</vt:lpstr>
      <vt:lpstr>1_Blank Presentation</vt:lpstr>
      <vt:lpstr>Blank Presentation</vt:lpstr>
      <vt:lpstr>Implementing d-Heaps as Arrays</vt:lpstr>
      <vt:lpstr>Implementing d-Heaps as Arrays</vt:lpstr>
      <vt:lpstr>Implementing d-Heaps as Arrays</vt:lpstr>
      <vt:lpstr>fheaps1</vt:lpstr>
      <vt:lpstr>deletemin</vt:lpstr>
      <vt:lpstr>decreasekey</vt:lpstr>
      <vt:lpstr>lheaps1</vt:lpstr>
      <vt:lpstr>lheaps2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ATM Network Control</dc:title>
  <dc:subject/>
  <dc:creator/>
  <cp:keywords/>
  <dc:description/>
  <cp:lastModifiedBy>Jonathan Turner</cp:lastModifiedBy>
  <cp:revision>970</cp:revision>
  <cp:lastPrinted>2023-02-08T13:30:16Z</cp:lastPrinted>
  <dcterms:created xsi:type="dcterms:W3CDTF">2012-01-23T18:11:58Z</dcterms:created>
  <dcterms:modified xsi:type="dcterms:W3CDTF">2023-04-15T13:28:33Z</dcterms:modified>
</cp:coreProperties>
</file>