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1"/>
  </p:notesMasterIdLst>
  <p:handoutMasterIdLst>
    <p:handoutMasterId r:id="rId12"/>
  </p:handoutMasterIdLst>
  <p:sldIdLst>
    <p:sldId id="741" r:id="rId3"/>
    <p:sldId id="768" r:id="rId4"/>
    <p:sldId id="766" r:id="rId5"/>
    <p:sldId id="767" r:id="rId6"/>
    <p:sldId id="769" r:id="rId7"/>
    <p:sldId id="747" r:id="rId8"/>
    <p:sldId id="761" r:id="rId9"/>
    <p:sldId id="757" r:id="rId10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CCFF99"/>
    <a:srgbClr val="CC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39" autoAdjust="0"/>
    <p:restoredTop sz="85220" autoAdjust="0"/>
  </p:normalViewPr>
  <p:slideViewPr>
    <p:cSldViewPr snapToGrid="0">
      <p:cViewPr>
        <p:scale>
          <a:sx n="251" d="100"/>
          <a:sy n="251" d="100"/>
        </p:scale>
        <p:origin x="-776" y="-50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27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94796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46531-5CB0-4913-A1D7-CCAC415E6CE3}" type="slidenum">
              <a:rPr lang="en-US"/>
              <a:pPr/>
              <a:t>1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46531-5CB0-4913-A1D7-CCAC415E6CE3}" type="slidenum">
              <a:rPr lang="en-US"/>
              <a:pPr/>
              <a:t>2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8A433-6B20-412F-AC05-9AB1B550012B}" type="slidenum">
              <a:rPr lang="en-US"/>
              <a:pPr/>
              <a:t>3</a:t>
            </a:fld>
            <a:endParaRPr lang="en-US"/>
          </a:p>
        </p:txBody>
      </p:sp>
      <p:sp>
        <p:nvSpPr>
          <p:cNvPr id="562178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25720-BA81-40E5-BD72-F1B3364EC858}" type="slidenum">
              <a:rPr lang="en-US"/>
              <a:pPr/>
              <a:t>4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225720-BA81-40E5-BD72-F1B3364EC858}" type="slidenum">
              <a:rPr lang="en-US"/>
              <a:pPr/>
              <a:t>5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5BCB20-4FA2-44D4-BA7F-3D0FD341C31B}" type="slidenum">
              <a:rPr lang="en-US"/>
              <a:pPr/>
              <a:t>6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4EFD7-94AC-4FA4-BD4B-AAB9BCDC6425}" type="slidenum">
              <a:rPr lang="en-US"/>
              <a:pPr/>
              <a:t>8</a:t>
            </a:fld>
            <a:endParaRPr 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spath</a:t>
            </a:r>
            <a:endParaRPr lang="en-US" dirty="0"/>
          </a:p>
        </p:txBody>
      </p:sp>
      <p:grpSp>
        <p:nvGrpSpPr>
          <p:cNvPr id="115" name="Group 114"/>
          <p:cNvGrpSpPr/>
          <p:nvPr/>
        </p:nvGrpSpPr>
        <p:grpSpPr>
          <a:xfrm>
            <a:off x="333375" y="1609725"/>
            <a:ext cx="2800350" cy="2314575"/>
            <a:chOff x="333375" y="1609725"/>
            <a:chExt cx="2800350" cy="2314575"/>
          </a:xfrm>
        </p:grpSpPr>
        <p:sp>
          <p:nvSpPr>
            <p:cNvPr id="4" name="Oval 3"/>
            <p:cNvSpPr/>
            <p:nvPr/>
          </p:nvSpPr>
          <p:spPr bwMode="auto">
            <a:xfrm>
              <a:off x="895350" y="16097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2095500" y="161925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33375" y="268605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381125" y="25241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095375" y="36290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2838450" y="269557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2409825" y="34766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cxnSp>
          <p:nvCxnSpPr>
            <p:cNvPr id="12" name="Straight Arrow Connector 11"/>
            <p:cNvCxnSpPr>
              <a:stCxn id="5" idx="5"/>
              <a:endCxn id="9" idx="1"/>
            </p:cNvCxnSpPr>
            <p:nvPr/>
          </p:nvCxnSpPr>
          <p:spPr bwMode="auto">
            <a:xfrm rot="16200000" flipH="1">
              <a:off x="2180845" y="2037970"/>
              <a:ext cx="867534" cy="5341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4" idx="6"/>
              <a:endCxn id="5" idx="2"/>
            </p:cNvCxnSpPr>
            <p:nvPr/>
          </p:nvCxnSpPr>
          <p:spPr bwMode="auto">
            <a:xfrm>
              <a:off x="1190625" y="1757363"/>
              <a:ext cx="904875" cy="952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6" name="Straight Arrow Connector 15"/>
            <p:cNvCxnSpPr>
              <a:stCxn id="6" idx="0"/>
              <a:endCxn id="4" idx="3"/>
            </p:cNvCxnSpPr>
            <p:nvPr/>
          </p:nvCxnSpPr>
          <p:spPr bwMode="auto">
            <a:xfrm rot="5400000" flipH="1" flipV="1">
              <a:off x="297656" y="2045115"/>
              <a:ext cx="824292" cy="45757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>
              <a:stCxn id="7" idx="2"/>
              <a:endCxn id="6" idx="6"/>
            </p:cNvCxnSpPr>
            <p:nvPr/>
          </p:nvCxnSpPr>
          <p:spPr bwMode="auto">
            <a:xfrm rot="10800000" flipV="1">
              <a:off x="628651" y="2671762"/>
              <a:ext cx="752475" cy="16192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0" name="Straight Arrow Connector 19"/>
            <p:cNvCxnSpPr>
              <a:stCxn id="4" idx="5"/>
              <a:endCxn id="7" idx="1"/>
            </p:cNvCxnSpPr>
            <p:nvPr/>
          </p:nvCxnSpPr>
          <p:spPr bwMode="auto">
            <a:xfrm rot="16200000" flipH="1">
              <a:off x="933071" y="2076070"/>
              <a:ext cx="705609" cy="27698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2" name="Straight Arrow Connector 21"/>
            <p:cNvCxnSpPr>
              <a:stCxn id="7" idx="3"/>
              <a:endCxn id="8" idx="0"/>
            </p:cNvCxnSpPr>
            <p:nvPr/>
          </p:nvCxnSpPr>
          <p:spPr bwMode="auto">
            <a:xfrm rot="5400000">
              <a:off x="907257" y="3111914"/>
              <a:ext cx="852867" cy="18135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6" idx="5"/>
              <a:endCxn id="8" idx="1"/>
            </p:cNvCxnSpPr>
            <p:nvPr/>
          </p:nvCxnSpPr>
          <p:spPr bwMode="auto">
            <a:xfrm rot="16200000" flipH="1">
              <a:off x="494920" y="3028570"/>
              <a:ext cx="734184" cy="5532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6" name="Straight Arrow Connector 25"/>
            <p:cNvCxnSpPr>
              <a:stCxn id="8" idx="6"/>
              <a:endCxn id="10" idx="2"/>
            </p:cNvCxnSpPr>
            <p:nvPr/>
          </p:nvCxnSpPr>
          <p:spPr bwMode="auto">
            <a:xfrm flipV="1">
              <a:off x="1390650" y="3624263"/>
              <a:ext cx="1019175" cy="1524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0" name="Straight Arrow Connector 29"/>
            <p:cNvCxnSpPr>
              <a:stCxn id="9" idx="4"/>
              <a:endCxn id="10" idx="7"/>
            </p:cNvCxnSpPr>
            <p:nvPr/>
          </p:nvCxnSpPr>
          <p:spPr bwMode="auto">
            <a:xfrm rot="5400000">
              <a:off x="2559465" y="3093243"/>
              <a:ext cx="529017" cy="3242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2" name="Straight Arrow Connector 31"/>
            <p:cNvCxnSpPr>
              <a:stCxn id="7" idx="6"/>
              <a:endCxn id="9" idx="2"/>
            </p:cNvCxnSpPr>
            <p:nvPr/>
          </p:nvCxnSpPr>
          <p:spPr bwMode="auto">
            <a:xfrm>
              <a:off x="1676400" y="2671763"/>
              <a:ext cx="1162050" cy="1714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stCxn id="5" idx="3"/>
              <a:endCxn id="7" idx="7"/>
            </p:cNvCxnSpPr>
            <p:nvPr/>
          </p:nvCxnSpPr>
          <p:spPr bwMode="auto">
            <a:xfrm rot="5400000">
              <a:off x="1537908" y="1966533"/>
              <a:ext cx="696084" cy="5055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6" name="Straight Arrow Connector 35"/>
            <p:cNvCxnSpPr>
              <a:stCxn id="10" idx="1"/>
              <a:endCxn id="7" idx="5"/>
            </p:cNvCxnSpPr>
            <p:nvPr/>
          </p:nvCxnSpPr>
          <p:spPr bwMode="auto">
            <a:xfrm rot="16200000" flipV="1">
              <a:off x="1671259" y="2738058"/>
              <a:ext cx="743709" cy="8199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9" name="TextBox 68"/>
            <p:cNvSpPr txBox="1"/>
            <p:nvPr/>
          </p:nvSpPr>
          <p:spPr>
            <a:xfrm>
              <a:off x="2790825" y="30861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7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200275" y="26384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486025" y="20574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009775" y="30480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266825" y="30956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47700" y="212407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847850" y="20669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476375" y="161925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809750" y="3552825"/>
              <a:ext cx="2596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–4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81050" y="31623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71550" y="26003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200150" y="20193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sptree</a:t>
            </a:r>
            <a:endParaRPr lang="en-US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2362200" y="2244725"/>
            <a:ext cx="2800350" cy="2314575"/>
            <a:chOff x="4419600" y="1609725"/>
            <a:chExt cx="2800350" cy="2314575"/>
          </a:xfrm>
        </p:grpSpPr>
        <p:sp>
          <p:nvSpPr>
            <p:cNvPr id="82" name="Oval 81"/>
            <p:cNvSpPr/>
            <p:nvPr/>
          </p:nvSpPr>
          <p:spPr bwMode="auto">
            <a:xfrm>
              <a:off x="4981575" y="16097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6181725" y="161925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4419600" y="268605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5467350" y="25241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5181600" y="36290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6924675" y="269557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496050" y="347662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cxnSp>
          <p:nvCxnSpPr>
            <p:cNvPr id="89" name="Straight Arrow Connector 88"/>
            <p:cNvCxnSpPr>
              <a:stCxn id="83" idx="5"/>
              <a:endCxn id="87" idx="1"/>
            </p:cNvCxnSpPr>
            <p:nvPr/>
          </p:nvCxnSpPr>
          <p:spPr bwMode="auto">
            <a:xfrm rot="16200000" flipH="1">
              <a:off x="6267070" y="2037970"/>
              <a:ext cx="867534" cy="53415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0" name="Straight Arrow Connector 89"/>
            <p:cNvCxnSpPr>
              <a:stCxn id="82" idx="6"/>
              <a:endCxn id="83" idx="2"/>
            </p:cNvCxnSpPr>
            <p:nvPr/>
          </p:nvCxnSpPr>
          <p:spPr bwMode="auto">
            <a:xfrm>
              <a:off x="5276850" y="1757363"/>
              <a:ext cx="904875" cy="952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1" name="Straight Arrow Connector 90"/>
            <p:cNvCxnSpPr>
              <a:stCxn id="84" idx="0"/>
              <a:endCxn id="82" idx="3"/>
            </p:cNvCxnSpPr>
            <p:nvPr/>
          </p:nvCxnSpPr>
          <p:spPr bwMode="auto">
            <a:xfrm rot="5400000" flipH="1" flipV="1">
              <a:off x="4383881" y="2045115"/>
              <a:ext cx="824292" cy="45757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2" name="Straight Arrow Connector 91"/>
            <p:cNvCxnSpPr>
              <a:stCxn id="85" idx="2"/>
              <a:endCxn id="84" idx="6"/>
            </p:cNvCxnSpPr>
            <p:nvPr/>
          </p:nvCxnSpPr>
          <p:spPr bwMode="auto">
            <a:xfrm rot="10800000" flipV="1">
              <a:off x="4714876" y="2671762"/>
              <a:ext cx="752475" cy="16192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3" name="Straight Arrow Connector 92"/>
            <p:cNvCxnSpPr>
              <a:stCxn id="82" idx="5"/>
              <a:endCxn id="85" idx="1"/>
            </p:cNvCxnSpPr>
            <p:nvPr/>
          </p:nvCxnSpPr>
          <p:spPr bwMode="auto">
            <a:xfrm rot="16200000" flipH="1">
              <a:off x="5019296" y="2076070"/>
              <a:ext cx="705609" cy="27698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4" name="Straight Arrow Connector 93"/>
            <p:cNvCxnSpPr>
              <a:stCxn id="85" idx="3"/>
              <a:endCxn id="86" idx="0"/>
            </p:cNvCxnSpPr>
            <p:nvPr/>
          </p:nvCxnSpPr>
          <p:spPr bwMode="auto">
            <a:xfrm rot="5400000">
              <a:off x="4993482" y="3111914"/>
              <a:ext cx="852867" cy="18135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5" name="Straight Arrow Connector 94"/>
            <p:cNvCxnSpPr>
              <a:stCxn id="84" idx="5"/>
              <a:endCxn id="86" idx="1"/>
            </p:cNvCxnSpPr>
            <p:nvPr/>
          </p:nvCxnSpPr>
          <p:spPr bwMode="auto">
            <a:xfrm rot="16200000" flipH="1">
              <a:off x="4581145" y="3028570"/>
              <a:ext cx="734184" cy="5532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6" name="Straight Arrow Connector 95"/>
            <p:cNvCxnSpPr>
              <a:stCxn id="86" idx="6"/>
              <a:endCxn id="88" idx="2"/>
            </p:cNvCxnSpPr>
            <p:nvPr/>
          </p:nvCxnSpPr>
          <p:spPr bwMode="auto">
            <a:xfrm flipV="1">
              <a:off x="5476875" y="3624263"/>
              <a:ext cx="1019175" cy="1524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7" name="Straight Arrow Connector 96"/>
            <p:cNvCxnSpPr>
              <a:stCxn id="87" idx="4"/>
              <a:endCxn id="88" idx="7"/>
            </p:cNvCxnSpPr>
            <p:nvPr/>
          </p:nvCxnSpPr>
          <p:spPr bwMode="auto">
            <a:xfrm rot="5400000">
              <a:off x="6645690" y="3093243"/>
              <a:ext cx="529017" cy="3242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8" name="Straight Arrow Connector 97"/>
            <p:cNvCxnSpPr>
              <a:stCxn id="85" idx="6"/>
              <a:endCxn id="87" idx="2"/>
            </p:cNvCxnSpPr>
            <p:nvPr/>
          </p:nvCxnSpPr>
          <p:spPr bwMode="auto">
            <a:xfrm>
              <a:off x="5762625" y="2671763"/>
              <a:ext cx="1162050" cy="17145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9" name="Straight Arrow Connector 98"/>
            <p:cNvCxnSpPr>
              <a:stCxn id="83" idx="3"/>
              <a:endCxn id="85" idx="7"/>
            </p:cNvCxnSpPr>
            <p:nvPr/>
          </p:nvCxnSpPr>
          <p:spPr bwMode="auto">
            <a:xfrm rot="5400000">
              <a:off x="5624133" y="1966533"/>
              <a:ext cx="696084" cy="5055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0" name="Straight Arrow Connector 99"/>
            <p:cNvCxnSpPr>
              <a:stCxn id="88" idx="1"/>
              <a:endCxn id="85" idx="5"/>
            </p:cNvCxnSpPr>
            <p:nvPr/>
          </p:nvCxnSpPr>
          <p:spPr bwMode="auto">
            <a:xfrm rot="16200000" flipV="1">
              <a:off x="5757484" y="2738058"/>
              <a:ext cx="743709" cy="8199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6877050" y="30861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7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86500" y="26384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572250" y="20574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096000" y="30480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353050" y="30956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733925" y="212407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934075" y="20669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562600" y="161925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895975" y="3552825"/>
              <a:ext cx="25968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–4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867275" y="3162300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057775" y="2600325"/>
              <a:ext cx="12984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239719" y="2019300"/>
              <a:ext cx="228017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885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simplePath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382039" y="3127182"/>
            <a:ext cx="1914033" cy="1317039"/>
            <a:chOff x="4779193" y="4924234"/>
            <a:chExt cx="1914033" cy="1317039"/>
          </a:xfrm>
        </p:grpSpPr>
        <p:grpSp>
          <p:nvGrpSpPr>
            <p:cNvPr id="2" name="Group 63"/>
            <p:cNvGrpSpPr/>
            <p:nvPr/>
          </p:nvGrpSpPr>
          <p:grpSpPr>
            <a:xfrm>
              <a:off x="4779193" y="4928254"/>
              <a:ext cx="1914033" cy="1313019"/>
              <a:chOff x="2017140" y="4230671"/>
              <a:chExt cx="1914033" cy="1313019"/>
            </a:xfrm>
          </p:grpSpPr>
          <p:sp>
            <p:nvSpPr>
              <p:cNvPr id="6" name="Oval 5"/>
              <p:cNvSpPr/>
              <p:nvPr/>
            </p:nvSpPr>
            <p:spPr bwMode="auto">
              <a:xfrm>
                <a:off x="2017140" y="5107070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s</a:t>
                </a: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2821364" y="5116594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a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3387659" y="4326314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459022" y="5264477"/>
                <a:ext cx="1298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3</a:t>
                </a: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2286295" y="4375019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3635898" y="5140162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t</a:t>
                </a:r>
              </a:p>
            </p:txBody>
          </p:sp>
          <p:cxnSp>
            <p:nvCxnSpPr>
              <p:cNvPr id="43" name="Straight Arrow Connector 42"/>
              <p:cNvCxnSpPr>
                <a:stCxn id="6" idx="6"/>
                <a:endCxn id="7" idx="2"/>
              </p:cNvCxnSpPr>
              <p:nvPr/>
            </p:nvCxnSpPr>
            <p:spPr bwMode="auto">
              <a:xfrm>
                <a:off x="2312415" y="5254708"/>
                <a:ext cx="508949" cy="952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5" name="Straight Arrow Connector 44"/>
              <p:cNvCxnSpPr>
                <a:stCxn id="7" idx="6"/>
                <a:endCxn id="41" idx="2"/>
              </p:cNvCxnSpPr>
              <p:nvPr/>
            </p:nvCxnSpPr>
            <p:spPr bwMode="auto">
              <a:xfrm>
                <a:off x="3116639" y="5264232"/>
                <a:ext cx="519259" cy="2356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7" name="Straight Arrow Connector 46"/>
              <p:cNvCxnSpPr>
                <a:stCxn id="7" idx="7"/>
                <a:endCxn id="8" idx="3"/>
              </p:cNvCxnSpPr>
              <p:nvPr/>
            </p:nvCxnSpPr>
            <p:spPr bwMode="auto">
              <a:xfrm rot="5400000" flipH="1" flipV="1">
                <a:off x="2961405" y="4690340"/>
                <a:ext cx="581489" cy="35750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49" name="Straight Arrow Connector 48"/>
              <p:cNvCxnSpPr>
                <a:stCxn id="8" idx="2"/>
                <a:endCxn id="40" idx="6"/>
              </p:cNvCxnSpPr>
              <p:nvPr/>
            </p:nvCxnSpPr>
            <p:spPr bwMode="auto">
              <a:xfrm rot="10800000" flipV="1">
                <a:off x="2581571" y="4473951"/>
                <a:ext cx="806089" cy="4870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51" name="Straight Arrow Connector 50"/>
              <p:cNvCxnSpPr>
                <a:stCxn id="40" idx="5"/>
                <a:endCxn id="7" idx="1"/>
              </p:cNvCxnSpPr>
              <p:nvPr/>
            </p:nvCxnSpPr>
            <p:spPr bwMode="auto">
              <a:xfrm rot="16200000" flipH="1">
                <a:off x="2435075" y="4730305"/>
                <a:ext cx="532784" cy="32627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60" name="TextBox 59"/>
              <p:cNvSpPr txBox="1"/>
              <p:nvPr/>
            </p:nvSpPr>
            <p:spPr>
              <a:xfrm>
                <a:off x="2820382" y="4230671"/>
                <a:ext cx="259686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–4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217880" y="5297469"/>
                <a:ext cx="1298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321577" y="4816704"/>
                <a:ext cx="1298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503016" y="4837128"/>
                <a:ext cx="1298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2</a:t>
                </a: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5497245" y="4924234"/>
              <a:ext cx="40515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  –3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22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/>
          <p:cNvGrpSpPr/>
          <p:nvPr/>
        </p:nvGrpSpPr>
        <p:grpSpPr>
          <a:xfrm>
            <a:off x="2369315" y="2228586"/>
            <a:ext cx="2356799" cy="1122280"/>
            <a:chOff x="4258493" y="-827005"/>
            <a:chExt cx="2356799" cy="1122280"/>
          </a:xfrm>
        </p:grpSpPr>
        <p:sp>
          <p:nvSpPr>
            <p:cNvPr id="5" name="Oval 4"/>
            <p:cNvSpPr/>
            <p:nvPr/>
          </p:nvSpPr>
          <p:spPr bwMode="auto">
            <a:xfrm>
              <a:off x="4258493" y="-29527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320017" y="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w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6165948" y="-82700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v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470851" y="-7143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5" name="Straight Arrow Connector 14"/>
            <p:cNvCxnSpPr>
              <a:stCxn id="9" idx="4"/>
              <a:endCxn id="6" idx="0"/>
            </p:cNvCxnSpPr>
            <p:nvPr/>
          </p:nvCxnSpPr>
          <p:spPr bwMode="auto">
            <a:xfrm rot="16200000" flipH="1">
              <a:off x="6124755" y="-342900"/>
              <a:ext cx="531730" cy="15406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3" name="Straight Arrow Connector 42"/>
            <p:cNvCxnSpPr>
              <a:stCxn id="10" idx="6"/>
              <a:endCxn id="6" idx="2"/>
            </p:cNvCxnSpPr>
            <p:nvPr/>
          </p:nvCxnSpPr>
          <p:spPr bwMode="auto">
            <a:xfrm>
              <a:off x="5766126" y="76200"/>
              <a:ext cx="553891" cy="7143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5" name="Freeform 44"/>
            <p:cNvSpPr/>
            <p:nvPr/>
          </p:nvSpPr>
          <p:spPr bwMode="auto">
            <a:xfrm>
              <a:off x="4533900" y="-660400"/>
              <a:ext cx="1651000" cy="419100"/>
            </a:xfrm>
            <a:custGeom>
              <a:avLst/>
              <a:gdLst>
                <a:gd name="connsiteX0" fmla="*/ 0 w 723900"/>
                <a:gd name="connsiteY0" fmla="*/ 419100 h 419100"/>
                <a:gd name="connsiteX1" fmla="*/ 114300 w 723900"/>
                <a:gd name="connsiteY1" fmla="*/ 203200 h 419100"/>
                <a:gd name="connsiteX2" fmla="*/ 342900 w 723900"/>
                <a:gd name="connsiteY2" fmla="*/ 203200 h 419100"/>
                <a:gd name="connsiteX3" fmla="*/ 533400 w 723900"/>
                <a:gd name="connsiteY3" fmla="*/ 76200 h 419100"/>
                <a:gd name="connsiteX4" fmla="*/ 723900 w 723900"/>
                <a:gd name="connsiteY4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419100">
                  <a:moveTo>
                    <a:pt x="0" y="419100"/>
                  </a:moveTo>
                  <a:cubicBezTo>
                    <a:pt x="28575" y="329141"/>
                    <a:pt x="57150" y="239183"/>
                    <a:pt x="114300" y="203200"/>
                  </a:cubicBezTo>
                  <a:cubicBezTo>
                    <a:pt x="171450" y="167217"/>
                    <a:pt x="273050" y="224367"/>
                    <a:pt x="342900" y="203200"/>
                  </a:cubicBezTo>
                  <a:cubicBezTo>
                    <a:pt x="412750" y="182033"/>
                    <a:pt x="469900" y="110067"/>
                    <a:pt x="533400" y="76200"/>
                  </a:cubicBezTo>
                  <a:cubicBezTo>
                    <a:pt x="596900" y="42333"/>
                    <a:pt x="660400" y="21166"/>
                    <a:pt x="723900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4546600" y="-103717"/>
              <a:ext cx="914400" cy="234950"/>
            </a:xfrm>
            <a:custGeom>
              <a:avLst/>
              <a:gdLst>
                <a:gd name="connsiteX0" fmla="*/ 0 w 914400"/>
                <a:gd name="connsiteY0" fmla="*/ 40217 h 234950"/>
                <a:gd name="connsiteX1" fmla="*/ 215900 w 914400"/>
                <a:gd name="connsiteY1" fmla="*/ 27517 h 234950"/>
                <a:gd name="connsiteX2" fmla="*/ 495300 w 914400"/>
                <a:gd name="connsiteY2" fmla="*/ 205317 h 234950"/>
                <a:gd name="connsiteX3" fmla="*/ 914400 w 914400"/>
                <a:gd name="connsiteY3" fmla="*/ 205317 h 23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234950">
                  <a:moveTo>
                    <a:pt x="0" y="40217"/>
                  </a:moveTo>
                  <a:cubicBezTo>
                    <a:pt x="66675" y="20108"/>
                    <a:pt x="133350" y="0"/>
                    <a:pt x="215900" y="27517"/>
                  </a:cubicBezTo>
                  <a:cubicBezTo>
                    <a:pt x="298450" y="55034"/>
                    <a:pt x="378883" y="175684"/>
                    <a:pt x="495300" y="205317"/>
                  </a:cubicBezTo>
                  <a:cubicBezTo>
                    <a:pt x="611717" y="234950"/>
                    <a:pt x="763058" y="220133"/>
                    <a:pt x="914400" y="205317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68325"/>
            <a:ext cx="8750300" cy="838200"/>
          </a:xfrm>
        </p:spPr>
        <p:txBody>
          <a:bodyPr/>
          <a:lstStyle/>
          <a:p>
            <a:r>
              <a:rPr lang="en-US" dirty="0" err="1"/>
              <a:t>sptProp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6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5"/>
          <p:cNvGrpSpPr/>
          <p:nvPr/>
        </p:nvGrpSpPr>
        <p:grpSpPr>
          <a:xfrm>
            <a:off x="2585330" y="3617158"/>
            <a:ext cx="3191170" cy="1189203"/>
            <a:chOff x="2397370" y="-1693982"/>
            <a:chExt cx="3191170" cy="1189203"/>
          </a:xfrm>
        </p:grpSpPr>
        <p:sp>
          <p:nvSpPr>
            <p:cNvPr id="50" name="Oval 49"/>
            <p:cNvSpPr/>
            <p:nvPr/>
          </p:nvSpPr>
          <p:spPr bwMode="auto">
            <a:xfrm>
              <a:off x="2416993" y="-123507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293265" y="-125632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x</a:t>
              </a: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4570627" y="-125099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y</a:t>
              </a:r>
            </a:p>
          </p:txBody>
        </p:sp>
        <p:cxnSp>
          <p:nvCxnSpPr>
            <p:cNvPr id="54" name="Straight Arrow Connector 53"/>
            <p:cNvCxnSpPr>
              <a:stCxn id="52" idx="6"/>
              <a:endCxn id="51" idx="2"/>
            </p:cNvCxnSpPr>
            <p:nvPr/>
          </p:nvCxnSpPr>
          <p:spPr bwMode="auto">
            <a:xfrm flipV="1">
              <a:off x="4865902" y="-1108691"/>
              <a:ext cx="427363" cy="53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6" name="Freeform 55"/>
            <p:cNvSpPr/>
            <p:nvPr/>
          </p:nvSpPr>
          <p:spPr bwMode="auto">
            <a:xfrm flipV="1">
              <a:off x="2716824" y="-1125289"/>
              <a:ext cx="1841498" cy="129053"/>
            </a:xfrm>
            <a:custGeom>
              <a:avLst/>
              <a:gdLst>
                <a:gd name="connsiteX0" fmla="*/ 0 w 723900"/>
                <a:gd name="connsiteY0" fmla="*/ 419100 h 419100"/>
                <a:gd name="connsiteX1" fmla="*/ 114300 w 723900"/>
                <a:gd name="connsiteY1" fmla="*/ 203200 h 419100"/>
                <a:gd name="connsiteX2" fmla="*/ 342900 w 723900"/>
                <a:gd name="connsiteY2" fmla="*/ 203200 h 419100"/>
                <a:gd name="connsiteX3" fmla="*/ 533400 w 723900"/>
                <a:gd name="connsiteY3" fmla="*/ 76200 h 419100"/>
                <a:gd name="connsiteX4" fmla="*/ 723900 w 723900"/>
                <a:gd name="connsiteY4" fmla="*/ 0 h 419100"/>
                <a:gd name="connsiteX0" fmla="*/ 0 w 712763"/>
                <a:gd name="connsiteY0" fmla="*/ 149679 h 224367"/>
                <a:gd name="connsiteX1" fmla="*/ 103163 w 712763"/>
                <a:gd name="connsiteY1" fmla="*/ 203200 h 224367"/>
                <a:gd name="connsiteX2" fmla="*/ 331763 w 712763"/>
                <a:gd name="connsiteY2" fmla="*/ 203200 h 224367"/>
                <a:gd name="connsiteX3" fmla="*/ 522263 w 712763"/>
                <a:gd name="connsiteY3" fmla="*/ 76200 h 224367"/>
                <a:gd name="connsiteX4" fmla="*/ 712763 w 712763"/>
                <a:gd name="connsiteY4" fmla="*/ 0 h 224367"/>
                <a:gd name="connsiteX0" fmla="*/ 0 w 729468"/>
                <a:gd name="connsiteY0" fmla="*/ 89958 h 164646"/>
                <a:gd name="connsiteX1" fmla="*/ 103163 w 729468"/>
                <a:gd name="connsiteY1" fmla="*/ 143479 h 164646"/>
                <a:gd name="connsiteX2" fmla="*/ 331763 w 729468"/>
                <a:gd name="connsiteY2" fmla="*/ 143479 h 164646"/>
                <a:gd name="connsiteX3" fmla="*/ 522263 w 729468"/>
                <a:gd name="connsiteY3" fmla="*/ 16479 h 164646"/>
                <a:gd name="connsiteX4" fmla="*/ 729468 w 729468"/>
                <a:gd name="connsiteY4" fmla="*/ 119893 h 164646"/>
                <a:gd name="connsiteX0" fmla="*/ 0 w 807426"/>
                <a:gd name="connsiteY0" fmla="*/ 92378 h 152098"/>
                <a:gd name="connsiteX1" fmla="*/ 181121 w 807426"/>
                <a:gd name="connsiteY1" fmla="*/ 130931 h 152098"/>
                <a:gd name="connsiteX2" fmla="*/ 409721 w 807426"/>
                <a:gd name="connsiteY2" fmla="*/ 130931 h 152098"/>
                <a:gd name="connsiteX3" fmla="*/ 600221 w 807426"/>
                <a:gd name="connsiteY3" fmla="*/ 3931 h 152098"/>
                <a:gd name="connsiteX4" fmla="*/ 807426 w 807426"/>
                <a:gd name="connsiteY4" fmla="*/ 107345 h 152098"/>
                <a:gd name="connsiteX0" fmla="*/ 0 w 807426"/>
                <a:gd name="connsiteY0" fmla="*/ 92378 h 152098"/>
                <a:gd name="connsiteX1" fmla="*/ 57826 w 807426"/>
                <a:gd name="connsiteY1" fmla="*/ 117706 h 152098"/>
                <a:gd name="connsiteX2" fmla="*/ 181121 w 807426"/>
                <a:gd name="connsiteY2" fmla="*/ 130931 h 152098"/>
                <a:gd name="connsiteX3" fmla="*/ 409721 w 807426"/>
                <a:gd name="connsiteY3" fmla="*/ 130931 h 152098"/>
                <a:gd name="connsiteX4" fmla="*/ 600221 w 807426"/>
                <a:gd name="connsiteY4" fmla="*/ 3931 h 152098"/>
                <a:gd name="connsiteX5" fmla="*/ 807426 w 807426"/>
                <a:gd name="connsiteY5" fmla="*/ 107345 h 15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7426" h="152098">
                  <a:moveTo>
                    <a:pt x="0" y="92378"/>
                  </a:moveTo>
                  <a:cubicBezTo>
                    <a:pt x="7068" y="86237"/>
                    <a:pt x="27639" y="111281"/>
                    <a:pt x="57826" y="117706"/>
                  </a:cubicBezTo>
                  <a:cubicBezTo>
                    <a:pt x="88013" y="124131"/>
                    <a:pt x="122472" y="128727"/>
                    <a:pt x="181121" y="130931"/>
                  </a:cubicBezTo>
                  <a:cubicBezTo>
                    <a:pt x="239770" y="133135"/>
                    <a:pt x="339871" y="152098"/>
                    <a:pt x="409721" y="130931"/>
                  </a:cubicBezTo>
                  <a:cubicBezTo>
                    <a:pt x="479571" y="109764"/>
                    <a:pt x="533937" y="7862"/>
                    <a:pt x="600221" y="3931"/>
                  </a:cubicBezTo>
                  <a:cubicBezTo>
                    <a:pt x="666505" y="0"/>
                    <a:pt x="743926" y="128511"/>
                    <a:pt x="807426" y="107345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Right Brace 61"/>
            <p:cNvSpPr/>
            <p:nvPr/>
          </p:nvSpPr>
          <p:spPr bwMode="auto">
            <a:xfrm rot="16200000">
              <a:off x="3581400" y="-2602524"/>
              <a:ext cx="117231" cy="2485292"/>
            </a:xfrm>
            <a:prstGeom prst="righ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3" name="Right Brace 62"/>
            <p:cNvSpPr/>
            <p:nvPr/>
          </p:nvSpPr>
          <p:spPr bwMode="auto">
            <a:xfrm rot="5400000" flipV="1">
              <a:off x="3944816" y="-2379787"/>
              <a:ext cx="128953" cy="3130060"/>
            </a:xfrm>
            <a:prstGeom prst="righ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93122" y="-1693982"/>
              <a:ext cx="128240" cy="338554"/>
            </a:xfrm>
            <a:prstGeom prst="rect">
              <a:avLst/>
            </a:prstGeom>
            <a:noFill/>
          </p:spPr>
          <p:txBody>
            <a:bodyPr wrap="none" lIns="0" tIns="0" rIns="0" bIns="91440" rtlCol="0" anchor="ctr" anchorCtr="1">
              <a:spAutoFit/>
            </a:bodyPr>
            <a:lstStyle/>
            <a:p>
              <a:r>
                <a:rPr lang="en-US" i="1" dirty="0">
                  <a:latin typeface="+mn-lt"/>
                </a:rPr>
                <a:t>q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968260" y="-751000"/>
              <a:ext cx="128240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i="1" dirty="0">
                  <a:latin typeface="+mn-lt"/>
                </a:rPr>
                <a:t>p</a:t>
              </a:r>
            </a:p>
          </p:txBody>
        </p:sp>
      </p:grp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68325"/>
            <a:ext cx="8750300" cy="838200"/>
          </a:xfrm>
        </p:spPr>
        <p:txBody>
          <a:bodyPr/>
          <a:lstStyle/>
          <a:p>
            <a:r>
              <a:rPr lang="en-US" dirty="0" err="1"/>
              <a:t>sptProof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2316706"/>
      </p:ext>
    </p:extLst>
  </p:cSld>
  <p:clrMapOvr>
    <a:masterClrMapping/>
  </p:clrMapOvr>
  <p:transition advTm="26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863725" y="4172028"/>
            <a:ext cx="1012825" cy="1384300"/>
            <a:chOff x="1126" y="2190"/>
            <a:chExt cx="569" cy="780"/>
          </a:xfrm>
        </p:grpSpPr>
        <p:sp>
          <p:nvSpPr>
            <p:cNvPr id="340998" name="Oval 6"/>
            <p:cNvSpPr>
              <a:spLocks noChangeArrowheads="1"/>
            </p:cNvSpPr>
            <p:nvPr/>
          </p:nvSpPr>
          <p:spPr bwMode="auto">
            <a:xfrm>
              <a:off x="1290" y="225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0999" name="Line 7"/>
            <p:cNvSpPr>
              <a:spLocks noChangeShapeType="1"/>
            </p:cNvSpPr>
            <p:nvPr/>
          </p:nvSpPr>
          <p:spPr bwMode="auto">
            <a:xfrm>
              <a:off x="1338" y="234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0" name="Oval 8"/>
            <p:cNvSpPr>
              <a:spLocks noChangeArrowheads="1"/>
            </p:cNvSpPr>
            <p:nvPr/>
          </p:nvSpPr>
          <p:spPr bwMode="auto">
            <a:xfrm>
              <a:off x="1599" y="2562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1" name="Oval 9"/>
            <p:cNvSpPr>
              <a:spLocks noChangeArrowheads="1"/>
            </p:cNvSpPr>
            <p:nvPr/>
          </p:nvSpPr>
          <p:spPr bwMode="auto">
            <a:xfrm>
              <a:off x="1290" y="287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2" name="Line 10"/>
            <p:cNvSpPr>
              <a:spLocks noChangeShapeType="1"/>
            </p:cNvSpPr>
            <p:nvPr/>
          </p:nvSpPr>
          <p:spPr bwMode="auto">
            <a:xfrm>
              <a:off x="1377" y="2331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5" name="Line 13"/>
            <p:cNvSpPr>
              <a:spLocks noChangeShapeType="1"/>
            </p:cNvSpPr>
            <p:nvPr/>
          </p:nvSpPr>
          <p:spPr bwMode="auto">
            <a:xfrm flipH="1">
              <a:off x="1374" y="2652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06" name="Text Box 14"/>
            <p:cNvSpPr txBox="1">
              <a:spLocks noChangeArrowheads="1"/>
            </p:cNvSpPr>
            <p:nvPr/>
          </p:nvSpPr>
          <p:spPr bwMode="auto">
            <a:xfrm>
              <a:off x="1253" y="2496"/>
              <a:ext cx="73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341007" name="Text Box 15"/>
            <p:cNvSpPr txBox="1">
              <a:spLocks noChangeArrowheads="1"/>
            </p:cNvSpPr>
            <p:nvPr/>
          </p:nvSpPr>
          <p:spPr bwMode="auto">
            <a:xfrm>
              <a:off x="1481" y="2289"/>
              <a:ext cx="73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341008" name="Text Box 16"/>
            <p:cNvSpPr txBox="1">
              <a:spLocks noChangeArrowheads="1"/>
            </p:cNvSpPr>
            <p:nvPr/>
          </p:nvSpPr>
          <p:spPr bwMode="auto">
            <a:xfrm>
              <a:off x="1496" y="2735"/>
              <a:ext cx="73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341046" name="Text Box 54"/>
            <p:cNvSpPr txBox="1">
              <a:spLocks noChangeArrowheads="1"/>
            </p:cNvSpPr>
            <p:nvPr/>
          </p:nvSpPr>
          <p:spPr bwMode="auto">
            <a:xfrm>
              <a:off x="1126" y="2190"/>
              <a:ext cx="138" cy="13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>
                  <a:latin typeface="+mn-lt"/>
                </a:rPr>
                <a:t>G</a:t>
              </a:r>
              <a:r>
                <a:rPr lang="en-US" baseline="-25000">
                  <a:latin typeface="+mn-lt"/>
                </a:rPr>
                <a:t>1</a:t>
              </a:r>
              <a:endParaRPr lang="en-US">
                <a:latin typeface="+mn-lt"/>
              </a:endParaRPr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5745166" y="4172028"/>
            <a:ext cx="1014413" cy="2519363"/>
            <a:chOff x="3619" y="2214"/>
            <a:chExt cx="639" cy="1587"/>
          </a:xfrm>
        </p:grpSpPr>
        <p:sp>
          <p:nvSpPr>
            <p:cNvPr id="341043" name="Freeform 51"/>
            <p:cNvSpPr>
              <a:spLocks/>
            </p:cNvSpPr>
            <p:nvPr/>
          </p:nvSpPr>
          <p:spPr bwMode="auto">
            <a:xfrm>
              <a:off x="3657" y="3030"/>
              <a:ext cx="414" cy="771"/>
            </a:xfrm>
            <a:custGeom>
              <a:avLst/>
              <a:gdLst/>
              <a:ahLst/>
              <a:cxnLst>
                <a:cxn ang="0">
                  <a:pos x="184" y="10"/>
                </a:cxn>
                <a:cxn ang="0">
                  <a:pos x="128" y="62"/>
                </a:cxn>
                <a:cxn ang="0">
                  <a:pos x="44" y="190"/>
                </a:cxn>
                <a:cxn ang="0">
                  <a:pos x="5" y="442"/>
                </a:cxn>
                <a:cxn ang="0">
                  <a:pos x="71" y="622"/>
                </a:cxn>
                <a:cxn ang="0">
                  <a:pos x="191" y="682"/>
                </a:cxn>
                <a:cxn ang="0">
                  <a:pos x="281" y="664"/>
                </a:cxn>
                <a:cxn ang="0">
                  <a:pos x="336" y="610"/>
                </a:cxn>
                <a:cxn ang="0">
                  <a:pos x="364" y="498"/>
                </a:cxn>
                <a:cxn ang="0">
                  <a:pos x="364" y="350"/>
                </a:cxn>
                <a:cxn ang="0">
                  <a:pos x="344" y="250"/>
                </a:cxn>
                <a:cxn ang="0">
                  <a:pos x="328" y="214"/>
                </a:cxn>
                <a:cxn ang="0">
                  <a:pos x="287" y="124"/>
                </a:cxn>
                <a:cxn ang="0">
                  <a:pos x="184" y="10"/>
                </a:cxn>
              </a:cxnLst>
              <a:rect l="0" t="0" r="r" b="b"/>
              <a:pathLst>
                <a:path w="369" h="689">
                  <a:moveTo>
                    <a:pt x="184" y="10"/>
                  </a:moveTo>
                  <a:cubicBezTo>
                    <a:pt x="158" y="0"/>
                    <a:pt x="151" y="32"/>
                    <a:pt x="128" y="62"/>
                  </a:cubicBezTo>
                  <a:cubicBezTo>
                    <a:pt x="105" y="92"/>
                    <a:pt x="64" y="127"/>
                    <a:pt x="44" y="190"/>
                  </a:cubicBezTo>
                  <a:cubicBezTo>
                    <a:pt x="24" y="253"/>
                    <a:pt x="0" y="370"/>
                    <a:pt x="5" y="442"/>
                  </a:cubicBezTo>
                  <a:cubicBezTo>
                    <a:pt x="10" y="514"/>
                    <a:pt x="40" y="582"/>
                    <a:pt x="71" y="622"/>
                  </a:cubicBezTo>
                  <a:cubicBezTo>
                    <a:pt x="102" y="662"/>
                    <a:pt x="156" y="675"/>
                    <a:pt x="191" y="682"/>
                  </a:cubicBezTo>
                  <a:cubicBezTo>
                    <a:pt x="226" y="689"/>
                    <a:pt x="257" y="676"/>
                    <a:pt x="281" y="664"/>
                  </a:cubicBezTo>
                  <a:cubicBezTo>
                    <a:pt x="305" y="652"/>
                    <a:pt x="322" y="637"/>
                    <a:pt x="336" y="610"/>
                  </a:cubicBezTo>
                  <a:cubicBezTo>
                    <a:pt x="350" y="583"/>
                    <a:pt x="359" y="541"/>
                    <a:pt x="364" y="498"/>
                  </a:cubicBezTo>
                  <a:cubicBezTo>
                    <a:pt x="369" y="455"/>
                    <a:pt x="367" y="391"/>
                    <a:pt x="364" y="350"/>
                  </a:cubicBezTo>
                  <a:cubicBezTo>
                    <a:pt x="361" y="309"/>
                    <a:pt x="350" y="273"/>
                    <a:pt x="344" y="250"/>
                  </a:cubicBezTo>
                  <a:cubicBezTo>
                    <a:pt x="338" y="227"/>
                    <a:pt x="337" y="235"/>
                    <a:pt x="328" y="214"/>
                  </a:cubicBezTo>
                  <a:cubicBezTo>
                    <a:pt x="319" y="193"/>
                    <a:pt x="311" y="158"/>
                    <a:pt x="287" y="124"/>
                  </a:cubicBezTo>
                  <a:cubicBezTo>
                    <a:pt x="263" y="90"/>
                    <a:pt x="212" y="21"/>
                    <a:pt x="184" y="10"/>
                  </a:cubicBezTo>
                  <a:close/>
                </a:path>
              </a:pathLst>
            </a:custGeom>
            <a:solidFill>
              <a:srgbClr val="FFFFCC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4" name="Oval 42"/>
            <p:cNvSpPr>
              <a:spLocks noChangeArrowheads="1"/>
            </p:cNvSpPr>
            <p:nvPr/>
          </p:nvSpPr>
          <p:spPr bwMode="auto">
            <a:xfrm>
              <a:off x="3801" y="2283"/>
              <a:ext cx="107" cy="10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5" name="Line 43"/>
            <p:cNvSpPr>
              <a:spLocks noChangeShapeType="1"/>
            </p:cNvSpPr>
            <p:nvPr/>
          </p:nvSpPr>
          <p:spPr bwMode="auto">
            <a:xfrm>
              <a:off x="3854" y="2391"/>
              <a:ext cx="0" cy="5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6" name="Oval 44"/>
            <p:cNvSpPr>
              <a:spLocks noChangeArrowheads="1"/>
            </p:cNvSpPr>
            <p:nvPr/>
          </p:nvSpPr>
          <p:spPr bwMode="auto">
            <a:xfrm>
              <a:off x="4147" y="2632"/>
              <a:ext cx="108" cy="10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7" name="Oval 45"/>
            <p:cNvSpPr>
              <a:spLocks noChangeArrowheads="1"/>
            </p:cNvSpPr>
            <p:nvPr/>
          </p:nvSpPr>
          <p:spPr bwMode="auto">
            <a:xfrm>
              <a:off x="3801" y="2981"/>
              <a:ext cx="107" cy="10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8" name="Line 46"/>
            <p:cNvSpPr>
              <a:spLocks noChangeShapeType="1"/>
            </p:cNvSpPr>
            <p:nvPr/>
          </p:nvSpPr>
          <p:spPr bwMode="auto">
            <a:xfrm>
              <a:off x="3898" y="2374"/>
              <a:ext cx="269" cy="2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9" name="Line 47"/>
            <p:cNvSpPr>
              <a:spLocks noChangeShapeType="1"/>
            </p:cNvSpPr>
            <p:nvPr/>
          </p:nvSpPr>
          <p:spPr bwMode="auto">
            <a:xfrm flipH="1">
              <a:off x="3895" y="2733"/>
              <a:ext cx="269" cy="2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40" name="Text Box 48"/>
            <p:cNvSpPr txBox="1">
              <a:spLocks noChangeArrowheads="1"/>
            </p:cNvSpPr>
            <p:nvPr/>
          </p:nvSpPr>
          <p:spPr bwMode="auto">
            <a:xfrm>
              <a:off x="3621" y="2214"/>
              <a:ext cx="150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>
                  <a:latin typeface="+mn-lt"/>
                </a:rPr>
                <a:t>G</a:t>
              </a:r>
              <a:r>
                <a:rPr lang="en-US" i="1" baseline="-25000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341041" name="Text Box 49"/>
            <p:cNvSpPr txBox="1">
              <a:spLocks noChangeArrowheads="1"/>
            </p:cNvSpPr>
            <p:nvPr/>
          </p:nvSpPr>
          <p:spPr bwMode="auto">
            <a:xfrm>
              <a:off x="4015" y="2327"/>
              <a:ext cx="226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  <a:r>
                <a:rPr lang="en-US" i="1" baseline="30000">
                  <a:latin typeface="+mn-lt"/>
                </a:rPr>
                <a:t>k</a:t>
              </a:r>
              <a:r>
                <a:rPr lang="en-US" baseline="30000">
                  <a:latin typeface="+mn-lt"/>
                </a:rPr>
                <a:t>-1</a:t>
              </a:r>
            </a:p>
          </p:txBody>
        </p:sp>
        <p:sp>
          <p:nvSpPr>
            <p:cNvPr id="341042" name="Text Box 50"/>
            <p:cNvSpPr txBox="1">
              <a:spLocks noChangeArrowheads="1"/>
            </p:cNvSpPr>
            <p:nvPr/>
          </p:nvSpPr>
          <p:spPr bwMode="auto">
            <a:xfrm>
              <a:off x="4032" y="2827"/>
              <a:ext cx="226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  <a:r>
                <a:rPr lang="en-US" i="1" baseline="30000">
                  <a:latin typeface="+mn-lt"/>
                </a:rPr>
                <a:t>k</a:t>
              </a:r>
              <a:r>
                <a:rPr lang="en-US" baseline="30000">
                  <a:latin typeface="+mn-lt"/>
                </a:rPr>
                <a:t>-1</a:t>
              </a:r>
            </a:p>
          </p:txBody>
        </p:sp>
        <p:sp>
          <p:nvSpPr>
            <p:cNvPr id="341044" name="Text Box 52"/>
            <p:cNvSpPr txBox="1">
              <a:spLocks noChangeArrowheads="1"/>
            </p:cNvSpPr>
            <p:nvPr/>
          </p:nvSpPr>
          <p:spPr bwMode="auto">
            <a:xfrm>
              <a:off x="3738" y="3431"/>
              <a:ext cx="244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>
                  <a:latin typeface="+mn-lt"/>
                </a:rPr>
                <a:t>G</a:t>
              </a:r>
              <a:r>
                <a:rPr lang="en-US" i="1" baseline="-25000">
                  <a:latin typeface="+mn-lt"/>
                </a:rPr>
                <a:t>k</a:t>
              </a:r>
              <a:r>
                <a:rPr lang="en-US" baseline="-25000">
                  <a:latin typeface="+mn-lt"/>
                </a:rPr>
                <a:t>-1</a:t>
              </a:r>
              <a:endParaRPr lang="en-US">
                <a:latin typeface="+mn-lt"/>
              </a:endParaRPr>
            </a:p>
          </p:txBody>
        </p:sp>
        <p:sp>
          <p:nvSpPr>
            <p:cNvPr id="341052" name="Text Box 60"/>
            <p:cNvSpPr txBox="1">
              <a:spLocks noChangeArrowheads="1"/>
            </p:cNvSpPr>
            <p:nvPr/>
          </p:nvSpPr>
          <p:spPr bwMode="auto">
            <a:xfrm>
              <a:off x="3619" y="2555"/>
              <a:ext cx="226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  <a:r>
                <a:rPr lang="en-US" i="1" baseline="30000">
                  <a:latin typeface="+mn-lt"/>
                </a:rPr>
                <a:t>k</a:t>
              </a:r>
              <a:r>
                <a:rPr lang="en-US" baseline="30000">
                  <a:latin typeface="+mn-lt"/>
                </a:rPr>
                <a:t>-1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4D31CD7-0D54-8F48-BF2A-2C004C8D918C}"/>
              </a:ext>
            </a:extLst>
          </p:cNvPr>
          <p:cNvGrpSpPr/>
          <p:nvPr/>
        </p:nvGrpSpPr>
        <p:grpSpPr>
          <a:xfrm>
            <a:off x="1057479" y="1628517"/>
            <a:ext cx="3489050" cy="906265"/>
            <a:chOff x="1057479" y="1628517"/>
            <a:chExt cx="3489050" cy="906265"/>
          </a:xfrm>
        </p:grpSpPr>
        <p:sp>
          <p:nvSpPr>
            <p:cNvPr id="341017" name="Oval 25"/>
            <p:cNvSpPr>
              <a:spLocks noChangeArrowheads="1"/>
            </p:cNvSpPr>
            <p:nvPr/>
          </p:nvSpPr>
          <p:spPr bwMode="auto">
            <a:xfrm rot="16200000">
              <a:off x="2165273" y="2181631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18" name="Line 26"/>
            <p:cNvSpPr>
              <a:spLocks noChangeShapeType="1"/>
            </p:cNvSpPr>
            <p:nvPr/>
          </p:nvSpPr>
          <p:spPr bwMode="auto">
            <a:xfrm rot="16200000">
              <a:off x="2804668" y="1798102"/>
              <a:ext cx="0" cy="9375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19" name="Oval 27"/>
            <p:cNvSpPr>
              <a:spLocks noChangeArrowheads="1"/>
            </p:cNvSpPr>
            <p:nvPr/>
          </p:nvSpPr>
          <p:spPr bwMode="auto">
            <a:xfrm rot="16200000">
              <a:off x="2719260" y="1631817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0" name="Oval 28"/>
            <p:cNvSpPr>
              <a:spLocks noChangeArrowheads="1"/>
            </p:cNvSpPr>
            <p:nvPr/>
          </p:nvSpPr>
          <p:spPr bwMode="auto">
            <a:xfrm rot="16200000">
              <a:off x="3273246" y="2181631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1" name="Line 29"/>
            <p:cNvSpPr>
              <a:spLocks noChangeShapeType="1"/>
            </p:cNvSpPr>
            <p:nvPr/>
          </p:nvSpPr>
          <p:spPr bwMode="auto">
            <a:xfrm rot="16200000">
              <a:off x="2308827" y="1770874"/>
              <a:ext cx="427040" cy="426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2" name="Line 30"/>
            <p:cNvSpPr>
              <a:spLocks noChangeShapeType="1"/>
            </p:cNvSpPr>
            <p:nvPr/>
          </p:nvSpPr>
          <p:spPr bwMode="auto">
            <a:xfrm rot="16200000" flipH="1">
              <a:off x="2878794" y="1776212"/>
              <a:ext cx="427040" cy="426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3" name="Text Box 31"/>
            <p:cNvSpPr txBox="1">
              <a:spLocks noChangeArrowheads="1"/>
            </p:cNvSpPr>
            <p:nvPr/>
          </p:nvSpPr>
          <p:spPr bwMode="auto">
            <a:xfrm>
              <a:off x="2660708" y="2287974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341024" name="Text Box 32"/>
            <p:cNvSpPr txBox="1">
              <a:spLocks noChangeArrowheads="1"/>
            </p:cNvSpPr>
            <p:nvPr/>
          </p:nvSpPr>
          <p:spPr bwMode="auto">
            <a:xfrm>
              <a:off x="2293159" y="1763905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341025" name="Text Box 33"/>
            <p:cNvSpPr txBox="1">
              <a:spLocks noChangeArrowheads="1"/>
            </p:cNvSpPr>
            <p:nvPr/>
          </p:nvSpPr>
          <p:spPr bwMode="auto">
            <a:xfrm>
              <a:off x="3122947" y="1763905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341026" name="Line 34"/>
            <p:cNvSpPr>
              <a:spLocks noChangeShapeType="1"/>
            </p:cNvSpPr>
            <p:nvPr/>
          </p:nvSpPr>
          <p:spPr bwMode="auto">
            <a:xfrm rot="16200000">
              <a:off x="3907314" y="1798102"/>
              <a:ext cx="0" cy="9375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7" name="Oval 35"/>
            <p:cNvSpPr>
              <a:spLocks noChangeArrowheads="1"/>
            </p:cNvSpPr>
            <p:nvPr/>
          </p:nvSpPr>
          <p:spPr bwMode="auto">
            <a:xfrm rot="16200000">
              <a:off x="3821906" y="1631817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8" name="Oval 36"/>
            <p:cNvSpPr>
              <a:spLocks noChangeArrowheads="1"/>
            </p:cNvSpPr>
            <p:nvPr/>
          </p:nvSpPr>
          <p:spPr bwMode="auto">
            <a:xfrm rot="16200000">
              <a:off x="4375893" y="2181631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29" name="Line 37"/>
            <p:cNvSpPr>
              <a:spLocks noChangeShapeType="1"/>
            </p:cNvSpPr>
            <p:nvPr/>
          </p:nvSpPr>
          <p:spPr bwMode="auto">
            <a:xfrm rot="16200000">
              <a:off x="3411474" y="1770874"/>
              <a:ext cx="427040" cy="426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0" name="Line 38"/>
            <p:cNvSpPr>
              <a:spLocks noChangeShapeType="1"/>
            </p:cNvSpPr>
            <p:nvPr/>
          </p:nvSpPr>
          <p:spPr bwMode="auto">
            <a:xfrm rot="16200000" flipH="1">
              <a:off x="3981441" y="1776212"/>
              <a:ext cx="427040" cy="426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1031" name="Text Box 39"/>
            <p:cNvSpPr txBox="1">
              <a:spLocks noChangeArrowheads="1"/>
            </p:cNvSpPr>
            <p:nvPr/>
          </p:nvSpPr>
          <p:spPr bwMode="auto">
            <a:xfrm>
              <a:off x="3763354" y="2287974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1.5</a:t>
              </a:r>
            </a:p>
          </p:txBody>
        </p:sp>
        <p:sp>
          <p:nvSpPr>
            <p:cNvPr id="341032" name="Text Box 40"/>
            <p:cNvSpPr txBox="1">
              <a:spLocks noChangeArrowheads="1"/>
            </p:cNvSpPr>
            <p:nvPr/>
          </p:nvSpPr>
          <p:spPr bwMode="auto">
            <a:xfrm>
              <a:off x="3443934" y="1763905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341033" name="Text Box 41"/>
            <p:cNvSpPr txBox="1">
              <a:spLocks noChangeArrowheads="1"/>
            </p:cNvSpPr>
            <p:nvPr/>
          </p:nvSpPr>
          <p:spPr bwMode="auto">
            <a:xfrm>
              <a:off x="4225594" y="1763905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45" name="Oval 25">
              <a:extLst>
                <a:ext uri="{FF2B5EF4-FFF2-40B4-BE49-F238E27FC236}">
                  <a16:creationId xmlns:a16="http://schemas.microsoft.com/office/drawing/2014/main" id="{A3CC3EEE-F18B-584E-BF05-55DF336ED9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057300" y="2178510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" name="Line 26">
              <a:extLst>
                <a:ext uri="{FF2B5EF4-FFF2-40B4-BE49-F238E27FC236}">
                  <a16:creationId xmlns:a16="http://schemas.microsoft.com/office/drawing/2014/main" id="{4267D31D-A34E-1940-B3EE-6AB760B2CB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696695" y="1794981"/>
              <a:ext cx="0" cy="9375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" name="Oval 27">
              <a:extLst>
                <a:ext uri="{FF2B5EF4-FFF2-40B4-BE49-F238E27FC236}">
                  <a16:creationId xmlns:a16="http://schemas.microsoft.com/office/drawing/2014/main" id="{26EA7EA8-D1B7-B941-87D5-BAE6DC3657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611287" y="1628696"/>
              <a:ext cx="170816" cy="17045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" name="Line 29">
              <a:extLst>
                <a:ext uri="{FF2B5EF4-FFF2-40B4-BE49-F238E27FC236}">
                  <a16:creationId xmlns:a16="http://schemas.microsoft.com/office/drawing/2014/main" id="{9855E969-E488-664A-9796-3F4AE086F8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1200854" y="1767753"/>
              <a:ext cx="427040" cy="426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30">
              <a:extLst>
                <a:ext uri="{FF2B5EF4-FFF2-40B4-BE49-F238E27FC236}">
                  <a16:creationId xmlns:a16="http://schemas.microsoft.com/office/drawing/2014/main" id="{ED029640-5C2C-D846-BFBA-0ABF389841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1770821" y="1773091"/>
              <a:ext cx="427040" cy="426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Text Box 31">
              <a:extLst>
                <a:ext uri="{FF2B5EF4-FFF2-40B4-BE49-F238E27FC236}">
                  <a16:creationId xmlns:a16="http://schemas.microsoft.com/office/drawing/2014/main" id="{EE422825-A310-B646-9010-26D81CFD7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735" y="2284853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51" name="Text Box 32">
              <a:extLst>
                <a:ext uri="{FF2B5EF4-FFF2-40B4-BE49-F238E27FC236}">
                  <a16:creationId xmlns:a16="http://schemas.microsoft.com/office/drawing/2014/main" id="{FED971B0-DB99-D444-967C-F685D79D4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5186" y="1760784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52" name="Text Box 33">
              <a:extLst>
                <a:ext uri="{FF2B5EF4-FFF2-40B4-BE49-F238E27FC236}">
                  <a16:creationId xmlns:a16="http://schemas.microsoft.com/office/drawing/2014/main" id="{050507EC-55E1-0D43-A923-59489E3C9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974" y="1760784"/>
              <a:ext cx="129891" cy="24680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for </a:t>
            </a:r>
            <a:r>
              <a:rPr lang="en-US"/>
              <a:t>Dijkstra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BD41FF9-E390-0A46-8645-635F43E036BB}"/>
              </a:ext>
            </a:extLst>
          </p:cNvPr>
          <p:cNvGrpSpPr/>
          <p:nvPr/>
        </p:nvGrpSpPr>
        <p:grpSpPr>
          <a:xfrm>
            <a:off x="1333312" y="2658109"/>
            <a:ext cx="4920228" cy="3631566"/>
            <a:chOff x="1011289" y="1994117"/>
            <a:chExt cx="4920228" cy="3631566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CBE22AB9-9E14-EB44-8537-AB80FDB107C3}"/>
                </a:ext>
              </a:extLst>
            </p:cNvPr>
            <p:cNvSpPr/>
            <p:nvPr/>
          </p:nvSpPr>
          <p:spPr bwMode="auto">
            <a:xfrm>
              <a:off x="1011289" y="3076263"/>
              <a:ext cx="4065263" cy="2549420"/>
            </a:xfrm>
            <a:prstGeom prst="arc">
              <a:avLst>
                <a:gd name="adj1" fmla="val 12053687"/>
                <a:gd name="adj2" fmla="val 20282394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2043A4B5-2F68-E742-A668-DD502AC81703}"/>
                </a:ext>
              </a:extLst>
            </p:cNvPr>
            <p:cNvSpPr/>
            <p:nvPr/>
          </p:nvSpPr>
          <p:spPr bwMode="auto">
            <a:xfrm>
              <a:off x="1089455" y="2864315"/>
              <a:ext cx="4751681" cy="2629519"/>
            </a:xfrm>
            <a:prstGeom prst="arc">
              <a:avLst>
                <a:gd name="adj1" fmla="val 11592490"/>
                <a:gd name="adj2" fmla="val 20818053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D2BBD21-A010-8740-8BDB-857617367477}"/>
                </a:ext>
              </a:extLst>
            </p:cNvPr>
            <p:cNvGrpSpPr/>
            <p:nvPr/>
          </p:nvGrpSpPr>
          <p:grpSpPr>
            <a:xfrm flipV="1">
              <a:off x="1875173" y="1994117"/>
              <a:ext cx="4056344" cy="2549420"/>
              <a:chOff x="1163690" y="3228663"/>
              <a:chExt cx="4056344" cy="2549420"/>
            </a:xfrm>
          </p:grpSpPr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08809883-0971-5148-9703-5EC7D2808672}"/>
                  </a:ext>
                </a:extLst>
              </p:cNvPr>
              <p:cNvSpPr/>
              <p:nvPr/>
            </p:nvSpPr>
            <p:spPr bwMode="auto">
              <a:xfrm>
                <a:off x="1393806" y="3604109"/>
                <a:ext cx="1865926" cy="1087417"/>
              </a:xfrm>
              <a:prstGeom prst="arc">
                <a:avLst>
                  <a:gd name="adj1" fmla="val 11963881"/>
                  <a:gd name="adj2" fmla="val 20379440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EFE6D776-74BA-3F4A-B843-E9379239FDFA}"/>
                  </a:ext>
                </a:extLst>
              </p:cNvPr>
              <p:cNvSpPr/>
              <p:nvPr/>
            </p:nvSpPr>
            <p:spPr bwMode="auto">
              <a:xfrm>
                <a:off x="1284248" y="3428498"/>
                <a:ext cx="2926279" cy="1786410"/>
              </a:xfrm>
              <a:prstGeom prst="arc">
                <a:avLst>
                  <a:gd name="adj1" fmla="val 12053687"/>
                  <a:gd name="adj2" fmla="val 20334665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8B4DC455-A4EB-DB45-A1E1-7E8D5F822079}"/>
                  </a:ext>
                </a:extLst>
              </p:cNvPr>
              <p:cNvSpPr/>
              <p:nvPr/>
            </p:nvSpPr>
            <p:spPr bwMode="auto">
              <a:xfrm>
                <a:off x="1163690" y="3228663"/>
                <a:ext cx="4056344" cy="2549420"/>
              </a:xfrm>
              <a:prstGeom prst="arc">
                <a:avLst>
                  <a:gd name="adj1" fmla="val 12053687"/>
                  <a:gd name="adj2" fmla="val 20322376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93770AD-6935-FC4E-8FD9-F3FBDE1DA73D}"/>
                </a:ext>
              </a:extLst>
            </p:cNvPr>
            <p:cNvGrpSpPr/>
            <p:nvPr/>
          </p:nvGrpSpPr>
          <p:grpSpPr>
            <a:xfrm>
              <a:off x="1131848" y="2747854"/>
              <a:ext cx="4627518" cy="2314654"/>
              <a:chOff x="1131848" y="2747854"/>
              <a:chExt cx="4627518" cy="2314654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297374CA-6DD5-BF40-A383-8A38EF1152C9}"/>
                  </a:ext>
                </a:extLst>
              </p:cNvPr>
              <p:cNvSpPr/>
              <p:nvPr/>
            </p:nvSpPr>
            <p:spPr bwMode="auto">
              <a:xfrm>
                <a:off x="1241406" y="3451709"/>
                <a:ext cx="1865926" cy="1087417"/>
              </a:xfrm>
              <a:prstGeom prst="arc">
                <a:avLst>
                  <a:gd name="adj1" fmla="val 11963881"/>
                  <a:gd name="adj2" fmla="val 20282394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8BE8C126-70DF-844C-B8AF-4DFBC4288C82}"/>
                  </a:ext>
                </a:extLst>
              </p:cNvPr>
              <p:cNvSpPr/>
              <p:nvPr/>
            </p:nvSpPr>
            <p:spPr bwMode="auto">
              <a:xfrm>
                <a:off x="2984509" y="3468722"/>
                <a:ext cx="1819101" cy="1087417"/>
              </a:xfrm>
              <a:prstGeom prst="arc">
                <a:avLst>
                  <a:gd name="adj1" fmla="val 11963881"/>
                  <a:gd name="adj2" fmla="val 20324819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34BA04F-CA29-F741-8D88-52AEED340CAA}"/>
                  </a:ext>
                </a:extLst>
              </p:cNvPr>
              <p:cNvSpPr/>
              <p:nvPr/>
            </p:nvSpPr>
            <p:spPr bwMode="auto">
              <a:xfrm>
                <a:off x="1131848" y="3276098"/>
                <a:ext cx="2926279" cy="1786410"/>
              </a:xfrm>
              <a:prstGeom prst="arc">
                <a:avLst>
                  <a:gd name="adj1" fmla="val 12053687"/>
                  <a:gd name="adj2" fmla="val 20282394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B217B556-D920-0D43-9E25-8777B9D25910}"/>
                  </a:ext>
                </a:extLst>
              </p:cNvPr>
              <p:cNvSpPr/>
              <p:nvPr/>
            </p:nvSpPr>
            <p:spPr bwMode="auto">
              <a:xfrm>
                <a:off x="2857902" y="3258007"/>
                <a:ext cx="2901464" cy="1786410"/>
              </a:xfrm>
              <a:prstGeom prst="arc">
                <a:avLst>
                  <a:gd name="adj1" fmla="val 12053687"/>
                  <a:gd name="adj2" fmla="val 20363532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FCB9EA09-AAC8-814F-BA4C-A792EC213D51}"/>
                  </a:ext>
                </a:extLst>
              </p:cNvPr>
              <p:cNvSpPr/>
              <p:nvPr/>
            </p:nvSpPr>
            <p:spPr bwMode="auto">
              <a:xfrm flipV="1">
                <a:off x="3780155" y="3105111"/>
                <a:ext cx="1849390" cy="1087417"/>
              </a:xfrm>
              <a:prstGeom prst="arc">
                <a:avLst>
                  <a:gd name="adj1" fmla="val 11963881"/>
                  <a:gd name="adj2" fmla="val 20609948"/>
                </a:avLst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DD6777C-5286-B54B-88E6-6DA0901155AE}"/>
                  </a:ext>
                </a:extLst>
              </p:cNvPr>
              <p:cNvSpPr/>
              <p:nvPr/>
            </p:nvSpPr>
            <p:spPr bwMode="auto">
              <a:xfrm>
                <a:off x="1151025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C8E8B6B-2BF7-D143-A1FA-7E1DE7D7A00A}"/>
                  </a:ext>
                </a:extLst>
              </p:cNvPr>
              <p:cNvSpPr/>
              <p:nvPr/>
            </p:nvSpPr>
            <p:spPr bwMode="auto">
              <a:xfrm>
                <a:off x="4626173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6C80B8C-97F2-314F-AA1E-4825CF49D191}"/>
                  </a:ext>
                </a:extLst>
              </p:cNvPr>
              <p:cNvSpPr/>
              <p:nvPr/>
            </p:nvSpPr>
            <p:spPr bwMode="auto">
              <a:xfrm>
                <a:off x="2019812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249A5457-61B3-5644-92E2-BE038454E3EF}"/>
                  </a:ext>
                </a:extLst>
              </p:cNvPr>
              <p:cNvSpPr/>
              <p:nvPr/>
            </p:nvSpPr>
            <p:spPr bwMode="auto">
              <a:xfrm>
                <a:off x="2888599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BB87E5C0-928A-AE41-BEBE-6B5EF9E6E74E}"/>
                  </a:ext>
                </a:extLst>
              </p:cNvPr>
              <p:cNvSpPr/>
              <p:nvPr/>
            </p:nvSpPr>
            <p:spPr bwMode="auto">
              <a:xfrm>
                <a:off x="5494960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f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5A783E6-F8CA-8342-90DA-3F1EF9FF8B90}"/>
                  </a:ext>
                </a:extLst>
              </p:cNvPr>
              <p:cNvSpPr/>
              <p:nvPr/>
            </p:nvSpPr>
            <p:spPr bwMode="auto">
              <a:xfrm>
                <a:off x="3757386" y="3663195"/>
                <a:ext cx="264405" cy="26440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D43B9776-8FFD-294B-AFA2-C4AA52AF523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415430" y="3795397"/>
                <a:ext cx="60438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BBAA0E4-0123-2945-9332-3BB04C88B61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890578" y="3795397"/>
                <a:ext cx="60438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DA1AA09-782D-E546-91AC-1F9EFC94501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21791" y="3795397"/>
                <a:ext cx="60438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E04A61A-974E-DE4B-BE78-FC36B31E035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153004" y="3795397"/>
                <a:ext cx="60438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A778BA22-77D4-3141-B796-39852B78FD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284217" y="3795397"/>
                <a:ext cx="604382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39708D-19C0-8C41-977E-1601EF8F2FE9}"/>
                  </a:ext>
                </a:extLst>
              </p:cNvPr>
              <p:cNvSpPr txBox="1"/>
              <p:nvPr/>
            </p:nvSpPr>
            <p:spPr>
              <a:xfrm>
                <a:off x="3455213" y="2747854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15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29F399F-B68D-574A-B68D-7187874BEF22}"/>
                  </a:ext>
                </a:extLst>
              </p:cNvPr>
              <p:cNvSpPr txBox="1"/>
              <p:nvPr/>
            </p:nvSpPr>
            <p:spPr>
              <a:xfrm>
                <a:off x="3071036" y="2961148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14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420F6FA-1A5D-DF48-B9EE-08730F3D051C}"/>
                  </a:ext>
                </a:extLst>
              </p:cNvPr>
              <p:cNvSpPr txBox="1"/>
              <p:nvPr/>
            </p:nvSpPr>
            <p:spPr>
              <a:xfrm>
                <a:off x="2693656" y="3173483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13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3C59C79-1EC4-5740-B000-15123DFB5ED3}"/>
                  </a:ext>
                </a:extLst>
              </p:cNvPr>
              <p:cNvSpPr txBox="1"/>
              <p:nvPr/>
            </p:nvSpPr>
            <p:spPr>
              <a:xfrm>
                <a:off x="2174369" y="3344138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12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6850116-55F8-A240-99BA-CEF83BF9020D}"/>
                  </a:ext>
                </a:extLst>
              </p:cNvPr>
              <p:cNvSpPr txBox="1"/>
              <p:nvPr/>
            </p:nvSpPr>
            <p:spPr>
              <a:xfrm>
                <a:off x="1600630" y="3687675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9FBCCF1-58A0-674A-A822-9D2450B31771}"/>
                  </a:ext>
                </a:extLst>
              </p:cNvPr>
              <p:cNvSpPr txBox="1"/>
              <p:nvPr/>
            </p:nvSpPr>
            <p:spPr>
              <a:xfrm>
                <a:off x="3963629" y="3347836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5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563E873-F473-D244-AAB1-FD857D0BFF96}"/>
                  </a:ext>
                </a:extLst>
              </p:cNvPr>
              <p:cNvSpPr txBox="1"/>
              <p:nvPr/>
            </p:nvSpPr>
            <p:spPr>
              <a:xfrm>
                <a:off x="4532681" y="3150983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6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211201B-EDE7-934D-86CF-32B23134F952}"/>
                  </a:ext>
                </a:extLst>
              </p:cNvPr>
              <p:cNvSpPr txBox="1"/>
              <p:nvPr/>
            </p:nvSpPr>
            <p:spPr>
              <a:xfrm>
                <a:off x="2523902" y="3687675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425C9AE-BAE0-FB40-B2DA-C69CBF6A96A0}"/>
                  </a:ext>
                </a:extLst>
              </p:cNvPr>
              <p:cNvSpPr txBox="1"/>
              <p:nvPr/>
            </p:nvSpPr>
            <p:spPr>
              <a:xfrm>
                <a:off x="2985541" y="4029582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8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75A1C17-1A68-5743-B9DD-1B8BCBBF2D79}"/>
                  </a:ext>
                </a:extLst>
              </p:cNvPr>
              <p:cNvSpPr txBox="1"/>
              <p:nvPr/>
            </p:nvSpPr>
            <p:spPr>
              <a:xfrm>
                <a:off x="3417291" y="4212132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9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F41CEFF-5D56-9741-B2AF-EA11824D24DB}"/>
                  </a:ext>
                </a:extLst>
              </p:cNvPr>
              <p:cNvSpPr txBox="1"/>
              <p:nvPr/>
            </p:nvSpPr>
            <p:spPr>
              <a:xfrm>
                <a:off x="3871402" y="4414809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10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C26661-AB37-404C-BFDA-D5E70E7C19AC}"/>
                  </a:ext>
                </a:extLst>
              </p:cNvPr>
              <p:cNvSpPr txBox="1"/>
              <p:nvPr/>
            </p:nvSpPr>
            <p:spPr>
              <a:xfrm>
                <a:off x="3359760" y="3687675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39BCB97-109D-AF47-869F-9F4586C557CA}"/>
                  </a:ext>
                </a:extLst>
              </p:cNvPr>
              <p:cNvSpPr txBox="1"/>
              <p:nvPr/>
            </p:nvSpPr>
            <p:spPr>
              <a:xfrm>
                <a:off x="4268429" y="3687675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625EDC0-22D5-9749-ABBA-ABCF729E1591}"/>
                  </a:ext>
                </a:extLst>
              </p:cNvPr>
              <p:cNvSpPr txBox="1"/>
              <p:nvPr/>
            </p:nvSpPr>
            <p:spPr>
              <a:xfrm>
                <a:off x="4689767" y="4088966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9C31166-C426-EB46-85BC-8F34A29109A9}"/>
                  </a:ext>
                </a:extLst>
              </p:cNvPr>
              <p:cNvSpPr txBox="1"/>
              <p:nvPr/>
            </p:nvSpPr>
            <p:spPr>
              <a:xfrm>
                <a:off x="5117531" y="3687675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edgeTransform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42960" y="3527402"/>
            <a:ext cx="5412922" cy="1446214"/>
            <a:chOff x="742960" y="3527402"/>
            <a:chExt cx="5412922" cy="1446214"/>
          </a:xfrm>
        </p:grpSpPr>
        <p:grpSp>
          <p:nvGrpSpPr>
            <p:cNvPr id="2" name="Group 35"/>
            <p:cNvGrpSpPr>
              <a:grpSpLocks/>
            </p:cNvGrpSpPr>
            <p:nvPr/>
          </p:nvGrpSpPr>
          <p:grpSpPr bwMode="auto">
            <a:xfrm>
              <a:off x="742960" y="3527402"/>
              <a:ext cx="2874963" cy="1446214"/>
              <a:chOff x="552" y="1774"/>
              <a:chExt cx="1811" cy="911"/>
            </a:xfrm>
          </p:grpSpPr>
          <p:sp>
            <p:nvSpPr>
              <p:cNvPr id="348196" name="Oval 36"/>
              <p:cNvSpPr>
                <a:spLocks noChangeArrowheads="1"/>
              </p:cNvSpPr>
              <p:nvPr/>
            </p:nvSpPr>
            <p:spPr bwMode="auto">
              <a:xfrm>
                <a:off x="864" y="2120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a</a:t>
                </a:r>
              </a:p>
            </p:txBody>
          </p:sp>
          <p:sp>
            <p:nvSpPr>
              <p:cNvPr id="348197" name="Oval 37"/>
              <p:cNvSpPr>
                <a:spLocks noChangeArrowheads="1"/>
              </p:cNvSpPr>
              <p:nvPr/>
            </p:nvSpPr>
            <p:spPr bwMode="auto">
              <a:xfrm>
                <a:off x="1444" y="1832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+mn-lt"/>
                  </a:rPr>
                  <a:t>b</a:t>
                </a:r>
              </a:p>
            </p:txBody>
          </p:sp>
          <p:sp>
            <p:nvSpPr>
              <p:cNvPr id="348198" name="Oval 38"/>
              <p:cNvSpPr>
                <a:spLocks noChangeArrowheads="1"/>
              </p:cNvSpPr>
              <p:nvPr/>
            </p:nvSpPr>
            <p:spPr bwMode="auto">
              <a:xfrm>
                <a:off x="1444" y="2424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c</a:t>
                </a:r>
              </a:p>
            </p:txBody>
          </p:sp>
          <p:sp>
            <p:nvSpPr>
              <p:cNvPr id="348199" name="Oval 39"/>
              <p:cNvSpPr>
                <a:spLocks noChangeArrowheads="1"/>
              </p:cNvSpPr>
              <p:nvPr/>
            </p:nvSpPr>
            <p:spPr bwMode="auto">
              <a:xfrm>
                <a:off x="2024" y="2128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d</a:t>
                </a:r>
              </a:p>
            </p:txBody>
          </p:sp>
          <p:sp>
            <p:nvSpPr>
              <p:cNvPr id="348200" name="Line 40"/>
              <p:cNvSpPr>
                <a:spLocks noChangeShapeType="1"/>
              </p:cNvSpPr>
              <p:nvPr/>
            </p:nvSpPr>
            <p:spPr bwMode="auto">
              <a:xfrm flipV="1">
                <a:off x="1004" y="1944"/>
                <a:ext cx="44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1" name="Line 41"/>
              <p:cNvSpPr>
                <a:spLocks noChangeShapeType="1"/>
              </p:cNvSpPr>
              <p:nvPr/>
            </p:nvSpPr>
            <p:spPr bwMode="auto">
              <a:xfrm>
                <a:off x="1604" y="1952"/>
                <a:ext cx="44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2" name="Line 42"/>
              <p:cNvSpPr>
                <a:spLocks noChangeShapeType="1"/>
              </p:cNvSpPr>
              <p:nvPr/>
            </p:nvSpPr>
            <p:spPr bwMode="auto">
              <a:xfrm>
                <a:off x="1012" y="2248"/>
                <a:ext cx="4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3" name="Line 43"/>
              <p:cNvSpPr>
                <a:spLocks noChangeShapeType="1"/>
              </p:cNvSpPr>
              <p:nvPr/>
            </p:nvSpPr>
            <p:spPr bwMode="auto">
              <a:xfrm flipV="1">
                <a:off x="1596" y="2264"/>
                <a:ext cx="44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4" name="Line 44"/>
              <p:cNvSpPr>
                <a:spLocks noChangeShapeType="1"/>
              </p:cNvSpPr>
              <p:nvPr/>
            </p:nvSpPr>
            <p:spPr bwMode="auto">
              <a:xfrm flipV="1">
                <a:off x="1524" y="2008"/>
                <a:ext cx="0" cy="4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5" name="Line 45"/>
              <p:cNvSpPr>
                <a:spLocks noChangeShapeType="1"/>
              </p:cNvSpPr>
              <p:nvPr/>
            </p:nvSpPr>
            <p:spPr bwMode="auto">
              <a:xfrm flipV="1">
                <a:off x="684" y="2272"/>
                <a:ext cx="216" cy="1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6" name="Line 46"/>
              <p:cNvSpPr>
                <a:spLocks noChangeShapeType="1"/>
              </p:cNvSpPr>
              <p:nvPr/>
            </p:nvSpPr>
            <p:spPr bwMode="auto">
              <a:xfrm flipV="1">
                <a:off x="692" y="2528"/>
                <a:ext cx="7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7" name="Oval 47"/>
              <p:cNvSpPr>
                <a:spLocks noChangeArrowheads="1"/>
              </p:cNvSpPr>
              <p:nvPr/>
            </p:nvSpPr>
            <p:spPr bwMode="auto">
              <a:xfrm>
                <a:off x="552" y="2408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s</a:t>
                </a:r>
              </a:p>
            </p:txBody>
          </p:sp>
          <p:sp>
            <p:nvSpPr>
              <p:cNvPr id="348208" name="Freeform 48"/>
              <p:cNvSpPr>
                <a:spLocks/>
              </p:cNvSpPr>
              <p:nvPr/>
            </p:nvSpPr>
            <p:spPr bwMode="auto">
              <a:xfrm>
                <a:off x="632" y="1824"/>
                <a:ext cx="816" cy="588"/>
              </a:xfrm>
              <a:custGeom>
                <a:avLst/>
                <a:gdLst/>
                <a:ahLst/>
                <a:cxnLst>
                  <a:cxn ang="0">
                    <a:pos x="0" y="588"/>
                  </a:cxn>
                  <a:cxn ang="0">
                    <a:pos x="144" y="260"/>
                  </a:cxn>
                  <a:cxn ang="0">
                    <a:pos x="424" y="36"/>
                  </a:cxn>
                  <a:cxn ang="0">
                    <a:pos x="816" y="44"/>
                  </a:cxn>
                </a:cxnLst>
                <a:rect l="0" t="0" r="r" b="b"/>
                <a:pathLst>
                  <a:path w="816" h="588">
                    <a:moveTo>
                      <a:pt x="0" y="588"/>
                    </a:moveTo>
                    <a:cubicBezTo>
                      <a:pt x="36" y="470"/>
                      <a:pt x="73" y="352"/>
                      <a:pt x="144" y="260"/>
                    </a:cubicBezTo>
                    <a:cubicBezTo>
                      <a:pt x="215" y="168"/>
                      <a:pt x="312" y="72"/>
                      <a:pt x="424" y="36"/>
                    </a:cubicBezTo>
                    <a:cubicBezTo>
                      <a:pt x="536" y="0"/>
                      <a:pt x="676" y="22"/>
                      <a:pt x="816" y="44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09" name="Freeform 49"/>
              <p:cNvSpPr>
                <a:spLocks/>
              </p:cNvSpPr>
              <p:nvPr/>
            </p:nvSpPr>
            <p:spPr bwMode="auto">
              <a:xfrm>
                <a:off x="664" y="2308"/>
                <a:ext cx="1424" cy="377"/>
              </a:xfrm>
              <a:custGeom>
                <a:avLst/>
                <a:gdLst/>
                <a:ahLst/>
                <a:cxnLst>
                  <a:cxn ang="0">
                    <a:pos x="0" y="280"/>
                  </a:cxn>
                  <a:cxn ang="0">
                    <a:pos x="720" y="376"/>
                  </a:cxn>
                  <a:cxn ang="0">
                    <a:pos x="1192" y="288"/>
                  </a:cxn>
                  <a:cxn ang="0">
                    <a:pos x="1424" y="0"/>
                  </a:cxn>
                </a:cxnLst>
                <a:rect l="0" t="0" r="r" b="b"/>
                <a:pathLst>
                  <a:path w="1424" h="377">
                    <a:moveTo>
                      <a:pt x="0" y="280"/>
                    </a:moveTo>
                    <a:cubicBezTo>
                      <a:pt x="260" y="327"/>
                      <a:pt x="521" y="375"/>
                      <a:pt x="720" y="376"/>
                    </a:cubicBezTo>
                    <a:cubicBezTo>
                      <a:pt x="919" y="377"/>
                      <a:pt x="1075" y="351"/>
                      <a:pt x="1192" y="288"/>
                    </a:cubicBezTo>
                    <a:cubicBezTo>
                      <a:pt x="1309" y="225"/>
                      <a:pt x="1366" y="112"/>
                      <a:pt x="1424" y="0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210" name="Text Box 50"/>
              <p:cNvSpPr txBox="1">
                <a:spLocks noChangeArrowheads="1"/>
              </p:cNvSpPr>
              <p:nvPr/>
            </p:nvSpPr>
            <p:spPr bwMode="auto">
              <a:xfrm>
                <a:off x="1104" y="189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</a:t>
                </a:r>
              </a:p>
            </p:txBody>
          </p:sp>
          <p:sp>
            <p:nvSpPr>
              <p:cNvPr id="348211" name="Text Box 51"/>
              <p:cNvSpPr txBox="1">
                <a:spLocks noChangeArrowheads="1"/>
              </p:cNvSpPr>
              <p:nvPr/>
            </p:nvSpPr>
            <p:spPr bwMode="auto">
              <a:xfrm>
                <a:off x="779" y="210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0</a:t>
                </a:r>
              </a:p>
            </p:txBody>
          </p:sp>
          <p:sp>
            <p:nvSpPr>
              <p:cNvPr id="348212" name="Text Box 52"/>
              <p:cNvSpPr txBox="1">
                <a:spLocks noChangeArrowheads="1"/>
              </p:cNvSpPr>
              <p:nvPr/>
            </p:nvSpPr>
            <p:spPr bwMode="auto">
              <a:xfrm>
                <a:off x="968" y="2364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0</a:t>
                </a:r>
              </a:p>
            </p:txBody>
          </p:sp>
          <p:sp>
            <p:nvSpPr>
              <p:cNvPr id="348213" name="Text Box 53"/>
              <p:cNvSpPr txBox="1">
                <a:spLocks noChangeArrowheads="1"/>
              </p:cNvSpPr>
              <p:nvPr/>
            </p:nvSpPr>
            <p:spPr bwMode="auto">
              <a:xfrm>
                <a:off x="1216" y="221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</a:t>
                </a:r>
              </a:p>
            </p:txBody>
          </p:sp>
          <p:sp>
            <p:nvSpPr>
              <p:cNvPr id="348214" name="Text Box 54"/>
              <p:cNvSpPr txBox="1">
                <a:spLocks noChangeArrowheads="1"/>
              </p:cNvSpPr>
              <p:nvPr/>
            </p:nvSpPr>
            <p:spPr bwMode="auto">
              <a:xfrm>
                <a:off x="2199" y="2080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–3</a:t>
                </a:r>
              </a:p>
            </p:txBody>
          </p:sp>
          <p:sp>
            <p:nvSpPr>
              <p:cNvPr id="348215" name="Text Box 55"/>
              <p:cNvSpPr txBox="1">
                <a:spLocks noChangeArrowheads="1"/>
              </p:cNvSpPr>
              <p:nvPr/>
            </p:nvSpPr>
            <p:spPr bwMode="auto">
              <a:xfrm>
                <a:off x="1608" y="2484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0</a:t>
                </a:r>
              </a:p>
            </p:txBody>
          </p:sp>
          <p:sp>
            <p:nvSpPr>
              <p:cNvPr id="348216" name="Text Box 56"/>
              <p:cNvSpPr txBox="1">
                <a:spLocks noChangeArrowheads="1"/>
              </p:cNvSpPr>
              <p:nvPr/>
            </p:nvSpPr>
            <p:spPr bwMode="auto">
              <a:xfrm>
                <a:off x="1746" y="2217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348217" name="Text Box 57"/>
              <p:cNvSpPr txBox="1">
                <a:spLocks noChangeArrowheads="1"/>
              </p:cNvSpPr>
              <p:nvPr/>
            </p:nvSpPr>
            <p:spPr bwMode="auto">
              <a:xfrm>
                <a:off x="1952" y="249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0</a:t>
                </a:r>
              </a:p>
            </p:txBody>
          </p:sp>
          <p:sp>
            <p:nvSpPr>
              <p:cNvPr id="348218" name="Text Box 58"/>
              <p:cNvSpPr txBox="1">
                <a:spLocks noChangeArrowheads="1"/>
              </p:cNvSpPr>
              <p:nvPr/>
            </p:nvSpPr>
            <p:spPr bwMode="auto">
              <a:xfrm>
                <a:off x="1790" y="1904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–1</a:t>
                </a:r>
              </a:p>
            </p:txBody>
          </p:sp>
          <p:sp>
            <p:nvSpPr>
              <p:cNvPr id="348219" name="Text Box 59"/>
              <p:cNvSpPr txBox="1">
                <a:spLocks noChangeArrowheads="1"/>
              </p:cNvSpPr>
              <p:nvPr/>
            </p:nvSpPr>
            <p:spPr bwMode="auto">
              <a:xfrm>
                <a:off x="768" y="233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0</a:t>
                </a:r>
              </a:p>
            </p:txBody>
          </p:sp>
          <p:sp>
            <p:nvSpPr>
              <p:cNvPr id="348220" name="Text Box 60"/>
              <p:cNvSpPr txBox="1">
                <a:spLocks noChangeArrowheads="1"/>
              </p:cNvSpPr>
              <p:nvPr/>
            </p:nvSpPr>
            <p:spPr bwMode="auto">
              <a:xfrm>
                <a:off x="1613" y="1774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–2</a:t>
                </a:r>
              </a:p>
            </p:txBody>
          </p:sp>
          <p:sp>
            <p:nvSpPr>
              <p:cNvPr id="348221" name="Text Box 61"/>
              <p:cNvSpPr txBox="1">
                <a:spLocks noChangeArrowheads="1"/>
              </p:cNvSpPr>
              <p:nvPr/>
            </p:nvSpPr>
            <p:spPr bwMode="auto">
              <a:xfrm>
                <a:off x="720" y="1884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0</a:t>
                </a:r>
              </a:p>
            </p:txBody>
          </p:sp>
          <p:sp>
            <p:nvSpPr>
              <p:cNvPr id="348222" name="Text Box 62"/>
              <p:cNvSpPr txBox="1">
                <a:spLocks noChangeArrowheads="1"/>
              </p:cNvSpPr>
              <p:nvPr/>
            </p:nvSpPr>
            <p:spPr bwMode="auto">
              <a:xfrm>
                <a:off x="1342" y="2120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–2</a:t>
                </a:r>
              </a:p>
            </p:txBody>
          </p:sp>
        </p:grpSp>
        <p:grpSp>
          <p:nvGrpSpPr>
            <p:cNvPr id="3" name="Group 65"/>
            <p:cNvGrpSpPr>
              <a:grpSpLocks/>
            </p:cNvGrpSpPr>
            <p:nvPr/>
          </p:nvGrpSpPr>
          <p:grpSpPr bwMode="auto">
            <a:xfrm>
              <a:off x="4060381" y="3626732"/>
              <a:ext cx="2095501" cy="1219200"/>
              <a:chOff x="2712" y="1840"/>
              <a:chExt cx="1320" cy="768"/>
            </a:xfrm>
          </p:grpSpPr>
          <p:sp>
            <p:nvSpPr>
              <p:cNvPr id="348166" name="Oval 6"/>
              <p:cNvSpPr>
                <a:spLocks noChangeArrowheads="1"/>
              </p:cNvSpPr>
              <p:nvPr/>
            </p:nvSpPr>
            <p:spPr bwMode="auto">
              <a:xfrm>
                <a:off x="2712" y="2128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a</a:t>
                </a:r>
              </a:p>
            </p:txBody>
          </p:sp>
          <p:sp>
            <p:nvSpPr>
              <p:cNvPr id="348167" name="Oval 7"/>
              <p:cNvSpPr>
                <a:spLocks noChangeArrowheads="1"/>
              </p:cNvSpPr>
              <p:nvPr/>
            </p:nvSpPr>
            <p:spPr bwMode="auto">
              <a:xfrm>
                <a:off x="3292" y="1840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b</a:t>
                </a:r>
              </a:p>
            </p:txBody>
          </p:sp>
          <p:sp>
            <p:nvSpPr>
              <p:cNvPr id="348168" name="Oval 8"/>
              <p:cNvSpPr>
                <a:spLocks noChangeArrowheads="1"/>
              </p:cNvSpPr>
              <p:nvPr/>
            </p:nvSpPr>
            <p:spPr bwMode="auto">
              <a:xfrm>
                <a:off x="3292" y="2432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c</a:t>
                </a:r>
              </a:p>
            </p:txBody>
          </p:sp>
          <p:sp>
            <p:nvSpPr>
              <p:cNvPr id="348169" name="Oval 9"/>
              <p:cNvSpPr>
                <a:spLocks noChangeArrowheads="1"/>
              </p:cNvSpPr>
              <p:nvPr/>
            </p:nvSpPr>
            <p:spPr bwMode="auto">
              <a:xfrm>
                <a:off x="3872" y="2136"/>
                <a:ext cx="160" cy="1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d</a:t>
                </a:r>
              </a:p>
            </p:txBody>
          </p:sp>
          <p:sp>
            <p:nvSpPr>
              <p:cNvPr id="348171" name="Line 11"/>
              <p:cNvSpPr>
                <a:spLocks noChangeShapeType="1"/>
              </p:cNvSpPr>
              <p:nvPr/>
            </p:nvSpPr>
            <p:spPr bwMode="auto">
              <a:xfrm flipV="1">
                <a:off x="2852" y="1952"/>
                <a:ext cx="44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172" name="Line 12"/>
              <p:cNvSpPr>
                <a:spLocks noChangeShapeType="1"/>
              </p:cNvSpPr>
              <p:nvPr/>
            </p:nvSpPr>
            <p:spPr bwMode="auto">
              <a:xfrm>
                <a:off x="3452" y="1960"/>
                <a:ext cx="44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173" name="Line 13"/>
              <p:cNvSpPr>
                <a:spLocks noChangeShapeType="1"/>
              </p:cNvSpPr>
              <p:nvPr/>
            </p:nvSpPr>
            <p:spPr bwMode="auto">
              <a:xfrm>
                <a:off x="2860" y="2256"/>
                <a:ext cx="44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174" name="Line 14"/>
              <p:cNvSpPr>
                <a:spLocks noChangeShapeType="1"/>
              </p:cNvSpPr>
              <p:nvPr/>
            </p:nvSpPr>
            <p:spPr bwMode="auto">
              <a:xfrm flipV="1">
                <a:off x="3444" y="2272"/>
                <a:ext cx="44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175" name="Line 15"/>
              <p:cNvSpPr>
                <a:spLocks noChangeShapeType="1"/>
              </p:cNvSpPr>
              <p:nvPr/>
            </p:nvSpPr>
            <p:spPr bwMode="auto">
              <a:xfrm flipV="1">
                <a:off x="3372" y="2016"/>
                <a:ext cx="0" cy="4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348181" name="Text Box 21"/>
              <p:cNvSpPr txBox="1">
                <a:spLocks noChangeArrowheads="1"/>
              </p:cNvSpPr>
              <p:nvPr/>
            </p:nvSpPr>
            <p:spPr bwMode="auto">
              <a:xfrm>
                <a:off x="2952" y="190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3</a:t>
                </a:r>
              </a:p>
            </p:txBody>
          </p:sp>
          <p:sp>
            <p:nvSpPr>
              <p:cNvPr id="348184" name="Text Box 24"/>
              <p:cNvSpPr txBox="1">
                <a:spLocks noChangeArrowheads="1"/>
              </p:cNvSpPr>
              <p:nvPr/>
            </p:nvSpPr>
            <p:spPr bwMode="auto">
              <a:xfrm>
                <a:off x="3064" y="222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</a:t>
                </a:r>
              </a:p>
            </p:txBody>
          </p:sp>
          <p:sp>
            <p:nvSpPr>
              <p:cNvPr id="348187" name="Text Box 27"/>
              <p:cNvSpPr txBox="1">
                <a:spLocks noChangeArrowheads="1"/>
              </p:cNvSpPr>
              <p:nvPr/>
            </p:nvSpPr>
            <p:spPr bwMode="auto">
              <a:xfrm>
                <a:off x="3600" y="2228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5</a:t>
                </a:r>
              </a:p>
            </p:txBody>
          </p:sp>
          <p:sp>
            <p:nvSpPr>
              <p:cNvPr id="348189" name="Text Box 29"/>
              <p:cNvSpPr txBox="1">
                <a:spLocks noChangeArrowheads="1"/>
              </p:cNvSpPr>
              <p:nvPr/>
            </p:nvSpPr>
            <p:spPr bwMode="auto">
              <a:xfrm>
                <a:off x="3648" y="191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0</a:t>
                </a:r>
              </a:p>
            </p:txBody>
          </p:sp>
          <p:sp>
            <p:nvSpPr>
              <p:cNvPr id="348193" name="Text Box 33"/>
              <p:cNvSpPr txBox="1">
                <a:spLocks noChangeArrowheads="1"/>
              </p:cNvSpPr>
              <p:nvPr/>
            </p:nvSpPr>
            <p:spPr bwMode="auto">
              <a:xfrm>
                <a:off x="3276" y="2128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0</a:t>
                </a:r>
              </a:p>
            </p:txBody>
          </p:sp>
        </p:grpSp>
      </p:grp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9|65.1|51.5|34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56.3|34.2|32.6|26.9|44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56.3|34.2|32.6|26.9|44.7"/>
</p:tagLst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80206506</TotalTime>
  <Pages>9</Pages>
  <Words>149</Words>
  <Application>Microsoft Macintosh PowerPoint</Application>
  <PresentationFormat>Letter Paper (8.5x11 in)</PresentationFormat>
  <Paragraphs>138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spath</vt:lpstr>
      <vt:lpstr>sptree</vt:lpstr>
      <vt:lpstr>simplePath</vt:lpstr>
      <vt:lpstr>sptProp</vt:lpstr>
      <vt:lpstr>sptProof</vt:lpstr>
      <vt:lpstr>PowerPoint Presentation</vt:lpstr>
      <vt:lpstr>Worst-Case for Dijkstra</vt:lpstr>
      <vt:lpstr>edgeTransform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993</cp:revision>
  <cp:lastPrinted>2022-01-19T23:25:44Z</cp:lastPrinted>
  <dcterms:created xsi:type="dcterms:W3CDTF">2012-02-20T17:19:08Z</dcterms:created>
  <dcterms:modified xsi:type="dcterms:W3CDTF">2023-04-23T18:19:40Z</dcterms:modified>
</cp:coreProperties>
</file>