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Libre Franklin"/>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382E20-109C-4C19-BFB6-D3CBE1CDF6D9}">
  <a:tblStyle styleId="{CC382E20-109C-4C19-BFB6-D3CBE1CDF6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italic.fntdata"/><Relationship Id="rId25" Type="http://schemas.openxmlformats.org/officeDocument/2006/relationships/font" Target="fonts/LibreFranklin-bold.fntdata"/><Relationship Id="rId27" Type="http://schemas.openxmlformats.org/officeDocument/2006/relationships/font" Target="fonts/LibreFrankl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Agenda Slide</a:t>
            </a:r>
            <a:endParaRPr/>
          </a:p>
          <a:p>
            <a:pPr indent="0" lvl="0" marL="0" rtl="0" algn="l">
              <a:spcBef>
                <a:spcPts val="0"/>
              </a:spcBef>
              <a:spcAft>
                <a:spcPts val="0"/>
              </a:spcAft>
              <a:buNone/>
            </a:pPr>
            <a:r>
              <a:rPr lang="en-SG"/>
              <a:t>Slide titles/headers on each slide</a:t>
            </a:r>
            <a:endParaRPr/>
          </a:p>
          <a:p>
            <a:pPr indent="0" lvl="0" marL="0" rtl="0" algn="l">
              <a:spcBef>
                <a:spcPts val="0"/>
              </a:spcBef>
              <a:spcAft>
                <a:spcPts val="0"/>
              </a:spcAft>
              <a:buNone/>
            </a:pPr>
            <a:r>
              <a:rPr lang="en-SG"/>
              <a:t>Semi-technical -- some of the audience will understand data science/statistics and code</a:t>
            </a:r>
            <a:endParaRPr/>
          </a:p>
          <a:p>
            <a:pPr indent="0" lvl="0" marL="0" rtl="0" algn="l">
              <a:spcBef>
                <a:spcPts val="0"/>
              </a:spcBef>
              <a:spcAft>
                <a:spcPts val="0"/>
              </a:spcAft>
              <a:buNone/>
            </a:pPr>
            <a:r>
              <a:rPr lang="en-SG"/>
              <a:t>Data - walk audience through the data</a:t>
            </a:r>
            <a:endParaRPr/>
          </a:p>
          <a:p>
            <a:pPr indent="0" lvl="0" marL="0" rtl="0" algn="l">
              <a:spcBef>
                <a:spcPts val="0"/>
              </a:spcBef>
              <a:spcAft>
                <a:spcPts val="0"/>
              </a:spcAft>
              <a:buNone/>
            </a:pPr>
            <a:r>
              <a:rPr lang="en-SG"/>
              <a:t>Limitations of the data</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Esther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fb88c448d_4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fb88c448d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Esther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Esther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fb88c448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Esther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As Esther mentioned, it is unlikely that a state’s scores in one year affects the state’s participation rate in the subsequent year. In fact, we see a strong negative relationship between a state’s participation rate and the state’s mean test scores for the respective tests - states with higher mean test scores are likely to have lower participation rates.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This is likely due to the fact that as participation rates increase, more students of different calibers are taking the test, which would pull the average scores down, versus in a state with low participation rates where only students confident of their performance may choose to take the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Another strong relationship we can observe from the heatmap is that participation rates are strongly negatively correlated to the participation rate for the other test, indicating that as states increase participation in one test, . As the two tests are competitors, this relationship makes sense as each state prioritizes a different tests. This is something we should keep in mind when selecting which states we would like to focus on in increasing participation rates.</a:t>
            </a:r>
            <a:endParaRPr/>
          </a:p>
        </p:txBody>
      </p:sp>
      <p:sp>
        <p:nvSpPr>
          <p:cNvPr id="187" name="Google Shape;187;g8fb88c448d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Jon</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Next, we take a look at the change in participation rates year-on-year. These metrics are calculated by subtracting the 2017 participation rate from the 2018 participation rate for both tests, to determine the percentage change. These boxplots showcase the values of the change year on year. We can see that most of the changes were quite minor, with the values concentrated around the 0 mark. However, we do see three significant outliers for positive SAT participation increase with more than 20% increase. These three states are Colorado, Illinois and Rhode Island and Illinois and Colorado also saw a corresponding decrease in ACT participation 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When we noticed this daJon will share more </a:t>
            </a:r>
            <a:endParaRPr/>
          </a:p>
        </p:txBody>
      </p:sp>
      <p:sp>
        <p:nvSpPr>
          <p:cNvPr id="200" name="Google Shape;2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Jon</a:t>
            </a:r>
            <a:endParaRPr/>
          </a:p>
        </p:txBody>
      </p:sp>
      <p:sp>
        <p:nvSpPr>
          <p:cNvPr id="216" name="Google Shape;2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fb88c448d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8fb88c448d_5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Jon</a:t>
            </a:r>
            <a:endParaRPr/>
          </a:p>
        </p:txBody>
      </p:sp>
      <p:sp>
        <p:nvSpPr>
          <p:cNvPr id="231" name="Google Shape;2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fb88c448d_5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8fb88c448d_5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fb88c448d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sz="1200"/>
              <a:t>Rachel</a:t>
            </a:r>
            <a:endParaRPr sz="1200"/>
          </a:p>
          <a:p>
            <a:pPr indent="0" lvl="0" marL="89999" rtl="0" algn="l">
              <a:lnSpc>
                <a:spcPct val="110000"/>
              </a:lnSpc>
              <a:spcBef>
                <a:spcPts val="0"/>
              </a:spcBef>
              <a:spcAft>
                <a:spcPts val="0"/>
              </a:spcAft>
              <a:buNone/>
            </a:pPr>
            <a:r>
              <a:rPr lang="en-SG" sz="1200">
                <a:solidFill>
                  <a:srgbClr val="3F3F3F"/>
                </a:solidFill>
                <a:latin typeface="Libre Franklin"/>
                <a:ea typeface="Libre Franklin"/>
                <a:cs typeface="Libre Franklin"/>
                <a:sym typeface="Libre Franklin"/>
              </a:rPr>
              <a:t>ACT has long been a widely accepted test since 2001, and since SAT’s revamp in 2016, there has been also some growth in the participation rate, though there are areas that us, College Board, can explore further </a:t>
            </a:r>
            <a:endParaRPr sz="1200">
              <a:solidFill>
                <a:srgbClr val="3F3F3F"/>
              </a:solidFill>
              <a:latin typeface="Libre Franklin"/>
              <a:ea typeface="Libre Franklin"/>
              <a:cs typeface="Libre Franklin"/>
              <a:sym typeface="Libre Franklin"/>
            </a:endParaRPr>
          </a:p>
          <a:p>
            <a:pPr indent="0" lvl="0" marL="89999" rtl="0" algn="l">
              <a:lnSpc>
                <a:spcPct val="110000"/>
              </a:lnSpc>
              <a:spcBef>
                <a:spcPts val="0"/>
              </a:spcBef>
              <a:spcAft>
                <a:spcPts val="0"/>
              </a:spcAft>
              <a:buNone/>
            </a:pPr>
            <a:r>
              <a:t/>
            </a:r>
            <a:endParaRPr sz="1200">
              <a:solidFill>
                <a:srgbClr val="3F3F3F"/>
              </a:solidFill>
              <a:latin typeface="Libre Franklin"/>
              <a:ea typeface="Libre Franklin"/>
              <a:cs typeface="Libre Franklin"/>
              <a:sym typeface="Libre Franklin"/>
            </a:endParaRPr>
          </a:p>
          <a:p>
            <a:pPr indent="0" lvl="0" marL="89999" rtl="0" algn="l">
              <a:lnSpc>
                <a:spcPct val="110000"/>
              </a:lnSpc>
              <a:spcBef>
                <a:spcPts val="0"/>
              </a:spcBef>
              <a:spcAft>
                <a:spcPts val="0"/>
              </a:spcAft>
              <a:buNone/>
            </a:pPr>
            <a:r>
              <a:rPr lang="en-SG" sz="1200">
                <a:solidFill>
                  <a:srgbClr val="3F3F3F"/>
                </a:solidFill>
                <a:latin typeface="Libre Franklin"/>
                <a:ea typeface="Libre Franklin"/>
                <a:cs typeface="Libre Franklin"/>
                <a:sym typeface="Libre Franklin"/>
              </a:rPr>
              <a:t>Today, My team and I gather and examine the data  for 2017 and 2018 between SAT and ACT,   perform trend analysis to explore relationships between participation rates and average test scores by states.</a:t>
            </a:r>
            <a:endParaRPr sz="1200">
              <a:solidFill>
                <a:srgbClr val="3F3F3F"/>
              </a:solidFill>
              <a:latin typeface="Libre Franklin"/>
              <a:ea typeface="Libre Franklin"/>
              <a:cs typeface="Libre Franklin"/>
              <a:sym typeface="Libre Franklin"/>
            </a:endParaRPr>
          </a:p>
          <a:p>
            <a:pPr indent="0" lvl="0" marL="89999" rtl="0" algn="l">
              <a:lnSpc>
                <a:spcPct val="110000"/>
              </a:lnSpc>
              <a:spcBef>
                <a:spcPts val="0"/>
              </a:spcBef>
              <a:spcAft>
                <a:spcPts val="0"/>
              </a:spcAft>
              <a:buNone/>
            </a:pPr>
            <a:r>
              <a:t/>
            </a:r>
            <a:endParaRPr sz="1200">
              <a:solidFill>
                <a:srgbClr val="3F3F3F"/>
              </a:solidFill>
              <a:latin typeface="Libre Franklin"/>
              <a:ea typeface="Libre Franklin"/>
              <a:cs typeface="Libre Franklin"/>
              <a:sym typeface="Libre Franklin"/>
            </a:endParaRPr>
          </a:p>
          <a:p>
            <a:pPr indent="0" lvl="0" marL="89999" rtl="0" algn="l">
              <a:lnSpc>
                <a:spcPct val="110000"/>
              </a:lnSpc>
              <a:spcBef>
                <a:spcPts val="0"/>
              </a:spcBef>
              <a:spcAft>
                <a:spcPts val="0"/>
              </a:spcAft>
              <a:buNone/>
            </a:pPr>
            <a:r>
              <a:rPr lang="en-SG" sz="1200">
                <a:solidFill>
                  <a:srgbClr val="3F3F3F"/>
                </a:solidFill>
                <a:latin typeface="Libre Franklin"/>
                <a:ea typeface="Libre Franklin"/>
                <a:cs typeface="Libre Franklin"/>
                <a:sym typeface="Libre Franklin"/>
              </a:rPr>
              <a:t>With the observation, we did some research to look at the success of the states that had higher year-on year SAT participation rates, and finally provide some recommendations and areas to improve on SAT participation rates</a:t>
            </a:r>
            <a:endParaRPr sz="1200">
              <a:solidFill>
                <a:srgbClr val="3F3F3F"/>
              </a:solidFill>
              <a:latin typeface="Libre Franklin"/>
              <a:ea typeface="Libre Franklin"/>
              <a:cs typeface="Libre Franklin"/>
              <a:sym typeface="Libre Franklin"/>
            </a:endParaRPr>
          </a:p>
          <a:p>
            <a:pPr indent="0" lvl="0" marL="0" rtl="0" algn="l">
              <a:lnSpc>
                <a:spcPct val="110000"/>
              </a:lnSpc>
              <a:spcBef>
                <a:spcPts val="0"/>
              </a:spcBef>
              <a:spcAft>
                <a:spcPts val="0"/>
              </a:spcAft>
              <a:buClr>
                <a:schemeClr val="dk1"/>
              </a:buClr>
              <a:buSzPts val="1100"/>
              <a:buFont typeface="Arial"/>
              <a:buNone/>
            </a:pPr>
            <a:r>
              <a:t/>
            </a:r>
            <a:endParaRPr sz="1200">
              <a:solidFill>
                <a:srgbClr val="3F3F3F"/>
              </a:solidFill>
              <a:latin typeface="Libre Franklin"/>
              <a:ea typeface="Libre Franklin"/>
              <a:cs typeface="Libre Franklin"/>
              <a:sym typeface="Libre Franklin"/>
            </a:endParaRPr>
          </a:p>
        </p:txBody>
      </p:sp>
      <p:sp>
        <p:nvSpPr>
          <p:cNvPr id="101" name="Google Shape;101;g8fb88c448d_5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Rachel</a:t>
            </a:r>
            <a:endParaRPr/>
          </a:p>
          <a:p>
            <a:pPr indent="0" lvl="0" marL="0" rtl="0" algn="l">
              <a:spcBef>
                <a:spcPts val="0"/>
              </a:spcBef>
              <a:spcAft>
                <a:spcPts val="0"/>
              </a:spcAft>
              <a:buNone/>
            </a:pPr>
            <a:r>
              <a:rPr lang="en-SG"/>
              <a:t>In today’s presentation, I will take you through the data we have on hand,(Alexis will cover on how we process the data, and the limitations we have, Esther will share on what kind of exploratory analysis and </a:t>
            </a:r>
            <a:r>
              <a:rPr lang="en-SG">
                <a:solidFill>
                  <a:schemeClr val="dk1"/>
                </a:solidFill>
              </a:rPr>
              <a:t> how we go about doing it.</a:t>
            </a:r>
            <a:r>
              <a:rPr lang="en-SG"/>
              <a:t> </a:t>
            </a:r>
            <a:endParaRPr/>
          </a:p>
          <a:p>
            <a:pPr indent="0" lvl="0" marL="0" rtl="0" algn="l">
              <a:spcBef>
                <a:spcPts val="0"/>
              </a:spcBef>
              <a:spcAft>
                <a:spcPts val="0"/>
              </a:spcAft>
              <a:buNone/>
            </a:pPr>
            <a:r>
              <a:rPr lang="en-SG"/>
              <a:t>Finally, based on the observation, Jon will present our findings and recommendations</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fb88c448d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Rachel - we have the 4 data sets: Sat and Act data for year 2017 and 2018 each, describing the data</a:t>
            </a:r>
            <a:endParaRPr/>
          </a:p>
        </p:txBody>
      </p:sp>
      <p:sp>
        <p:nvSpPr>
          <p:cNvPr id="113" name="Google Shape;113;g8fb88c448d_5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fb88c448d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Rachel - Participation, Composite data type (Object)</a:t>
            </a:r>
            <a:endParaRPr/>
          </a:p>
          <a:p>
            <a:pPr indent="0" lvl="0" marL="0" rtl="0" algn="l">
              <a:spcBef>
                <a:spcPts val="0"/>
              </a:spcBef>
              <a:spcAft>
                <a:spcPts val="0"/>
              </a:spcAft>
              <a:buNone/>
            </a:pPr>
            <a:r>
              <a:rPr lang="en-SG"/>
              <a:t>51 rows - header row + 50 states </a:t>
            </a:r>
            <a:endParaRPr/>
          </a:p>
          <a:p>
            <a:pPr indent="0" lvl="0" marL="0" rtl="0" algn="l">
              <a:spcBef>
                <a:spcPts val="0"/>
              </a:spcBef>
              <a:spcAft>
                <a:spcPts val="0"/>
              </a:spcAft>
              <a:buNone/>
            </a:pPr>
            <a:r>
              <a:rPr lang="en-SG"/>
              <a:t>data look complete with no null values </a:t>
            </a:r>
            <a:endParaRPr/>
          </a:p>
          <a:p>
            <a:pPr indent="-298450" lvl="0" marL="457200" rtl="0" algn="l">
              <a:spcBef>
                <a:spcPts val="0"/>
              </a:spcBef>
              <a:spcAft>
                <a:spcPts val="0"/>
              </a:spcAft>
              <a:buSzPts val="1100"/>
              <a:buChar char="-"/>
            </a:pPr>
            <a:r>
              <a:rPr lang="en-SG"/>
              <a:t>additional data row (52 entries)</a:t>
            </a:r>
            <a:endParaRPr/>
          </a:p>
        </p:txBody>
      </p:sp>
      <p:sp>
        <p:nvSpPr>
          <p:cNvPr id="120" name="Google Shape;120;g8fb88c448d_5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fb88c448d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Rachel - 2018 Data looks more complete, again we look at the various data type for Participation. Next I’ll hand over to Alexis to take you through how we process our data</a:t>
            </a:r>
            <a:endParaRPr/>
          </a:p>
        </p:txBody>
      </p:sp>
      <p:sp>
        <p:nvSpPr>
          <p:cNvPr id="131" name="Google Shape;131;g8fb88c448d_5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fb88c448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Alexis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Data errors - outlying minimum values for ACT Science score and SAT math scores, and a typo in the ACT composite score.</a:t>
            </a:r>
            <a:endParaRPr/>
          </a:p>
          <a:p>
            <a:pPr indent="0" lvl="0" marL="0" rtl="0" algn="l">
              <a:spcBef>
                <a:spcPts val="0"/>
              </a:spcBef>
              <a:spcAft>
                <a:spcPts val="0"/>
              </a:spcAft>
              <a:buNone/>
            </a:pPr>
            <a:r>
              <a:rPr lang="en-SG"/>
              <a:t>Datatypes - because of the % sign, the participation rates were all read as strings, making it difficult to perform statistical analyses. We performed a function across the column to remove the sign and converted the participation rates to floats.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additional rows - </a:t>
            </a:r>
            <a:r>
              <a:rPr lang="en-SG">
                <a:solidFill>
                  <a:schemeClr val="dk1"/>
                </a:solidFill>
              </a:rPr>
              <a:t>- row index 0 national in  act 2017 csv removed</a:t>
            </a:r>
            <a:endParaRPr/>
          </a:p>
          <a:p>
            <a:pPr indent="0" lvl="0" marL="0" rtl="0" algn="l">
              <a:spcBef>
                <a:spcPts val="0"/>
              </a:spcBef>
              <a:spcAft>
                <a:spcPts val="0"/>
              </a:spcAft>
              <a:buNone/>
            </a:pPr>
            <a:r>
              <a:rPr lang="en-SG"/>
              <a:t>Columns were renamed to remove spaces and standardise the naming convention across datasets, and rows removed to facilitate the merging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All datasets were combined into a final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Verbally explain what we changed/what error was identified</a:t>
            </a:r>
            <a:endParaRPr/>
          </a:p>
          <a:p>
            <a:pPr indent="-298450" lvl="0" marL="457200" rtl="0" algn="l">
              <a:spcBef>
                <a:spcPts val="0"/>
              </a:spcBef>
              <a:spcAft>
                <a:spcPts val="0"/>
              </a:spcAft>
              <a:buSzPts val="1100"/>
              <a:buChar char="-"/>
            </a:pPr>
            <a:r>
              <a:rPr lang="en-SG"/>
              <a:t>Maryland data etc, the feature we find in data</a:t>
            </a:r>
            <a:endParaRPr/>
          </a:p>
          <a:p>
            <a:pPr indent="-298450" lvl="0" marL="457200" rtl="0" algn="l">
              <a:spcBef>
                <a:spcPts val="0"/>
              </a:spcBef>
              <a:spcAft>
                <a:spcPts val="0"/>
              </a:spcAft>
              <a:buSzPts val="1100"/>
              <a:buChar char="-"/>
            </a:pPr>
            <a:r>
              <a:t/>
            </a:r>
            <a:endParaRPr/>
          </a:p>
        </p:txBody>
      </p:sp>
      <p:sp>
        <p:nvSpPr>
          <p:cNvPr id="140" name="Google Shape;140;g8fb88c448d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fb88c448d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Alexis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Before we go into the analysis, we should consider the limitations of the data that we have available, as this will necessarily influence the types of conclusions we are able to draw</a:t>
            </a:r>
            <a:endParaRPr/>
          </a:p>
          <a:p>
            <a:pPr indent="0" lvl="0" marL="0" rtl="0" algn="l">
              <a:spcBef>
                <a:spcPts val="0"/>
              </a:spcBef>
              <a:spcAft>
                <a:spcPts val="0"/>
              </a:spcAft>
              <a:buNone/>
            </a:pPr>
            <a:r>
              <a:t/>
            </a:r>
            <a:endParaRPr/>
          </a:p>
        </p:txBody>
      </p:sp>
      <p:sp>
        <p:nvSpPr>
          <p:cNvPr id="146" name="Google Shape;146;g8fb88c448d_3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fb88c448d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8fb88c448d_5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4246034" y="-1040553"/>
            <a:ext cx="3760891" cy="10058400"/>
          </a:xfrm>
          <a:prstGeom prst="rect">
            <a:avLst/>
          </a:prstGeom>
          <a:noFill/>
          <a:ln>
            <a:noFill/>
          </a:ln>
        </p:spPr>
        <p:txBody>
          <a:bodyPr anchorCtr="0" anchor="t" bIns="0" lIns="45700" spcFirstLastPara="1" rIns="45700" wrap="square" tIns="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2" name="Shape 32"/>
        <p:cNvGrpSpPr/>
        <p:nvPr/>
      </p:nvGrpSpPr>
      <p:grpSpPr>
        <a:xfrm>
          <a:off x="0" y="0"/>
          <a:ext cx="0" cy="0"/>
          <a:chOff x="0" y="0"/>
          <a:chExt cx="0" cy="0"/>
        </a:xfrm>
      </p:grpSpPr>
      <p:sp>
        <p:nvSpPr>
          <p:cNvPr id="33" name="Google Shape;33;p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7" name="Shape 37"/>
        <p:cNvGrpSpPr/>
        <p:nvPr/>
      </p:nvGrpSpPr>
      <p:grpSpPr>
        <a:xfrm>
          <a:off x="0" y="0"/>
          <a:ext cx="0" cy="0"/>
          <a:chOff x="0" y="0"/>
          <a:chExt cx="0" cy="0"/>
        </a:xfrm>
      </p:grpSpPr>
      <p:sp>
        <p:nvSpPr>
          <p:cNvPr id="38" name="Google Shape;38;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41" name="Google Shape;41;p6"/>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42" name="Google Shape;42;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7"/>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8"/>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7" name="Google Shape;57;p8"/>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8" name="Google Shape;58;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9"/>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9"/>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10"/>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72" name="Google Shape;72;p10"/>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SG"/>
              <a:t>‹#›</a:t>
            </a:fld>
            <a:endParaRPr/>
          </a:p>
        </p:txBody>
      </p:sp>
      <p:cxnSp>
        <p:nvCxnSpPr>
          <p:cNvPr id="12" name="Google Shape;12;p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edweek.org/ew/articles/2018/10/31/sat-scores-rise-as-number-of-test-takers.html" TargetMode="External"/><Relationship Id="rId4" Type="http://schemas.openxmlformats.org/officeDocument/2006/relationships/hyperlink" Target="https://www.chicagotribune.com/news/ct-illinois-chooses-sat-met-20160211-story.html" TargetMode="External"/><Relationship Id="rId5" Type="http://schemas.openxmlformats.org/officeDocument/2006/relationships/hyperlink" Target="https://co.chalkbeat.org/2015/12/23/21092477/goodbye-act-hello-sat-a-significant-change-for-colorado-high-schoolers" TargetMode="External"/><Relationship Id="rId6" Type="http://schemas.openxmlformats.org/officeDocument/2006/relationships/hyperlink" Target="https://www.edweek.org/ew/section/multimedia/states-require-students-take-sat-or-act.html" TargetMode="External"/><Relationship Id="rId7" Type="http://schemas.openxmlformats.org/officeDocument/2006/relationships/hyperlink" Target="https://www.chicagotribune.com/news/ct-illinois-chooses-sat-met-20160211-sto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blog.collegevine.com/here-are-the-average-sat-scores-by-state/" TargetMode="External"/><Relationship Id="rId4" Type="http://schemas.openxmlformats.org/officeDocument/2006/relationships/hyperlink" Target="https://www.act.org/content/dam/act/unsecured/documents/cccr2017/ACT_2017-Average_Scores_by_State.pdf" TargetMode="External"/><Relationship Id="rId5" Type="http://schemas.openxmlformats.org/officeDocument/2006/relationships/hyperlink" Target="https://www.act.org/content/dam/act/unsecured/documents/cccr2017/ACT_2017-Average_Scores_by_State.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3"/>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3"/>
          <p:cNvSpPr txBox="1"/>
          <p:nvPr>
            <p:ph type="ctrTitle"/>
          </p:nvPr>
        </p:nvSpPr>
        <p:spPr>
          <a:xfrm>
            <a:off x="5289754" y="2480812"/>
            <a:ext cx="6253317" cy="1844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2626"/>
              </a:buClr>
              <a:buSzPts val="5400"/>
              <a:buFont typeface="Bookman Old Style"/>
              <a:buNone/>
            </a:pPr>
            <a:r>
              <a:rPr lang="en-SG" sz="5400"/>
              <a:t>SAT &amp; ACT Analysis</a:t>
            </a:r>
            <a:endParaRPr/>
          </a:p>
        </p:txBody>
      </p:sp>
      <p:pic>
        <p:nvPicPr>
          <p:cNvPr descr="stairs, hand rail, and abstract object along the wall" id="96" name="Google Shape;96;p13"/>
          <p:cNvPicPr preferRelativeResize="0"/>
          <p:nvPr/>
        </p:nvPicPr>
        <p:blipFill rotWithShape="1">
          <a:blip r:embed="rId3">
            <a:alphaModFix/>
          </a:blip>
          <a:srcRect b="0" l="0" r="0" t="0"/>
          <a:stretch/>
        </p:blipFill>
        <p:spPr>
          <a:xfrm>
            <a:off x="-1" y="1"/>
            <a:ext cx="4635315" cy="6857999"/>
          </a:xfrm>
          <a:prstGeom prst="rect">
            <a:avLst/>
          </a:prstGeom>
          <a:noFill/>
          <a:ln>
            <a:noFill/>
          </a:ln>
        </p:spPr>
      </p:pic>
      <p:cxnSp>
        <p:nvCxnSpPr>
          <p:cNvPr id="97" name="Google Shape;97;p13"/>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sp>
        <p:nvSpPr>
          <p:cNvPr id="98" name="Google Shape;98;p13"/>
          <p:cNvSpPr txBox="1"/>
          <p:nvPr/>
        </p:nvSpPr>
        <p:spPr>
          <a:xfrm>
            <a:off x="5358753" y="4582499"/>
            <a:ext cx="6115317" cy="184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62626"/>
              </a:buClr>
              <a:buSzPts val="1400"/>
              <a:buFont typeface="Arial"/>
              <a:buNone/>
            </a:pPr>
            <a:r>
              <a:rPr lang="en-SG">
                <a:solidFill>
                  <a:srgbClr val="262626"/>
                </a:solidFill>
              </a:rPr>
              <a:t>By</a:t>
            </a:r>
            <a:r>
              <a:rPr b="0" i="0" lang="en-SG" sz="1400" u="none" cap="none" strike="noStrike">
                <a:solidFill>
                  <a:srgbClr val="262626"/>
                </a:solidFill>
                <a:latin typeface="Arial"/>
                <a:ea typeface="Arial"/>
                <a:cs typeface="Arial"/>
                <a:sym typeface="Arial"/>
              </a:rPr>
              <a:t> Esther, Alexis, Rachel and Jo</a:t>
            </a:r>
            <a:r>
              <a:rPr lang="en-SG">
                <a:solidFill>
                  <a:srgbClr val="262626"/>
                </a:solidFill>
              </a:rPr>
              <a:t>n</a:t>
            </a:r>
            <a:r>
              <a:rPr b="0" i="0" lang="en-SG" sz="1400" u="none" cap="none" strike="noStrike">
                <a:solidFill>
                  <a:srgbClr val="262626"/>
                </a:solidFill>
                <a:latin typeface="Arial"/>
                <a:ea typeface="Arial"/>
                <a:cs typeface="Arial"/>
                <a:sym typeface="Arial"/>
              </a:rPr>
              <a:t>athon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278476" cy="145075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Bookman Old Style"/>
              <a:buNone/>
            </a:pPr>
            <a:r>
              <a:rPr lang="en-SG" sz="2400"/>
              <a:t>In both 2017 and 2018, the </a:t>
            </a:r>
            <a:r>
              <a:rPr lang="en-SG" sz="2400">
                <a:solidFill>
                  <a:srgbClr val="C00000"/>
                </a:solidFill>
              </a:rPr>
              <a:t>ACT had a higher median participation rate </a:t>
            </a:r>
            <a:r>
              <a:rPr lang="en-SG" sz="2400"/>
              <a:t>than the</a:t>
            </a:r>
            <a:r>
              <a:rPr lang="en-SG" sz="2400"/>
              <a:t> SAT. </a:t>
            </a:r>
            <a:endParaRPr/>
          </a:p>
        </p:txBody>
      </p:sp>
      <p:pic>
        <p:nvPicPr>
          <p:cNvPr id="163" name="Google Shape;163;p22"/>
          <p:cNvPicPr preferRelativeResize="0"/>
          <p:nvPr/>
        </p:nvPicPr>
        <p:blipFill rotWithShape="1">
          <a:blip r:embed="rId3">
            <a:alphaModFix/>
          </a:blip>
          <a:srcRect b="0" l="0" r="0" t="0"/>
          <a:stretch/>
        </p:blipFill>
        <p:spPr>
          <a:xfrm>
            <a:off x="2665062" y="2106237"/>
            <a:ext cx="6551193" cy="4116333"/>
          </a:xfrm>
          <a:prstGeom prst="rect">
            <a:avLst/>
          </a:prstGeom>
          <a:noFill/>
          <a:ln>
            <a:noFill/>
          </a:ln>
        </p:spPr>
      </p:pic>
      <p:cxnSp>
        <p:nvCxnSpPr>
          <p:cNvPr id="164" name="Google Shape;164;p22"/>
          <p:cNvCxnSpPr/>
          <p:nvPr/>
        </p:nvCxnSpPr>
        <p:spPr>
          <a:xfrm>
            <a:off x="6087664" y="2496710"/>
            <a:ext cx="0" cy="3348000"/>
          </a:xfrm>
          <a:prstGeom prst="straightConnector1">
            <a:avLst/>
          </a:prstGeom>
          <a:noFill/>
          <a:ln cap="flat" cmpd="sng" w="12700">
            <a:solidFill>
              <a:srgbClr val="A5A5A5"/>
            </a:solidFill>
            <a:prstDash val="dash"/>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520477" y="269801"/>
            <a:ext cx="6249975" cy="5955900"/>
          </a:xfrm>
          <a:prstGeom prst="rect">
            <a:avLst/>
          </a:prstGeom>
          <a:noFill/>
          <a:ln>
            <a:noFill/>
          </a:ln>
        </p:spPr>
      </p:pic>
      <p:sp>
        <p:nvSpPr>
          <p:cNvPr id="170" name="Google Shape;170;p23"/>
          <p:cNvSpPr/>
          <p:nvPr/>
        </p:nvSpPr>
        <p:spPr>
          <a:xfrm>
            <a:off x="877294" y="883880"/>
            <a:ext cx="210000" cy="2083500"/>
          </a:xfrm>
          <a:prstGeom prst="rect">
            <a:avLst/>
          </a:prstGeom>
          <a:noFill/>
          <a:ln cap="flat"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1" name="Google Shape;171;p23"/>
          <p:cNvSpPr/>
          <p:nvPr/>
        </p:nvSpPr>
        <p:spPr>
          <a:xfrm>
            <a:off x="4113727" y="873462"/>
            <a:ext cx="210000" cy="2083500"/>
          </a:xfrm>
          <a:prstGeom prst="rect">
            <a:avLst/>
          </a:prstGeom>
          <a:noFill/>
          <a:ln cap="flat"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2" name="Google Shape;172;p23"/>
          <p:cNvSpPr/>
          <p:nvPr/>
        </p:nvSpPr>
        <p:spPr>
          <a:xfrm>
            <a:off x="6451859" y="1758987"/>
            <a:ext cx="210000" cy="1208400"/>
          </a:xfrm>
          <a:prstGeom prst="rect">
            <a:avLst/>
          </a:prstGeom>
          <a:noFill/>
          <a:ln cap="flat" cmpd="sng" w="15875">
            <a:solidFill>
              <a:srgbClr val="3399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3" name="Google Shape;173;p23"/>
          <p:cNvSpPr/>
          <p:nvPr/>
        </p:nvSpPr>
        <p:spPr>
          <a:xfrm>
            <a:off x="3196311" y="3630745"/>
            <a:ext cx="223200" cy="2316300"/>
          </a:xfrm>
          <a:prstGeom prst="rect">
            <a:avLst/>
          </a:prstGeom>
          <a:noFill/>
          <a:ln cap="flat"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4" name="Google Shape;174;p23"/>
          <p:cNvSpPr/>
          <p:nvPr/>
        </p:nvSpPr>
        <p:spPr>
          <a:xfrm>
            <a:off x="6451859" y="3543929"/>
            <a:ext cx="223200" cy="2403000"/>
          </a:xfrm>
          <a:prstGeom prst="rect">
            <a:avLst/>
          </a:prstGeom>
          <a:noFill/>
          <a:ln cap="flat" cmpd="sng" w="1587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5" name="Google Shape;175;p23"/>
          <p:cNvSpPr txBox="1"/>
          <p:nvPr>
            <p:ph idx="4294967295" type="title"/>
          </p:nvPr>
        </p:nvSpPr>
        <p:spPr>
          <a:xfrm>
            <a:off x="7285302" y="2956950"/>
            <a:ext cx="42192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C00000"/>
              </a:buClr>
              <a:buSzPts val="2400"/>
              <a:buFont typeface="Bookman Old Style"/>
              <a:buNone/>
            </a:pPr>
            <a:r>
              <a:rPr lang="en-SG" sz="2200">
                <a:solidFill>
                  <a:srgbClr val="C00000"/>
                </a:solidFill>
              </a:rPr>
              <a:t>A third of the states had 100% ACT participation in 2017 and 2018</a:t>
            </a:r>
            <a:r>
              <a:rPr lang="en-SG" sz="2200"/>
              <a:t>. Mirroring this, a similar proportion of states have low SAT participation rate in both years. </a:t>
            </a:r>
            <a:endParaRPr sz="2200"/>
          </a:p>
          <a:p>
            <a:pPr indent="0" lvl="0" marL="0" rtl="0" algn="l">
              <a:lnSpc>
                <a:spcPct val="90000"/>
              </a:lnSpc>
              <a:spcBef>
                <a:spcPts val="0"/>
              </a:spcBef>
              <a:spcAft>
                <a:spcPts val="0"/>
              </a:spcAft>
              <a:buClr>
                <a:srgbClr val="C00000"/>
              </a:buClr>
              <a:buSzPts val="2400"/>
              <a:buFont typeface="Bookman Old Style"/>
              <a:buNone/>
            </a:pPr>
            <a:r>
              <a:t/>
            </a:r>
            <a:endParaRPr sz="2200"/>
          </a:p>
          <a:p>
            <a:pPr indent="0" lvl="0" marL="0" rtl="0" algn="l">
              <a:lnSpc>
                <a:spcPct val="90000"/>
              </a:lnSpc>
              <a:spcBef>
                <a:spcPts val="0"/>
              </a:spcBef>
              <a:spcAft>
                <a:spcPts val="0"/>
              </a:spcAft>
              <a:buClr>
                <a:srgbClr val="C00000"/>
              </a:buClr>
              <a:buSzPts val="2400"/>
              <a:buFont typeface="Bookman Old Style"/>
              <a:buNone/>
            </a:pPr>
            <a:r>
              <a:rPr lang="en-SG" sz="2200"/>
              <a:t>Notably, the number of states with strong SAT participation has increased in 2018.</a:t>
            </a:r>
            <a:endParaRPr sz="4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4"/>
          <p:cNvPicPr preferRelativeResize="0"/>
          <p:nvPr/>
        </p:nvPicPr>
        <p:blipFill rotWithShape="1">
          <a:blip r:embed="rId3">
            <a:alphaModFix/>
          </a:blip>
          <a:srcRect b="0" l="0" r="0" t="0"/>
          <a:stretch/>
        </p:blipFill>
        <p:spPr>
          <a:xfrm>
            <a:off x="916257" y="223460"/>
            <a:ext cx="6827160" cy="6061103"/>
          </a:xfrm>
          <a:prstGeom prst="rect">
            <a:avLst/>
          </a:prstGeom>
          <a:noFill/>
          <a:ln>
            <a:noFill/>
          </a:ln>
        </p:spPr>
      </p:pic>
      <p:sp>
        <p:nvSpPr>
          <p:cNvPr id="181" name="Google Shape;181;p24"/>
          <p:cNvSpPr/>
          <p:nvPr/>
        </p:nvSpPr>
        <p:spPr>
          <a:xfrm>
            <a:off x="2038027" y="2665709"/>
            <a:ext cx="681926" cy="232474"/>
          </a:xfrm>
          <a:prstGeom prst="rect">
            <a:avLst/>
          </a:prstGeom>
          <a:noFill/>
          <a:ln cap="flat" cmpd="sng" w="222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highlight>
                <a:srgbClr val="008000"/>
              </a:highlight>
              <a:latin typeface="Libre Franklin"/>
              <a:ea typeface="Libre Franklin"/>
              <a:cs typeface="Libre Franklin"/>
              <a:sym typeface="Libre Franklin"/>
            </a:endParaRPr>
          </a:p>
        </p:txBody>
      </p:sp>
      <p:sp>
        <p:nvSpPr>
          <p:cNvPr id="182" name="Google Shape;182;p24"/>
          <p:cNvSpPr/>
          <p:nvPr/>
        </p:nvSpPr>
        <p:spPr>
          <a:xfrm>
            <a:off x="4065722" y="3794502"/>
            <a:ext cx="227309" cy="1141708"/>
          </a:xfrm>
          <a:prstGeom prst="rect">
            <a:avLst/>
          </a:prstGeom>
          <a:noFill/>
          <a:ln cap="flat" cmpd="sng" w="222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highlight>
                <a:srgbClr val="008000"/>
              </a:highlight>
              <a:latin typeface="Libre Franklin"/>
              <a:ea typeface="Libre Franklin"/>
              <a:cs typeface="Libre Franklin"/>
              <a:sym typeface="Libre Franklin"/>
            </a:endParaRPr>
          </a:p>
        </p:txBody>
      </p:sp>
      <p:sp>
        <p:nvSpPr>
          <p:cNvPr id="183" name="Google Shape;183;p24"/>
          <p:cNvSpPr txBox="1"/>
          <p:nvPr/>
        </p:nvSpPr>
        <p:spPr>
          <a:xfrm>
            <a:off x="8183104" y="883402"/>
            <a:ext cx="3758339" cy="44712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200"/>
              <a:buFont typeface="Bookman Old Style"/>
              <a:buNone/>
            </a:pPr>
            <a:r>
              <a:rPr lang="en-SG" sz="2200">
                <a:solidFill>
                  <a:srgbClr val="C00000"/>
                </a:solidFill>
                <a:latin typeface="Bookman Old Style"/>
                <a:ea typeface="Bookman Old Style"/>
                <a:cs typeface="Bookman Old Style"/>
                <a:sym typeface="Bookman Old Style"/>
              </a:rPr>
              <a:t>No evidence of prior year SAT test score positively correlating to SAT participation</a:t>
            </a:r>
            <a:endParaRPr>
              <a:solidFill>
                <a:srgbClr val="980000"/>
              </a:solidFill>
            </a:endParaRPr>
          </a:p>
          <a:p>
            <a:pPr indent="0" lvl="0" marL="0" marR="0" rtl="0" algn="l">
              <a:lnSpc>
                <a:spcPct val="90000"/>
              </a:lnSpc>
              <a:spcBef>
                <a:spcPts val="0"/>
              </a:spcBef>
              <a:spcAft>
                <a:spcPts val="0"/>
              </a:spcAft>
              <a:buClr>
                <a:srgbClr val="3F3F3F"/>
              </a:buClr>
              <a:buSzPts val="2200"/>
              <a:buFont typeface="Bookman Old Style"/>
              <a:buNone/>
            </a:pPr>
            <a:r>
              <a:t/>
            </a:r>
            <a:endParaRPr b="0" i="0" sz="2200" u="none" cap="none" strike="noStrike">
              <a:solidFill>
                <a:srgbClr val="3F3F3F"/>
              </a:solidFill>
              <a:latin typeface="Bookman Old Style"/>
              <a:ea typeface="Bookman Old Style"/>
              <a:cs typeface="Bookman Old Style"/>
              <a:sym typeface="Bookman Old Style"/>
            </a:endParaRPr>
          </a:p>
          <a:p>
            <a:pPr indent="0" lvl="0" marL="0" marR="0" rtl="0" algn="l">
              <a:lnSpc>
                <a:spcPct val="90000"/>
              </a:lnSpc>
              <a:spcBef>
                <a:spcPts val="0"/>
              </a:spcBef>
              <a:spcAft>
                <a:spcPts val="0"/>
              </a:spcAft>
              <a:buClr>
                <a:srgbClr val="3F3F3F"/>
              </a:buClr>
              <a:buSzPts val="2200"/>
              <a:buFont typeface="Bookman Old Style"/>
              <a:buNone/>
            </a:pPr>
            <a:r>
              <a:t/>
            </a:r>
            <a:endParaRPr b="0" i="0" sz="2200" u="none" cap="none" strike="noStrike">
              <a:solidFill>
                <a:srgbClr val="3F3F3F"/>
              </a:solidFill>
              <a:latin typeface="Bookman Old Style"/>
              <a:ea typeface="Bookman Old Style"/>
              <a:cs typeface="Bookman Old Style"/>
              <a:sym typeface="Bookman Old Style"/>
            </a:endParaRPr>
          </a:p>
          <a:p>
            <a:pPr indent="-342900" lvl="0" marL="342900" marR="0" rtl="0" algn="l">
              <a:lnSpc>
                <a:spcPct val="90000"/>
              </a:lnSpc>
              <a:spcBef>
                <a:spcPts val="0"/>
              </a:spcBef>
              <a:spcAft>
                <a:spcPts val="0"/>
              </a:spcAft>
              <a:buClr>
                <a:srgbClr val="3F3F3F"/>
              </a:buClr>
              <a:buSzPts val="1600"/>
              <a:buFont typeface="Arial"/>
              <a:buChar char="•"/>
            </a:pPr>
            <a:r>
              <a:rPr b="0" i="0" lang="en-SG" sz="1600" u="none" cap="none" strike="noStrike">
                <a:solidFill>
                  <a:srgbClr val="3F3F3F"/>
                </a:solidFill>
                <a:latin typeface="Arial"/>
                <a:ea typeface="Arial"/>
                <a:cs typeface="Arial"/>
                <a:sym typeface="Arial"/>
              </a:rPr>
              <a:t>High SAT scores in 2017 does not correlate to high SAT participation rate in 2018. </a:t>
            </a:r>
            <a:r>
              <a:rPr lang="en-SG" sz="1600">
                <a:solidFill>
                  <a:srgbClr val="3F3F3F"/>
                </a:solidFill>
              </a:rPr>
              <a:t>In fact, negative correlation is observed.</a:t>
            </a:r>
            <a:endParaRPr/>
          </a:p>
          <a:p>
            <a:pPr indent="-241300" lvl="0" marL="342900" marR="0" rtl="0" algn="l">
              <a:lnSpc>
                <a:spcPct val="90000"/>
              </a:lnSpc>
              <a:spcBef>
                <a:spcPts val="0"/>
              </a:spcBef>
              <a:spcAft>
                <a:spcPts val="0"/>
              </a:spcAft>
              <a:buClr>
                <a:srgbClr val="3F3F3F"/>
              </a:buClr>
              <a:buSzPts val="1600"/>
              <a:buFont typeface="Arial"/>
              <a:buNone/>
            </a:pPr>
            <a:r>
              <a:t/>
            </a:r>
            <a:endParaRPr b="0" i="0" sz="1600" u="none" cap="none" strike="noStrike">
              <a:solidFill>
                <a:srgbClr val="3F3F3F"/>
              </a:solidFill>
              <a:latin typeface="Arial"/>
              <a:ea typeface="Arial"/>
              <a:cs typeface="Arial"/>
              <a:sym typeface="Arial"/>
            </a:endParaRPr>
          </a:p>
          <a:p>
            <a:pPr indent="-342900" lvl="0" marL="342900" marR="0" rtl="0" algn="l">
              <a:lnSpc>
                <a:spcPct val="90000"/>
              </a:lnSpc>
              <a:spcBef>
                <a:spcPts val="0"/>
              </a:spcBef>
              <a:spcAft>
                <a:spcPts val="0"/>
              </a:spcAft>
              <a:buClr>
                <a:srgbClr val="3F3F3F"/>
              </a:buClr>
              <a:buSzPts val="1600"/>
              <a:buFont typeface="Arial"/>
              <a:buChar char="•"/>
            </a:pPr>
            <a:r>
              <a:rPr b="0" i="0" lang="en-SG" sz="1600" u="none" cap="none" strike="noStrike">
                <a:solidFill>
                  <a:srgbClr val="3F3F3F"/>
                </a:solidFill>
                <a:latin typeface="Arial"/>
                <a:ea typeface="Arial"/>
                <a:cs typeface="Arial"/>
                <a:sym typeface="Arial"/>
              </a:rPr>
              <a:t>Similarly, low ACT scores in 2017 also does not correlate to high SAT 2018 participation.</a:t>
            </a:r>
            <a:endParaRPr b="0" i="0" sz="1600" u="none" cap="none" strike="noStrike">
              <a:solidFill>
                <a:srgbClr val="3F3F3F"/>
              </a:solidFill>
              <a:latin typeface="Arial"/>
              <a:ea typeface="Arial"/>
              <a:cs typeface="Arial"/>
              <a:sym typeface="Arial"/>
            </a:endParaRPr>
          </a:p>
          <a:p>
            <a:pPr indent="0" lvl="0" marL="0" marR="0" rtl="0" algn="l">
              <a:lnSpc>
                <a:spcPct val="90000"/>
              </a:lnSpc>
              <a:spcBef>
                <a:spcPts val="0"/>
              </a:spcBef>
              <a:spcAft>
                <a:spcPts val="0"/>
              </a:spcAft>
              <a:buNone/>
            </a:pPr>
            <a:r>
              <a:t/>
            </a:r>
            <a:endParaRPr sz="1600">
              <a:solidFill>
                <a:srgbClr val="3F3F3F"/>
              </a:solidFill>
            </a:endParaRPr>
          </a:p>
          <a:p>
            <a:pPr indent="0" lvl="0" marL="0" marR="0" rtl="0" algn="l">
              <a:lnSpc>
                <a:spcPct val="90000"/>
              </a:lnSpc>
              <a:spcBef>
                <a:spcPts val="0"/>
              </a:spcBef>
              <a:spcAft>
                <a:spcPts val="0"/>
              </a:spcAft>
              <a:buNone/>
            </a:pPr>
            <a:r>
              <a:t/>
            </a:r>
            <a:endParaRPr sz="1600">
              <a:solidFill>
                <a:srgbClr val="3F3F3F"/>
              </a:solidFill>
            </a:endParaRPr>
          </a:p>
          <a:p>
            <a:pPr indent="0" lvl="0" marL="0" marR="0" rtl="0" algn="l">
              <a:lnSpc>
                <a:spcPct val="90000"/>
              </a:lnSpc>
              <a:spcBef>
                <a:spcPts val="0"/>
              </a:spcBef>
              <a:spcAft>
                <a:spcPts val="0"/>
              </a:spcAft>
              <a:buNone/>
            </a:pPr>
            <a:r>
              <a:t/>
            </a:r>
            <a:endParaRPr sz="1600">
              <a:solidFill>
                <a:srgbClr val="3F3F3F"/>
              </a:solidFill>
            </a:endParaRPr>
          </a:p>
          <a:p>
            <a:pPr indent="0" lvl="0" marL="0" marR="0" rtl="0" algn="l">
              <a:lnSpc>
                <a:spcPct val="90000"/>
              </a:lnSpc>
              <a:spcBef>
                <a:spcPts val="0"/>
              </a:spcBef>
              <a:spcAft>
                <a:spcPts val="0"/>
              </a:spcAft>
              <a:buClr>
                <a:srgbClr val="3F3F3F"/>
              </a:buClr>
              <a:buSzPts val="2200"/>
              <a:buFont typeface="Bookman Old Style"/>
              <a:buNone/>
            </a:pPr>
            <a:r>
              <a:t/>
            </a:r>
            <a:endParaRPr b="0" i="0" sz="2200" u="none" cap="none" strike="noStrike">
              <a:solidFill>
                <a:srgbClr val="3F3F3F"/>
              </a:solidFill>
              <a:latin typeface="Bookman Old Style"/>
              <a:ea typeface="Bookman Old Style"/>
              <a:cs typeface="Bookman Old Style"/>
              <a:sym typeface="Bookman Old Style"/>
            </a:endParaRPr>
          </a:p>
          <a:p>
            <a:pPr indent="0" lvl="0" marL="0" marR="0" rtl="0" algn="l">
              <a:lnSpc>
                <a:spcPct val="90000"/>
              </a:lnSpc>
              <a:spcBef>
                <a:spcPts val="0"/>
              </a:spcBef>
              <a:spcAft>
                <a:spcPts val="0"/>
              </a:spcAft>
              <a:buClr>
                <a:srgbClr val="3F3F3F"/>
              </a:buClr>
              <a:buSzPts val="2200"/>
              <a:buFont typeface="Bookman Old Style"/>
              <a:buNone/>
            </a:pPr>
            <a:r>
              <a:t/>
            </a:r>
            <a:endParaRPr b="0" i="0" sz="2200" u="none" cap="none" strike="noStrike">
              <a:solidFill>
                <a:srgbClr val="3F3F3F"/>
              </a:solidFill>
              <a:latin typeface="Bookman Old Style"/>
              <a:ea typeface="Bookman Old Style"/>
              <a:cs typeface="Bookman Old Style"/>
              <a:sym typeface="Bookman Old Style"/>
            </a:endParaRPr>
          </a:p>
        </p:txBody>
      </p:sp>
      <p:cxnSp>
        <p:nvCxnSpPr>
          <p:cNvPr id="184" name="Google Shape;184;p24"/>
          <p:cNvCxnSpPr/>
          <p:nvPr/>
        </p:nvCxnSpPr>
        <p:spPr>
          <a:xfrm>
            <a:off x="8296712" y="2394358"/>
            <a:ext cx="3431100"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5"/>
          <p:cNvPicPr preferRelativeResize="0"/>
          <p:nvPr/>
        </p:nvPicPr>
        <p:blipFill rotWithShape="1">
          <a:blip r:embed="rId3">
            <a:alphaModFix/>
          </a:blip>
          <a:srcRect b="0" l="0" r="0" t="0"/>
          <a:stretch/>
        </p:blipFill>
        <p:spPr>
          <a:xfrm>
            <a:off x="916257" y="223460"/>
            <a:ext cx="6827159" cy="6061103"/>
          </a:xfrm>
          <a:prstGeom prst="rect">
            <a:avLst/>
          </a:prstGeom>
          <a:noFill/>
          <a:ln>
            <a:noFill/>
          </a:ln>
        </p:spPr>
      </p:pic>
      <p:sp>
        <p:nvSpPr>
          <p:cNvPr id="190" name="Google Shape;190;p25"/>
          <p:cNvSpPr/>
          <p:nvPr/>
        </p:nvSpPr>
        <p:spPr>
          <a:xfrm>
            <a:off x="4065725" y="3560325"/>
            <a:ext cx="227400" cy="232500"/>
          </a:xfrm>
          <a:prstGeom prst="rect">
            <a:avLst/>
          </a:prstGeom>
          <a:noFill/>
          <a:ln cap="flat" cmpd="sng" w="222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highlight>
                <a:srgbClr val="008000"/>
              </a:highlight>
              <a:latin typeface="Libre Franklin"/>
              <a:ea typeface="Libre Franklin"/>
              <a:cs typeface="Libre Franklin"/>
              <a:sym typeface="Libre Franklin"/>
            </a:endParaRPr>
          </a:p>
        </p:txBody>
      </p:sp>
      <p:sp>
        <p:nvSpPr>
          <p:cNvPr id="191" name="Google Shape;191;p25"/>
          <p:cNvSpPr txBox="1"/>
          <p:nvPr/>
        </p:nvSpPr>
        <p:spPr>
          <a:xfrm>
            <a:off x="8183100" y="883400"/>
            <a:ext cx="4008900" cy="447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200"/>
              <a:buFont typeface="Bookman Old Style"/>
              <a:buNone/>
            </a:pPr>
            <a:r>
              <a:rPr lang="en-SG" sz="2200">
                <a:solidFill>
                  <a:srgbClr val="C00000"/>
                </a:solidFill>
                <a:latin typeface="Bookman Old Style"/>
                <a:ea typeface="Bookman Old Style"/>
                <a:cs typeface="Bookman Old Style"/>
                <a:sym typeface="Bookman Old Style"/>
              </a:rPr>
              <a:t>Lower participation rates are correlated with higher mean test scores.</a:t>
            </a:r>
            <a:endParaRPr>
              <a:solidFill>
                <a:srgbClr val="980000"/>
              </a:solidFill>
            </a:endParaRPr>
          </a:p>
          <a:p>
            <a:pPr indent="0" lvl="0" marL="0" marR="0" rtl="0" algn="l">
              <a:lnSpc>
                <a:spcPct val="90000"/>
              </a:lnSpc>
              <a:spcBef>
                <a:spcPts val="0"/>
              </a:spcBef>
              <a:spcAft>
                <a:spcPts val="0"/>
              </a:spcAft>
              <a:buClr>
                <a:srgbClr val="3F3F3F"/>
              </a:buClr>
              <a:buSzPts val="2200"/>
              <a:buFont typeface="Bookman Old Style"/>
              <a:buNone/>
            </a:pPr>
            <a:r>
              <a:t/>
            </a:r>
            <a:endParaRPr b="0" i="0" sz="2200" u="none" cap="none" strike="noStrike">
              <a:solidFill>
                <a:srgbClr val="3F3F3F"/>
              </a:solidFill>
              <a:latin typeface="Bookman Old Style"/>
              <a:ea typeface="Bookman Old Style"/>
              <a:cs typeface="Bookman Old Style"/>
              <a:sym typeface="Bookman Old Style"/>
            </a:endParaRPr>
          </a:p>
          <a:p>
            <a:pPr indent="0" lvl="0" marL="0" marR="0" rtl="0" algn="l">
              <a:lnSpc>
                <a:spcPct val="90000"/>
              </a:lnSpc>
              <a:spcBef>
                <a:spcPts val="0"/>
              </a:spcBef>
              <a:spcAft>
                <a:spcPts val="0"/>
              </a:spcAft>
              <a:buClr>
                <a:srgbClr val="3F3F3F"/>
              </a:buClr>
              <a:buSzPts val="2200"/>
              <a:buFont typeface="Bookman Old Style"/>
              <a:buNone/>
            </a:pPr>
            <a:r>
              <a:t/>
            </a:r>
            <a:endParaRPr b="0" i="0" sz="2200" u="none" cap="none" strike="noStrike">
              <a:solidFill>
                <a:srgbClr val="3F3F3F"/>
              </a:solidFill>
              <a:latin typeface="Bookman Old Style"/>
              <a:ea typeface="Bookman Old Style"/>
              <a:cs typeface="Bookman Old Style"/>
              <a:sym typeface="Bookman Old Style"/>
            </a:endParaRPr>
          </a:p>
          <a:p>
            <a:pPr indent="-342900" lvl="0" marL="342900" marR="0" rtl="0" algn="l">
              <a:lnSpc>
                <a:spcPct val="90000"/>
              </a:lnSpc>
              <a:spcBef>
                <a:spcPts val="0"/>
              </a:spcBef>
              <a:spcAft>
                <a:spcPts val="0"/>
              </a:spcAft>
              <a:buClr>
                <a:srgbClr val="3F3F3F"/>
              </a:buClr>
              <a:buSzPts val="1600"/>
              <a:buFont typeface="Arial"/>
              <a:buChar char="•"/>
            </a:pPr>
            <a:r>
              <a:rPr lang="en-SG" sz="1600">
                <a:solidFill>
                  <a:srgbClr val="3F3F3F"/>
                </a:solidFill>
              </a:rPr>
              <a:t>Participation rates are </a:t>
            </a:r>
            <a:r>
              <a:rPr b="1" lang="en-SG" sz="1600">
                <a:solidFill>
                  <a:srgbClr val="674EA7"/>
                </a:solidFill>
              </a:rPr>
              <a:t>strongly negatively correlated</a:t>
            </a:r>
            <a:r>
              <a:rPr lang="en-SG" sz="1600">
                <a:solidFill>
                  <a:srgbClr val="3F3F3F"/>
                </a:solidFill>
              </a:rPr>
              <a:t> to the test’s mean scores, indicating that larger numbers of students participating pull down the average mean scores.</a:t>
            </a:r>
            <a:endParaRPr sz="1600">
              <a:solidFill>
                <a:srgbClr val="3F3F3F"/>
              </a:solidFill>
            </a:endParaRPr>
          </a:p>
          <a:p>
            <a:pPr indent="0" lvl="0" marL="0" marR="0" rtl="0" algn="l">
              <a:lnSpc>
                <a:spcPct val="90000"/>
              </a:lnSpc>
              <a:spcBef>
                <a:spcPts val="0"/>
              </a:spcBef>
              <a:spcAft>
                <a:spcPts val="0"/>
              </a:spcAft>
              <a:buNone/>
            </a:pPr>
            <a:r>
              <a:t/>
            </a:r>
            <a:endParaRPr sz="1600">
              <a:solidFill>
                <a:srgbClr val="3F3F3F"/>
              </a:solidFill>
            </a:endParaRPr>
          </a:p>
          <a:p>
            <a:pPr indent="-342900" lvl="0" marL="342900" marR="0" rtl="0" algn="l">
              <a:lnSpc>
                <a:spcPct val="90000"/>
              </a:lnSpc>
              <a:spcBef>
                <a:spcPts val="0"/>
              </a:spcBef>
              <a:spcAft>
                <a:spcPts val="0"/>
              </a:spcAft>
              <a:buClr>
                <a:srgbClr val="3F3F3F"/>
              </a:buClr>
              <a:buSzPts val="1600"/>
              <a:buChar char="•"/>
            </a:pPr>
            <a:r>
              <a:rPr lang="en-SG" sz="1600">
                <a:solidFill>
                  <a:srgbClr val="3F3F3F"/>
                </a:solidFill>
              </a:rPr>
              <a:t>Participation rates for each test are also </a:t>
            </a:r>
            <a:r>
              <a:rPr b="1" lang="en-SG" sz="1600">
                <a:solidFill>
                  <a:srgbClr val="A61C00"/>
                </a:solidFill>
              </a:rPr>
              <a:t>strongly negatively correlated</a:t>
            </a:r>
            <a:r>
              <a:rPr lang="en-SG" sz="1600">
                <a:solidFill>
                  <a:srgbClr val="3F3F3F"/>
                </a:solidFill>
              </a:rPr>
              <a:t> with participation rates for the other test. </a:t>
            </a:r>
            <a:endParaRPr sz="1600">
              <a:solidFill>
                <a:srgbClr val="3F3F3F"/>
              </a:solidFill>
            </a:endParaRPr>
          </a:p>
          <a:p>
            <a:pPr indent="0" lvl="0" marL="0" marR="0" rtl="0" algn="l">
              <a:lnSpc>
                <a:spcPct val="90000"/>
              </a:lnSpc>
              <a:spcBef>
                <a:spcPts val="0"/>
              </a:spcBef>
              <a:spcAft>
                <a:spcPts val="0"/>
              </a:spcAft>
              <a:buNone/>
            </a:pPr>
            <a:r>
              <a:t/>
            </a:r>
            <a:endParaRPr sz="1600">
              <a:solidFill>
                <a:srgbClr val="3F3F3F"/>
              </a:solidFill>
            </a:endParaRPr>
          </a:p>
          <a:p>
            <a:pPr indent="0" lvl="0" marL="360000" marR="0" rtl="0" algn="l">
              <a:lnSpc>
                <a:spcPct val="90000"/>
              </a:lnSpc>
              <a:spcBef>
                <a:spcPts val="0"/>
              </a:spcBef>
              <a:spcAft>
                <a:spcPts val="0"/>
              </a:spcAft>
              <a:buNone/>
            </a:pPr>
            <a:r>
              <a:rPr lang="en-SG" sz="1600">
                <a:solidFill>
                  <a:srgbClr val="3F3F3F"/>
                </a:solidFill>
              </a:rPr>
              <a:t>As states move toward higher participation in either test, there is a corresponding decrease in participation for the other test.</a:t>
            </a:r>
            <a:endParaRPr sz="1600">
              <a:solidFill>
                <a:srgbClr val="3F3F3F"/>
              </a:solidFill>
            </a:endParaRPr>
          </a:p>
          <a:p>
            <a:pPr indent="0" lvl="0" marL="0" marR="0" rtl="0" algn="l">
              <a:lnSpc>
                <a:spcPct val="90000"/>
              </a:lnSpc>
              <a:spcBef>
                <a:spcPts val="0"/>
              </a:spcBef>
              <a:spcAft>
                <a:spcPts val="0"/>
              </a:spcAft>
              <a:buNone/>
            </a:pPr>
            <a:r>
              <a:t/>
            </a:r>
            <a:endParaRPr sz="1600">
              <a:solidFill>
                <a:srgbClr val="3F3F3F"/>
              </a:solidFill>
            </a:endParaRPr>
          </a:p>
          <a:p>
            <a:pPr indent="0" lvl="0" marL="0" marR="0" rtl="0" algn="l">
              <a:lnSpc>
                <a:spcPct val="90000"/>
              </a:lnSpc>
              <a:spcBef>
                <a:spcPts val="0"/>
              </a:spcBef>
              <a:spcAft>
                <a:spcPts val="0"/>
              </a:spcAft>
              <a:buNone/>
            </a:pPr>
            <a:r>
              <a:t/>
            </a:r>
            <a:endParaRPr sz="1600">
              <a:solidFill>
                <a:srgbClr val="3F3F3F"/>
              </a:solidFill>
            </a:endParaRPr>
          </a:p>
          <a:p>
            <a:pPr indent="0" lvl="0" marL="0" marR="0" rtl="0" algn="l">
              <a:lnSpc>
                <a:spcPct val="90000"/>
              </a:lnSpc>
              <a:spcBef>
                <a:spcPts val="0"/>
              </a:spcBef>
              <a:spcAft>
                <a:spcPts val="0"/>
              </a:spcAft>
              <a:buClr>
                <a:srgbClr val="3F3F3F"/>
              </a:buClr>
              <a:buSzPts val="2200"/>
              <a:buFont typeface="Bookman Old Style"/>
              <a:buNone/>
            </a:pPr>
            <a:r>
              <a:t/>
            </a:r>
            <a:endParaRPr b="0" i="0" sz="2200" u="none" cap="none" strike="noStrike">
              <a:solidFill>
                <a:srgbClr val="3F3F3F"/>
              </a:solidFill>
              <a:latin typeface="Bookman Old Style"/>
              <a:ea typeface="Bookman Old Style"/>
              <a:cs typeface="Bookman Old Style"/>
              <a:sym typeface="Bookman Old Style"/>
            </a:endParaRPr>
          </a:p>
          <a:p>
            <a:pPr indent="0" lvl="0" marL="0" marR="0" rtl="0" algn="l">
              <a:lnSpc>
                <a:spcPct val="90000"/>
              </a:lnSpc>
              <a:spcBef>
                <a:spcPts val="0"/>
              </a:spcBef>
              <a:spcAft>
                <a:spcPts val="0"/>
              </a:spcAft>
              <a:buClr>
                <a:srgbClr val="3F3F3F"/>
              </a:buClr>
              <a:buSzPts val="2200"/>
              <a:buFont typeface="Bookman Old Style"/>
              <a:buNone/>
            </a:pPr>
            <a:r>
              <a:t/>
            </a:r>
            <a:endParaRPr b="0" i="0" sz="2200" u="none" cap="none" strike="noStrike">
              <a:solidFill>
                <a:srgbClr val="3F3F3F"/>
              </a:solidFill>
              <a:latin typeface="Bookman Old Style"/>
              <a:ea typeface="Bookman Old Style"/>
              <a:cs typeface="Bookman Old Style"/>
              <a:sym typeface="Bookman Old Style"/>
            </a:endParaRPr>
          </a:p>
        </p:txBody>
      </p:sp>
      <p:cxnSp>
        <p:nvCxnSpPr>
          <p:cNvPr id="192" name="Google Shape;192;p25"/>
          <p:cNvCxnSpPr/>
          <p:nvPr/>
        </p:nvCxnSpPr>
        <p:spPr>
          <a:xfrm>
            <a:off x="8296712" y="2013358"/>
            <a:ext cx="3431100" cy="0"/>
          </a:xfrm>
          <a:prstGeom prst="straightConnector1">
            <a:avLst/>
          </a:prstGeom>
          <a:noFill/>
          <a:ln cap="flat" cmpd="sng" w="12700">
            <a:solidFill>
              <a:schemeClr val="dk1"/>
            </a:solidFill>
            <a:prstDash val="solid"/>
            <a:round/>
            <a:headEnd len="sm" w="sm" type="none"/>
            <a:tailEnd len="sm" w="sm" type="none"/>
          </a:ln>
        </p:spPr>
      </p:cxnSp>
      <p:sp>
        <p:nvSpPr>
          <p:cNvPr id="193" name="Google Shape;193;p25"/>
          <p:cNvSpPr/>
          <p:nvPr/>
        </p:nvSpPr>
        <p:spPr>
          <a:xfrm>
            <a:off x="2718425" y="1572525"/>
            <a:ext cx="227400" cy="1098900"/>
          </a:xfrm>
          <a:prstGeom prst="rect">
            <a:avLst/>
          </a:prstGeom>
          <a:noFill/>
          <a:ln cap="flat" cmpd="sng" w="22225">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highlight>
                <a:srgbClr val="008000"/>
              </a:highlight>
              <a:latin typeface="Libre Franklin"/>
              <a:ea typeface="Libre Franklin"/>
              <a:cs typeface="Libre Franklin"/>
              <a:sym typeface="Libre Franklin"/>
            </a:endParaRPr>
          </a:p>
        </p:txBody>
      </p:sp>
      <p:sp>
        <p:nvSpPr>
          <p:cNvPr id="194" name="Google Shape;194;p25"/>
          <p:cNvSpPr/>
          <p:nvPr/>
        </p:nvSpPr>
        <p:spPr>
          <a:xfrm>
            <a:off x="4995400" y="3818250"/>
            <a:ext cx="227400" cy="1098900"/>
          </a:xfrm>
          <a:prstGeom prst="rect">
            <a:avLst/>
          </a:prstGeom>
          <a:noFill/>
          <a:ln cap="flat" cmpd="sng" w="22225">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highlight>
                <a:srgbClr val="008000"/>
              </a:highlight>
              <a:latin typeface="Libre Franklin"/>
              <a:ea typeface="Libre Franklin"/>
              <a:cs typeface="Libre Franklin"/>
              <a:sym typeface="Libre Franklin"/>
            </a:endParaRPr>
          </a:p>
        </p:txBody>
      </p:sp>
      <p:sp>
        <p:nvSpPr>
          <p:cNvPr id="195" name="Google Shape;195;p25"/>
          <p:cNvSpPr/>
          <p:nvPr/>
        </p:nvSpPr>
        <p:spPr>
          <a:xfrm>
            <a:off x="4061225" y="2895100"/>
            <a:ext cx="234300" cy="693000"/>
          </a:xfrm>
          <a:prstGeom prst="rect">
            <a:avLst/>
          </a:prstGeom>
          <a:noFill/>
          <a:ln cap="flat" cmpd="sng" w="22225">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highlight>
                <a:srgbClr val="008000"/>
              </a:highlight>
              <a:latin typeface="Libre Franklin"/>
              <a:ea typeface="Libre Franklin"/>
              <a:cs typeface="Libre Franklin"/>
              <a:sym typeface="Libre Franklin"/>
            </a:endParaRPr>
          </a:p>
        </p:txBody>
      </p:sp>
      <p:sp>
        <p:nvSpPr>
          <p:cNvPr id="196" name="Google Shape;196;p25"/>
          <p:cNvSpPr/>
          <p:nvPr/>
        </p:nvSpPr>
        <p:spPr>
          <a:xfrm>
            <a:off x="1806525" y="628000"/>
            <a:ext cx="234300" cy="693000"/>
          </a:xfrm>
          <a:prstGeom prst="rect">
            <a:avLst/>
          </a:prstGeom>
          <a:noFill/>
          <a:ln cap="flat" cmpd="sng" w="22225">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highlight>
                <a:srgbClr val="008000"/>
              </a:highlight>
              <a:latin typeface="Libre Franklin"/>
              <a:ea typeface="Libre Franklin"/>
              <a:cs typeface="Libre Franklin"/>
              <a:sym typeface="Libre Franklin"/>
            </a:endParaRPr>
          </a:p>
        </p:txBody>
      </p:sp>
      <p:sp>
        <p:nvSpPr>
          <p:cNvPr id="197" name="Google Shape;197;p25"/>
          <p:cNvSpPr/>
          <p:nvPr/>
        </p:nvSpPr>
        <p:spPr>
          <a:xfrm>
            <a:off x="1809975" y="1321000"/>
            <a:ext cx="227400" cy="232500"/>
          </a:xfrm>
          <a:prstGeom prst="rect">
            <a:avLst/>
          </a:prstGeom>
          <a:noFill/>
          <a:ln cap="flat" cmpd="sng" w="222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highlight>
                <a:srgbClr val="008000"/>
              </a:highlight>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6"/>
          <p:cNvPicPr preferRelativeResize="0"/>
          <p:nvPr/>
        </p:nvPicPr>
        <p:blipFill rotWithShape="1">
          <a:blip r:embed="rId3">
            <a:alphaModFix/>
          </a:blip>
          <a:srcRect b="0" l="0" r="0" t="0"/>
          <a:stretch/>
        </p:blipFill>
        <p:spPr>
          <a:xfrm>
            <a:off x="857147" y="1984178"/>
            <a:ext cx="10078566" cy="4411647"/>
          </a:xfrm>
          <a:prstGeom prst="rect">
            <a:avLst/>
          </a:prstGeom>
          <a:noFill/>
          <a:ln>
            <a:noFill/>
          </a:ln>
        </p:spPr>
      </p:pic>
      <p:sp>
        <p:nvSpPr>
          <p:cNvPr id="203" name="Google Shape;203;p26"/>
          <p:cNvSpPr txBox="1"/>
          <p:nvPr>
            <p:ph type="title"/>
          </p:nvPr>
        </p:nvSpPr>
        <p:spPr>
          <a:xfrm>
            <a:off x="1097280" y="236111"/>
            <a:ext cx="10400306" cy="15942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2400"/>
              <a:buFont typeface="Bookman Old Style"/>
              <a:buNone/>
            </a:pPr>
            <a:r>
              <a:rPr lang="en-SG" sz="2400"/>
              <a:t>Sharp increase in SAT participation rate seen for </a:t>
            </a:r>
            <a:r>
              <a:rPr lang="en-SG" sz="2400">
                <a:solidFill>
                  <a:srgbClr val="339933"/>
                </a:solidFill>
              </a:rPr>
              <a:t>Colorado</a:t>
            </a:r>
            <a:r>
              <a:rPr lang="en-SG" sz="2400"/>
              <a:t> and </a:t>
            </a:r>
            <a:r>
              <a:rPr lang="en-SG" sz="2400">
                <a:solidFill>
                  <a:srgbClr val="339933"/>
                </a:solidFill>
              </a:rPr>
              <a:t>Illinois</a:t>
            </a:r>
            <a:r>
              <a:rPr lang="en-SG" sz="2400"/>
              <a:t>, along with decline in ACT participation, indicates conversion from ACT to SAT. </a:t>
            </a:r>
            <a:r>
              <a:rPr lang="en-SG" sz="2400">
                <a:solidFill>
                  <a:srgbClr val="339933"/>
                </a:solidFill>
              </a:rPr>
              <a:t>Rhode Island </a:t>
            </a:r>
            <a:r>
              <a:rPr lang="en-SG" sz="2400"/>
              <a:t>also saw a notable increase in SAT participation. </a:t>
            </a:r>
            <a:endParaRPr/>
          </a:p>
        </p:txBody>
      </p:sp>
      <p:grpSp>
        <p:nvGrpSpPr>
          <p:cNvPr id="204" name="Google Shape;204;p26"/>
          <p:cNvGrpSpPr/>
          <p:nvPr/>
        </p:nvGrpSpPr>
        <p:grpSpPr>
          <a:xfrm>
            <a:off x="8751782" y="2193365"/>
            <a:ext cx="1633204" cy="935497"/>
            <a:chOff x="2477192" y="2331405"/>
            <a:chExt cx="1633204" cy="935497"/>
          </a:xfrm>
        </p:grpSpPr>
        <p:sp>
          <p:nvSpPr>
            <p:cNvPr id="205" name="Google Shape;205;p26"/>
            <p:cNvSpPr txBox="1"/>
            <p:nvPr/>
          </p:nvSpPr>
          <p:spPr>
            <a:xfrm>
              <a:off x="2477192" y="2331405"/>
              <a:ext cx="1633204" cy="646331"/>
            </a:xfrm>
            <a:prstGeom prst="rect">
              <a:avLst/>
            </a:prstGeom>
            <a:noFill/>
            <a:ln cap="flat" cmpd="sng" w="9525">
              <a:solidFill>
                <a:srgbClr val="3399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0" lang="en-SG" sz="1000" u="none" cap="none" strike="noStrike">
                  <a:solidFill>
                    <a:srgbClr val="339933"/>
                  </a:solidFill>
                  <a:latin typeface="Libre Franklin"/>
                  <a:ea typeface="Libre Franklin"/>
                  <a:cs typeface="Libre Franklin"/>
                  <a:sym typeface="Libre Franklin"/>
                </a:rPr>
                <a:t>Colorado</a:t>
              </a:r>
              <a:endParaRPr sz="1200"/>
            </a:p>
            <a:p>
              <a:pPr indent="0" lvl="0" marL="0" marR="0" rtl="0" algn="l">
                <a:spcBef>
                  <a:spcPts val="0"/>
                </a:spcBef>
                <a:spcAft>
                  <a:spcPts val="0"/>
                </a:spcAft>
                <a:buNone/>
              </a:pPr>
              <a:r>
                <a:rPr lang="en-SG" sz="1000">
                  <a:solidFill>
                    <a:srgbClr val="339933"/>
                  </a:solidFill>
                  <a:latin typeface="Libre Franklin"/>
                  <a:ea typeface="Libre Franklin"/>
                  <a:cs typeface="Libre Franklin"/>
                  <a:sym typeface="Libre Franklin"/>
                </a:rPr>
                <a:t>SAT yoy change: </a:t>
              </a:r>
              <a:r>
                <a:rPr b="1" lang="en-SG" sz="1000">
                  <a:solidFill>
                    <a:srgbClr val="339933"/>
                  </a:solidFill>
                  <a:latin typeface="Libre Franklin"/>
                  <a:ea typeface="Libre Franklin"/>
                  <a:cs typeface="Libre Franklin"/>
                  <a:sym typeface="Libre Franklin"/>
                </a:rPr>
                <a:t>+89%</a:t>
              </a:r>
              <a:endParaRPr sz="1200"/>
            </a:p>
            <a:p>
              <a:pPr indent="0" lvl="0" marL="0" marR="0" rtl="0" algn="l">
                <a:spcBef>
                  <a:spcPts val="0"/>
                </a:spcBef>
                <a:spcAft>
                  <a:spcPts val="0"/>
                </a:spcAft>
                <a:buNone/>
              </a:pPr>
              <a:r>
                <a:rPr lang="en-SG" sz="1000">
                  <a:solidFill>
                    <a:srgbClr val="339933"/>
                  </a:solidFill>
                  <a:latin typeface="Libre Franklin"/>
                  <a:ea typeface="Libre Franklin"/>
                  <a:cs typeface="Libre Franklin"/>
                  <a:sym typeface="Libre Franklin"/>
                </a:rPr>
                <a:t>ACT yoy change: </a:t>
              </a:r>
              <a:r>
                <a:rPr b="1" lang="en-SG" sz="1000">
                  <a:solidFill>
                    <a:srgbClr val="339933"/>
                  </a:solidFill>
                  <a:latin typeface="Libre Franklin"/>
                  <a:ea typeface="Libre Franklin"/>
                  <a:cs typeface="Libre Franklin"/>
                  <a:sym typeface="Libre Franklin"/>
                </a:rPr>
                <a:t>-70%</a:t>
              </a:r>
              <a:endParaRPr sz="1200"/>
            </a:p>
          </p:txBody>
        </p:sp>
        <p:cxnSp>
          <p:nvCxnSpPr>
            <p:cNvPr id="206" name="Google Shape;206;p26"/>
            <p:cNvCxnSpPr/>
            <p:nvPr/>
          </p:nvCxnSpPr>
          <p:spPr>
            <a:xfrm>
              <a:off x="3731329" y="2984269"/>
              <a:ext cx="274320" cy="282633"/>
            </a:xfrm>
            <a:prstGeom prst="straightConnector1">
              <a:avLst/>
            </a:prstGeom>
            <a:noFill/>
            <a:ln cap="flat" cmpd="sng" w="9525">
              <a:solidFill>
                <a:srgbClr val="339933"/>
              </a:solidFill>
              <a:prstDash val="solid"/>
              <a:round/>
              <a:headEnd len="sm" w="sm" type="none"/>
              <a:tailEnd len="med" w="med" type="triangle"/>
            </a:ln>
          </p:spPr>
        </p:cxnSp>
      </p:grpSp>
      <p:grpSp>
        <p:nvGrpSpPr>
          <p:cNvPr id="207" name="Google Shape;207;p26"/>
          <p:cNvGrpSpPr/>
          <p:nvPr/>
        </p:nvGrpSpPr>
        <p:grpSpPr>
          <a:xfrm>
            <a:off x="10445335" y="2193365"/>
            <a:ext cx="1636154" cy="935497"/>
            <a:chOff x="2429486" y="2331405"/>
            <a:chExt cx="1636154" cy="935497"/>
          </a:xfrm>
        </p:grpSpPr>
        <p:sp>
          <p:nvSpPr>
            <p:cNvPr id="208" name="Google Shape;208;p26"/>
            <p:cNvSpPr txBox="1"/>
            <p:nvPr/>
          </p:nvSpPr>
          <p:spPr>
            <a:xfrm>
              <a:off x="2429486" y="2331405"/>
              <a:ext cx="1636154" cy="646331"/>
            </a:xfrm>
            <a:prstGeom prst="rect">
              <a:avLst/>
            </a:prstGeom>
            <a:noFill/>
            <a:ln cap="flat" cmpd="sng" w="9525">
              <a:solidFill>
                <a:srgbClr val="3399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SG" sz="1000">
                  <a:solidFill>
                    <a:srgbClr val="339933"/>
                  </a:solidFill>
                  <a:latin typeface="Libre Franklin"/>
                  <a:ea typeface="Libre Franklin"/>
                  <a:cs typeface="Libre Franklin"/>
                  <a:sym typeface="Libre Franklin"/>
                </a:rPr>
                <a:t>Illinois</a:t>
              </a:r>
              <a:endParaRPr sz="1200"/>
            </a:p>
            <a:p>
              <a:pPr indent="0" lvl="0" marL="0" marR="0" rtl="0" algn="l">
                <a:spcBef>
                  <a:spcPts val="0"/>
                </a:spcBef>
                <a:spcAft>
                  <a:spcPts val="0"/>
                </a:spcAft>
                <a:buNone/>
              </a:pPr>
              <a:r>
                <a:rPr lang="en-SG" sz="1000">
                  <a:solidFill>
                    <a:srgbClr val="339933"/>
                  </a:solidFill>
                  <a:latin typeface="Libre Franklin"/>
                  <a:ea typeface="Libre Franklin"/>
                  <a:cs typeface="Libre Franklin"/>
                  <a:sym typeface="Libre Franklin"/>
                </a:rPr>
                <a:t>SAT yoy change: </a:t>
              </a:r>
              <a:r>
                <a:rPr b="1" lang="en-SG" sz="1000">
                  <a:solidFill>
                    <a:srgbClr val="339933"/>
                  </a:solidFill>
                  <a:latin typeface="Libre Franklin"/>
                  <a:ea typeface="Libre Franklin"/>
                  <a:cs typeface="Libre Franklin"/>
                  <a:sym typeface="Libre Franklin"/>
                </a:rPr>
                <a:t>+90%</a:t>
              </a:r>
              <a:endParaRPr sz="1200"/>
            </a:p>
            <a:p>
              <a:pPr indent="0" lvl="0" marL="0" marR="0" rtl="0" algn="l">
                <a:spcBef>
                  <a:spcPts val="0"/>
                </a:spcBef>
                <a:spcAft>
                  <a:spcPts val="0"/>
                </a:spcAft>
                <a:buNone/>
              </a:pPr>
              <a:r>
                <a:rPr lang="en-SG" sz="1000">
                  <a:solidFill>
                    <a:srgbClr val="339933"/>
                  </a:solidFill>
                  <a:latin typeface="Libre Franklin"/>
                  <a:ea typeface="Libre Franklin"/>
                  <a:cs typeface="Libre Franklin"/>
                  <a:sym typeface="Libre Franklin"/>
                </a:rPr>
                <a:t>ACT yoy change: </a:t>
              </a:r>
              <a:r>
                <a:rPr b="1" lang="en-SG" sz="1000">
                  <a:solidFill>
                    <a:srgbClr val="339933"/>
                  </a:solidFill>
                  <a:latin typeface="Libre Franklin"/>
                  <a:ea typeface="Libre Franklin"/>
                  <a:cs typeface="Libre Franklin"/>
                  <a:sym typeface="Libre Franklin"/>
                </a:rPr>
                <a:t>-50%</a:t>
              </a:r>
              <a:endParaRPr sz="1200"/>
            </a:p>
          </p:txBody>
        </p:sp>
        <p:cxnSp>
          <p:nvCxnSpPr>
            <p:cNvPr id="209" name="Google Shape;209;p26"/>
            <p:cNvCxnSpPr/>
            <p:nvPr/>
          </p:nvCxnSpPr>
          <p:spPr>
            <a:xfrm flipH="1">
              <a:off x="2531291" y="2977736"/>
              <a:ext cx="187095" cy="289166"/>
            </a:xfrm>
            <a:prstGeom prst="straightConnector1">
              <a:avLst/>
            </a:prstGeom>
            <a:noFill/>
            <a:ln cap="flat" cmpd="sng" w="9525">
              <a:solidFill>
                <a:srgbClr val="339933"/>
              </a:solidFill>
              <a:prstDash val="solid"/>
              <a:round/>
              <a:headEnd len="sm" w="sm" type="none"/>
              <a:tailEnd len="med" w="med" type="triangle"/>
            </a:ln>
          </p:spPr>
        </p:cxnSp>
      </p:grpSp>
      <p:grpSp>
        <p:nvGrpSpPr>
          <p:cNvPr id="210" name="Google Shape;210;p26"/>
          <p:cNvGrpSpPr/>
          <p:nvPr/>
        </p:nvGrpSpPr>
        <p:grpSpPr>
          <a:xfrm>
            <a:off x="7183462" y="3236839"/>
            <a:ext cx="1715551" cy="875673"/>
            <a:chOff x="2350089" y="2102063"/>
            <a:chExt cx="1715551" cy="875673"/>
          </a:xfrm>
        </p:grpSpPr>
        <p:sp>
          <p:nvSpPr>
            <p:cNvPr id="211" name="Google Shape;211;p26"/>
            <p:cNvSpPr txBox="1"/>
            <p:nvPr/>
          </p:nvSpPr>
          <p:spPr>
            <a:xfrm>
              <a:off x="2429486" y="2331405"/>
              <a:ext cx="1636154" cy="646331"/>
            </a:xfrm>
            <a:prstGeom prst="rect">
              <a:avLst/>
            </a:prstGeom>
            <a:noFill/>
            <a:ln cap="flat" cmpd="sng" w="9525">
              <a:solidFill>
                <a:srgbClr val="33993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SG" sz="1000">
                  <a:solidFill>
                    <a:srgbClr val="339933"/>
                  </a:solidFill>
                  <a:latin typeface="Libre Franklin"/>
                  <a:ea typeface="Libre Franklin"/>
                  <a:cs typeface="Libre Franklin"/>
                  <a:sym typeface="Libre Franklin"/>
                </a:rPr>
                <a:t>Rhode Island</a:t>
              </a:r>
              <a:endParaRPr sz="1200"/>
            </a:p>
            <a:p>
              <a:pPr indent="0" lvl="0" marL="0" marR="0" rtl="0" algn="l">
                <a:spcBef>
                  <a:spcPts val="0"/>
                </a:spcBef>
                <a:spcAft>
                  <a:spcPts val="0"/>
                </a:spcAft>
                <a:buNone/>
              </a:pPr>
              <a:r>
                <a:rPr lang="en-SG" sz="1000">
                  <a:solidFill>
                    <a:srgbClr val="339933"/>
                  </a:solidFill>
                  <a:latin typeface="Libre Franklin"/>
                  <a:ea typeface="Libre Franklin"/>
                  <a:cs typeface="Libre Franklin"/>
                  <a:sym typeface="Libre Franklin"/>
                </a:rPr>
                <a:t>SAT yoy change: </a:t>
              </a:r>
              <a:r>
                <a:rPr b="1" lang="en-SG" sz="1000">
                  <a:solidFill>
                    <a:srgbClr val="339933"/>
                  </a:solidFill>
                  <a:latin typeface="Libre Franklin"/>
                  <a:ea typeface="Libre Franklin"/>
                  <a:cs typeface="Libre Franklin"/>
                  <a:sym typeface="Libre Franklin"/>
                </a:rPr>
                <a:t>+26%</a:t>
              </a:r>
              <a:endParaRPr sz="1200"/>
            </a:p>
            <a:p>
              <a:pPr indent="0" lvl="0" marL="0" marR="0" rtl="0" algn="l">
                <a:spcBef>
                  <a:spcPts val="0"/>
                </a:spcBef>
                <a:spcAft>
                  <a:spcPts val="0"/>
                </a:spcAft>
                <a:buNone/>
              </a:pPr>
              <a:r>
                <a:rPr lang="en-SG" sz="1000">
                  <a:solidFill>
                    <a:srgbClr val="339933"/>
                  </a:solidFill>
                  <a:latin typeface="Libre Franklin"/>
                  <a:ea typeface="Libre Franklin"/>
                  <a:cs typeface="Libre Franklin"/>
                  <a:sym typeface="Libre Franklin"/>
                </a:rPr>
                <a:t>ACT yoy change: -6%</a:t>
              </a:r>
              <a:endParaRPr sz="1200"/>
            </a:p>
          </p:txBody>
        </p:sp>
        <p:cxnSp>
          <p:nvCxnSpPr>
            <p:cNvPr id="212" name="Google Shape;212;p26"/>
            <p:cNvCxnSpPr/>
            <p:nvPr/>
          </p:nvCxnSpPr>
          <p:spPr>
            <a:xfrm rot="10800000">
              <a:off x="2350089" y="2102063"/>
              <a:ext cx="364211" cy="229342"/>
            </a:xfrm>
            <a:prstGeom prst="straightConnector1">
              <a:avLst/>
            </a:prstGeom>
            <a:noFill/>
            <a:ln cap="flat" cmpd="sng" w="9525">
              <a:solidFill>
                <a:srgbClr val="339933"/>
              </a:solidFill>
              <a:prstDash val="solid"/>
              <a:round/>
              <a:headEnd len="sm" w="sm" type="none"/>
              <a:tailEnd len="med" w="med" type="triangle"/>
            </a:ln>
          </p:spPr>
        </p:cxnSp>
      </p:grpSp>
      <p:sp>
        <p:nvSpPr>
          <p:cNvPr id="213" name="Google Shape;213;p26"/>
          <p:cNvSpPr txBox="1"/>
          <p:nvPr/>
        </p:nvSpPr>
        <p:spPr>
          <a:xfrm>
            <a:off x="8899025" y="5343525"/>
            <a:ext cx="31824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SG" sz="1000">
                <a:latin typeface="Libre Franklin"/>
                <a:ea typeface="Libre Franklin"/>
                <a:cs typeface="Libre Franklin"/>
                <a:sym typeface="Libre Franklin"/>
              </a:rPr>
              <a:t>SAT yoy change</a:t>
            </a:r>
            <a:endParaRPr i="1" sz="1000">
              <a:latin typeface="Libre Franklin"/>
              <a:ea typeface="Libre Franklin"/>
              <a:cs typeface="Libre Franklin"/>
              <a:sym typeface="Libre Franklin"/>
            </a:endParaRPr>
          </a:p>
          <a:p>
            <a:pPr indent="0" lvl="0" marL="0" rtl="0" algn="l">
              <a:spcBef>
                <a:spcPts val="0"/>
              </a:spcBef>
              <a:spcAft>
                <a:spcPts val="0"/>
              </a:spcAft>
              <a:buNone/>
            </a:pPr>
            <a:r>
              <a:rPr i="1" lang="en-SG" sz="1000">
                <a:latin typeface="Libre Franklin"/>
                <a:ea typeface="Libre Franklin"/>
                <a:cs typeface="Libre Franklin"/>
                <a:sym typeface="Libre Franklin"/>
              </a:rPr>
              <a:t>= SAT participation 2018 - SAT participation 2017</a:t>
            </a:r>
            <a:endParaRPr i="1" sz="10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i="1" lang="en-SG" sz="1000">
                <a:solidFill>
                  <a:schemeClr val="dk1"/>
                </a:solidFill>
                <a:latin typeface="Libre Franklin"/>
                <a:ea typeface="Libre Franklin"/>
                <a:cs typeface="Libre Franklin"/>
                <a:sym typeface="Libre Franklin"/>
              </a:rPr>
              <a:t>AC</a:t>
            </a:r>
            <a:r>
              <a:rPr i="1" lang="en-SG" sz="1000">
                <a:solidFill>
                  <a:schemeClr val="dk1"/>
                </a:solidFill>
                <a:latin typeface="Libre Franklin"/>
                <a:ea typeface="Libre Franklin"/>
                <a:cs typeface="Libre Franklin"/>
                <a:sym typeface="Libre Franklin"/>
              </a:rPr>
              <a:t>T yoy change</a:t>
            </a:r>
            <a:endParaRPr i="1" sz="10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i="1" lang="en-SG" sz="1000">
                <a:solidFill>
                  <a:schemeClr val="dk1"/>
                </a:solidFill>
                <a:latin typeface="Libre Franklin"/>
                <a:ea typeface="Libre Franklin"/>
                <a:cs typeface="Libre Franklin"/>
                <a:sym typeface="Libre Franklin"/>
              </a:rPr>
              <a:t>= ACT  participation 2018 - ACT participation 2017</a:t>
            </a:r>
            <a:endParaRPr i="1" sz="10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i="1" sz="1000">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097279" y="286603"/>
            <a:ext cx="10345303" cy="145075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39933"/>
              </a:buClr>
              <a:buSzPts val="2400"/>
              <a:buFont typeface="Bookman Old Style"/>
              <a:buNone/>
            </a:pPr>
            <a:r>
              <a:rPr lang="en-SG" sz="2400">
                <a:solidFill>
                  <a:srgbClr val="339933"/>
                </a:solidFill>
              </a:rPr>
              <a:t>State contracts </a:t>
            </a:r>
            <a:r>
              <a:rPr lang="en-SG" sz="2400"/>
              <a:t>and </a:t>
            </a:r>
            <a:r>
              <a:rPr lang="en-SG" sz="2400">
                <a:solidFill>
                  <a:srgbClr val="339933"/>
                </a:solidFill>
              </a:rPr>
              <a:t>state funded test </a:t>
            </a:r>
            <a:r>
              <a:rPr lang="en-SG" sz="2400"/>
              <a:t>are key drivers of SAT participation rate in Colorado, Illinois and Rhode Island in 2018.</a:t>
            </a:r>
            <a:endParaRPr/>
          </a:p>
        </p:txBody>
      </p:sp>
      <p:sp>
        <p:nvSpPr>
          <p:cNvPr id="219" name="Google Shape;219;p27"/>
          <p:cNvSpPr txBox="1"/>
          <p:nvPr>
            <p:ph idx="1" type="body"/>
          </p:nvPr>
        </p:nvSpPr>
        <p:spPr>
          <a:xfrm>
            <a:off x="1216404" y="2108201"/>
            <a:ext cx="9939276" cy="3760891"/>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600"/>
              <a:buNone/>
            </a:pPr>
            <a:r>
              <a:t/>
            </a:r>
            <a:endParaRPr sz="1600">
              <a:latin typeface="Arial"/>
              <a:ea typeface="Arial"/>
              <a:cs typeface="Arial"/>
              <a:sym typeface="Arial"/>
            </a:endParaRPr>
          </a:p>
          <a:p>
            <a:pPr indent="-342900" lvl="0" marL="342900" rtl="0" algn="l">
              <a:lnSpc>
                <a:spcPct val="90000"/>
              </a:lnSpc>
              <a:spcBef>
                <a:spcPts val="200"/>
              </a:spcBef>
              <a:spcAft>
                <a:spcPts val="0"/>
              </a:spcAft>
              <a:buClr>
                <a:srgbClr val="3F3F3F"/>
              </a:buClr>
              <a:buSzPts val="1600"/>
              <a:buFont typeface="Arial"/>
              <a:buChar char="•"/>
            </a:pPr>
            <a:r>
              <a:rPr lang="en-SG" sz="1600">
                <a:latin typeface="Arial"/>
                <a:ea typeface="Arial"/>
                <a:cs typeface="Arial"/>
                <a:sym typeface="Arial"/>
              </a:rPr>
              <a:t>In 2017-2018, 10 states (Colorado, Connecticut, Delaware, Idaho, Illinois, Maine, Michigan, New Hampshire, Rhode Island, and West Virginia) and the District of Columbia covered the cost of the SAT for all their public school students. </a:t>
            </a:r>
            <a:endParaRPr/>
          </a:p>
          <a:p>
            <a:pPr indent="0" lvl="0" marL="0" rtl="0" algn="l">
              <a:lnSpc>
                <a:spcPct val="90000"/>
              </a:lnSpc>
              <a:spcBef>
                <a:spcPts val="200"/>
              </a:spcBef>
              <a:spcAft>
                <a:spcPts val="0"/>
              </a:spcAft>
              <a:buClr>
                <a:srgbClr val="3F3F3F"/>
              </a:buClr>
              <a:buSzPts val="1600"/>
              <a:buNone/>
            </a:pPr>
            <a:r>
              <a:t/>
            </a:r>
            <a:endParaRPr sz="1600">
              <a:latin typeface="Arial"/>
              <a:ea typeface="Arial"/>
              <a:cs typeface="Arial"/>
              <a:sym typeface="Arial"/>
            </a:endParaRPr>
          </a:p>
          <a:p>
            <a:pPr indent="-342900" lvl="0" marL="342900" rtl="0" algn="l">
              <a:lnSpc>
                <a:spcPct val="90000"/>
              </a:lnSpc>
              <a:spcBef>
                <a:spcPts val="200"/>
              </a:spcBef>
              <a:spcAft>
                <a:spcPts val="0"/>
              </a:spcAft>
              <a:buClr>
                <a:srgbClr val="3F3F3F"/>
              </a:buClr>
              <a:buSzPts val="1600"/>
              <a:buFont typeface="Arial"/>
              <a:buChar char="•"/>
            </a:pPr>
            <a:r>
              <a:rPr lang="en-SG" sz="1600">
                <a:latin typeface="Arial"/>
                <a:ea typeface="Arial"/>
                <a:cs typeface="Arial"/>
                <a:sym typeface="Arial"/>
              </a:rPr>
              <a:t>Three years prior to that, only three states and the District of Columbia did so.</a:t>
            </a:r>
            <a:endParaRPr/>
          </a:p>
          <a:p>
            <a:pPr indent="0" lvl="0" marL="0" rtl="0" algn="l">
              <a:lnSpc>
                <a:spcPct val="110000"/>
              </a:lnSpc>
              <a:spcBef>
                <a:spcPts val="1400"/>
              </a:spcBef>
              <a:spcAft>
                <a:spcPts val="0"/>
              </a:spcAft>
              <a:buClr>
                <a:srgbClr val="3F3F3F"/>
              </a:buClr>
              <a:buSzPts val="1800"/>
              <a:buNone/>
            </a:pPr>
            <a:r>
              <a:t/>
            </a:r>
            <a:endParaRPr sz="1800">
              <a:latin typeface="Arial"/>
              <a:ea typeface="Arial"/>
              <a:cs typeface="Arial"/>
              <a:sym typeface="Arial"/>
            </a:endParaRPr>
          </a:p>
          <a:p>
            <a:pPr indent="0" lvl="0" marL="0" rtl="0" algn="l">
              <a:lnSpc>
                <a:spcPct val="110000"/>
              </a:lnSpc>
              <a:spcBef>
                <a:spcPts val="1400"/>
              </a:spcBef>
              <a:spcAft>
                <a:spcPts val="0"/>
              </a:spcAft>
              <a:buClr>
                <a:srgbClr val="3F3F3F"/>
              </a:buClr>
              <a:buSzPts val="1800"/>
              <a:buNone/>
            </a:pPr>
            <a:r>
              <a:t/>
            </a:r>
            <a:endParaRPr sz="1800">
              <a:latin typeface="Arial"/>
              <a:ea typeface="Arial"/>
              <a:cs typeface="Arial"/>
              <a:sym typeface="Arial"/>
            </a:endParaRPr>
          </a:p>
          <a:p>
            <a:pPr indent="0" lvl="0" marL="0" rtl="0" algn="l">
              <a:lnSpc>
                <a:spcPct val="110000"/>
              </a:lnSpc>
              <a:spcBef>
                <a:spcPts val="1400"/>
              </a:spcBef>
              <a:spcAft>
                <a:spcPts val="0"/>
              </a:spcAft>
              <a:buSzPts val="1800"/>
              <a:buNone/>
            </a:pPr>
            <a:r>
              <a:t/>
            </a:r>
            <a:endParaRPr sz="1800">
              <a:latin typeface="Arial"/>
              <a:ea typeface="Arial"/>
              <a:cs typeface="Arial"/>
              <a:sym typeface="Arial"/>
            </a:endParaRPr>
          </a:p>
        </p:txBody>
      </p:sp>
      <p:sp>
        <p:nvSpPr>
          <p:cNvPr id="220" name="Google Shape;220;p27"/>
          <p:cNvSpPr txBox="1"/>
          <p:nvPr/>
        </p:nvSpPr>
        <p:spPr>
          <a:xfrm>
            <a:off x="1216393" y="5094954"/>
            <a:ext cx="7516800" cy="110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SG" sz="1100">
                <a:solidFill>
                  <a:schemeClr val="dk1"/>
                </a:solidFill>
                <a:latin typeface="Arial"/>
                <a:ea typeface="Arial"/>
                <a:cs typeface="Arial"/>
                <a:sym typeface="Arial"/>
              </a:rPr>
              <a:t>Sources:</a:t>
            </a:r>
            <a:endParaRPr/>
          </a:p>
          <a:p>
            <a:pPr indent="0" lvl="0" marL="0" marR="0" rtl="0" algn="l">
              <a:spcBef>
                <a:spcPts val="0"/>
              </a:spcBef>
              <a:spcAft>
                <a:spcPts val="0"/>
              </a:spcAft>
              <a:buNone/>
            </a:pPr>
            <a:r>
              <a:rPr lang="en-SG" sz="1100" u="sng">
                <a:solidFill>
                  <a:schemeClr val="dk1"/>
                </a:solidFill>
                <a:latin typeface="Arial"/>
                <a:ea typeface="Arial"/>
                <a:cs typeface="Arial"/>
                <a:sym typeface="Arial"/>
                <a:hlinkClick r:id="rId3"/>
              </a:rPr>
              <a:t>https://www.edweek.org/ew/articles/2018/10/31/sat-scores-rise-as-number-of-test-takers.html</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SG" sz="1100" u="sng">
                <a:solidFill>
                  <a:schemeClr val="dk1"/>
                </a:solidFill>
                <a:latin typeface="Arial"/>
                <a:ea typeface="Arial"/>
                <a:cs typeface="Arial"/>
                <a:sym typeface="Arial"/>
                <a:hlinkClick r:id="rId4"/>
              </a:rPr>
              <a:t>https://www.chicagotribune.com/news/ct-illinois-chooses-sat-met-20160211-story.html</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SG" sz="1100" u="sng">
                <a:solidFill>
                  <a:schemeClr val="dk1"/>
                </a:solidFill>
                <a:latin typeface="Arial"/>
                <a:ea typeface="Arial"/>
                <a:cs typeface="Arial"/>
                <a:sym typeface="Arial"/>
                <a:hlinkClick r:id="rId5"/>
              </a:rPr>
              <a:t>https://co.chalkbeat.org/2015/12/23/21092477/goodbye-act-hello-sat-a-significant-change-for-colorado-high-schoolers</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SG" sz="1100" u="sng">
                <a:solidFill>
                  <a:schemeClr val="dk1"/>
                </a:solidFill>
                <a:latin typeface="Arial"/>
                <a:ea typeface="Arial"/>
                <a:cs typeface="Arial"/>
                <a:sym typeface="Arial"/>
                <a:hlinkClick r:id="rId6"/>
              </a:rPr>
              <a:t>https://www.edweek.org/ew/section/multimedia/states-require-students-take-sat-or-act.html</a:t>
            </a:r>
            <a:endParaRPr sz="1100" u="sng">
              <a:solidFill>
                <a:schemeClr val="dk1"/>
              </a:solidFill>
              <a:latin typeface="Libre Franklin"/>
              <a:ea typeface="Libre Franklin"/>
              <a:cs typeface="Libre Franklin"/>
              <a:sym typeface="Libre Franklin"/>
              <a:hlinkClick r:id="rId7"/>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28"/>
          <p:cNvSpPr/>
          <p:nvPr/>
        </p:nvSpPr>
        <p:spPr>
          <a:xfrm>
            <a:off x="0" y="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26" name="Google Shape;226;p28"/>
          <p:cNvSpPr txBox="1"/>
          <p:nvPr>
            <p:ph type="ctrTitle"/>
          </p:nvPr>
        </p:nvSpPr>
        <p:spPr>
          <a:xfrm>
            <a:off x="5289754" y="2480812"/>
            <a:ext cx="6253200" cy="184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2626"/>
              </a:buClr>
              <a:buSzPts val="5400"/>
              <a:buFont typeface="Bookman Old Style"/>
              <a:buNone/>
            </a:pPr>
            <a:r>
              <a:rPr lang="en-SG" sz="5400"/>
              <a:t>Conclusion &amp; Recommendation</a:t>
            </a:r>
            <a:endParaRPr/>
          </a:p>
        </p:txBody>
      </p:sp>
      <p:pic>
        <p:nvPicPr>
          <p:cNvPr descr="stairs, hand rail, and abstract object along the wall" id="227" name="Google Shape;227;p28"/>
          <p:cNvPicPr preferRelativeResize="0"/>
          <p:nvPr/>
        </p:nvPicPr>
        <p:blipFill rotWithShape="1">
          <a:blip r:embed="rId3">
            <a:alphaModFix/>
          </a:blip>
          <a:srcRect b="0" l="0" r="0" t="0"/>
          <a:stretch/>
        </p:blipFill>
        <p:spPr>
          <a:xfrm>
            <a:off x="-1" y="1"/>
            <a:ext cx="4635315" cy="6858002"/>
          </a:xfrm>
          <a:prstGeom prst="rect">
            <a:avLst/>
          </a:prstGeom>
          <a:noFill/>
          <a:ln>
            <a:noFill/>
          </a:ln>
        </p:spPr>
      </p:pic>
      <p:cxnSp>
        <p:nvCxnSpPr>
          <p:cNvPr id="228" name="Google Shape;228;p28"/>
          <p:cNvCxnSpPr/>
          <p:nvPr/>
        </p:nvCxnSpPr>
        <p:spPr>
          <a:xfrm>
            <a:off x="5427754" y="4498925"/>
            <a:ext cx="5636100"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200"/>
              <a:buFont typeface="Bookman Old Style"/>
              <a:buNone/>
            </a:pPr>
            <a:r>
              <a:rPr lang="en-SG" sz="3200"/>
              <a:t>Conclusion &amp; Recommendation</a:t>
            </a:r>
            <a:endParaRPr/>
          </a:p>
        </p:txBody>
      </p:sp>
      <p:sp>
        <p:nvSpPr>
          <p:cNvPr id="234" name="Google Shape;234;p29"/>
          <p:cNvSpPr txBox="1"/>
          <p:nvPr>
            <p:ph idx="1" type="body"/>
          </p:nvPr>
        </p:nvSpPr>
        <p:spPr>
          <a:xfrm>
            <a:off x="1216404" y="2108201"/>
            <a:ext cx="9939276" cy="3760891"/>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600"/>
              <a:buNone/>
            </a:pPr>
            <a:r>
              <a:t/>
            </a:r>
            <a:endParaRPr sz="1600">
              <a:latin typeface="Arial"/>
              <a:ea typeface="Arial"/>
              <a:cs typeface="Arial"/>
              <a:sym typeface="Arial"/>
            </a:endParaRPr>
          </a:p>
          <a:p>
            <a:pPr indent="-342900" lvl="0" marL="342900" rtl="0" algn="l">
              <a:lnSpc>
                <a:spcPct val="90000"/>
              </a:lnSpc>
              <a:spcBef>
                <a:spcPts val="200"/>
              </a:spcBef>
              <a:spcAft>
                <a:spcPts val="0"/>
              </a:spcAft>
              <a:buClr>
                <a:srgbClr val="3F3F3F"/>
              </a:buClr>
              <a:buSzPts val="1600"/>
              <a:buFont typeface="Arial"/>
              <a:buChar char="•"/>
            </a:pPr>
            <a:r>
              <a:rPr lang="en-SG" sz="1600">
                <a:latin typeface="Arial"/>
                <a:ea typeface="Arial"/>
                <a:cs typeface="Arial"/>
                <a:sym typeface="Arial"/>
              </a:rPr>
              <a:t>State contracts and state funded test are key drivers to SAT participation. </a:t>
            </a:r>
            <a:endParaRPr/>
          </a:p>
          <a:p>
            <a:pPr indent="-241300" lvl="0" marL="342900" rtl="0" algn="l">
              <a:lnSpc>
                <a:spcPct val="90000"/>
              </a:lnSpc>
              <a:spcBef>
                <a:spcPts val="200"/>
              </a:spcBef>
              <a:spcAft>
                <a:spcPts val="0"/>
              </a:spcAft>
              <a:buClr>
                <a:srgbClr val="3F3F3F"/>
              </a:buClr>
              <a:buSzPts val="1600"/>
              <a:buFont typeface="Arial"/>
              <a:buNone/>
            </a:pPr>
            <a:r>
              <a:t/>
            </a:r>
            <a:endParaRPr sz="1600">
              <a:latin typeface="Arial"/>
              <a:ea typeface="Arial"/>
              <a:cs typeface="Arial"/>
              <a:sym typeface="Arial"/>
            </a:endParaRPr>
          </a:p>
          <a:p>
            <a:pPr indent="-342900" lvl="0" marL="342900" rtl="0" algn="l">
              <a:lnSpc>
                <a:spcPct val="90000"/>
              </a:lnSpc>
              <a:spcBef>
                <a:spcPts val="200"/>
              </a:spcBef>
              <a:spcAft>
                <a:spcPts val="0"/>
              </a:spcAft>
              <a:buClr>
                <a:srgbClr val="3F3F3F"/>
              </a:buClr>
              <a:buSzPts val="1600"/>
              <a:buFont typeface="Arial"/>
              <a:buChar char="•"/>
            </a:pPr>
            <a:r>
              <a:rPr lang="en-SG" sz="1600">
                <a:latin typeface="Arial"/>
                <a:ea typeface="Arial"/>
                <a:cs typeface="Arial"/>
                <a:sym typeface="Arial"/>
              </a:rPr>
              <a:t>For short term, we recommended that the College Board focuses on developing </a:t>
            </a:r>
            <a:r>
              <a:rPr lang="en-SG" sz="1600">
                <a:solidFill>
                  <a:srgbClr val="339933"/>
                </a:solidFill>
                <a:latin typeface="Arial"/>
                <a:ea typeface="Arial"/>
                <a:cs typeface="Arial"/>
                <a:sym typeface="Arial"/>
              </a:rPr>
              <a:t>partnerships with states that do not have any prevailing contract awarded to either the College Board or ACT</a:t>
            </a:r>
            <a:r>
              <a:rPr lang="en-SG" sz="1600">
                <a:latin typeface="Arial"/>
                <a:ea typeface="Arial"/>
                <a:cs typeface="Arial"/>
                <a:sym typeface="Arial"/>
              </a:rPr>
              <a:t>, and currently have </a:t>
            </a:r>
            <a:r>
              <a:rPr lang="en-SG" sz="1600">
                <a:solidFill>
                  <a:srgbClr val="339933"/>
                </a:solidFill>
                <a:latin typeface="Arial"/>
                <a:ea typeface="Arial"/>
                <a:cs typeface="Arial"/>
                <a:sym typeface="Arial"/>
              </a:rPr>
              <a:t>low SAT participation in 2018</a:t>
            </a:r>
            <a:r>
              <a:rPr lang="en-SG" sz="1600">
                <a:latin typeface="Arial"/>
                <a:ea typeface="Arial"/>
                <a:cs typeface="Arial"/>
                <a:sym typeface="Arial"/>
              </a:rPr>
              <a:t>. </a:t>
            </a:r>
            <a:r>
              <a:rPr lang="en-SG" sz="1600">
                <a:latin typeface="Arial"/>
                <a:ea typeface="Arial"/>
                <a:cs typeface="Arial"/>
                <a:sym typeface="Arial"/>
              </a:rPr>
              <a:t>Examples of such states include Iowa, Kansas, and South Dakota.</a:t>
            </a:r>
            <a:endParaRPr sz="1600">
              <a:latin typeface="Arial"/>
              <a:ea typeface="Arial"/>
              <a:cs typeface="Arial"/>
              <a:sym typeface="Arial"/>
            </a:endParaRPr>
          </a:p>
          <a:p>
            <a:pPr indent="0" lvl="0" marL="0" rtl="0" algn="l">
              <a:lnSpc>
                <a:spcPct val="90000"/>
              </a:lnSpc>
              <a:spcBef>
                <a:spcPts val="200"/>
              </a:spcBef>
              <a:spcAft>
                <a:spcPts val="0"/>
              </a:spcAft>
              <a:buNone/>
            </a:pPr>
            <a:r>
              <a:t/>
            </a:r>
            <a:endParaRPr sz="1600">
              <a:latin typeface="Arial"/>
              <a:ea typeface="Arial"/>
              <a:cs typeface="Arial"/>
              <a:sym typeface="Arial"/>
            </a:endParaRPr>
          </a:p>
          <a:p>
            <a:pPr indent="-342900" lvl="0" marL="342900" rtl="0" algn="l">
              <a:lnSpc>
                <a:spcPct val="90000"/>
              </a:lnSpc>
              <a:spcBef>
                <a:spcPts val="200"/>
              </a:spcBef>
              <a:spcAft>
                <a:spcPts val="0"/>
              </a:spcAft>
              <a:buClr>
                <a:srgbClr val="3F3F3F"/>
              </a:buClr>
              <a:buSzPts val="1600"/>
              <a:buFont typeface="Arial"/>
              <a:buChar char="•"/>
            </a:pPr>
            <a:r>
              <a:rPr lang="en-SG" sz="1600">
                <a:latin typeface="Arial"/>
                <a:ea typeface="Arial"/>
                <a:cs typeface="Arial"/>
                <a:sym typeface="Arial"/>
              </a:rPr>
              <a:t>For a longer term, the College Board can also work on states that </a:t>
            </a:r>
            <a:r>
              <a:rPr lang="en-SG" sz="1600">
                <a:solidFill>
                  <a:srgbClr val="339933"/>
                </a:solidFill>
                <a:latin typeface="Arial"/>
                <a:ea typeface="Arial"/>
                <a:cs typeface="Arial"/>
                <a:sym typeface="Arial"/>
              </a:rPr>
              <a:t>already mandate state-wide ACT participation</a:t>
            </a:r>
            <a:r>
              <a:rPr lang="en-SG" sz="1600">
                <a:latin typeface="Arial"/>
                <a:ea typeface="Arial"/>
                <a:cs typeface="Arial"/>
                <a:sym typeface="Arial"/>
              </a:rPr>
              <a:t> and lobby the education boards to switch to the SAT when their contract with ACT is about to end, as they are more likely to have the required infrastructure and resources to support state-wide test arrangement. Examples of such states include Montana, Utah and Wyoming.</a:t>
            </a:r>
            <a:endParaRPr sz="1800">
              <a:latin typeface="Arial"/>
              <a:ea typeface="Arial"/>
              <a:cs typeface="Arial"/>
              <a:sym typeface="Arial"/>
            </a:endParaRPr>
          </a:p>
          <a:p>
            <a:pPr indent="0" lvl="0" marL="0" rtl="0" algn="l">
              <a:lnSpc>
                <a:spcPct val="90000"/>
              </a:lnSpc>
              <a:spcBef>
                <a:spcPts val="200"/>
              </a:spcBef>
              <a:spcAft>
                <a:spcPts val="0"/>
              </a:spcAft>
              <a:buNone/>
            </a:pPr>
            <a:r>
              <a:t/>
            </a:r>
            <a:endParaRPr sz="1800">
              <a:latin typeface="Arial"/>
              <a:ea typeface="Arial"/>
              <a:cs typeface="Arial"/>
              <a:sym typeface="Arial"/>
            </a:endParaRPr>
          </a:p>
          <a:p>
            <a:pPr indent="-241300" lvl="0" marL="342900" rtl="0" algn="l">
              <a:lnSpc>
                <a:spcPct val="90000"/>
              </a:lnSpc>
              <a:spcBef>
                <a:spcPts val="200"/>
              </a:spcBef>
              <a:spcAft>
                <a:spcPts val="0"/>
              </a:spcAft>
              <a:buClr>
                <a:srgbClr val="3F3F3F"/>
              </a:buClr>
              <a:buSzPts val="1600"/>
              <a:buFont typeface="Arial"/>
              <a:buNone/>
            </a:pPr>
            <a:r>
              <a:t/>
            </a:r>
            <a:endParaRPr sz="1600">
              <a:latin typeface="Arial"/>
              <a:ea typeface="Arial"/>
              <a:cs typeface="Arial"/>
              <a:sym typeface="Arial"/>
            </a:endParaRPr>
          </a:p>
          <a:p>
            <a:pPr indent="-241300" lvl="0" marL="342900" rtl="0" algn="l">
              <a:lnSpc>
                <a:spcPct val="90000"/>
              </a:lnSpc>
              <a:spcBef>
                <a:spcPts val="200"/>
              </a:spcBef>
              <a:spcAft>
                <a:spcPts val="0"/>
              </a:spcAft>
              <a:buClr>
                <a:srgbClr val="3F3F3F"/>
              </a:buClr>
              <a:buSzPts val="1600"/>
              <a:buFont typeface="Arial"/>
              <a:buNone/>
            </a:pPr>
            <a:r>
              <a:t/>
            </a:r>
            <a:endParaRPr sz="1600">
              <a:latin typeface="Arial"/>
              <a:ea typeface="Arial"/>
              <a:cs typeface="Arial"/>
              <a:sym typeface="Arial"/>
            </a:endParaRPr>
          </a:p>
          <a:p>
            <a:pPr indent="0" lvl="0" marL="0" rtl="0" algn="l">
              <a:lnSpc>
                <a:spcPct val="110000"/>
              </a:lnSpc>
              <a:spcBef>
                <a:spcPts val="1400"/>
              </a:spcBef>
              <a:spcAft>
                <a:spcPts val="0"/>
              </a:spcAft>
              <a:buClr>
                <a:srgbClr val="3F3F3F"/>
              </a:buClr>
              <a:buSzPts val="1800"/>
              <a:buNone/>
            </a:pPr>
            <a:r>
              <a:t/>
            </a:r>
            <a:endParaRPr sz="1800">
              <a:latin typeface="Arial"/>
              <a:ea typeface="Arial"/>
              <a:cs typeface="Arial"/>
              <a:sym typeface="Arial"/>
            </a:endParaRPr>
          </a:p>
          <a:p>
            <a:pPr indent="0" lvl="0" marL="0" rtl="0" algn="l">
              <a:lnSpc>
                <a:spcPct val="110000"/>
              </a:lnSpc>
              <a:spcBef>
                <a:spcPts val="1400"/>
              </a:spcBef>
              <a:spcAft>
                <a:spcPts val="0"/>
              </a:spcAft>
              <a:buClr>
                <a:srgbClr val="3F3F3F"/>
              </a:buClr>
              <a:buSzPts val="1800"/>
              <a:buNone/>
            </a:pPr>
            <a:r>
              <a:t/>
            </a:r>
            <a:endParaRPr sz="1800">
              <a:latin typeface="Arial"/>
              <a:ea typeface="Arial"/>
              <a:cs typeface="Arial"/>
              <a:sym typeface="Arial"/>
            </a:endParaRPr>
          </a:p>
          <a:p>
            <a:pPr indent="0" lvl="0" marL="0" rtl="0" algn="l">
              <a:lnSpc>
                <a:spcPct val="110000"/>
              </a:lnSpc>
              <a:spcBef>
                <a:spcPts val="14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30"/>
          <p:cNvSpPr/>
          <p:nvPr/>
        </p:nvSpPr>
        <p:spPr>
          <a:xfrm>
            <a:off x="0" y="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40" name="Google Shape;240;p30"/>
          <p:cNvSpPr txBox="1"/>
          <p:nvPr>
            <p:ph type="ctrTitle"/>
          </p:nvPr>
        </p:nvSpPr>
        <p:spPr>
          <a:xfrm>
            <a:off x="5289754" y="2480812"/>
            <a:ext cx="6253200" cy="184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2626"/>
              </a:buClr>
              <a:buSzPts val="5400"/>
              <a:buFont typeface="Bookman Old Style"/>
              <a:buNone/>
            </a:pPr>
            <a:r>
              <a:rPr lang="en-SG" sz="5400"/>
              <a:t>Thank You</a:t>
            </a:r>
            <a:endParaRPr/>
          </a:p>
        </p:txBody>
      </p:sp>
      <p:pic>
        <p:nvPicPr>
          <p:cNvPr descr="stairs, hand rail, and abstract object along the wall" id="241" name="Google Shape;241;p30"/>
          <p:cNvPicPr preferRelativeResize="0"/>
          <p:nvPr/>
        </p:nvPicPr>
        <p:blipFill rotWithShape="1">
          <a:blip r:embed="rId3">
            <a:alphaModFix/>
          </a:blip>
          <a:srcRect b="0" l="0" r="0" t="0"/>
          <a:stretch/>
        </p:blipFill>
        <p:spPr>
          <a:xfrm>
            <a:off x="-1" y="1"/>
            <a:ext cx="4635315" cy="6858002"/>
          </a:xfrm>
          <a:prstGeom prst="rect">
            <a:avLst/>
          </a:prstGeom>
          <a:noFill/>
          <a:ln>
            <a:noFill/>
          </a:ln>
        </p:spPr>
      </p:pic>
      <p:cxnSp>
        <p:nvCxnSpPr>
          <p:cNvPr id="242" name="Google Shape;242;p30"/>
          <p:cNvCxnSpPr/>
          <p:nvPr/>
        </p:nvCxnSpPr>
        <p:spPr>
          <a:xfrm>
            <a:off x="5427754" y="4498925"/>
            <a:ext cx="5636100"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200"/>
              <a:buFont typeface="Bookman Old Style"/>
              <a:buNone/>
            </a:pPr>
            <a:r>
              <a:rPr lang="en-SG" sz="3200"/>
              <a:t>Context</a:t>
            </a:r>
            <a:endParaRPr/>
          </a:p>
        </p:txBody>
      </p:sp>
      <p:sp>
        <p:nvSpPr>
          <p:cNvPr id="104" name="Google Shape;104;p14"/>
          <p:cNvSpPr txBox="1"/>
          <p:nvPr>
            <p:ph idx="1" type="body"/>
          </p:nvPr>
        </p:nvSpPr>
        <p:spPr>
          <a:xfrm>
            <a:off x="1097279" y="2108201"/>
            <a:ext cx="10058400" cy="3760800"/>
          </a:xfrm>
          <a:prstGeom prst="rect">
            <a:avLst/>
          </a:prstGeom>
          <a:noFill/>
          <a:ln>
            <a:noFill/>
          </a:ln>
        </p:spPr>
        <p:txBody>
          <a:bodyPr anchorCtr="0" anchor="t" bIns="45700" lIns="0" spcFirstLastPara="1" rIns="0" wrap="square" tIns="45700">
            <a:noAutofit/>
          </a:bodyPr>
          <a:lstStyle/>
          <a:p>
            <a:pPr indent="-139700" lvl="0" marL="91440" rtl="0" algn="l">
              <a:lnSpc>
                <a:spcPct val="110000"/>
              </a:lnSpc>
              <a:spcBef>
                <a:spcPts val="0"/>
              </a:spcBef>
              <a:spcAft>
                <a:spcPts val="0"/>
              </a:spcAft>
              <a:buSzPts val="2200"/>
              <a:buChar char=" "/>
            </a:pPr>
            <a:r>
              <a:rPr lang="en-SG" sz="2200"/>
              <a:t>Following the change in the SAT format in March 2016, the College Board is keen to identify </a:t>
            </a:r>
            <a:r>
              <a:rPr b="1" lang="en-SG" sz="2200">
                <a:solidFill>
                  <a:srgbClr val="0070C0"/>
                </a:solidFill>
              </a:rPr>
              <a:t>ways to improve SAT participation rates</a:t>
            </a:r>
            <a:r>
              <a:rPr lang="en-SG" sz="2200">
                <a:solidFill>
                  <a:srgbClr val="0070C0"/>
                </a:solidFill>
              </a:rPr>
              <a:t>. </a:t>
            </a:r>
            <a:endParaRPr sz="2200">
              <a:solidFill>
                <a:srgbClr val="0070C0"/>
              </a:solidFill>
            </a:endParaRPr>
          </a:p>
          <a:p>
            <a:pPr indent="0" lvl="0" marL="0" rtl="0" algn="l">
              <a:lnSpc>
                <a:spcPct val="110000"/>
              </a:lnSpc>
              <a:spcBef>
                <a:spcPts val="0"/>
              </a:spcBef>
              <a:spcAft>
                <a:spcPts val="0"/>
              </a:spcAft>
              <a:buNone/>
            </a:pPr>
            <a:r>
              <a:t/>
            </a:r>
            <a:endParaRPr sz="2200">
              <a:solidFill>
                <a:srgbClr val="0070C0"/>
              </a:solidFill>
            </a:endParaRPr>
          </a:p>
          <a:p>
            <a:pPr indent="0" lvl="0" marL="89999" rtl="0" algn="l">
              <a:lnSpc>
                <a:spcPct val="110000"/>
              </a:lnSpc>
              <a:spcBef>
                <a:spcPts val="0"/>
              </a:spcBef>
              <a:spcAft>
                <a:spcPts val="0"/>
              </a:spcAft>
              <a:buNone/>
            </a:pPr>
            <a:r>
              <a:rPr lang="en-SG" sz="2200"/>
              <a:t>In this presentation, we examine the data provided and perform trend analysis to explore relationships between participation rates and average test scores by states.</a:t>
            </a:r>
            <a:endParaRPr sz="2200"/>
          </a:p>
          <a:p>
            <a:pPr indent="0" lvl="0" marL="89999" rtl="0" algn="l">
              <a:lnSpc>
                <a:spcPct val="110000"/>
              </a:lnSpc>
              <a:spcBef>
                <a:spcPts val="0"/>
              </a:spcBef>
              <a:spcAft>
                <a:spcPts val="0"/>
              </a:spcAft>
              <a:buNone/>
            </a:pPr>
            <a:r>
              <a:t/>
            </a:r>
            <a:endParaRPr sz="2200"/>
          </a:p>
          <a:p>
            <a:pPr indent="0" lvl="0" marL="89999" rtl="0" algn="l">
              <a:lnSpc>
                <a:spcPct val="110000"/>
              </a:lnSpc>
              <a:spcBef>
                <a:spcPts val="0"/>
              </a:spcBef>
              <a:spcAft>
                <a:spcPts val="0"/>
              </a:spcAft>
              <a:buNone/>
            </a:pPr>
            <a:r>
              <a:rPr lang="en-SG" sz="2200"/>
              <a:t>Then we incorporate additional market analysis to look at the success of the </a:t>
            </a:r>
            <a:r>
              <a:rPr lang="en-SG" sz="2200"/>
              <a:t>States with</a:t>
            </a:r>
            <a:r>
              <a:rPr lang="en-SG" sz="2200"/>
              <a:t> </a:t>
            </a:r>
            <a:r>
              <a:rPr b="1" lang="en-SG" sz="2200">
                <a:solidFill>
                  <a:srgbClr val="0070C0"/>
                </a:solidFill>
              </a:rPr>
              <a:t>high year-on-year increase</a:t>
            </a:r>
            <a:r>
              <a:rPr lang="en-SG" sz="2200"/>
              <a:t>, to provide recommendations on the strategy and areas to focus in improving SAT participation rate.</a:t>
            </a:r>
            <a:endParaRPr sz="2200"/>
          </a:p>
          <a:p>
            <a:pPr indent="0" lvl="0" marL="0" rtl="0" algn="l">
              <a:lnSpc>
                <a:spcPct val="110000"/>
              </a:lnSpc>
              <a:spcBef>
                <a:spcPts val="1400"/>
              </a:spcBef>
              <a:spcAft>
                <a:spcPts val="0"/>
              </a:spcAft>
              <a:buSzPts val="2200"/>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200"/>
              <a:buFont typeface="Bookman Old Style"/>
              <a:buNone/>
            </a:pPr>
            <a:r>
              <a:rPr lang="en-SG" sz="3200"/>
              <a:t>Agenda</a:t>
            </a:r>
            <a:endParaRPr/>
          </a:p>
        </p:txBody>
      </p:sp>
      <p:sp>
        <p:nvSpPr>
          <p:cNvPr id="110" name="Google Shape;110;p15"/>
          <p:cNvSpPr txBox="1"/>
          <p:nvPr>
            <p:ph idx="1" type="body"/>
          </p:nvPr>
        </p:nvSpPr>
        <p:spPr>
          <a:xfrm>
            <a:off x="1143829" y="2161401"/>
            <a:ext cx="10058400" cy="3760800"/>
          </a:xfrm>
          <a:prstGeom prst="rect">
            <a:avLst/>
          </a:prstGeom>
          <a:noFill/>
          <a:ln>
            <a:noFill/>
          </a:ln>
        </p:spPr>
        <p:txBody>
          <a:bodyPr anchorCtr="0" anchor="t" bIns="45700" lIns="0" spcFirstLastPara="1" rIns="0" wrap="square" tIns="45700">
            <a:noAutofit/>
          </a:bodyPr>
          <a:lstStyle/>
          <a:p>
            <a:pPr indent="-368300" lvl="0" marL="457200" rtl="0" algn="l">
              <a:lnSpc>
                <a:spcPct val="110000"/>
              </a:lnSpc>
              <a:spcBef>
                <a:spcPts val="0"/>
              </a:spcBef>
              <a:spcAft>
                <a:spcPts val="0"/>
              </a:spcAft>
              <a:buSzPts val="2200"/>
              <a:buChar char="-"/>
            </a:pPr>
            <a:r>
              <a:rPr lang="en-SG" sz="2200"/>
              <a:t>Context</a:t>
            </a:r>
            <a:endParaRPr sz="2200"/>
          </a:p>
          <a:p>
            <a:pPr indent="-368300" lvl="0" marL="457200" rtl="0" algn="l">
              <a:lnSpc>
                <a:spcPct val="110000"/>
              </a:lnSpc>
              <a:spcBef>
                <a:spcPts val="0"/>
              </a:spcBef>
              <a:spcAft>
                <a:spcPts val="0"/>
              </a:spcAft>
              <a:buSzPts val="2200"/>
              <a:buChar char="-"/>
            </a:pPr>
            <a:r>
              <a:rPr lang="en-SG" sz="2200"/>
              <a:t>Data Import and Data Cleaning</a:t>
            </a:r>
            <a:endParaRPr sz="2200"/>
          </a:p>
          <a:p>
            <a:pPr indent="-368300" lvl="0" marL="457200" rtl="0" algn="l">
              <a:lnSpc>
                <a:spcPct val="110000"/>
              </a:lnSpc>
              <a:spcBef>
                <a:spcPts val="0"/>
              </a:spcBef>
              <a:spcAft>
                <a:spcPts val="0"/>
              </a:spcAft>
              <a:buSzPts val="2200"/>
              <a:buChar char="-"/>
            </a:pPr>
            <a:r>
              <a:rPr lang="en-SG" sz="2200"/>
              <a:t>Exploratory Analysis</a:t>
            </a:r>
            <a:endParaRPr sz="2200"/>
          </a:p>
          <a:p>
            <a:pPr indent="-368300" lvl="0" marL="457200" rtl="0" algn="l">
              <a:lnSpc>
                <a:spcPct val="110000"/>
              </a:lnSpc>
              <a:spcBef>
                <a:spcPts val="0"/>
              </a:spcBef>
              <a:spcAft>
                <a:spcPts val="0"/>
              </a:spcAft>
              <a:buSzPts val="2200"/>
              <a:buChar char="-"/>
            </a:pPr>
            <a:r>
              <a:rPr lang="en-SG" sz="2200"/>
              <a:t>Research and Findings</a:t>
            </a:r>
            <a:endParaRPr sz="2200"/>
          </a:p>
          <a:p>
            <a:pPr indent="-368300" lvl="0" marL="457200" rtl="0" algn="l">
              <a:lnSpc>
                <a:spcPct val="110000"/>
              </a:lnSpc>
              <a:spcBef>
                <a:spcPts val="0"/>
              </a:spcBef>
              <a:spcAft>
                <a:spcPts val="0"/>
              </a:spcAft>
              <a:buSzPts val="2200"/>
              <a:buChar char="-"/>
            </a:pPr>
            <a:r>
              <a:rPr lang="en-SG" sz="2200"/>
              <a:t>Conclusion and Recommendations</a:t>
            </a:r>
            <a:endParaRPr sz="2200"/>
          </a:p>
          <a:p>
            <a:pPr indent="0" lvl="0" marL="457200" rtl="0" algn="l">
              <a:lnSpc>
                <a:spcPct val="110000"/>
              </a:lnSpc>
              <a:spcBef>
                <a:spcPts val="0"/>
              </a:spcBef>
              <a:spcAft>
                <a:spcPts val="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200"/>
              <a:buFont typeface="Bookman Old Style"/>
              <a:buNone/>
            </a:pPr>
            <a:r>
              <a:rPr lang="en-SG" sz="3200"/>
              <a:t>Data Description</a:t>
            </a:r>
            <a:endParaRPr/>
          </a:p>
        </p:txBody>
      </p:sp>
      <p:sp>
        <p:nvSpPr>
          <p:cNvPr id="116" name="Google Shape;116;p16"/>
          <p:cNvSpPr txBox="1"/>
          <p:nvPr>
            <p:ph idx="1" type="body"/>
          </p:nvPr>
        </p:nvSpPr>
        <p:spPr>
          <a:xfrm>
            <a:off x="1216404" y="2108201"/>
            <a:ext cx="9939300" cy="37608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600"/>
              <a:buNone/>
            </a:pPr>
            <a:r>
              <a:rPr lang="en-SG" sz="1600"/>
              <a:t>For the</a:t>
            </a:r>
            <a:r>
              <a:rPr lang="en-SG" sz="1600"/>
              <a:t> analysis, we are given the following 4 data sets (sat 2017, act 2017, sat 2018, act 2018) which includes the following data and types:</a:t>
            </a:r>
            <a:endParaRPr sz="1600"/>
          </a:p>
          <a:p>
            <a:pPr indent="-342900" lvl="0" marL="342900" rtl="0" algn="l">
              <a:lnSpc>
                <a:spcPct val="90000"/>
              </a:lnSpc>
              <a:spcBef>
                <a:spcPts val="200"/>
              </a:spcBef>
              <a:spcAft>
                <a:spcPts val="0"/>
              </a:spcAft>
              <a:buClr>
                <a:srgbClr val="3F3F3F"/>
              </a:buClr>
              <a:buSzPts val="1600"/>
              <a:buFont typeface="Libre Franklin"/>
              <a:buChar char="•"/>
            </a:pPr>
            <a:r>
              <a:rPr lang="en-SG" sz="1600">
                <a:solidFill>
                  <a:srgbClr val="0366D6"/>
                </a:solidFill>
              </a:rPr>
              <a:t>States</a:t>
            </a:r>
            <a:r>
              <a:rPr lang="en-SG" sz="1600"/>
              <a:t> (Object) </a:t>
            </a:r>
            <a:endParaRPr sz="1600"/>
          </a:p>
          <a:p>
            <a:pPr indent="-342900" lvl="0" marL="342900" rtl="0" algn="l">
              <a:lnSpc>
                <a:spcPct val="90000"/>
              </a:lnSpc>
              <a:spcBef>
                <a:spcPts val="200"/>
              </a:spcBef>
              <a:spcAft>
                <a:spcPts val="0"/>
              </a:spcAft>
              <a:buClr>
                <a:srgbClr val="3F3F3F"/>
              </a:buClr>
              <a:buSzPts val="1600"/>
              <a:buFont typeface="Libre Franklin"/>
              <a:buChar char="•"/>
            </a:pPr>
            <a:r>
              <a:rPr lang="en-SG" sz="1600">
                <a:solidFill>
                  <a:srgbClr val="0070C0"/>
                </a:solidFill>
              </a:rPr>
              <a:t>Participation Rate in percentage </a:t>
            </a:r>
            <a:r>
              <a:rPr lang="en-SG" sz="1600"/>
              <a:t>of each test by state (Object)</a:t>
            </a:r>
            <a:endParaRPr sz="1600"/>
          </a:p>
          <a:p>
            <a:pPr indent="-342900" lvl="0" marL="342900" rtl="0" algn="l">
              <a:lnSpc>
                <a:spcPct val="90000"/>
              </a:lnSpc>
              <a:spcBef>
                <a:spcPts val="200"/>
              </a:spcBef>
              <a:spcAft>
                <a:spcPts val="0"/>
              </a:spcAft>
              <a:buClr>
                <a:srgbClr val="3F3F3F"/>
              </a:buClr>
              <a:buSzPts val="1600"/>
              <a:buFont typeface="Libre Franklin"/>
              <a:buChar char="•"/>
            </a:pPr>
            <a:r>
              <a:rPr lang="en-SG" sz="1600">
                <a:solidFill>
                  <a:srgbClr val="0070C0"/>
                </a:solidFill>
              </a:rPr>
              <a:t>Average Subject &amp; Total/Composite Scores and subtests  </a:t>
            </a:r>
            <a:r>
              <a:rPr lang="en-SG" sz="1600"/>
              <a:t>of each test by state (Float or Int)</a:t>
            </a:r>
            <a:endParaRPr sz="1600"/>
          </a:p>
          <a:p>
            <a:pPr indent="0" lvl="0" marL="0" rtl="0" algn="l">
              <a:lnSpc>
                <a:spcPct val="110000"/>
              </a:lnSpc>
              <a:spcBef>
                <a:spcPts val="1400"/>
              </a:spcBef>
              <a:spcAft>
                <a:spcPts val="0"/>
              </a:spcAft>
              <a:buClr>
                <a:srgbClr val="3F3F3F"/>
              </a:buClr>
              <a:buSzPts val="1800"/>
              <a:buNone/>
            </a:pPr>
            <a:r>
              <a:t/>
            </a:r>
            <a:endParaRPr sz="1800"/>
          </a:p>
          <a:p>
            <a:pPr indent="0" lvl="0" marL="0" rtl="0" algn="l">
              <a:lnSpc>
                <a:spcPct val="110000"/>
              </a:lnSpc>
              <a:spcBef>
                <a:spcPts val="1400"/>
              </a:spcBef>
              <a:spcAft>
                <a:spcPts val="0"/>
              </a:spcAft>
              <a:buSzPts val="1800"/>
              <a:buNone/>
            </a:pPr>
            <a:r>
              <a:t/>
            </a:r>
            <a:endParaRPr sz="1800"/>
          </a:p>
        </p:txBody>
      </p:sp>
      <p:graphicFrame>
        <p:nvGraphicFramePr>
          <p:cNvPr id="117" name="Google Shape;117;p16"/>
          <p:cNvGraphicFramePr/>
          <p:nvPr/>
        </p:nvGraphicFramePr>
        <p:xfrm>
          <a:off x="1632663" y="3509195"/>
          <a:ext cx="3000000" cy="3000000"/>
        </p:xfrm>
        <a:graphic>
          <a:graphicData uri="http://schemas.openxmlformats.org/drawingml/2006/table">
            <a:tbl>
              <a:tblPr>
                <a:noFill/>
                <a:tableStyleId>{CC382E20-109C-4C19-BFB6-D3CBE1CDF6D9}</a:tableStyleId>
              </a:tblPr>
              <a:tblGrid>
                <a:gridCol w="4309725"/>
                <a:gridCol w="4309725"/>
              </a:tblGrid>
              <a:tr h="184875">
                <a:tc>
                  <a:txBody>
                    <a:bodyPr/>
                    <a:lstStyle/>
                    <a:p>
                      <a:pPr indent="0" lvl="0" marL="0" rtl="0" algn="l">
                        <a:spcBef>
                          <a:spcPts val="0"/>
                        </a:spcBef>
                        <a:spcAft>
                          <a:spcPts val="0"/>
                        </a:spcAft>
                        <a:buNone/>
                      </a:pPr>
                      <a:r>
                        <a:rPr b="1" lang="en-SG">
                          <a:latin typeface="Libre Franklin"/>
                          <a:ea typeface="Libre Franklin"/>
                          <a:cs typeface="Libre Franklin"/>
                          <a:sym typeface="Libre Franklin"/>
                        </a:rPr>
                        <a:t>SAT</a:t>
                      </a:r>
                      <a:endParaRPr b="1">
                        <a:latin typeface="Libre Franklin"/>
                        <a:ea typeface="Libre Franklin"/>
                        <a:cs typeface="Libre Franklin"/>
                        <a:sym typeface="Libre Franklin"/>
                      </a:endParaRPr>
                    </a:p>
                  </a:txBody>
                  <a:tcPr marT="91425" marB="91425" marR="91425" marL="91425"/>
                </a:tc>
                <a:tc>
                  <a:txBody>
                    <a:bodyPr/>
                    <a:lstStyle/>
                    <a:p>
                      <a:pPr indent="0" lvl="0" marL="0" rtl="0" algn="l">
                        <a:spcBef>
                          <a:spcPts val="0"/>
                        </a:spcBef>
                        <a:spcAft>
                          <a:spcPts val="0"/>
                        </a:spcAft>
                        <a:buNone/>
                      </a:pPr>
                      <a:r>
                        <a:rPr b="1" lang="en-SG">
                          <a:latin typeface="Libre Franklin"/>
                          <a:ea typeface="Libre Franklin"/>
                          <a:cs typeface="Libre Franklin"/>
                          <a:sym typeface="Libre Franklin"/>
                        </a:rPr>
                        <a:t>ACT</a:t>
                      </a:r>
                      <a:endParaRPr b="1">
                        <a:latin typeface="Libre Franklin"/>
                        <a:ea typeface="Libre Franklin"/>
                        <a:cs typeface="Libre Franklin"/>
                        <a:sym typeface="Libre Franklin"/>
                      </a:endParaRPr>
                    </a:p>
                  </a:txBody>
                  <a:tcPr marT="91425" marB="91425" marR="91425" marL="91425"/>
                </a:tc>
              </a:tr>
              <a:tr h="365475">
                <a:tc>
                  <a:txBody>
                    <a:bodyPr/>
                    <a:lstStyle/>
                    <a:p>
                      <a:pPr indent="0" lvl="0" marL="0" rtl="0" algn="l">
                        <a:spcBef>
                          <a:spcPts val="0"/>
                        </a:spcBef>
                        <a:spcAft>
                          <a:spcPts val="0"/>
                        </a:spcAft>
                        <a:buNone/>
                      </a:pPr>
                      <a:r>
                        <a:rPr lang="en-SG">
                          <a:latin typeface="Libre Franklin"/>
                          <a:ea typeface="Libre Franklin"/>
                          <a:cs typeface="Libre Franklin"/>
                          <a:sym typeface="Libre Franklin"/>
                        </a:rPr>
                        <a:t>Math (Int)</a:t>
                      </a:r>
                      <a:endParaRPr>
                        <a:latin typeface="Libre Franklin"/>
                        <a:ea typeface="Libre Franklin"/>
                        <a:cs typeface="Libre Franklin"/>
                        <a:sym typeface="Libre Franklin"/>
                      </a:endParaRPr>
                    </a:p>
                  </a:txBody>
                  <a:tcPr marT="91425" marB="91425" marR="91425" marL="91425"/>
                </a:tc>
                <a:tc>
                  <a:txBody>
                    <a:bodyPr/>
                    <a:lstStyle/>
                    <a:p>
                      <a:pPr indent="0" lvl="0" marL="0" rtl="0" algn="l">
                        <a:spcBef>
                          <a:spcPts val="0"/>
                        </a:spcBef>
                        <a:spcAft>
                          <a:spcPts val="0"/>
                        </a:spcAft>
                        <a:buNone/>
                      </a:pPr>
                      <a:r>
                        <a:rPr lang="en-SG">
                          <a:latin typeface="Libre Franklin"/>
                          <a:ea typeface="Libre Franklin"/>
                          <a:cs typeface="Libre Franklin"/>
                          <a:sym typeface="Libre Franklin"/>
                        </a:rPr>
                        <a:t>English </a:t>
                      </a:r>
                      <a:r>
                        <a:rPr lang="en-SG">
                          <a:solidFill>
                            <a:schemeClr val="dk1"/>
                          </a:solidFill>
                          <a:latin typeface="Libre Franklin"/>
                          <a:ea typeface="Libre Franklin"/>
                          <a:cs typeface="Libre Franklin"/>
                          <a:sym typeface="Libre Franklin"/>
                        </a:rPr>
                        <a:t>(Float)</a:t>
                      </a:r>
                      <a:endParaRPr>
                        <a:latin typeface="Libre Franklin"/>
                        <a:ea typeface="Libre Franklin"/>
                        <a:cs typeface="Libre Franklin"/>
                        <a:sym typeface="Libre Franklin"/>
                      </a:endParaRPr>
                    </a:p>
                  </a:txBody>
                  <a:tcPr marT="91425" marB="91425" marR="91425" marL="91425"/>
                </a:tc>
              </a:tr>
              <a:tr h="365475">
                <a:tc>
                  <a:txBody>
                    <a:bodyPr/>
                    <a:lstStyle/>
                    <a:p>
                      <a:pPr indent="0" lvl="0" marL="0" rtl="0" algn="l">
                        <a:spcBef>
                          <a:spcPts val="0"/>
                        </a:spcBef>
                        <a:spcAft>
                          <a:spcPts val="0"/>
                        </a:spcAft>
                        <a:buNone/>
                      </a:pPr>
                      <a:r>
                        <a:rPr lang="en-SG">
                          <a:latin typeface="Libre Franklin"/>
                          <a:ea typeface="Libre Franklin"/>
                          <a:cs typeface="Libre Franklin"/>
                          <a:sym typeface="Libre Franklin"/>
                        </a:rPr>
                        <a:t>Evidence-based Reading &amp; Writing </a:t>
                      </a:r>
                      <a:r>
                        <a:rPr lang="en-SG">
                          <a:solidFill>
                            <a:schemeClr val="dk1"/>
                          </a:solidFill>
                          <a:latin typeface="Libre Franklin"/>
                          <a:ea typeface="Libre Franklin"/>
                          <a:cs typeface="Libre Franklin"/>
                          <a:sym typeface="Libre Franklin"/>
                        </a:rPr>
                        <a:t>(Int)</a:t>
                      </a:r>
                      <a:endParaRPr>
                        <a:latin typeface="Libre Franklin"/>
                        <a:ea typeface="Libre Franklin"/>
                        <a:cs typeface="Libre Franklin"/>
                        <a:sym typeface="Libre Franklin"/>
                      </a:endParaRPr>
                    </a:p>
                  </a:txBody>
                  <a:tcPr marT="91425" marB="91425" marR="91425" marL="91425"/>
                </a:tc>
                <a:tc>
                  <a:txBody>
                    <a:bodyPr/>
                    <a:lstStyle/>
                    <a:p>
                      <a:pPr indent="0" lvl="0" marL="0" rtl="0" algn="l">
                        <a:spcBef>
                          <a:spcPts val="0"/>
                        </a:spcBef>
                        <a:spcAft>
                          <a:spcPts val="0"/>
                        </a:spcAft>
                        <a:buNone/>
                      </a:pPr>
                      <a:r>
                        <a:rPr lang="en-SG">
                          <a:latin typeface="Libre Franklin"/>
                          <a:ea typeface="Libre Franklin"/>
                          <a:cs typeface="Libre Franklin"/>
                          <a:sym typeface="Libre Franklin"/>
                        </a:rPr>
                        <a:t>Math </a:t>
                      </a:r>
                      <a:r>
                        <a:rPr lang="en-SG">
                          <a:solidFill>
                            <a:schemeClr val="dk1"/>
                          </a:solidFill>
                          <a:latin typeface="Libre Franklin"/>
                          <a:ea typeface="Libre Franklin"/>
                          <a:cs typeface="Libre Franklin"/>
                          <a:sym typeface="Libre Franklin"/>
                        </a:rPr>
                        <a:t>(Float)</a:t>
                      </a:r>
                      <a:endParaRPr>
                        <a:latin typeface="Libre Franklin"/>
                        <a:ea typeface="Libre Franklin"/>
                        <a:cs typeface="Libre Franklin"/>
                        <a:sym typeface="Libre Franklin"/>
                      </a:endParaRPr>
                    </a:p>
                  </a:txBody>
                  <a:tcPr marT="91425" marB="91425" marR="91425" marL="91425"/>
                </a:tc>
              </a:tr>
              <a:tr h="365475">
                <a:tc>
                  <a:txBody>
                    <a:bodyPr/>
                    <a:lstStyle/>
                    <a:p>
                      <a:pPr indent="0" lvl="0" marL="0" rtl="0" algn="l">
                        <a:spcBef>
                          <a:spcPts val="0"/>
                        </a:spcBef>
                        <a:spcAft>
                          <a:spcPts val="0"/>
                        </a:spcAft>
                        <a:buNone/>
                      </a:pPr>
                      <a:r>
                        <a:rPr lang="en-SG">
                          <a:latin typeface="Libre Franklin"/>
                          <a:ea typeface="Libre Franklin"/>
                          <a:cs typeface="Libre Franklin"/>
                          <a:sym typeface="Libre Franklin"/>
                        </a:rPr>
                        <a:t>Total </a:t>
                      </a:r>
                      <a:r>
                        <a:rPr lang="en-SG">
                          <a:solidFill>
                            <a:schemeClr val="dk1"/>
                          </a:solidFill>
                          <a:latin typeface="Libre Franklin"/>
                          <a:ea typeface="Libre Franklin"/>
                          <a:cs typeface="Libre Franklin"/>
                          <a:sym typeface="Libre Franklin"/>
                        </a:rPr>
                        <a:t>(Int)</a:t>
                      </a:r>
                      <a:endParaRPr>
                        <a:latin typeface="Libre Franklin"/>
                        <a:ea typeface="Libre Franklin"/>
                        <a:cs typeface="Libre Franklin"/>
                        <a:sym typeface="Libre Franklin"/>
                      </a:endParaRPr>
                    </a:p>
                  </a:txBody>
                  <a:tcPr marT="91425" marB="91425" marR="91425" marL="91425"/>
                </a:tc>
                <a:tc>
                  <a:txBody>
                    <a:bodyPr/>
                    <a:lstStyle/>
                    <a:p>
                      <a:pPr indent="0" lvl="0" marL="0" rtl="0" algn="l">
                        <a:spcBef>
                          <a:spcPts val="0"/>
                        </a:spcBef>
                        <a:spcAft>
                          <a:spcPts val="0"/>
                        </a:spcAft>
                        <a:buNone/>
                      </a:pPr>
                      <a:r>
                        <a:rPr lang="en-SG">
                          <a:latin typeface="Libre Franklin"/>
                          <a:ea typeface="Libre Franklin"/>
                          <a:cs typeface="Libre Franklin"/>
                          <a:sym typeface="Libre Franklin"/>
                        </a:rPr>
                        <a:t>Reading </a:t>
                      </a:r>
                      <a:r>
                        <a:rPr lang="en-SG">
                          <a:solidFill>
                            <a:schemeClr val="dk1"/>
                          </a:solidFill>
                          <a:latin typeface="Libre Franklin"/>
                          <a:ea typeface="Libre Franklin"/>
                          <a:cs typeface="Libre Franklin"/>
                          <a:sym typeface="Libre Franklin"/>
                        </a:rPr>
                        <a:t>(Float)</a:t>
                      </a:r>
                      <a:endParaRPr>
                        <a:latin typeface="Libre Franklin"/>
                        <a:ea typeface="Libre Franklin"/>
                        <a:cs typeface="Libre Franklin"/>
                        <a:sym typeface="Libre Franklin"/>
                      </a:endParaRPr>
                    </a:p>
                  </a:txBody>
                  <a:tcPr marT="91425" marB="91425" marR="91425" marL="91425"/>
                </a:tc>
              </a:tr>
              <a:tr h="396200">
                <a:tc>
                  <a:txBody>
                    <a:bodyPr/>
                    <a:lstStyle/>
                    <a:p>
                      <a:pPr indent="0" lvl="0" marL="0" rtl="0" algn="l">
                        <a:spcBef>
                          <a:spcPts val="0"/>
                        </a:spcBef>
                        <a:spcAft>
                          <a:spcPts val="0"/>
                        </a:spcAft>
                        <a:buNone/>
                      </a:pPr>
                      <a:r>
                        <a:t/>
                      </a:r>
                      <a:endParaRPr>
                        <a:latin typeface="Libre Franklin"/>
                        <a:ea typeface="Libre Franklin"/>
                        <a:cs typeface="Libre Franklin"/>
                        <a:sym typeface="Libre Franklin"/>
                      </a:endParaRPr>
                    </a:p>
                  </a:txBody>
                  <a:tcPr marT="91425" marB="91425" marR="91425" marL="91425"/>
                </a:tc>
                <a:tc>
                  <a:txBody>
                    <a:bodyPr/>
                    <a:lstStyle/>
                    <a:p>
                      <a:pPr indent="0" lvl="0" marL="0" rtl="0" algn="l">
                        <a:spcBef>
                          <a:spcPts val="0"/>
                        </a:spcBef>
                        <a:spcAft>
                          <a:spcPts val="0"/>
                        </a:spcAft>
                        <a:buNone/>
                      </a:pPr>
                      <a:r>
                        <a:rPr lang="en-SG">
                          <a:latin typeface="Libre Franklin"/>
                          <a:ea typeface="Libre Franklin"/>
                          <a:cs typeface="Libre Franklin"/>
                          <a:sym typeface="Libre Franklin"/>
                        </a:rPr>
                        <a:t>Science </a:t>
                      </a:r>
                      <a:r>
                        <a:rPr lang="en-SG">
                          <a:solidFill>
                            <a:schemeClr val="dk1"/>
                          </a:solidFill>
                          <a:latin typeface="Libre Franklin"/>
                          <a:ea typeface="Libre Franklin"/>
                          <a:cs typeface="Libre Franklin"/>
                          <a:sym typeface="Libre Franklin"/>
                        </a:rPr>
                        <a:t>(Object)</a:t>
                      </a:r>
                      <a:endParaRPr>
                        <a:latin typeface="Libre Franklin"/>
                        <a:ea typeface="Libre Franklin"/>
                        <a:cs typeface="Libre Franklin"/>
                        <a:sym typeface="Libre Franklin"/>
                      </a:endParaRPr>
                    </a:p>
                  </a:txBody>
                  <a:tcPr marT="91425" marB="91425" marR="91425" marL="91425"/>
                </a:tc>
              </a:tr>
              <a:tr h="396200">
                <a:tc>
                  <a:txBody>
                    <a:bodyPr/>
                    <a:lstStyle/>
                    <a:p>
                      <a:pPr indent="0" lvl="0" marL="0" rtl="0" algn="l">
                        <a:spcBef>
                          <a:spcPts val="0"/>
                        </a:spcBef>
                        <a:spcAft>
                          <a:spcPts val="0"/>
                        </a:spcAft>
                        <a:buNone/>
                      </a:pPr>
                      <a:r>
                        <a:t/>
                      </a:r>
                      <a:endParaRPr>
                        <a:latin typeface="Libre Franklin"/>
                        <a:ea typeface="Libre Franklin"/>
                        <a:cs typeface="Libre Franklin"/>
                        <a:sym typeface="Libre Franklin"/>
                      </a:endParaRPr>
                    </a:p>
                  </a:txBody>
                  <a:tcPr marT="91425" marB="91425" marR="91425" marL="91425"/>
                </a:tc>
                <a:tc>
                  <a:txBody>
                    <a:bodyPr/>
                    <a:lstStyle/>
                    <a:p>
                      <a:pPr indent="0" lvl="0" marL="0" rtl="0" algn="l">
                        <a:spcBef>
                          <a:spcPts val="0"/>
                        </a:spcBef>
                        <a:spcAft>
                          <a:spcPts val="0"/>
                        </a:spcAft>
                        <a:buNone/>
                      </a:pPr>
                      <a:r>
                        <a:rPr lang="en-SG">
                          <a:latin typeface="Libre Franklin"/>
                          <a:ea typeface="Libre Franklin"/>
                          <a:cs typeface="Libre Franklin"/>
                          <a:sym typeface="Libre Franklin"/>
                        </a:rPr>
                        <a:t>Composite </a:t>
                      </a:r>
                      <a:r>
                        <a:rPr lang="en-SG">
                          <a:solidFill>
                            <a:schemeClr val="dk1"/>
                          </a:solidFill>
                          <a:latin typeface="Libre Franklin"/>
                          <a:ea typeface="Libre Franklin"/>
                          <a:cs typeface="Libre Franklin"/>
                          <a:sym typeface="Libre Franklin"/>
                        </a:rPr>
                        <a:t>(Float)</a:t>
                      </a:r>
                      <a:endParaRPr>
                        <a:latin typeface="Libre Franklin"/>
                        <a:ea typeface="Libre Franklin"/>
                        <a:cs typeface="Libre Franklin"/>
                        <a:sym typeface="Libre Frankli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200"/>
              <a:buFont typeface="Bookman Old Style"/>
              <a:buNone/>
            </a:pPr>
            <a:r>
              <a:rPr lang="en-SG" sz="3200"/>
              <a:t>Snapshot of </a:t>
            </a:r>
            <a:r>
              <a:rPr lang="en-SG" sz="3200"/>
              <a:t>Data Information (2017)</a:t>
            </a:r>
            <a:endParaRPr/>
          </a:p>
        </p:txBody>
      </p:sp>
      <p:pic>
        <p:nvPicPr>
          <p:cNvPr id="123" name="Google Shape;123;p17"/>
          <p:cNvPicPr preferRelativeResize="0"/>
          <p:nvPr/>
        </p:nvPicPr>
        <p:blipFill>
          <a:blip r:embed="rId3">
            <a:alphaModFix/>
          </a:blip>
          <a:stretch>
            <a:fillRect/>
          </a:stretch>
        </p:blipFill>
        <p:spPr>
          <a:xfrm>
            <a:off x="346325" y="2241025"/>
            <a:ext cx="6271900" cy="3655750"/>
          </a:xfrm>
          <a:prstGeom prst="rect">
            <a:avLst/>
          </a:prstGeom>
          <a:noFill/>
          <a:ln>
            <a:noFill/>
          </a:ln>
        </p:spPr>
      </p:pic>
      <p:pic>
        <p:nvPicPr>
          <p:cNvPr id="124" name="Google Shape;124;p17"/>
          <p:cNvPicPr preferRelativeResize="0"/>
          <p:nvPr/>
        </p:nvPicPr>
        <p:blipFill>
          <a:blip r:embed="rId4">
            <a:alphaModFix/>
          </a:blip>
          <a:stretch>
            <a:fillRect/>
          </a:stretch>
        </p:blipFill>
        <p:spPr>
          <a:xfrm>
            <a:off x="6618225" y="2101991"/>
            <a:ext cx="4933950" cy="3933825"/>
          </a:xfrm>
          <a:prstGeom prst="rect">
            <a:avLst/>
          </a:prstGeom>
          <a:noFill/>
          <a:ln>
            <a:noFill/>
          </a:ln>
        </p:spPr>
      </p:pic>
      <p:sp>
        <p:nvSpPr>
          <p:cNvPr id="125" name="Google Shape;125;p17"/>
          <p:cNvSpPr/>
          <p:nvPr/>
        </p:nvSpPr>
        <p:spPr>
          <a:xfrm>
            <a:off x="6618225" y="2740325"/>
            <a:ext cx="4066200" cy="314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6838950" y="5139050"/>
            <a:ext cx="4822200" cy="314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6838950" y="3939688"/>
            <a:ext cx="4822200" cy="314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419100" y="4248150"/>
            <a:ext cx="6019800" cy="314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3200"/>
              <a:buFont typeface="Bookman Old Style"/>
              <a:buNone/>
            </a:pPr>
            <a:r>
              <a:rPr lang="en-SG" sz="3200"/>
              <a:t>Snapshot of Data Information (2018)</a:t>
            </a:r>
            <a:endParaRPr/>
          </a:p>
        </p:txBody>
      </p:sp>
      <p:pic>
        <p:nvPicPr>
          <p:cNvPr id="134" name="Google Shape;134;p18"/>
          <p:cNvPicPr preferRelativeResize="0"/>
          <p:nvPr/>
        </p:nvPicPr>
        <p:blipFill>
          <a:blip r:embed="rId3">
            <a:alphaModFix/>
          </a:blip>
          <a:stretch>
            <a:fillRect/>
          </a:stretch>
        </p:blipFill>
        <p:spPr>
          <a:xfrm>
            <a:off x="559075" y="2388925"/>
            <a:ext cx="6184101" cy="2879375"/>
          </a:xfrm>
          <a:prstGeom prst="rect">
            <a:avLst/>
          </a:prstGeom>
          <a:noFill/>
          <a:ln>
            <a:noFill/>
          </a:ln>
        </p:spPr>
      </p:pic>
      <p:pic>
        <p:nvPicPr>
          <p:cNvPr id="135" name="Google Shape;135;p18"/>
          <p:cNvPicPr preferRelativeResize="0"/>
          <p:nvPr/>
        </p:nvPicPr>
        <p:blipFill>
          <a:blip r:embed="rId4">
            <a:alphaModFix/>
          </a:blip>
          <a:stretch>
            <a:fillRect/>
          </a:stretch>
        </p:blipFill>
        <p:spPr>
          <a:xfrm>
            <a:off x="6618301" y="2388928"/>
            <a:ext cx="5144024" cy="2967706"/>
          </a:xfrm>
          <a:prstGeom prst="rect">
            <a:avLst/>
          </a:prstGeom>
          <a:noFill/>
          <a:ln>
            <a:noFill/>
          </a:ln>
        </p:spPr>
      </p:pic>
      <p:sp>
        <p:nvSpPr>
          <p:cNvPr id="136" name="Google Shape;136;p18"/>
          <p:cNvSpPr/>
          <p:nvPr/>
        </p:nvSpPr>
        <p:spPr>
          <a:xfrm>
            <a:off x="641225" y="4009800"/>
            <a:ext cx="6019800" cy="22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flipH="1" rot="10800000">
            <a:off x="7080125" y="3848100"/>
            <a:ext cx="4502400" cy="22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200"/>
              <a:buFont typeface="Bookman Old Style"/>
              <a:buNone/>
            </a:pPr>
            <a:r>
              <a:rPr lang="en-SG" sz="3200"/>
              <a:t>Data Processing </a:t>
            </a:r>
            <a:endParaRPr/>
          </a:p>
        </p:txBody>
      </p:sp>
      <p:sp>
        <p:nvSpPr>
          <p:cNvPr id="143" name="Google Shape;143;p19"/>
          <p:cNvSpPr txBox="1"/>
          <p:nvPr>
            <p:ph idx="1" type="body"/>
          </p:nvPr>
        </p:nvSpPr>
        <p:spPr>
          <a:xfrm>
            <a:off x="1097279" y="2108201"/>
            <a:ext cx="10058400" cy="37608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None/>
            </a:pPr>
            <a:r>
              <a:rPr lang="en-SG" sz="2000">
                <a:solidFill>
                  <a:srgbClr val="24292E"/>
                </a:solidFill>
                <a:highlight>
                  <a:srgbClr val="FFFFFF"/>
                </a:highlight>
              </a:rPr>
              <a:t>The following data cleaning was done before Exploratory Data Analysis:</a:t>
            </a:r>
            <a:endParaRPr sz="2000">
              <a:solidFill>
                <a:srgbClr val="24292E"/>
              </a:solidFill>
              <a:highlight>
                <a:srgbClr val="FFFFFF"/>
              </a:highlight>
            </a:endParaRPr>
          </a:p>
          <a:p>
            <a:pPr indent="-342900" lvl="0" marL="457200" rtl="0" algn="l">
              <a:lnSpc>
                <a:spcPct val="115000"/>
              </a:lnSpc>
              <a:spcBef>
                <a:spcPts val="1200"/>
              </a:spcBef>
              <a:spcAft>
                <a:spcPts val="0"/>
              </a:spcAft>
              <a:buClr>
                <a:srgbClr val="24292E"/>
              </a:buClr>
              <a:buSzPts val="1800"/>
              <a:buFont typeface="Libre Franklin"/>
              <a:buAutoNum type="arabicPeriod"/>
            </a:pPr>
            <a:r>
              <a:rPr lang="en-SG" sz="1800">
                <a:solidFill>
                  <a:srgbClr val="24292E"/>
                </a:solidFill>
                <a:highlight>
                  <a:srgbClr val="FFFFFF"/>
                </a:highlight>
              </a:rPr>
              <a:t>The 2017 datasets were verified against data sources available online:</a:t>
            </a:r>
            <a:br>
              <a:rPr lang="en-SG" sz="1800">
                <a:solidFill>
                  <a:srgbClr val="24292E"/>
                </a:solidFill>
                <a:highlight>
                  <a:srgbClr val="FFFFFF"/>
                </a:highlight>
              </a:rPr>
            </a:br>
            <a:r>
              <a:rPr lang="en-SG" sz="1800">
                <a:solidFill>
                  <a:srgbClr val="24292E"/>
                </a:solidFill>
                <a:highlight>
                  <a:srgbClr val="FFFFFF"/>
                </a:highlight>
              </a:rPr>
              <a:t>	</a:t>
            </a:r>
            <a:r>
              <a:rPr lang="en-SG" sz="1600" u="sng">
                <a:solidFill>
                  <a:schemeClr val="hlink"/>
                </a:solidFill>
                <a:highlight>
                  <a:srgbClr val="FFFFFF"/>
                </a:highlight>
                <a:hlinkClick r:id="rId3"/>
              </a:rPr>
              <a:t>SAT Data Source</a:t>
            </a:r>
            <a:endParaRPr/>
          </a:p>
          <a:p>
            <a:pPr indent="457200" lvl="0" marL="457200" rtl="0" algn="l">
              <a:lnSpc>
                <a:spcPct val="115000"/>
              </a:lnSpc>
              <a:spcBef>
                <a:spcPts val="0"/>
              </a:spcBef>
              <a:spcAft>
                <a:spcPts val="0"/>
              </a:spcAft>
              <a:buNone/>
            </a:pPr>
            <a:r>
              <a:rPr lang="en-SG" sz="1600" u="sng">
                <a:solidFill>
                  <a:schemeClr val="hlink"/>
                </a:solidFill>
                <a:highlight>
                  <a:schemeClr val="lt1"/>
                </a:highlight>
                <a:hlinkClick r:id="rId4"/>
              </a:rPr>
              <a:t>ACT </a:t>
            </a:r>
            <a:r>
              <a:rPr lang="en-SG" sz="1600" u="sng">
                <a:solidFill>
                  <a:schemeClr val="hlink"/>
                </a:solidFill>
                <a:highlight>
                  <a:schemeClr val="lt1"/>
                </a:highlight>
                <a:hlinkClick r:id="rId5"/>
              </a:rPr>
              <a:t> Data Source	</a:t>
            </a:r>
            <a:endParaRPr sz="1600">
              <a:solidFill>
                <a:srgbClr val="0366D6"/>
              </a:solidFill>
              <a:highlight>
                <a:srgbClr val="FFFFFF"/>
              </a:highlight>
            </a:endParaRPr>
          </a:p>
          <a:p>
            <a:pPr indent="-342900" lvl="0" marL="457200" rtl="0" algn="l">
              <a:lnSpc>
                <a:spcPct val="115000"/>
              </a:lnSpc>
              <a:spcBef>
                <a:spcPts val="0"/>
              </a:spcBef>
              <a:spcAft>
                <a:spcPts val="0"/>
              </a:spcAft>
              <a:buClr>
                <a:srgbClr val="24292E"/>
              </a:buClr>
              <a:buSzPts val="1800"/>
              <a:buFont typeface="Libre Franklin"/>
              <a:buAutoNum type="arabicPeriod"/>
            </a:pPr>
            <a:r>
              <a:rPr lang="en-SG" sz="1800">
                <a:solidFill>
                  <a:srgbClr val="24292E"/>
                </a:solidFill>
                <a:highlight>
                  <a:srgbClr val="FFFFFF"/>
                </a:highlight>
              </a:rPr>
              <a:t>Data errors identified were fixed accordingly (i.e. outliers and typo errors)</a:t>
            </a:r>
            <a:endParaRPr sz="1800">
              <a:solidFill>
                <a:srgbClr val="24292E"/>
              </a:solidFill>
              <a:highlight>
                <a:srgbClr val="FFFFFF"/>
              </a:highlight>
            </a:endParaRPr>
          </a:p>
          <a:p>
            <a:pPr indent="-342900" lvl="0" marL="457200" rtl="0" algn="l">
              <a:lnSpc>
                <a:spcPct val="115000"/>
              </a:lnSpc>
              <a:spcBef>
                <a:spcPts val="1200"/>
              </a:spcBef>
              <a:spcAft>
                <a:spcPts val="0"/>
              </a:spcAft>
              <a:buClr>
                <a:srgbClr val="24292E"/>
              </a:buClr>
              <a:buSzPts val="1800"/>
              <a:buFont typeface="Libre Franklin"/>
              <a:buAutoNum type="arabicPeriod"/>
            </a:pPr>
            <a:r>
              <a:rPr lang="en-SG" sz="1800">
                <a:solidFill>
                  <a:srgbClr val="24292E"/>
                </a:solidFill>
                <a:highlight>
                  <a:srgbClr val="FFFFFF"/>
                </a:highlight>
              </a:rPr>
              <a:t>Data was converted to appropriate datatypes. </a:t>
            </a:r>
            <a:endParaRPr sz="1800">
              <a:solidFill>
                <a:srgbClr val="24292E"/>
              </a:solidFill>
              <a:highlight>
                <a:srgbClr val="FFFFFF"/>
              </a:highlight>
            </a:endParaRPr>
          </a:p>
          <a:p>
            <a:pPr indent="-342900" lvl="0" marL="457200" rtl="0" algn="l">
              <a:lnSpc>
                <a:spcPct val="115000"/>
              </a:lnSpc>
              <a:spcBef>
                <a:spcPts val="1200"/>
              </a:spcBef>
              <a:spcAft>
                <a:spcPts val="0"/>
              </a:spcAft>
              <a:buClr>
                <a:srgbClr val="24292E"/>
              </a:buClr>
              <a:buSzPts val="1800"/>
              <a:buFont typeface="Arial"/>
              <a:buAutoNum type="arabicPeriod"/>
            </a:pPr>
            <a:r>
              <a:rPr lang="en-SG" sz="1800">
                <a:solidFill>
                  <a:srgbClr val="24292E"/>
                </a:solidFill>
                <a:highlight>
                  <a:schemeClr val="lt1"/>
                </a:highlight>
              </a:rPr>
              <a:t>Columns were renamed for standardisation across datasets and additional rows removed.</a:t>
            </a:r>
            <a:endParaRPr sz="1800">
              <a:solidFill>
                <a:srgbClr val="24292E"/>
              </a:solidFill>
              <a:highlight>
                <a:srgbClr val="FFFFFF"/>
              </a:highlight>
            </a:endParaRPr>
          </a:p>
          <a:p>
            <a:pPr indent="-342900" lvl="0" marL="457200" rtl="0" algn="l">
              <a:lnSpc>
                <a:spcPct val="115000"/>
              </a:lnSpc>
              <a:spcBef>
                <a:spcPts val="1200"/>
              </a:spcBef>
              <a:spcAft>
                <a:spcPts val="0"/>
              </a:spcAft>
              <a:buClr>
                <a:srgbClr val="24292E"/>
              </a:buClr>
              <a:buSzPts val="1800"/>
              <a:buFont typeface="Libre Franklin"/>
              <a:buAutoNum type="arabicPeriod"/>
            </a:pPr>
            <a:r>
              <a:rPr lang="en-SG" sz="1800">
                <a:solidFill>
                  <a:srgbClr val="24292E"/>
                </a:solidFill>
                <a:highlight>
                  <a:srgbClr val="FFFFFF"/>
                </a:highlight>
              </a:rPr>
              <a:t>The 2018 datasets were imported and processed similarly to the 2017 data.</a:t>
            </a:r>
            <a:endParaRPr sz="1800">
              <a:solidFill>
                <a:srgbClr val="24292E"/>
              </a:solidFill>
              <a:highlight>
                <a:srgbClr val="FFFFFF"/>
              </a:highlight>
            </a:endParaRPr>
          </a:p>
          <a:p>
            <a:pPr indent="-342900" lvl="0" marL="457200" rtl="0" algn="l">
              <a:lnSpc>
                <a:spcPct val="115000"/>
              </a:lnSpc>
              <a:spcBef>
                <a:spcPts val="1200"/>
              </a:spcBef>
              <a:spcAft>
                <a:spcPts val="0"/>
              </a:spcAft>
              <a:buClr>
                <a:srgbClr val="24292E"/>
              </a:buClr>
              <a:buSzPts val="1800"/>
              <a:buFont typeface="Libre Franklin"/>
              <a:buAutoNum type="arabicPeriod"/>
            </a:pPr>
            <a:r>
              <a:rPr lang="en-SG" sz="1800">
                <a:solidFill>
                  <a:srgbClr val="24292E"/>
                </a:solidFill>
                <a:highlight>
                  <a:srgbClr val="FFFFFF"/>
                </a:highlight>
              </a:rPr>
              <a:t>The 4 datasets were merged into a final dataset for Exploratory Data Analysis and Visualisation.</a:t>
            </a:r>
            <a:endParaRPr sz="1800">
              <a:solidFill>
                <a:srgbClr val="24292E"/>
              </a:solidFill>
              <a:highlight>
                <a:srgbClr val="FFFFFF"/>
              </a:highlight>
            </a:endParaRPr>
          </a:p>
          <a:p>
            <a:pPr indent="-139700" lvl="0" marL="91440" rtl="0" algn="l">
              <a:lnSpc>
                <a:spcPct val="110000"/>
              </a:lnSpc>
              <a:spcBef>
                <a:spcPts val="1200"/>
              </a:spcBef>
              <a:spcAft>
                <a:spcPts val="0"/>
              </a:spcAft>
              <a:buSzPts val="2200"/>
              <a:buFont typeface="Libre Franklin"/>
              <a:buChar char=" "/>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3200"/>
              <a:buFont typeface="Bookman Old Style"/>
              <a:buNone/>
            </a:pPr>
            <a:r>
              <a:rPr lang="en-SG" sz="3200"/>
              <a:t>Data Limitations </a:t>
            </a:r>
            <a:endParaRPr/>
          </a:p>
        </p:txBody>
      </p:sp>
      <p:sp>
        <p:nvSpPr>
          <p:cNvPr id="149" name="Google Shape;149;p20"/>
          <p:cNvSpPr txBox="1"/>
          <p:nvPr>
            <p:ph idx="1" type="body"/>
          </p:nvPr>
        </p:nvSpPr>
        <p:spPr>
          <a:xfrm>
            <a:off x="1097279" y="2108201"/>
            <a:ext cx="10058400" cy="37608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None/>
            </a:pPr>
            <a:r>
              <a:rPr lang="en-SG" sz="2000">
                <a:solidFill>
                  <a:srgbClr val="24292E"/>
                </a:solidFill>
                <a:highlight>
                  <a:srgbClr val="FFFFFF"/>
                </a:highlight>
              </a:rPr>
              <a:t>Considering the data that we have available, there are limitations for our conclusions:</a:t>
            </a:r>
            <a:endParaRPr sz="2000">
              <a:solidFill>
                <a:srgbClr val="24292E"/>
              </a:solidFill>
              <a:highlight>
                <a:srgbClr val="FFFFFF"/>
              </a:highlight>
            </a:endParaRPr>
          </a:p>
          <a:p>
            <a:pPr indent="-342900" lvl="0" marL="457200" rtl="0" algn="l">
              <a:lnSpc>
                <a:spcPct val="115000"/>
              </a:lnSpc>
              <a:spcBef>
                <a:spcPts val="1200"/>
              </a:spcBef>
              <a:spcAft>
                <a:spcPts val="0"/>
              </a:spcAft>
              <a:buClr>
                <a:srgbClr val="24292E"/>
              </a:buClr>
              <a:buSzPts val="1800"/>
              <a:buAutoNum type="arabicPeriod"/>
            </a:pPr>
            <a:r>
              <a:rPr lang="en-SG" sz="1800">
                <a:solidFill>
                  <a:srgbClr val="24292E"/>
                </a:solidFill>
                <a:highlight>
                  <a:srgbClr val="FFFFFF"/>
                </a:highlight>
              </a:rPr>
              <a:t>We cannot make inferences for a national population based on the state samples as the samples are </a:t>
            </a:r>
            <a:r>
              <a:rPr b="1" lang="en-SG" sz="1800">
                <a:solidFill>
                  <a:srgbClr val="24292E"/>
                </a:solidFill>
                <a:highlight>
                  <a:srgbClr val="FFFFFF"/>
                </a:highlight>
              </a:rPr>
              <a:t>not randomly drawn</a:t>
            </a:r>
            <a:r>
              <a:rPr lang="en-SG" sz="1800">
                <a:solidFill>
                  <a:srgbClr val="24292E"/>
                </a:solidFill>
                <a:highlight>
                  <a:srgbClr val="FFFFFF"/>
                </a:highlight>
              </a:rPr>
              <a:t>. We can only make analyses based on each state and describe them in relation to each other.</a:t>
            </a:r>
            <a:endParaRPr sz="1800">
              <a:solidFill>
                <a:srgbClr val="24292E"/>
              </a:solidFill>
              <a:highlight>
                <a:srgbClr val="FFFFFF"/>
              </a:highlight>
            </a:endParaRPr>
          </a:p>
          <a:p>
            <a:pPr indent="-342900" lvl="0" marL="457200" rtl="0" algn="l">
              <a:lnSpc>
                <a:spcPct val="115000"/>
              </a:lnSpc>
              <a:spcBef>
                <a:spcPts val="1000"/>
              </a:spcBef>
              <a:spcAft>
                <a:spcPts val="0"/>
              </a:spcAft>
              <a:buClr>
                <a:srgbClr val="24292E"/>
              </a:buClr>
              <a:buSzPts val="1800"/>
              <a:buAutoNum type="arabicPeriod"/>
            </a:pPr>
            <a:r>
              <a:rPr lang="en-SG" sz="1800">
                <a:solidFill>
                  <a:srgbClr val="24292E"/>
                </a:solidFill>
                <a:highlight>
                  <a:srgbClr val="FFFFFF"/>
                </a:highlight>
              </a:rPr>
              <a:t>As we only have </a:t>
            </a:r>
            <a:r>
              <a:rPr b="1" lang="en-SG" sz="1800">
                <a:solidFill>
                  <a:srgbClr val="24292E"/>
                </a:solidFill>
                <a:highlight>
                  <a:srgbClr val="FFFFFF"/>
                </a:highlight>
              </a:rPr>
              <a:t>data for 2017 and 2018</a:t>
            </a:r>
            <a:r>
              <a:rPr lang="en-SG" sz="1800">
                <a:solidFill>
                  <a:srgbClr val="24292E"/>
                </a:solidFill>
                <a:highlight>
                  <a:srgbClr val="FFFFFF"/>
                </a:highlight>
              </a:rPr>
              <a:t> and not for subsequent or preceding years, our trend analysis is limited to these 2 years.</a:t>
            </a:r>
            <a:endParaRPr sz="1800">
              <a:solidFill>
                <a:srgbClr val="24292E"/>
              </a:solidFill>
              <a:highlight>
                <a:srgbClr val="FFFFFF"/>
              </a:highlight>
            </a:endParaRPr>
          </a:p>
          <a:p>
            <a:pPr indent="-342900" lvl="0" marL="457200" rtl="0" algn="l">
              <a:lnSpc>
                <a:spcPct val="115000"/>
              </a:lnSpc>
              <a:spcBef>
                <a:spcPts val="1000"/>
              </a:spcBef>
              <a:spcAft>
                <a:spcPts val="0"/>
              </a:spcAft>
              <a:buClr>
                <a:srgbClr val="24292E"/>
              </a:buClr>
              <a:buSzPts val="1800"/>
              <a:buAutoNum type="arabicPeriod"/>
            </a:pPr>
            <a:r>
              <a:rPr lang="en-SG" sz="1800">
                <a:solidFill>
                  <a:srgbClr val="24292E"/>
                </a:solidFill>
                <a:highlight>
                  <a:srgbClr val="FFFFFF"/>
                </a:highlight>
              </a:rPr>
              <a:t>With the </a:t>
            </a:r>
            <a:r>
              <a:rPr b="1" lang="en-SG" sz="1800">
                <a:solidFill>
                  <a:srgbClr val="24292E"/>
                </a:solidFill>
                <a:highlight>
                  <a:srgbClr val="FFFFFF"/>
                </a:highlight>
              </a:rPr>
              <a:t>aggregation of data by state</a:t>
            </a:r>
            <a:r>
              <a:rPr lang="en-SG" sz="1800">
                <a:solidFill>
                  <a:srgbClr val="24292E"/>
                </a:solidFill>
                <a:highlight>
                  <a:srgbClr val="FFFFFF"/>
                </a:highlight>
              </a:rPr>
              <a:t>, we only have 51 data points per dataset to work with and cannot make more granular analyses on a county or school level.</a:t>
            </a:r>
            <a:endParaRPr sz="1800">
              <a:solidFill>
                <a:srgbClr val="24292E"/>
              </a:solidFill>
              <a:highlight>
                <a:srgbClr val="FFFFFF"/>
              </a:highlight>
            </a:endParaRPr>
          </a:p>
          <a:p>
            <a:pPr indent="-342900" lvl="0" marL="457200" rtl="0" algn="l">
              <a:lnSpc>
                <a:spcPct val="115000"/>
              </a:lnSpc>
              <a:spcBef>
                <a:spcPts val="1000"/>
              </a:spcBef>
              <a:spcAft>
                <a:spcPts val="0"/>
              </a:spcAft>
              <a:buClr>
                <a:srgbClr val="24292E"/>
              </a:buClr>
              <a:buSzPts val="1800"/>
              <a:buAutoNum type="arabicPeriod"/>
            </a:pPr>
            <a:r>
              <a:rPr lang="en-SG" sz="1800">
                <a:solidFill>
                  <a:srgbClr val="24292E"/>
                </a:solidFill>
                <a:highlight>
                  <a:srgbClr val="FFFFFF"/>
                </a:highlight>
              </a:rPr>
              <a:t>The data does not include information such as </a:t>
            </a:r>
            <a:r>
              <a:rPr b="1" lang="en-SG" sz="1800">
                <a:solidFill>
                  <a:srgbClr val="24292E"/>
                </a:solidFill>
                <a:highlight>
                  <a:srgbClr val="FFFFFF"/>
                </a:highlight>
              </a:rPr>
              <a:t>state policies</a:t>
            </a:r>
            <a:r>
              <a:rPr lang="en-SG" sz="1800">
                <a:solidFill>
                  <a:srgbClr val="24292E"/>
                </a:solidFill>
                <a:highlight>
                  <a:srgbClr val="FFFFFF"/>
                </a:highlight>
              </a:rPr>
              <a:t> which we will have to conduct outside research for.</a:t>
            </a:r>
            <a:endParaRPr sz="1800">
              <a:solidFill>
                <a:srgbClr val="24292E"/>
              </a:solidFill>
              <a:highlight>
                <a:srgbClr val="FFFFFF"/>
              </a:highlight>
            </a:endParaRPr>
          </a:p>
          <a:p>
            <a:pPr indent="0" lvl="0" marL="0" rtl="0" algn="l">
              <a:lnSpc>
                <a:spcPct val="115000"/>
              </a:lnSpc>
              <a:spcBef>
                <a:spcPts val="1000"/>
              </a:spcBef>
              <a:spcAft>
                <a:spcPts val="0"/>
              </a:spcAft>
              <a:buNone/>
            </a:pPr>
            <a:r>
              <a:rPr lang="en-SG" sz="2000">
                <a:solidFill>
                  <a:srgbClr val="24292E"/>
                </a:solidFill>
                <a:highlight>
                  <a:srgbClr val="FFFFFF"/>
                </a:highlight>
              </a:rPr>
              <a:t>Our conclusions and recommendations will have to take into consideration the above.</a:t>
            </a:r>
            <a:endParaRPr sz="2000">
              <a:solidFill>
                <a:srgbClr val="24292E"/>
              </a:solidFill>
              <a:highlight>
                <a:srgbClr val="FFFFFF"/>
              </a:highlight>
            </a:endParaRPr>
          </a:p>
          <a:p>
            <a:pPr indent="0" lvl="0" marL="91440" rtl="0" algn="l">
              <a:lnSpc>
                <a:spcPct val="115000"/>
              </a:lnSpc>
              <a:spcBef>
                <a:spcPts val="1200"/>
              </a:spcBef>
              <a:spcAft>
                <a:spcPts val="0"/>
              </a:spcAft>
              <a:buNone/>
            </a:pPr>
            <a:r>
              <a:t/>
            </a:r>
            <a:endParaRPr sz="2000">
              <a:solidFill>
                <a:srgbClr val="24292E"/>
              </a:solidFill>
              <a:highlight>
                <a:srgbClr val="FFFFFF"/>
              </a:highlight>
            </a:endParaRPr>
          </a:p>
          <a:p>
            <a:pPr indent="-139700" lvl="0" marL="91440" rtl="0" algn="l">
              <a:lnSpc>
                <a:spcPct val="110000"/>
              </a:lnSpc>
              <a:spcBef>
                <a:spcPts val="1200"/>
              </a:spcBef>
              <a:spcAft>
                <a:spcPts val="0"/>
              </a:spcAft>
              <a:buSzPts val="2200"/>
              <a:buFont typeface="Libre Franklin"/>
              <a:buChar char=" "/>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1"/>
          <p:cNvSpPr/>
          <p:nvPr/>
        </p:nvSpPr>
        <p:spPr>
          <a:xfrm>
            <a:off x="0" y="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5" name="Google Shape;155;p21"/>
          <p:cNvSpPr txBox="1"/>
          <p:nvPr>
            <p:ph type="ctrTitle"/>
          </p:nvPr>
        </p:nvSpPr>
        <p:spPr>
          <a:xfrm>
            <a:off x="5289754" y="2480812"/>
            <a:ext cx="6253200" cy="184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2626"/>
              </a:buClr>
              <a:buSzPts val="5400"/>
              <a:buFont typeface="Bookman Old Style"/>
              <a:buNone/>
            </a:pPr>
            <a:r>
              <a:rPr lang="en-SG" sz="5400"/>
              <a:t>Exploratory Data Analysis </a:t>
            </a:r>
            <a:endParaRPr/>
          </a:p>
        </p:txBody>
      </p:sp>
      <p:pic>
        <p:nvPicPr>
          <p:cNvPr descr="stairs, hand rail, and abstract object along the wall" id="156" name="Google Shape;156;p21"/>
          <p:cNvPicPr preferRelativeResize="0"/>
          <p:nvPr/>
        </p:nvPicPr>
        <p:blipFill rotWithShape="1">
          <a:blip r:embed="rId3">
            <a:alphaModFix/>
          </a:blip>
          <a:srcRect b="0" l="0" r="0" t="0"/>
          <a:stretch/>
        </p:blipFill>
        <p:spPr>
          <a:xfrm>
            <a:off x="-1" y="1"/>
            <a:ext cx="4635315" cy="6858002"/>
          </a:xfrm>
          <a:prstGeom prst="rect">
            <a:avLst/>
          </a:prstGeom>
          <a:noFill/>
          <a:ln>
            <a:noFill/>
          </a:ln>
        </p:spPr>
      </p:pic>
      <p:cxnSp>
        <p:nvCxnSpPr>
          <p:cNvPr id="157" name="Google Shape;157;p21"/>
          <p:cNvCxnSpPr/>
          <p:nvPr/>
        </p:nvCxnSpPr>
        <p:spPr>
          <a:xfrm>
            <a:off x="5427754" y="4498925"/>
            <a:ext cx="5636100"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