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beddf15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beddf15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beddf15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beddf15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fbeddf15e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fbeddf15e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fbeddf15e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fbeddf15e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crosswordlabs.com/view/brain-game-51" TargetMode="External"/><Relationship Id="rId4" Type="http://schemas.openxmlformats.org/officeDocument/2006/relationships/hyperlink" Target="http://www.g2conline.org/3dbrain/" TargetMode="External"/><Relationship Id="rId5" Type="http://schemas.openxmlformats.org/officeDocument/2006/relationships/hyperlink" Target="http://www.g2conline.org/3dbrain/" TargetMode="External"/><Relationship Id="rId6" Type="http://schemas.openxmlformats.org/officeDocument/2006/relationships/hyperlink" Target="https://learn.genetics.utah.edu/content/addiction/mous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g2conline.org/3dbrain/" TargetMode="External"/><Relationship Id="rId4" Type="http://schemas.openxmlformats.org/officeDocument/2006/relationships/hyperlink" Target="https://crosswordlabs.com/view/brain-game-51" TargetMode="External"/><Relationship Id="rId5" Type="http://schemas.openxmlformats.org/officeDocument/2006/relationships/hyperlink" Target="https://learn.genetics.utah.edu/content/addiction/mouse/" TargetMode="External"/><Relationship Id="rId6" Type="http://schemas.openxmlformats.org/officeDocument/2006/relationships/hyperlink" Target="https://drive.google.com/file/d/1_FswkZWfLqlAgz8Cu3lyMBcJw3A80qw4/view?usp=share_link" TargetMode="External"/><Relationship Id="rId7" Type="http://schemas.openxmlformats.org/officeDocument/2006/relationships/hyperlink" Target="https://docs.google.com/document/d/1Aml_PDjHn93df3CQ0NIjmwQb_XycxaQO/edit?usp=sharing&amp;ouid=116391062822021501009&amp;rtpof=true&amp;sd=tru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Brain Game </a:t>
            </a:r>
            <a:endParaRPr/>
          </a:p>
          <a:p>
            <a:pPr indent="0" lvl="0" marL="0" rtl="0" algn="ctr">
              <a:spcBef>
                <a:spcPts val="0"/>
              </a:spcBef>
              <a:spcAft>
                <a:spcPts val="0"/>
              </a:spcAft>
              <a:buNone/>
            </a:pPr>
            <a:r>
              <a:rPr lang="en"/>
              <a:t>(Nervous System Activity)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Created by Dr. Andrea Kunze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For </a:t>
            </a:r>
            <a:r>
              <a:rPr lang="en"/>
              <a:t>Nervous System Workshop</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Sit at one of the groups (max 4 per table) and take your laptop (you’ll need at least 2)</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Your group will aim to spend about 15-20 minutes to complete each station</a:t>
            </a:r>
            <a:endParaRPr sz="1400"/>
          </a:p>
          <a:p>
            <a:pPr indent="-317500" lvl="1" marL="914400" rtl="0" algn="l">
              <a:spcBef>
                <a:spcPts val="0"/>
              </a:spcBef>
              <a:spcAft>
                <a:spcPts val="0"/>
              </a:spcAft>
              <a:buSzPts val="1400"/>
              <a:buAutoNum type="alphaLcPeriod"/>
            </a:pPr>
            <a:r>
              <a:rPr lang="en" sz="1400"/>
              <a:t>Brain Game (Scavenger Hunt &amp; Crosswords) - you will need a laptop</a:t>
            </a:r>
            <a:endParaRPr sz="1400"/>
          </a:p>
          <a:p>
            <a:pPr indent="-317500" lvl="1" marL="914400" rtl="0" algn="l">
              <a:spcBef>
                <a:spcPts val="0"/>
              </a:spcBef>
              <a:spcAft>
                <a:spcPts val="0"/>
              </a:spcAft>
              <a:buSzPts val="1400"/>
              <a:buAutoNum type="alphaLcPeriod"/>
            </a:pPr>
            <a:r>
              <a:rPr lang="en"/>
              <a:t>Mouse Party (Simulation) - you will need a laptop</a:t>
            </a:r>
            <a:endParaRPr/>
          </a:p>
          <a:p>
            <a:pPr indent="-317500" lvl="1" marL="914400" rtl="0" algn="l">
              <a:spcBef>
                <a:spcPts val="0"/>
              </a:spcBef>
              <a:spcAft>
                <a:spcPts val="0"/>
              </a:spcAft>
              <a:buSzPts val="1400"/>
              <a:buAutoNum type="alphaLcPeriod"/>
            </a:pPr>
            <a:r>
              <a:rPr lang="en" sz="1400"/>
              <a:t>Playing Doctor (Case Studies) - you will need to integrate info</a:t>
            </a:r>
            <a:r>
              <a:rPr lang="en"/>
              <a:t> from a &amp; b to solve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Work together with your group to fill out the worksheets, discuss the reflection questions, and integrate information to solve some medical cases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Workstation Instructions (Aim for about 15min each)</a:t>
            </a:r>
            <a:endParaRPr/>
          </a:p>
        </p:txBody>
      </p:sp>
      <p:sp>
        <p:nvSpPr>
          <p:cNvPr id="67" name="Google Shape;67;p15"/>
          <p:cNvSpPr txBox="1"/>
          <p:nvPr>
            <p:ph idx="1" type="body"/>
          </p:nvPr>
        </p:nvSpPr>
        <p:spPr>
          <a:xfrm>
            <a:off x="311700" y="1152475"/>
            <a:ext cx="3999900" cy="37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Step 1: Brain Game</a:t>
            </a:r>
            <a:endParaRPr b="1"/>
          </a:p>
          <a:p>
            <a:pPr indent="-317500" lvl="0" marL="457200" rtl="0" algn="l">
              <a:spcBef>
                <a:spcPts val="1200"/>
              </a:spcBef>
              <a:spcAft>
                <a:spcPts val="0"/>
              </a:spcAft>
              <a:buSzPts val="1400"/>
              <a:buAutoNum type="arabicPeriod"/>
            </a:pPr>
            <a:r>
              <a:rPr lang="en"/>
              <a:t>Grab a </a:t>
            </a:r>
            <a:r>
              <a:rPr lang="en" u="sng">
                <a:solidFill>
                  <a:schemeClr val="hlink"/>
                </a:solidFill>
                <a:hlinkClick r:id="rId3"/>
              </a:rPr>
              <a:t>crossword worksheet</a:t>
            </a:r>
            <a:endParaRPr/>
          </a:p>
          <a:p>
            <a:pPr indent="-317500" lvl="0" marL="457200" rtl="0" algn="l">
              <a:spcBef>
                <a:spcPts val="0"/>
              </a:spcBef>
              <a:spcAft>
                <a:spcPts val="0"/>
              </a:spcAft>
              <a:buSzPts val="1400"/>
              <a:buAutoNum type="arabicPeriod"/>
            </a:pPr>
            <a:r>
              <a:rPr lang="en"/>
              <a:t>Work together with your group to identify and the correct terms </a:t>
            </a:r>
            <a:endParaRPr/>
          </a:p>
          <a:p>
            <a:pPr indent="-317500" lvl="0" marL="457200" rtl="0" algn="l">
              <a:spcBef>
                <a:spcPts val="0"/>
              </a:spcBef>
              <a:spcAft>
                <a:spcPts val="0"/>
              </a:spcAft>
              <a:buSzPts val="1400"/>
              <a:buAutoNum type="arabicPeriod"/>
            </a:pPr>
            <a:r>
              <a:rPr lang="en"/>
              <a:t>Access the </a:t>
            </a:r>
            <a:r>
              <a:rPr lang="en" u="sng">
                <a:solidFill>
                  <a:schemeClr val="hlink"/>
                </a:solidFill>
                <a:hlinkClick r:id="rId4"/>
              </a:rPr>
              <a:t>brain model link</a:t>
            </a:r>
            <a:r>
              <a:rPr lang="en"/>
              <a:t> </a:t>
            </a:r>
            <a:r>
              <a:rPr lang="en"/>
              <a:t>(</a:t>
            </a:r>
            <a:r>
              <a:rPr lang="en" u="sng">
                <a:solidFill>
                  <a:schemeClr val="hlink"/>
                </a:solidFill>
                <a:hlinkClick r:id="rId5"/>
              </a:rPr>
              <a:t>http://www.g2conline.org/3dbrain/</a:t>
            </a:r>
            <a:r>
              <a:rPr lang="en"/>
              <a:t>)  and use the model info to help you find terms</a:t>
            </a:r>
            <a:endParaRPr/>
          </a:p>
          <a:p>
            <a:pPr indent="0" lvl="0" marL="0" rtl="0" algn="l">
              <a:spcBef>
                <a:spcPts val="1200"/>
              </a:spcBef>
              <a:spcAft>
                <a:spcPts val="0"/>
              </a:spcAft>
              <a:buNone/>
            </a:pPr>
            <a:r>
              <a:rPr b="1" lang="en"/>
              <a:t>Step 2: Mouse Party</a:t>
            </a:r>
            <a:endParaRPr b="1"/>
          </a:p>
          <a:p>
            <a:pPr indent="-317500" lvl="0" marL="457200" rtl="0" algn="l">
              <a:spcBef>
                <a:spcPts val="1200"/>
              </a:spcBef>
              <a:spcAft>
                <a:spcPts val="0"/>
              </a:spcAft>
              <a:buSzPts val="1400"/>
              <a:buAutoNum type="arabicPeriod"/>
            </a:pPr>
            <a:r>
              <a:rPr lang="en"/>
              <a:t>Everyone grab a Mouse Party worksheet </a:t>
            </a:r>
            <a:endParaRPr/>
          </a:p>
          <a:p>
            <a:pPr indent="-317500" lvl="0" marL="457200" rtl="0" algn="l">
              <a:spcBef>
                <a:spcPts val="0"/>
              </a:spcBef>
              <a:spcAft>
                <a:spcPts val="0"/>
              </a:spcAft>
              <a:buSzPts val="1400"/>
              <a:buAutoNum type="arabicPeriod"/>
            </a:pPr>
            <a:r>
              <a:rPr lang="en"/>
              <a:t>Access the </a:t>
            </a:r>
            <a:r>
              <a:rPr lang="en" u="sng">
                <a:solidFill>
                  <a:schemeClr val="hlink"/>
                </a:solidFill>
                <a:hlinkClick r:id="rId6"/>
              </a:rPr>
              <a:t>Mouse Party simulation</a:t>
            </a:r>
            <a:endParaRPr/>
          </a:p>
          <a:p>
            <a:pPr indent="-317500" lvl="0" marL="457200" rtl="0" algn="l">
              <a:spcBef>
                <a:spcPts val="0"/>
              </a:spcBef>
              <a:spcAft>
                <a:spcPts val="0"/>
              </a:spcAft>
              <a:buSzPts val="1400"/>
              <a:buAutoNum type="arabicPeriod"/>
            </a:pPr>
            <a:r>
              <a:rPr lang="en"/>
              <a:t>Work through the simulation &amp; worksheet </a:t>
            </a:r>
            <a:endParaRPr b="1"/>
          </a:p>
        </p:txBody>
      </p:sp>
      <p:sp>
        <p:nvSpPr>
          <p:cNvPr id="68" name="Google Shape;68;p15"/>
          <p:cNvSpPr txBox="1"/>
          <p:nvPr>
            <p:ph idx="2"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Step 3: Playing Doctor</a:t>
            </a:r>
            <a:endParaRPr/>
          </a:p>
          <a:p>
            <a:pPr indent="-317500" lvl="0" marL="457200" rtl="0" algn="l">
              <a:spcBef>
                <a:spcPts val="1200"/>
              </a:spcBef>
              <a:spcAft>
                <a:spcPts val="0"/>
              </a:spcAft>
              <a:buSzPts val="1400"/>
              <a:buAutoNum type="arabicPeriod"/>
            </a:pPr>
            <a:r>
              <a:rPr lang="en"/>
              <a:t>Grab a list of the brain injury cases</a:t>
            </a:r>
            <a:endParaRPr/>
          </a:p>
          <a:p>
            <a:pPr indent="-317500" lvl="0" marL="457200" rtl="0" algn="l">
              <a:spcBef>
                <a:spcPts val="0"/>
              </a:spcBef>
              <a:spcAft>
                <a:spcPts val="0"/>
              </a:spcAft>
              <a:buSzPts val="1400"/>
              <a:buAutoNum type="arabicPeriod"/>
            </a:pPr>
            <a:r>
              <a:rPr lang="en"/>
              <a:t>Read and attempt to solve one case at a time</a:t>
            </a:r>
            <a:endParaRPr/>
          </a:p>
          <a:p>
            <a:pPr indent="-317500" lvl="0" marL="457200" rtl="0" algn="l">
              <a:spcBef>
                <a:spcPts val="0"/>
              </a:spcBef>
              <a:spcAft>
                <a:spcPts val="0"/>
              </a:spcAft>
              <a:buSzPts val="1400"/>
              <a:buAutoNum type="arabicPeriod"/>
            </a:pPr>
            <a:r>
              <a:rPr lang="en"/>
              <a:t>Use the resources from step 1 &amp; 2 to determine each of the following in order:</a:t>
            </a:r>
            <a:endParaRPr/>
          </a:p>
          <a:p>
            <a:pPr indent="-304800" lvl="1" marL="914400" rtl="0" algn="l">
              <a:spcBef>
                <a:spcPts val="0"/>
              </a:spcBef>
              <a:spcAft>
                <a:spcPts val="0"/>
              </a:spcAft>
              <a:buSzPts val="1200"/>
              <a:buAutoNum type="alphaLcPeriod"/>
            </a:pPr>
            <a:r>
              <a:rPr lang="en"/>
              <a:t>What part(s) of the brain might be affected</a:t>
            </a:r>
            <a:endParaRPr/>
          </a:p>
          <a:p>
            <a:pPr indent="-304800" lvl="1" marL="914400" rtl="0" algn="l">
              <a:spcBef>
                <a:spcPts val="0"/>
              </a:spcBef>
              <a:spcAft>
                <a:spcPts val="0"/>
              </a:spcAft>
              <a:buSzPts val="1200"/>
              <a:buAutoNum type="alphaLcPeriod"/>
            </a:pPr>
            <a:r>
              <a:rPr lang="en"/>
              <a:t>What brain scan to test for the problem</a:t>
            </a:r>
            <a:endParaRPr/>
          </a:p>
          <a:p>
            <a:pPr indent="-304800" lvl="1" marL="914400" rtl="0" algn="l">
              <a:spcBef>
                <a:spcPts val="0"/>
              </a:spcBef>
              <a:spcAft>
                <a:spcPts val="0"/>
              </a:spcAft>
              <a:buSzPts val="1200"/>
              <a:buAutoNum type="alphaLcPeriod"/>
            </a:pPr>
            <a:r>
              <a:rPr lang="en"/>
              <a:t>How to treat the problem or pain</a:t>
            </a:r>
            <a:endParaRPr/>
          </a:p>
          <a:p>
            <a:pPr indent="-304800" lvl="1" marL="914400" rtl="0" algn="l">
              <a:spcBef>
                <a:spcPts val="0"/>
              </a:spcBef>
              <a:spcAft>
                <a:spcPts val="0"/>
              </a:spcAft>
              <a:buSzPts val="1200"/>
              <a:buAutoNum type="alphaLcPeriod"/>
            </a:pPr>
            <a:r>
              <a:rPr lang="en"/>
              <a:t>Explanation of long-term outcomes</a:t>
            </a:r>
            <a:endParaRPr/>
          </a:p>
          <a:p>
            <a:pPr indent="-317500" lvl="0" marL="457200" rtl="0" algn="l">
              <a:spcBef>
                <a:spcPts val="0"/>
              </a:spcBef>
              <a:spcAft>
                <a:spcPts val="0"/>
              </a:spcAft>
              <a:buSzPts val="1400"/>
              <a:buAutoNum type="arabicPeriod"/>
            </a:pPr>
            <a:r>
              <a:rPr lang="en"/>
              <a:t>Check each step along the way with the instructor.</a:t>
            </a:r>
            <a:endParaRPr/>
          </a:p>
          <a:p>
            <a:pPr indent="-317500" lvl="0" marL="457200" rtl="0" algn="l">
              <a:spcBef>
                <a:spcPts val="0"/>
              </a:spcBef>
              <a:spcAft>
                <a:spcPts val="0"/>
              </a:spcAft>
              <a:buSzPts val="1400"/>
              <a:buAutoNum type="arabicPeriod"/>
            </a:pPr>
            <a:r>
              <a:rPr lang="en"/>
              <a:t>Be prepared to submit all worksheets to instructor by end of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&amp; Purposes of Different Brain Scans</a:t>
            </a:r>
            <a:endParaRPr/>
          </a:p>
        </p:txBody>
      </p:sp>
      <p:sp>
        <p:nvSpPr>
          <p:cNvPr id="74" name="Google Shape;74;p16"/>
          <p:cNvSpPr txBox="1"/>
          <p:nvPr>
            <p:ph idx="1" type="body"/>
          </p:nvPr>
        </p:nvSpPr>
        <p:spPr>
          <a:xfrm>
            <a:off x="311700" y="1092525"/>
            <a:ext cx="5934900" cy="3416400"/>
          </a:xfrm>
          <a:prstGeom prst="rect">
            <a:avLst/>
          </a:prstGeom>
        </p:spPr>
        <p:txBody>
          <a:bodyPr anchorCtr="0" anchor="t" bIns="91425" lIns="91425" spcFirstLastPara="1" rIns="91425" wrap="square" tIns="91425">
            <a:noAutofit/>
          </a:bodyPr>
          <a:lstStyle/>
          <a:p>
            <a:pPr indent="-353377" lvl="0" marL="457200" rtl="0" algn="l">
              <a:lnSpc>
                <a:spcPct val="140000"/>
              </a:lnSpc>
              <a:spcBef>
                <a:spcPts val="0"/>
              </a:spcBef>
              <a:spcAft>
                <a:spcPts val="0"/>
              </a:spcAft>
              <a:buSzPts val="1965"/>
              <a:buChar char="●"/>
            </a:pPr>
            <a:r>
              <a:rPr b="1" lang="en" sz="1363">
                <a:solidFill>
                  <a:srgbClr val="75737F"/>
                </a:solidFill>
                <a:highlight>
                  <a:srgbClr val="FEFEFE"/>
                </a:highlight>
              </a:rPr>
              <a:t>X-Ray:</a:t>
            </a:r>
            <a:r>
              <a:rPr lang="en" sz="1363">
                <a:solidFill>
                  <a:srgbClr val="75737F"/>
                </a:solidFill>
                <a:highlight>
                  <a:srgbClr val="FEFEFE"/>
                </a:highlight>
              </a:rPr>
              <a:t> shows bone/skull only. Does not show the brain. Best used to detect if there are bone fractures.</a:t>
            </a:r>
            <a:endParaRPr sz="1363">
              <a:solidFill>
                <a:srgbClr val="75737F"/>
              </a:solidFill>
              <a:highlight>
                <a:srgbClr val="FEFEFE"/>
              </a:highlight>
            </a:endParaRPr>
          </a:p>
          <a:p>
            <a:pPr indent="-353377" lvl="0" marL="457200" rtl="0" algn="l">
              <a:lnSpc>
                <a:spcPct val="140000"/>
              </a:lnSpc>
              <a:spcBef>
                <a:spcPts val="0"/>
              </a:spcBef>
              <a:spcAft>
                <a:spcPts val="0"/>
              </a:spcAft>
              <a:buSzPts val="1965"/>
              <a:buChar char="●"/>
            </a:pPr>
            <a:r>
              <a:rPr b="1" lang="en" sz="1363">
                <a:solidFill>
                  <a:srgbClr val="75737F"/>
                </a:solidFill>
                <a:highlight>
                  <a:srgbClr val="FEFEFE"/>
                </a:highlight>
              </a:rPr>
              <a:t>CT:</a:t>
            </a:r>
            <a:r>
              <a:rPr lang="en" sz="1363">
                <a:solidFill>
                  <a:srgbClr val="75737F"/>
                </a:solidFill>
                <a:highlight>
                  <a:srgbClr val="FEFEFE"/>
                </a:highlight>
              </a:rPr>
              <a:t> a quick test. Shows brain but detail not great. Shows if any larger bleed, stroke, lesions, or masses.</a:t>
            </a:r>
            <a:endParaRPr sz="1363">
              <a:solidFill>
                <a:srgbClr val="75737F"/>
              </a:solidFill>
              <a:highlight>
                <a:srgbClr val="FEFEFE"/>
              </a:highlight>
            </a:endParaRPr>
          </a:p>
          <a:p>
            <a:pPr indent="-353377" lvl="0" marL="457200" rtl="0" algn="l">
              <a:lnSpc>
                <a:spcPct val="140000"/>
              </a:lnSpc>
              <a:spcBef>
                <a:spcPts val="0"/>
              </a:spcBef>
              <a:spcAft>
                <a:spcPts val="0"/>
              </a:spcAft>
              <a:buSzPts val="1965"/>
              <a:buChar char="●"/>
            </a:pPr>
            <a:r>
              <a:rPr b="1" lang="en" sz="1363">
                <a:solidFill>
                  <a:srgbClr val="75737F"/>
                </a:solidFill>
                <a:highlight>
                  <a:srgbClr val="FEFEFE"/>
                </a:highlight>
              </a:rPr>
              <a:t>MRI:</a:t>
            </a:r>
            <a:r>
              <a:rPr lang="en" sz="1363">
                <a:solidFill>
                  <a:srgbClr val="75737F"/>
                </a:solidFill>
                <a:highlight>
                  <a:srgbClr val="FEFEFE"/>
                </a:highlight>
              </a:rPr>
              <a:t> a long test. Shows brain and detail is great. Shows smaller bleeds, stroke, lesions, or masses.</a:t>
            </a:r>
            <a:endParaRPr sz="1363">
              <a:solidFill>
                <a:srgbClr val="75737F"/>
              </a:solidFill>
              <a:highlight>
                <a:srgbClr val="FEFEFE"/>
              </a:highlight>
            </a:endParaRPr>
          </a:p>
          <a:p>
            <a:pPr indent="-353377" lvl="0" marL="457200" rtl="0" algn="l">
              <a:lnSpc>
                <a:spcPct val="140000"/>
              </a:lnSpc>
              <a:spcBef>
                <a:spcPts val="0"/>
              </a:spcBef>
              <a:spcAft>
                <a:spcPts val="0"/>
              </a:spcAft>
              <a:buSzPts val="1965"/>
              <a:buChar char="●"/>
            </a:pPr>
            <a:r>
              <a:rPr b="1" lang="en" sz="1363">
                <a:solidFill>
                  <a:srgbClr val="75737F"/>
                </a:solidFill>
                <a:highlight>
                  <a:srgbClr val="FEFEFE"/>
                </a:highlight>
              </a:rPr>
              <a:t>MRA:</a:t>
            </a:r>
            <a:r>
              <a:rPr lang="en" sz="1363">
                <a:solidFill>
                  <a:srgbClr val="75737F"/>
                </a:solidFill>
                <a:highlight>
                  <a:srgbClr val="FEFEFE"/>
                </a:highlight>
              </a:rPr>
              <a:t> shows the flow of blood in the vasculature system of the brain. If there is vessel narrowing or blockage this test would show it.</a:t>
            </a:r>
            <a:endParaRPr sz="1363">
              <a:solidFill>
                <a:srgbClr val="75737F"/>
              </a:solidFill>
              <a:highlight>
                <a:srgbClr val="FEFEFE"/>
              </a:highlight>
            </a:endParaRPr>
          </a:p>
          <a:p>
            <a:pPr indent="-353377" lvl="0" marL="457200" rtl="0" algn="l">
              <a:lnSpc>
                <a:spcPct val="140000"/>
              </a:lnSpc>
              <a:spcBef>
                <a:spcPts val="0"/>
              </a:spcBef>
              <a:spcAft>
                <a:spcPts val="0"/>
              </a:spcAft>
              <a:buSzPts val="1965"/>
              <a:buChar char="●"/>
            </a:pPr>
            <a:r>
              <a:rPr b="1" lang="en" sz="1363">
                <a:solidFill>
                  <a:srgbClr val="75737F"/>
                </a:solidFill>
                <a:highlight>
                  <a:srgbClr val="FEFEFE"/>
                </a:highlight>
              </a:rPr>
              <a:t>PET scan:</a:t>
            </a:r>
            <a:r>
              <a:rPr lang="en" sz="1363">
                <a:solidFill>
                  <a:srgbClr val="75737F"/>
                </a:solidFill>
                <a:highlight>
                  <a:srgbClr val="FEFEFE"/>
                </a:highlight>
              </a:rPr>
              <a:t> shows how active different parts of the brain is. An active brain uses sugar as energy and pet scan detects how much sugar is being used by lighting up and turning different colors. </a:t>
            </a:r>
            <a:endParaRPr sz="1965"/>
          </a:p>
        </p:txBody>
      </p:sp>
      <p:pic>
        <p:nvPicPr>
          <p:cNvPr id="75" name="Google Shape;75;p16"/>
          <p:cNvPicPr preferRelativeResize="0"/>
          <p:nvPr/>
        </p:nvPicPr>
        <p:blipFill>
          <a:blip r:embed="rId3">
            <a:alphaModFix/>
          </a:blip>
          <a:stretch>
            <a:fillRect/>
          </a:stretch>
        </p:blipFill>
        <p:spPr>
          <a:xfrm>
            <a:off x="6539698" y="0"/>
            <a:ext cx="2604304"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 Links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3D Brain Model - </a:t>
            </a:r>
            <a:r>
              <a:rPr lang="en" u="sng">
                <a:solidFill>
                  <a:schemeClr val="hlink"/>
                </a:solidFill>
                <a:hlinkClick r:id="rId3"/>
              </a:rPr>
              <a:t>http://www.g2conline.org/3dbrain/</a:t>
            </a:r>
            <a:endParaRPr/>
          </a:p>
          <a:p>
            <a:pPr indent="0" lvl="0" marL="0" rtl="0" algn="l">
              <a:spcBef>
                <a:spcPts val="1200"/>
              </a:spcBef>
              <a:spcAft>
                <a:spcPts val="0"/>
              </a:spcAft>
              <a:buNone/>
            </a:pPr>
            <a:r>
              <a:rPr lang="en"/>
              <a:t>Crossword puzzle - </a:t>
            </a:r>
            <a:r>
              <a:rPr lang="en" u="sng">
                <a:solidFill>
                  <a:schemeClr val="hlink"/>
                </a:solidFill>
                <a:hlinkClick r:id="rId4"/>
              </a:rPr>
              <a:t>https://crosswordlabs.com/view/brain-game-51</a:t>
            </a:r>
            <a:endParaRPr>
              <a:solidFill>
                <a:schemeClr val="dk1"/>
              </a:solidFill>
            </a:endParaRPr>
          </a:p>
          <a:p>
            <a:pPr indent="0" lvl="0" marL="0" rtl="0" algn="l">
              <a:spcBef>
                <a:spcPts val="1200"/>
              </a:spcBef>
              <a:spcAft>
                <a:spcPts val="0"/>
              </a:spcAft>
              <a:buNone/>
            </a:pPr>
            <a:r>
              <a:rPr lang="en"/>
              <a:t>Mouse Party - </a:t>
            </a:r>
            <a:r>
              <a:rPr lang="en" u="sng">
                <a:solidFill>
                  <a:schemeClr val="hlink"/>
                </a:solidFill>
                <a:hlinkClick r:id="rId5"/>
              </a:rPr>
              <a:t>https://learn.genetics.utah.edu/content/addiction/mouse/</a:t>
            </a:r>
            <a:endParaRPr/>
          </a:p>
          <a:p>
            <a:pPr indent="0" lvl="0" marL="0" rtl="0" algn="l">
              <a:spcBef>
                <a:spcPts val="1200"/>
              </a:spcBef>
              <a:spcAft>
                <a:spcPts val="0"/>
              </a:spcAft>
              <a:buNone/>
            </a:pPr>
            <a:r>
              <a:rPr lang="en"/>
              <a:t>Mouse Party Worksheet - </a:t>
            </a:r>
            <a:r>
              <a:rPr lang="en" u="sng">
                <a:solidFill>
                  <a:schemeClr val="hlink"/>
                </a:solidFill>
                <a:hlinkClick r:id="rId6"/>
              </a:rPr>
              <a:t>https://drive.google.com/file/d/1_FswkZWfLqlAgz8Cu3lyMBcJw3A80qw4/view?usp=share_link</a:t>
            </a:r>
            <a:endParaRPr/>
          </a:p>
          <a:p>
            <a:pPr indent="0" lvl="0" marL="0" rtl="0" algn="l">
              <a:spcBef>
                <a:spcPts val="1200"/>
              </a:spcBef>
              <a:spcAft>
                <a:spcPts val="1200"/>
              </a:spcAft>
              <a:buNone/>
            </a:pPr>
            <a:r>
              <a:rPr lang="en"/>
              <a:t>Medical Cases -  </a:t>
            </a:r>
            <a:r>
              <a:rPr lang="en" u="sng">
                <a:solidFill>
                  <a:schemeClr val="hlink"/>
                </a:solidFill>
                <a:hlinkClick r:id="rId7"/>
              </a:rPr>
              <a:t>https://docs.google.com/document/d/1Aml_PDjHn93df3CQ0NIjmwQb_XycxaQO/edit?usp=sharing&amp;ouid=116391062822021501009&amp;rtpof=true&amp;sd=true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