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charts/chart1.xml" ContentType="application/vnd.openxmlformats-officedocument.drawingml.char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dia Lyubchik" initials="NL" lastIdx="26" clrIdx="0">
    <p:extLst>
      <p:ext uri="{19B8F6BF-5375-455C-9EA6-DF929625EA0E}">
        <p15:presenceInfo xmlns:p15="http://schemas.microsoft.com/office/powerpoint/2012/main" userId="Nadia Lyubchik" providerId="None"/>
      </p:ext>
    </p:extLst>
  </p:cmAuthor>
  <p:cmAuthor id="2" name="Noba Psychology" initials="NOBA" lastIdx="2" clrIdx="1">
    <p:extLst>
      <p:ext uri="{19B8F6BF-5375-455C-9EA6-DF929625EA0E}">
        <p15:presenceInfo xmlns:p15="http://schemas.microsoft.com/office/powerpoint/2012/main" userId="Noba Psycholog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 Id="rId30"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Generational Attitudes Toward Immigration</a:t>
            </a:r>
          </a:p>
          <a:p>
            <a:pPr>
              <a:defRPr sz="1400" b="0" i="0" u="none" strike="noStrike" kern="1200" spc="0" baseline="0">
                <a:solidFill>
                  <a:schemeClr val="tx1">
                    <a:lumMod val="65000"/>
                    <a:lumOff val="35000"/>
                  </a:schemeClr>
                </a:solidFill>
                <a:latin typeface="+mn-lt"/>
                <a:ea typeface="+mn-ea"/>
                <a:cs typeface="+mn-cs"/>
              </a:defRPr>
            </a:pPr>
            <a:r>
              <a:rPr lang="en-US" sz="1200" baseline="0" dirty="0"/>
              <a:t>Pew Research Center 2011</a:t>
            </a:r>
          </a:p>
        </c:rich>
      </c:tx>
      <c:overlay val="0"/>
      <c:spPr>
        <a:noFill/>
        <a:ln>
          <a:noFill/>
        </a:ln>
        <a:effectLst/>
      </c:spPr>
    </c:title>
    <c:autoTitleDeleted val="0"/>
    <c:plotArea>
      <c:layout>
        <c:manualLayout>
          <c:layoutTarget val="inner"/>
          <c:xMode val="edge"/>
          <c:yMode val="edge"/>
          <c:x val="2.9004791832213633E-2"/>
          <c:y val="0.16974398597602322"/>
          <c:w val="0.94653037636350501"/>
          <c:h val="0.72553244469740474"/>
        </c:manualLayout>
      </c:layout>
      <c:barChart>
        <c:barDir val="col"/>
        <c:grouping val="clustered"/>
        <c:varyColors val="0"/>
        <c:ser>
          <c:idx val="1"/>
          <c:order val="1"/>
          <c:tx>
            <c:strRef>
              <c:f>[Book1]Sheet1!$A$3</c:f>
              <c:strCache>
                <c:ptCount val="1"/>
                <c:pt idx="0">
                  <c:v>Immigrants strengthen society</c:v>
                </c:pt>
              </c:strCache>
            </c:strRef>
          </c:tx>
          <c:spPr>
            <a:solidFill>
              <a:schemeClr val="accent2"/>
            </a:solidFill>
            <a:ln>
              <a:noFill/>
            </a:ln>
            <a:effectLst/>
          </c:spPr>
          <c:invertIfNegative val="0"/>
          <c:cat>
            <c:strRef>
              <c:f>[Book1]Sheet1!$B$1:$D$1</c:f>
              <c:strCache>
                <c:ptCount val="3"/>
                <c:pt idx="0">
                  <c:v>Baby Boomers</c:v>
                </c:pt>
                <c:pt idx="1">
                  <c:v>Generation X</c:v>
                </c:pt>
                <c:pt idx="2">
                  <c:v>Millenials</c:v>
                </c:pt>
              </c:strCache>
            </c:strRef>
          </c:cat>
          <c:val>
            <c:numRef>
              <c:f>[Book1]Sheet1!$B$3:$D$3</c:f>
              <c:numCache>
                <c:formatCode>General</c:formatCode>
                <c:ptCount val="3"/>
                <c:pt idx="0">
                  <c:v>44</c:v>
                </c:pt>
                <c:pt idx="1">
                  <c:v>55</c:v>
                </c:pt>
                <c:pt idx="2">
                  <c:v>69</c:v>
                </c:pt>
              </c:numCache>
            </c:numRef>
          </c:val>
          <c:extLst>
            <c:ext xmlns:c16="http://schemas.microsoft.com/office/drawing/2014/chart" uri="{C3380CC4-5D6E-409C-BE32-E72D297353CC}">
              <c16:uniqueId val="{00000000-A976-424F-A1B7-EF7645D62B1C}"/>
            </c:ext>
          </c:extLst>
        </c:ser>
        <c:ser>
          <c:idx val="2"/>
          <c:order val="2"/>
          <c:tx>
            <c:strRef>
              <c:f>[Book1]Sheet1!$A$4</c:f>
              <c:strCache>
                <c:ptCount val="1"/>
                <c:pt idx="0">
                  <c:v>Immigrants threaten customs and values </c:v>
                </c:pt>
              </c:strCache>
            </c:strRef>
          </c:tx>
          <c:spPr>
            <a:solidFill>
              <a:schemeClr val="accent3"/>
            </a:solidFill>
            <a:ln>
              <a:noFill/>
            </a:ln>
            <a:effectLst/>
          </c:spPr>
          <c:invertIfNegative val="0"/>
          <c:cat>
            <c:strRef>
              <c:f>[Book1]Sheet1!$B$1:$D$1</c:f>
              <c:strCache>
                <c:ptCount val="3"/>
                <c:pt idx="0">
                  <c:v>Baby Boomers</c:v>
                </c:pt>
                <c:pt idx="1">
                  <c:v>Generation X</c:v>
                </c:pt>
                <c:pt idx="2">
                  <c:v>Millenials</c:v>
                </c:pt>
              </c:strCache>
            </c:strRef>
          </c:cat>
          <c:val>
            <c:numRef>
              <c:f>[Book1]Sheet1!$B$4:$D$4</c:f>
              <c:numCache>
                <c:formatCode>General</c:formatCode>
                <c:ptCount val="3"/>
                <c:pt idx="0">
                  <c:v>46</c:v>
                </c:pt>
                <c:pt idx="1">
                  <c:v>37</c:v>
                </c:pt>
                <c:pt idx="2">
                  <c:v>27</c:v>
                </c:pt>
              </c:numCache>
            </c:numRef>
          </c:val>
          <c:extLst>
            <c:ext xmlns:c16="http://schemas.microsoft.com/office/drawing/2014/chart" uri="{C3380CC4-5D6E-409C-BE32-E72D297353CC}">
              <c16:uniqueId val="{00000001-A976-424F-A1B7-EF7645D62B1C}"/>
            </c:ext>
          </c:extLst>
        </c:ser>
        <c:dLbls>
          <c:showLegendKey val="0"/>
          <c:showVal val="0"/>
          <c:showCatName val="0"/>
          <c:showSerName val="0"/>
          <c:showPercent val="0"/>
          <c:showBubbleSize val="0"/>
        </c:dLbls>
        <c:gapWidth val="219"/>
        <c:overlap val="-27"/>
        <c:axId val="480884312"/>
        <c:axId val="480885096"/>
        <c:extLst>
          <c:ext xmlns:c15="http://schemas.microsoft.com/office/drawing/2012/chart" uri="{02D57815-91ED-43cb-92C2-25804820EDAC}">
            <c15:filteredBarSeries>
              <c15:ser>
                <c:idx val="0"/>
                <c:order val="0"/>
                <c:tx>
                  <c:strRef>
                    <c:extLst>
                      <c:ext uri="{02D57815-91ED-43cb-92C2-25804820EDAC}">
                        <c15:formulaRef>
                          <c15:sqref>[Book1]Sheet1!$A$2</c15:sqref>
                        </c15:formulaRef>
                      </c:ext>
                    </c:extLst>
                    <c:strCache>
                      <c:ptCount val="1"/>
                    </c:strCache>
                  </c:strRef>
                </c:tx>
                <c:spPr>
                  <a:solidFill>
                    <a:schemeClr val="accent1"/>
                  </a:solidFill>
                  <a:ln>
                    <a:noFill/>
                  </a:ln>
                  <a:effectLst/>
                </c:spPr>
                <c:invertIfNegative val="0"/>
                <c:cat>
                  <c:strRef>
                    <c:extLst>
                      <c:ext uri="{02D57815-91ED-43cb-92C2-25804820EDAC}">
                        <c15:formulaRef>
                          <c15:sqref>[Book1]Sheet1!$B$1:$D$1</c15:sqref>
                        </c15:formulaRef>
                      </c:ext>
                    </c:extLst>
                    <c:strCache>
                      <c:ptCount val="3"/>
                      <c:pt idx="0">
                        <c:v>Baby Boomers</c:v>
                      </c:pt>
                      <c:pt idx="1">
                        <c:v>Generation X</c:v>
                      </c:pt>
                      <c:pt idx="2">
                        <c:v>Millenials</c:v>
                      </c:pt>
                    </c:strCache>
                  </c:strRef>
                </c:cat>
                <c:val>
                  <c:numRef>
                    <c:extLst>
                      <c:ext uri="{02D57815-91ED-43cb-92C2-25804820EDAC}">
                        <c15:formulaRef>
                          <c15:sqref>[Book1]Sheet1!$B$2:$D$2</c15:sqref>
                        </c15:formulaRef>
                      </c:ext>
                    </c:extLst>
                    <c:numCache>
                      <c:formatCode>General</c:formatCode>
                      <c:ptCount val="3"/>
                    </c:numCache>
                  </c:numRef>
                </c:val>
                <c:extLst>
                  <c:ext xmlns:c16="http://schemas.microsoft.com/office/drawing/2014/chart" uri="{C3380CC4-5D6E-409C-BE32-E72D297353CC}">
                    <c16:uniqueId val="{00000002-A976-424F-A1B7-EF7645D62B1C}"/>
                  </c:ext>
                </c:extLst>
              </c15:ser>
            </c15:filteredBarSeries>
          </c:ext>
        </c:extLst>
      </c:barChart>
      <c:catAx>
        <c:axId val="480884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885096"/>
        <c:crosses val="autoZero"/>
        <c:auto val="1"/>
        <c:lblAlgn val="ctr"/>
        <c:lblOffset val="100"/>
        <c:noMultiLvlLbl val="0"/>
      </c:catAx>
      <c:valAx>
        <c:axId val="480885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884312"/>
        <c:crosses val="autoZero"/>
        <c:crossBetween val="between"/>
      </c:valAx>
      <c:spPr>
        <a:noFill/>
        <a:ln w="25400">
          <a:noFill/>
        </a:ln>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C7DD4-4166-4B0C-A5CB-883BE0BB73B9}" type="datetimeFigureOut">
              <a:rPr lang="en-US" smtClean="0"/>
              <a:t>11/17/2017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E4629-E01C-46C2-9E67-A95E6B4A8C32}" type="slidenum">
              <a:rPr lang="en-US" smtClean="0"/>
              <a:t>‹#›</a:t>
            </a:fld>
            <a:endParaRPr lang="en-US"/>
          </a:p>
        </p:txBody>
      </p:sp>
    </p:spTree>
    <p:extLst>
      <p:ext uri="{BB962C8B-B14F-4D97-AF65-F5344CB8AC3E}">
        <p14:creationId xmlns:p14="http://schemas.microsoft.com/office/powerpoint/2010/main" val="68359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youtube.com/watch?v=7mN-84kj77Q"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b="1" dirty="0">
                <a:latin typeface="Calibri" charset="0"/>
                <a:ea typeface="MS PGothic" charset="0"/>
              </a:rPr>
              <a:t>Classroom Recommendations: </a:t>
            </a:r>
            <a:r>
              <a:rPr lang="en-US" sz="1200" kern="1200" dirty="0">
                <a:solidFill>
                  <a:schemeClr val="tx1"/>
                </a:solidFill>
                <a:effectLst/>
                <a:latin typeface="+mn-lt"/>
                <a:ea typeface="MS PGothic" panose="020B0600070205080204" pitchFamily="34" charset="-128"/>
                <a:cs typeface="MS PGothic" charset="0"/>
              </a:rPr>
              <a:t>This material could be covered in one 50 to 75-minute class period. It is intended to present overview topics in social psychology and many of the topics</a:t>
            </a:r>
            <a:r>
              <a:rPr lang="en-US" sz="1200" kern="1200" baseline="0" dirty="0">
                <a:solidFill>
                  <a:schemeClr val="tx1"/>
                </a:solidFill>
                <a:effectLst/>
                <a:latin typeface="+mn-lt"/>
                <a:ea typeface="MS PGothic" panose="020B0600070205080204" pitchFamily="34" charset="-128"/>
                <a:cs typeface="MS PGothic" charset="0"/>
              </a:rPr>
              <a:t> will be covered in greater depth in other modules. </a:t>
            </a:r>
            <a:r>
              <a:rPr lang="en-US" sz="1200" kern="1200" dirty="0">
                <a:solidFill>
                  <a:schemeClr val="tx1"/>
                </a:solidFill>
                <a:effectLst/>
                <a:latin typeface="+mn-lt"/>
                <a:ea typeface="MS PGothic" panose="020B0600070205080204" pitchFamily="34" charset="-128"/>
                <a:cs typeface="MS PGothic" charset="0"/>
              </a:rPr>
              <a:t>Please refer to the Lecture Framework in the Noba</a:t>
            </a:r>
            <a:r>
              <a:rPr lang="en-US" sz="1200" kern="1200" baseline="0" dirty="0">
                <a:solidFill>
                  <a:schemeClr val="tx1"/>
                </a:solidFill>
                <a:effectLst/>
                <a:latin typeface="+mn-lt"/>
                <a:ea typeface="MS PGothic" panose="020B0600070205080204" pitchFamily="34" charset="-128"/>
                <a:cs typeface="MS PGothic" charset="0"/>
              </a:rPr>
              <a:t> Instructor Manual </a:t>
            </a:r>
            <a:r>
              <a:rPr lang="en-US" sz="1200" kern="1200" dirty="0">
                <a:solidFill>
                  <a:schemeClr val="tx1"/>
                </a:solidFill>
                <a:effectLst/>
                <a:latin typeface="+mn-lt"/>
                <a:ea typeface="MS PGothic" panose="020B0600070205080204" pitchFamily="34" charset="-128"/>
                <a:cs typeface="MS PGothic" charset="0"/>
              </a:rPr>
              <a:t>for specific details. </a:t>
            </a:r>
            <a:endParaRPr lang="en-US" dirty="0">
              <a:effectLst/>
            </a:endParaRPr>
          </a:p>
          <a:p>
            <a:pPr eaLnBrk="1" hangingPunct="1">
              <a:spcBef>
                <a:spcPct val="0"/>
              </a:spcBef>
            </a:pPr>
            <a:endParaRPr lang="en-US" b="1" dirty="0">
              <a:latin typeface="Calibri" charset="0"/>
              <a:ea typeface="MS PGothic" charset="0"/>
            </a:endParaRPr>
          </a:p>
          <a:p>
            <a:pPr eaLnBrk="1" hangingPunct="1">
              <a:spcBef>
                <a:spcPct val="0"/>
              </a:spcBef>
            </a:pPr>
            <a:r>
              <a:rPr lang="en-US" b="1" dirty="0">
                <a:latin typeface="Calibri" charset="0"/>
                <a:ea typeface="MS PGothic" charset="0"/>
              </a:rPr>
              <a:t>Overview:  </a:t>
            </a:r>
            <a:r>
              <a:rPr lang="en-US" b="0" dirty="0">
                <a:latin typeface="Calibri" charset="0"/>
                <a:ea typeface="MS PGothic" charset="0"/>
              </a:rPr>
              <a:t>You may choose to begin by having students write </a:t>
            </a:r>
            <a:r>
              <a:rPr lang="en-US" dirty="0">
                <a:latin typeface="Calibri" charset="0"/>
                <a:ea typeface="MS PGothic" charset="0"/>
              </a:rPr>
              <a:t>a 3-5 sentence summary of the module content. This should, of course, only be done if the reading was assigned prior to the class session. You</a:t>
            </a:r>
            <a:r>
              <a:rPr lang="en-US" baseline="0" dirty="0">
                <a:latin typeface="Calibri" charset="0"/>
                <a:ea typeface="MS PGothic" charset="0"/>
              </a:rPr>
              <a:t> may also choose to have students generate questions from the reading related to material they found confusing or interesting. </a:t>
            </a:r>
            <a:r>
              <a:rPr lang="en-US" dirty="0">
                <a:latin typeface="Calibri" charset="0"/>
                <a:ea typeface="MS PGothic" charset="0"/>
              </a:rPr>
              <a:t>For a more involved warm up activity, The Good Life.</a:t>
            </a:r>
          </a:p>
          <a:p>
            <a:pPr eaLnBrk="1" hangingPunct="1">
              <a:spcBef>
                <a:spcPct val="0"/>
              </a:spcBef>
              <a:buFontTx/>
              <a:buChar char="•"/>
            </a:pPr>
            <a:endParaRPr lang="en-US" dirty="0">
              <a:latin typeface="Calibri" charset="0"/>
              <a:ea typeface="MS PGothic" charset="0"/>
            </a:endParaRPr>
          </a:p>
          <a:p>
            <a:pPr eaLnBrk="1" hangingPunct="1">
              <a:spcBef>
                <a:spcPct val="0"/>
              </a:spcBef>
            </a:pPr>
            <a:r>
              <a:rPr lang="en-US" b="1" dirty="0">
                <a:latin typeface="Calibri" charset="0"/>
                <a:ea typeface="MS PGothic" charset="0"/>
              </a:rPr>
              <a:t>Technical Note: </a:t>
            </a:r>
            <a:r>
              <a:rPr lang="en-US" dirty="0">
                <a:latin typeface="Calibri" charset="0"/>
                <a:ea typeface="MS PGothic" charset="0"/>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b="1" dirty="0">
                <a:latin typeface="Calibri" charset="0"/>
                <a:ea typeface="MS PGothic" charset="0"/>
              </a:rPr>
              <a:t>(Click) </a:t>
            </a:r>
            <a:r>
              <a:rPr lang="en-US" dirty="0">
                <a:latin typeface="Calibri" charset="0"/>
                <a:ea typeface="MS PGothic" charset="0"/>
              </a:rPr>
              <a:t>– that corresponds to each animation.</a:t>
            </a:r>
          </a:p>
          <a:p>
            <a:pPr eaLnBrk="1" hangingPunct="1">
              <a:spcBef>
                <a:spcPct val="0"/>
              </a:spcBef>
            </a:pPr>
            <a:endParaRPr lang="en-US" dirty="0">
              <a:latin typeface="Calibri" charset="0"/>
              <a:ea typeface="MS PGothic" charset="0"/>
            </a:endParaRPr>
          </a:p>
          <a:p>
            <a:pPr eaLnBrk="1" hangingPunct="1">
              <a:spcBef>
                <a:spcPct val="0"/>
              </a:spcBef>
            </a:pPr>
            <a:r>
              <a:rPr lang="en-US" dirty="0">
                <a:latin typeface="Calibri" charset="0"/>
                <a:ea typeface="MS PGothic" charset="0"/>
              </a:rPr>
              <a:t>You may also find hyperlinks to outside videos at various places in the slides. These hyperlinks are embedded in text and indicated by color and in the notes section.</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5059B934-72BC-6842-B7FA-23269188FBCD}" type="slidenum">
              <a:rPr lang="en-US" altLang="en-US">
                <a:solidFill>
                  <a:prstClr val="black"/>
                </a:solidFill>
                <a:latin typeface="Calibri" charset="0"/>
              </a:rPr>
              <a:pPr/>
              <a:t>1</a:t>
            </a:fld>
            <a:endParaRPr lang="en-US" altLang="en-US">
              <a:solidFill>
                <a:prstClr val="black"/>
              </a:solidFill>
              <a:latin typeface="Calibri" charset="0"/>
            </a:endParaRPr>
          </a:p>
        </p:txBody>
      </p:sp>
    </p:spTree>
    <p:extLst>
      <p:ext uri="{BB962C8B-B14F-4D97-AF65-F5344CB8AC3E}">
        <p14:creationId xmlns:p14="http://schemas.microsoft.com/office/powerpoint/2010/main" val="3958084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Because social psychology</a:t>
            </a:r>
            <a:r>
              <a:rPr lang="en-US" baseline="0" dirty="0">
                <a:latin typeface="Calibri" charset="0"/>
                <a:ea typeface="MS PGothic" charset="0"/>
              </a:rPr>
              <a:t> is focused, in part but not in whole, on interactions and other group settings, this area of psychology lends itself to observation as a means of study. Unlike self-report, lab studies, and even field experiments, observation has the advantage of being entirely naturalistic. Here, you can engage students in the idea of social psychology research by pointing out that observation comes naturally. That, in fact, we all act as amateur social psychologists arriving at conclusions about our own social worlds through informal observation. </a:t>
            </a: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Activity</a:t>
            </a:r>
            <a:r>
              <a:rPr lang="en-US" baseline="0" dirty="0">
                <a:latin typeface="Calibri" charset="0"/>
                <a:ea typeface="MS PGothic" charset="0"/>
              </a:rPr>
              <a:t>: What have you noticed?</a:t>
            </a:r>
          </a:p>
          <a:p>
            <a:pPr eaLnBrk="1" hangingPunct="1">
              <a:spcBef>
                <a:spcPct val="0"/>
              </a:spcBef>
            </a:pPr>
            <a:endParaRPr lang="en-US" baseline="0" dirty="0">
              <a:latin typeface="Calibri" charset="0"/>
              <a:ea typeface="MS PGothic" charset="0"/>
            </a:endParaRPr>
          </a:p>
          <a:p>
            <a:pPr eaLnBrk="1" hangingPunct="1">
              <a:spcBef>
                <a:spcPct val="0"/>
              </a:spcBef>
            </a:pPr>
            <a:r>
              <a:rPr lang="en-US" baseline="0" dirty="0">
                <a:latin typeface="Calibri" charset="0"/>
                <a:ea typeface="MS PGothic" charset="0"/>
              </a:rPr>
              <a:t>Here, you can have students describe– either in written form or in pairs– what they have noticed about the social environment of this particular class as compared with their other classes. Prompt them to consider any identifiable patterns of behavior. How do the students behave and treat each other? How does the instructor interact with the group? What similarities and differences do they notice between this class and their other courses? What do they attribute those differences to? Instructor factors? Size of class? Area of study? You can use the debrief to point out that they cannot help but make on-going evaluations of interaction through observation. </a:t>
            </a:r>
            <a:endParaRPr lang="en-US" dirty="0">
              <a:latin typeface="Calibri" charset="0"/>
              <a:ea typeface="MS PGothic" charset="0"/>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F5D4DA4A-68F9-B74D-9229-F016E360F882}" type="slidenum">
              <a:rPr lang="en-US">
                <a:solidFill>
                  <a:prstClr val="black"/>
                </a:solidFill>
                <a:latin typeface="Calibri" charset="0"/>
              </a:rPr>
              <a:pPr/>
              <a:t>10</a:t>
            </a:fld>
            <a:endParaRPr lang="en-US">
              <a:solidFill>
                <a:prstClr val="black"/>
              </a:solidFill>
              <a:latin typeface="Calibri" charset="0"/>
            </a:endParaRPr>
          </a:p>
        </p:txBody>
      </p:sp>
    </p:spTree>
    <p:extLst>
      <p:ext uri="{BB962C8B-B14F-4D97-AF65-F5344CB8AC3E}">
        <p14:creationId xmlns:p14="http://schemas.microsoft.com/office/powerpoint/2010/main" val="363545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cs typeface="+mn-cs"/>
              </a:rPr>
              <a:t>The purpose of this slide is to provide students with an overview of the material that will be covered during the lecture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CD71D9DE-24C5-6A45-A02E-6021F98D73A6}" type="slidenum">
              <a:rPr lang="en-US">
                <a:solidFill>
                  <a:prstClr val="black"/>
                </a:solidFill>
                <a:latin typeface="Calibri" charset="0"/>
              </a:rPr>
              <a:pPr/>
              <a:t>11</a:t>
            </a:fld>
            <a:endParaRPr lang="en-US">
              <a:solidFill>
                <a:prstClr val="black"/>
              </a:solidFill>
              <a:latin typeface="Calibri" charset="0"/>
            </a:endParaRPr>
          </a:p>
        </p:txBody>
      </p:sp>
    </p:spTree>
    <p:extLst>
      <p:ext uri="{BB962C8B-B14F-4D97-AF65-F5344CB8AC3E}">
        <p14:creationId xmlns:p14="http://schemas.microsoft.com/office/powerpoint/2010/main" val="1430537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latin typeface="+mn-lt"/>
                <a:ea typeface="+mn-ea"/>
                <a:cs typeface="+mn-cs"/>
              </a:rPr>
              <a:t>In this, and in the slides covering the subsequent 4 topics, you can point out to students that social psychology is among the most personally relevant</a:t>
            </a:r>
            <a:r>
              <a:rPr lang="en-US" sz="1200" kern="1200" baseline="0" dirty="0">
                <a:solidFill>
                  <a:schemeClr val="tx1"/>
                </a:solidFill>
                <a:latin typeface="+mn-lt"/>
                <a:ea typeface="+mn-ea"/>
                <a:cs typeface="+mn-cs"/>
              </a:rPr>
              <a:t> and most </a:t>
            </a:r>
            <a:r>
              <a:rPr lang="en-US" sz="1200" kern="1200" dirty="0">
                <a:solidFill>
                  <a:schemeClr val="tx1"/>
                </a:solidFill>
                <a:latin typeface="+mn-lt"/>
                <a:ea typeface="+mn-ea"/>
                <a:cs typeface="+mn-cs"/>
              </a:rPr>
              <a:t>easily applicable to real life of all the topics within psychology. Because this is an introductory</a:t>
            </a:r>
            <a:r>
              <a:rPr lang="en-US" sz="1200" kern="1200" baseline="0" dirty="0">
                <a:solidFill>
                  <a:schemeClr val="tx1"/>
                </a:solidFill>
                <a:latin typeface="+mn-lt"/>
                <a:ea typeface="+mn-ea"/>
                <a:cs typeface="+mn-cs"/>
              </a:rPr>
              <a:t> lecture, it is an opportunity to fan the flames of interest in this topic. </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Activity  option # 1– Let’s Face It (5 minutes)</a:t>
            </a:r>
            <a:r>
              <a:rPr lang="en-US" sz="1200" kern="1200" baseline="0" dirty="0">
                <a:solidFill>
                  <a:schemeClr val="tx1"/>
                </a:solidFill>
                <a:latin typeface="+mn-lt"/>
                <a:ea typeface="+mn-ea"/>
                <a:cs typeface="+mn-cs"/>
              </a:rPr>
              <a:t>: Introduce the idea of attraction by pointing out that it is a universal phenomenon with both biological and psychological influences. Have students choose the most attractive image from among the 3 faces pictured in this slide. Which face is the best looking? You can then use clickers or a show of hands to tally the votes for each of the three. The face on the left is the actual image of a person. The face on the right is a digitally morphed version that makes the face further from average and the middle image is the most average (digitally averaged with many other faces). The middle face should get most, perhaps not all, of the votes. You can point out to students that there are biological factors (markers for good genes, genetic and mate fitness) as well as social factors (learned cultural preferences) that play into attractiveness. </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Activity  option # 2– Remember when(10 minutes)</a:t>
            </a:r>
            <a:r>
              <a:rPr lang="en-US" sz="1200" kern="1200" baseline="0" dirty="0">
                <a:solidFill>
                  <a:schemeClr val="tx1"/>
                </a:solidFill>
                <a:latin typeface="+mn-lt"/>
                <a:ea typeface="+mn-ea"/>
                <a:cs typeface="+mn-cs"/>
              </a:rPr>
              <a:t>: In this activity, students pair together and interview each other regarding a time that they felt an attraction to another person. This could be a current romantic partner, but it could also include a fleeting instant of attraction toward a stranger they passed on the street. Students should feel safe to use any example they want without concern that they need to identify the individual to whom they were attracted. The point of the exercise, instead, is to have the student describe the attraction ( </a:t>
            </a:r>
            <a:r>
              <a:rPr lang="en-US" sz="1200" kern="1200" baseline="0" dirty="0" err="1">
                <a:solidFill>
                  <a:schemeClr val="tx1"/>
                </a:solidFill>
                <a:latin typeface="+mn-lt"/>
                <a:ea typeface="+mn-ea"/>
                <a:cs typeface="+mn-cs"/>
              </a:rPr>
              <a:t>eg</a:t>
            </a:r>
            <a:r>
              <a:rPr lang="en-US" sz="1200" kern="1200" baseline="0" dirty="0">
                <a:solidFill>
                  <a:schemeClr val="tx1"/>
                </a:solidFill>
                <a:latin typeface="+mn-lt"/>
                <a:ea typeface="+mn-ea"/>
                <a:cs typeface="+mn-cs"/>
              </a:rPr>
              <a:t>. “I was sitting across from him on the train and I noticed his clothes, his style, his muscular arms and he smiled at me”). The “interviewer” should note any specifics regarding the attraction (</a:t>
            </a:r>
            <a:r>
              <a:rPr lang="en-US" sz="1200" kern="1200" baseline="0" dirty="0" err="1">
                <a:solidFill>
                  <a:schemeClr val="tx1"/>
                </a:solidFill>
                <a:latin typeface="+mn-lt"/>
                <a:ea typeface="+mn-ea"/>
                <a:cs typeface="+mn-cs"/>
              </a:rPr>
              <a:t>eg</a:t>
            </a:r>
            <a:r>
              <a:rPr lang="en-US" sz="1200" kern="1200" baseline="0" dirty="0">
                <a:solidFill>
                  <a:schemeClr val="tx1"/>
                </a:solidFill>
                <a:latin typeface="+mn-lt"/>
                <a:ea typeface="+mn-ea"/>
                <a:cs typeface="+mn-cs"/>
              </a:rPr>
              <a:t>. “Clothes, muscles, smile”). In the larger group, you can tally answers to create common categories of attraction and note any group leanings or individual differences. </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Activity  option # 3– Opposites attract (5-8 minutes)</a:t>
            </a:r>
            <a:r>
              <a:rPr lang="en-US" sz="1200" kern="1200" baseline="0" dirty="0">
                <a:solidFill>
                  <a:schemeClr val="tx1"/>
                </a:solidFill>
                <a:latin typeface="+mn-lt"/>
                <a:ea typeface="+mn-ea"/>
                <a:cs typeface="+mn-cs"/>
              </a:rPr>
              <a:t>: Here, you can point out to students the many sayings related to attraction such as “birds of a feather flock together” (people of shared interests will like one another and “opposites attract” (people of different temperaments will be attracted to one another). These two examples are, obviously, at odds with one another. This is an illustration of the many lay theories about attraction. In this activity have your students identify their own intuitions concerning attraction. Consider using the following prompts and debrief afterward:</a:t>
            </a:r>
          </a:p>
          <a:p>
            <a:r>
              <a:rPr lang="en-US" sz="1200" kern="1200" baseline="0" dirty="0">
                <a:solidFill>
                  <a:schemeClr val="tx1"/>
                </a:solidFill>
                <a:latin typeface="+mn-lt"/>
                <a:ea typeface="+mn-ea"/>
                <a:cs typeface="+mn-cs"/>
              </a:rPr>
              <a:t>-- What do you believe about first impressions? </a:t>
            </a:r>
          </a:p>
          <a:p>
            <a:r>
              <a:rPr lang="en-US" sz="1200" kern="1200" baseline="0" dirty="0">
                <a:solidFill>
                  <a:schemeClr val="tx1"/>
                </a:solidFill>
                <a:latin typeface="+mn-lt"/>
                <a:ea typeface="+mn-ea"/>
                <a:cs typeface="+mn-cs"/>
              </a:rPr>
              <a:t>-- What differences in attraction, if any, do you believe exist between people in the first year of their relationship and those in their 20</a:t>
            </a:r>
            <a:r>
              <a:rPr lang="en-US" sz="1200" kern="1200" baseline="30000" dirty="0">
                <a:solidFill>
                  <a:schemeClr val="tx1"/>
                </a:solidFill>
                <a:latin typeface="+mn-lt"/>
                <a:ea typeface="+mn-ea"/>
                <a:cs typeface="+mn-cs"/>
              </a:rPr>
              <a:t>th</a:t>
            </a:r>
            <a:r>
              <a:rPr lang="en-US" sz="1200" kern="1200" baseline="0" dirty="0">
                <a:solidFill>
                  <a:schemeClr val="tx1"/>
                </a:solidFill>
                <a:latin typeface="+mn-lt"/>
                <a:ea typeface="+mn-ea"/>
                <a:cs typeface="+mn-cs"/>
              </a:rPr>
              <a:t> year?</a:t>
            </a:r>
          </a:p>
          <a:p>
            <a:r>
              <a:rPr lang="en-US" sz="1200" kern="1200" baseline="0" dirty="0">
                <a:solidFill>
                  <a:schemeClr val="tx1"/>
                </a:solidFill>
                <a:latin typeface="+mn-lt"/>
                <a:ea typeface="+mn-ea"/>
                <a:cs typeface="+mn-cs"/>
              </a:rPr>
              <a:t>-- Do you believe attraction is similar across cultures? Why or why not? </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59432FD-02BC-4E04-90BC-E2EA8963F6BD}"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649864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you can introduce the idea of attitudes. The most commonly covered topics in social psychology, with regards to attitudes, are: stereotyping, prejudice, and discrimination. These attitudes and behaviors are anchored in the natural psychological process of categorization</a:t>
            </a:r>
            <a:r>
              <a:rPr lang="en-US" baseline="0" dirty="0"/>
              <a:t> generally, and in the creation of in-group and out-group categories specifically. The chart on the slide shows changing attitudes toward immigrants in the United States. You can:</a:t>
            </a:r>
          </a:p>
          <a:p>
            <a:r>
              <a:rPr lang="en-US" baseline="0" dirty="0"/>
              <a:t>--Ask students to interpret this chart. </a:t>
            </a:r>
          </a:p>
          <a:p>
            <a:r>
              <a:rPr lang="en-US" baseline="0" dirty="0"/>
              <a:t>-- Ask students to generate hypotheses to support or explain their interpretation</a:t>
            </a:r>
          </a:p>
          <a:p>
            <a:r>
              <a:rPr lang="en-US" baseline="0" dirty="0"/>
              <a:t>-- If you are not in the United States, ask your students the degree to which they believe the trends shown may or may not be reflective of attitudes in their own country. Why or why not? </a:t>
            </a:r>
          </a:p>
          <a:p>
            <a:r>
              <a:rPr lang="en-US" baseline="0" dirty="0"/>
              <a:t>-- Ask students how social research of this type might be used in the real world to guide policy or intervention that would help society function better.  </a:t>
            </a:r>
          </a:p>
          <a:p>
            <a:endParaRPr lang="en-US" baseline="0" dirty="0"/>
          </a:p>
          <a:p>
            <a:r>
              <a:rPr lang="en-US" b="1" baseline="0" dirty="0"/>
              <a:t>Reference: </a:t>
            </a:r>
          </a:p>
          <a:p>
            <a:endParaRPr lang="en-US" baseline="0" dirty="0"/>
          </a:p>
          <a:p>
            <a:r>
              <a:rPr lang="en-US" baseline="0" dirty="0"/>
              <a:t>Pew Research Center. (2013). </a:t>
            </a:r>
            <a:r>
              <a:rPr lang="en-US" i="1" baseline="0" dirty="0"/>
              <a:t>Section 1: How Generations Have Changed</a:t>
            </a:r>
            <a:r>
              <a:rPr lang="en-US" baseline="0" dirty="0"/>
              <a:t>. Retrieved from: http://www.people-press.org/2011/11/03/section-1-how-generations-have-changed/</a:t>
            </a:r>
            <a:endParaRPr lang="en-US" dirty="0"/>
          </a:p>
        </p:txBody>
      </p:sp>
      <p:sp>
        <p:nvSpPr>
          <p:cNvPr id="4" name="Slide Number Placeholder 3"/>
          <p:cNvSpPr>
            <a:spLocks noGrp="1"/>
          </p:cNvSpPr>
          <p:nvPr>
            <p:ph type="sldNum" sz="quarter" idx="10"/>
          </p:nvPr>
        </p:nvSpPr>
        <p:spPr/>
        <p:txBody>
          <a:bodyPr/>
          <a:lstStyle/>
          <a:p>
            <a:fld id="{AFE81A97-9A17-4161-A812-640386118D6A}"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35018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One of the major</a:t>
            </a:r>
            <a:r>
              <a:rPr lang="en-US" baseline="0" dirty="0"/>
              <a:t> areas of social psychological study is peace and conflict. You can introduce basic concepts to students here, focusing especially on </a:t>
            </a:r>
            <a:r>
              <a:rPr lang="en-US" b="1" baseline="0" dirty="0"/>
              <a:t>in-group</a:t>
            </a:r>
            <a:r>
              <a:rPr lang="en-US" baseline="0" dirty="0"/>
              <a:t> and </a:t>
            </a:r>
            <a:r>
              <a:rPr lang="en-US" b="1" baseline="0" dirty="0"/>
              <a:t>out-group</a:t>
            </a:r>
            <a:r>
              <a:rPr lang="en-US" baseline="0" dirty="0"/>
              <a:t> identity. You can explain how out-group membership is often used to understand potential threats to in-group values, resources, or safety. Because this phenomenon plays out daily in geopolitical life it can be a terrific way to show students how relevant this area of study is to real life. </a:t>
            </a:r>
          </a:p>
          <a:p>
            <a:endParaRPr lang="en-US" baseline="0" dirty="0"/>
          </a:p>
          <a:p>
            <a:r>
              <a:rPr lang="en-US" b="1" baseline="0" dirty="0"/>
              <a:t>Us and Them</a:t>
            </a:r>
            <a:r>
              <a:rPr lang="en-US" baseline="0" dirty="0"/>
              <a:t>– Have students look at the “map” portrayed on the slide and have them imagine a hypothetical scenario. It shows an island next to a large landmass. The colored regions indicate cultural groups. The first red group is Group A (they speak language 1) and the Second red group is Group B (they also speak language 1 but live in a different country). The blue group is Group C (and they speak language 2). This is an interesting instance in which Group C is the majority population of their island nation. They run the government and hold most of the good jobs. Group B is the minority and they complain about a lack of fairness. However, group C sees itself as a minority since Group B is so closely culturally and economically aligned with Group A, in the neighboring country. Group C tries to protect itself and its culture through its laws and business positions. In small groups:</a:t>
            </a:r>
          </a:p>
          <a:p>
            <a:r>
              <a:rPr lang="en-US" baseline="0" dirty="0"/>
              <a:t>-- Have students offer opinions about which group (B or C) they consider the minority, and why.</a:t>
            </a:r>
          </a:p>
          <a:p>
            <a:r>
              <a:rPr lang="en-US" baseline="0" dirty="0"/>
              <a:t>-- Have students offer possible solutions to this conflict.</a:t>
            </a:r>
          </a:p>
          <a:p>
            <a:r>
              <a:rPr lang="en-US" baseline="0" dirty="0"/>
              <a:t>-- Feel free to add specific elements regarding laws (</a:t>
            </a:r>
            <a:r>
              <a:rPr lang="en-US" baseline="0" dirty="0" err="1"/>
              <a:t>eg</a:t>
            </a:r>
            <a:r>
              <a:rPr lang="en-US" baseline="0" dirty="0"/>
              <a:t>. Immigration and work), religion (differing religions), or resources (Group B lives in a resource rich area of the nation) that would complicate matters. </a:t>
            </a:r>
          </a:p>
          <a:p>
            <a:r>
              <a:rPr lang="en-US" baseline="0" dirty="0"/>
              <a:t>-- Have students relate major themes of this discussion to current politics. </a:t>
            </a:r>
          </a:p>
          <a:p>
            <a:endParaRPr lang="en-US" baseline="0" dirty="0"/>
          </a:p>
          <a:p>
            <a:r>
              <a:rPr lang="en-US" baseline="0" dirty="0"/>
              <a:t>This map is based on the Tamil and Sinhalese conflict in South India and Sri Lanka but is not meant to be an accurate map or scenario. Although this is based on a real world conflict it need not be taught in the context of actual events, dates, or people. For more information on this conflict see: https://en.wikipedia.org/wiki/Sri_Lankan_Civil_War </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FE81A97-9A17-4161-A812-640386118D6A}"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214313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Here, you can introduce the fascinating topic of persuasion to your students. The</a:t>
            </a:r>
            <a:r>
              <a:rPr lang="en-US" baseline="0" dirty="0"/>
              <a:t> most commonly covered topics in introductory psychology courses are conformity and obedience. You may choose to introduce those topics here, briefly. To connect the topic of persuasion to the student’s lives consider using one or both of the following approaches:</a:t>
            </a:r>
          </a:p>
          <a:p>
            <a:endParaRPr lang="en-US" baseline="0" dirty="0"/>
          </a:p>
          <a:p>
            <a:pPr marL="0" indent="0">
              <a:buNone/>
            </a:pPr>
            <a:r>
              <a:rPr lang="en-US" u="none" baseline="0" dirty="0"/>
              <a:t>1. </a:t>
            </a:r>
            <a:r>
              <a:rPr lang="en-US" u="sng" baseline="0" dirty="0"/>
              <a:t>Advertising</a:t>
            </a:r>
            <a:r>
              <a:rPr lang="en-US" baseline="0" dirty="0"/>
              <a:t>– We live in a world that is saturated with ads. They appear on-line, on television, in magazines, and around town. They are everywhere. Challenge your students to consider the following:</a:t>
            </a:r>
          </a:p>
          <a:p>
            <a:pPr marL="228600" indent="-228600">
              <a:buNone/>
            </a:pPr>
            <a:r>
              <a:rPr lang="en-US" baseline="0" dirty="0"/>
              <a:t>	A) Does advertising affect you? If so, how? If not, what makes you immune and why are companies spending billions on ads?</a:t>
            </a:r>
          </a:p>
          <a:p>
            <a:pPr marL="228600" indent="-228600">
              <a:buNone/>
            </a:pPr>
            <a:r>
              <a:rPr lang="en-US" baseline="0" dirty="0"/>
              <a:t>	B) Have you ever described an ad to a friend? Why did you do this? What about the ad made it “share worthy?” In this context, how do you think the ad affected you?</a:t>
            </a:r>
          </a:p>
          <a:p>
            <a:pPr marL="228600" indent="-228600">
              <a:buNone/>
            </a:pPr>
            <a:r>
              <a:rPr lang="en-US" baseline="0" dirty="0"/>
              <a:t>	C) Have you ever watched a political advertisement? For your or another candidate? Did you have an emotional reaction? What does this tell you about the effect of advertising?</a:t>
            </a:r>
          </a:p>
          <a:p>
            <a:pPr marL="228600" indent="-228600">
              <a:buNone/>
            </a:pPr>
            <a:r>
              <a:rPr lang="en-US" baseline="0" dirty="0"/>
              <a:t>	D) Have you ever timed a purchase with an upcoming sale? How did you know this sale was going to occur? What does this tell you about advertising?</a:t>
            </a:r>
          </a:p>
          <a:p>
            <a:pPr marL="228600" indent="-228600">
              <a:buNone/>
            </a:pPr>
            <a:r>
              <a:rPr lang="en-US" baseline="0" dirty="0"/>
              <a:t>	</a:t>
            </a:r>
          </a:p>
          <a:p>
            <a:pPr marL="0" indent="0">
              <a:buNone/>
            </a:pPr>
            <a:r>
              <a:rPr lang="en-US" u="none" baseline="0" dirty="0"/>
              <a:t>2. </a:t>
            </a:r>
            <a:r>
              <a:rPr lang="en-US" u="sng" baseline="0" dirty="0"/>
              <a:t>Debating</a:t>
            </a:r>
            <a:r>
              <a:rPr lang="en-US" baseline="0" dirty="0"/>
              <a:t>- Everywhere in life we see conversational attempts to sway people’s thoughts, feelings and behaviors. Yelp and Amazon reviews, dinner table arguments, and political debates are all examples of ways we try to change another person’s mind. Play the 2 and a half minute clip of this CNN debate between two commentators. It is not entirely important that the students know who is being debated (US Republican Michele </a:t>
            </a:r>
            <a:r>
              <a:rPr lang="en-US" baseline="0" dirty="0" err="1"/>
              <a:t>Bauchman</a:t>
            </a:r>
            <a:r>
              <a:rPr lang="en-US" baseline="0" dirty="0"/>
              <a:t>) or the specifics of the policies being discussed. Instead, the students should focus on the methods of persuasion.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https://www.youtube.com/watch?v=7mN-84kj77Q</a:t>
            </a:r>
            <a:endParaRPr lang="en-US" dirty="0"/>
          </a:p>
          <a:p>
            <a:pPr marL="0" indent="0">
              <a:buNone/>
            </a:pPr>
            <a:endParaRPr lang="en-US" baseline="0" dirty="0"/>
          </a:p>
          <a:p>
            <a:pPr marL="228600" indent="-228600">
              <a:buNone/>
            </a:pPr>
            <a:r>
              <a:rPr lang="en-US" baseline="0" dirty="0"/>
              <a:t>-- Which commentator do they find more compelling? Why? </a:t>
            </a:r>
          </a:p>
          <a:p>
            <a:pPr marL="228600" indent="-228600">
              <a:buNone/>
            </a:pPr>
            <a:r>
              <a:rPr lang="en-US" baseline="0" dirty="0"/>
              <a:t>--What do they notice in terms of the strategies each commentator uses to sway the audience?</a:t>
            </a:r>
          </a:p>
          <a:p>
            <a:pPr marL="228600" indent="-228600">
              <a:buNone/>
            </a:pPr>
            <a:r>
              <a:rPr lang="en-US" baseline="0" dirty="0"/>
              <a:t>      (responses might include humor, smiling, agreement with the other person, predicting what their opponent will say, attacking their opponents character, etc). </a:t>
            </a:r>
          </a:p>
          <a:p>
            <a:pPr marL="228600" indent="-228600">
              <a:buNone/>
            </a:pPr>
            <a:r>
              <a:rPr lang="en-US" baseline="0" dirty="0"/>
              <a:t>-- After a brief discussion, reveal to your students that the commentators– Mary Matalin and James Carville– are married to one another. How does this affect their perception of the debate? </a:t>
            </a:r>
            <a:endParaRPr lang="en-US" dirty="0"/>
          </a:p>
        </p:txBody>
      </p:sp>
      <p:sp>
        <p:nvSpPr>
          <p:cNvPr id="4" name="Slide Number Placeholder 3"/>
          <p:cNvSpPr>
            <a:spLocks noGrp="1"/>
          </p:cNvSpPr>
          <p:nvPr>
            <p:ph type="sldNum" sz="quarter" idx="10"/>
          </p:nvPr>
        </p:nvSpPr>
        <p:spPr/>
        <p:txBody>
          <a:bodyPr/>
          <a:lstStyle/>
          <a:p>
            <a:fld id="{AFE81A97-9A17-4161-A812-640386118D6A}"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906726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Social Cognition</a:t>
            </a:r>
            <a:r>
              <a:rPr lang="en-US" baseline="0" dirty="0"/>
              <a:t> is the term for how we think about the social world. There are a number of topics that are commonly taught including, but not limited to, heuristics. The purpose of this slide is not to teach an entire unit on social cognition but to introduce your students to the idea that all of us think about the social world. One common way we do this is by “telling stories” in our heads based on incomplete information. For example, we attribute emotions, motivations, and even personality traits to other people using very little information. We do this with other drivers on the road, other people in line at the grocery story, people we pass while hiking– virtually everyone. </a:t>
            </a:r>
          </a:p>
          <a:p>
            <a:endParaRPr lang="en-US" baseline="0" dirty="0"/>
          </a:p>
          <a:p>
            <a:r>
              <a:rPr lang="en-US" baseline="0" dirty="0"/>
              <a:t>Have your students consider the image of the two people. Ask them to write down the answers these two questions and then discuss in the large group:</a:t>
            </a:r>
          </a:p>
          <a:p>
            <a:endParaRPr lang="en-US" baseline="0" dirty="0"/>
          </a:p>
          <a:p>
            <a:pPr marL="228600" indent="-228600">
              <a:buAutoNum type="arabicParenR"/>
            </a:pPr>
            <a:r>
              <a:rPr lang="en-US" baseline="0" dirty="0"/>
              <a:t>What is the relation of these two people to one another? </a:t>
            </a:r>
          </a:p>
          <a:p>
            <a:pPr marL="228600" indent="-228600">
              <a:buAutoNum type="arabicParenR"/>
            </a:pPr>
            <a:r>
              <a:rPr lang="en-US" baseline="0" dirty="0"/>
              <a:t>What are they doing? </a:t>
            </a:r>
          </a:p>
          <a:p>
            <a:pPr marL="228600" indent="-228600">
              <a:buNone/>
            </a:pPr>
            <a:endParaRPr lang="en-US" baseline="0" dirty="0"/>
          </a:p>
          <a:p>
            <a:pPr marL="228600" indent="-228600">
              <a:buNone/>
            </a:pPr>
            <a:r>
              <a:rPr lang="en-US" baseline="0" dirty="0"/>
              <a:t>Debriefing points: </a:t>
            </a:r>
          </a:p>
          <a:p>
            <a:pPr marL="228600" indent="-228600">
              <a:buNone/>
            </a:pPr>
            <a:endParaRPr lang="en-US" baseline="0" dirty="0"/>
          </a:p>
          <a:p>
            <a:pPr marL="228600" indent="-228600">
              <a:buAutoNum type="arabicParenR"/>
            </a:pPr>
            <a:r>
              <a:rPr lang="en-US" baseline="0" dirty="0"/>
              <a:t>Relationship agreement versus disagreement; it is likely that there will be a relatively high degree of agreement. Most people will say they are boyfriend/girlfriend, lovers or otherwise romantically involved. Some may believe they are friends. It is noteworthy that most people will NOT say that they are siblings, mother and son, parole officer and parolee, etc. Let the students indicate the information they used to arrive at their conclusions. Common sources of information include: age, dress, hand position (touching), and proximity. </a:t>
            </a:r>
          </a:p>
          <a:p>
            <a:pPr marL="228600" indent="-228600">
              <a:buAutoNum type="arabicParenR"/>
            </a:pPr>
            <a:r>
              <a:rPr lang="en-US" baseline="0" dirty="0"/>
              <a:t>Activity agreement versus disagreement; It is likely that there will be more disagreement here because the nature of their interaction is somewhat ambiguous. They may be showing affection/sharing intimacy with one another. Then again, they may be planning a bank robbery. She may be breaking up with him. The more alternative scenarios that are generated the more students should realize this important fact: we rush to closure on an explanatory story. </a:t>
            </a:r>
          </a:p>
          <a:p>
            <a:pPr marL="228600" indent="-228600">
              <a:buNone/>
            </a:pPr>
            <a:endParaRPr lang="en-US" baseline="0" dirty="0"/>
          </a:p>
          <a:p>
            <a:pPr marL="228600" indent="-228600">
              <a:buNone/>
            </a:pPr>
            <a:r>
              <a:rPr lang="en-US" baseline="0" dirty="0"/>
              <a:t>You can ask students to share examples of times that made a social assumption and were proven wrong, or right. Have them discuss how they think this cognitive habit helps us even though it can lead to erroneous guesses. </a:t>
            </a:r>
            <a:endParaRPr lang="en-US" dirty="0"/>
          </a:p>
        </p:txBody>
      </p:sp>
      <p:sp>
        <p:nvSpPr>
          <p:cNvPr id="4" name="Slide Number Placeholder 3"/>
          <p:cNvSpPr>
            <a:spLocks noGrp="1"/>
          </p:cNvSpPr>
          <p:nvPr>
            <p:ph type="sldNum" sz="quarter" idx="10"/>
          </p:nvPr>
        </p:nvSpPr>
        <p:spPr/>
        <p:txBody>
          <a:bodyPr/>
          <a:lstStyle/>
          <a:p>
            <a:fld id="{AFE81A97-9A17-4161-A812-640386118D6A}"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958218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altLang="en-US" dirty="0"/>
              <a:t>Classroom Assessment Technique (CAT): One-Minute Paper</a:t>
            </a:r>
          </a:p>
          <a:p>
            <a:endParaRPr lang="en-US" altLang="en-US" dirty="0"/>
          </a:p>
          <a:p>
            <a:r>
              <a:rPr lang="en-US" altLang="en-US" dirty="0"/>
              <a:t>If you are presenting the information on one class day, you might end the material about here. End your class time with a one-minute paper. </a:t>
            </a:r>
          </a:p>
          <a:p>
            <a:endParaRPr lang="en-US" altLang="en-US" dirty="0"/>
          </a:p>
          <a:p>
            <a:r>
              <a:rPr lang="en-US" altLang="en-US" dirty="0"/>
              <a:t>The Minute Paper tests how students are gaining knowledge, or not. The instructor ends class by asking students to write a brief response to the following questions: “What was the most important thing you learned during this class?” and “What important question remains unanswered?”</a:t>
            </a:r>
          </a:p>
          <a:p>
            <a:endParaRPr lang="en-US" altLang="en-US" dirty="0"/>
          </a:p>
          <a:p>
            <a:r>
              <a:rPr lang="en-US" altLang="en-US" dirty="0"/>
              <a:t>Have students briefly answer these questions in writing and turn them in. After class, assess students’ responses. At the beginning of the next class, go over any misunderstandings or relevant questions. </a:t>
            </a:r>
          </a:p>
          <a:p>
            <a:endParaRPr lang="en-US" altLang="en-US" dirty="0"/>
          </a:p>
          <a:p>
            <a:pPr eaLnBrk="1" hangingPunct="1">
              <a:spcBef>
                <a:spcPct val="0"/>
              </a:spcBef>
            </a:pPr>
            <a:r>
              <a:rPr lang="en-US" altLang="en-US" dirty="0"/>
              <a:t>If you do not conclude with this Classroom Assessment Technique (CAT), it would helpful to use another CAT. It could be in the form of a:</a:t>
            </a:r>
          </a:p>
          <a:p>
            <a:pPr lvl="1" eaLnBrk="1" hangingPunct="1">
              <a:spcBef>
                <a:spcPct val="0"/>
              </a:spcBef>
            </a:pPr>
            <a:r>
              <a:rPr lang="en-US" altLang="en-US" dirty="0"/>
              <a:t>Muddy point</a:t>
            </a:r>
          </a:p>
          <a:p>
            <a:pPr lvl="1" eaLnBrk="1" hangingPunct="1">
              <a:spcBef>
                <a:spcPct val="0"/>
              </a:spcBef>
            </a:pPr>
            <a:r>
              <a:rPr lang="en-US" altLang="en-US" dirty="0"/>
              <a:t>One-minute paper</a:t>
            </a:r>
          </a:p>
          <a:p>
            <a:pPr lvl="1" eaLnBrk="1" hangingPunct="1">
              <a:spcBef>
                <a:spcPct val="0"/>
              </a:spcBef>
            </a:pPr>
            <a:r>
              <a:rPr lang="en-US" altLang="en-US" dirty="0"/>
              <a:t>Background knowledge</a:t>
            </a:r>
          </a:p>
          <a:p>
            <a:pPr lvl="1" eaLnBrk="1" hangingPunct="1">
              <a:spcBef>
                <a:spcPct val="0"/>
              </a:spcBef>
            </a:pPr>
            <a:r>
              <a:rPr lang="en-US" altLang="en-US" dirty="0"/>
              <a:t>What’s the Principle?</a:t>
            </a:r>
          </a:p>
          <a:p>
            <a:pPr lvl="1" eaLnBrk="1" hangingPunct="1">
              <a:spcBef>
                <a:spcPct val="0"/>
              </a:spcBef>
            </a:pPr>
            <a:r>
              <a:rPr lang="en-US" altLang="en-US" dirty="0"/>
              <a:t>Defining features Matrix: </a:t>
            </a:r>
          </a:p>
          <a:p>
            <a:pPr eaLnBrk="1" hangingPunct="1">
              <a:spcBef>
                <a:spcPct val="0"/>
              </a:spcBef>
            </a:pPr>
            <a:r>
              <a:rPr lang="en-US" altLang="en-US" dirty="0"/>
              <a:t>For more information on CATs click here: </a:t>
            </a:r>
            <a:r>
              <a:rPr lang="en-US" altLang="en-US" dirty="0">
                <a:hlinkClick r:id="rId3"/>
              </a:rPr>
              <a:t>http://cft.vanderbilt.edu/guides-sub-pages/cats/</a:t>
            </a:r>
            <a:r>
              <a:rPr lang="en-US" altLang="en-US" dirty="0"/>
              <a:t> </a:t>
            </a:r>
          </a:p>
          <a:p>
            <a:endParaRPr lang="en-US" dirty="0">
              <a:latin typeface="Calibri" charset="0"/>
              <a:ea typeface="MS PGothic" charset="0"/>
            </a:endParaRPr>
          </a:p>
        </p:txBody>
      </p:sp>
      <p:sp>
        <p:nvSpPr>
          <p:cNvPr id="4" name="Slide Number Placeholder 3"/>
          <p:cNvSpPr>
            <a:spLocks noGrp="1"/>
          </p:cNvSpPr>
          <p:nvPr>
            <p:ph type="sldNum" sz="quarter" idx="10"/>
          </p:nvPr>
        </p:nvSpPr>
        <p:spPr/>
        <p:txBody>
          <a:bodyPr/>
          <a:lstStyle/>
          <a:p>
            <a:fld id="{E166D2E6-47B8-2B49-9F64-05B7D6C0A9A1}"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968257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Photo Attribution Slide</a:t>
            </a:r>
          </a:p>
          <a:p>
            <a:pPr eaLnBrk="1" hangingPunct="1">
              <a:spcBef>
                <a:spcPct val="0"/>
              </a:spcBef>
            </a:pPr>
            <a:endParaRPr lang="en-US" altLang="en-US"/>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B14940C-03BA-4C48-AE4E-92E61B220464}" type="slidenum">
              <a:rPr lang="en-US" altLang="en-US" smtClean="0">
                <a:solidFill>
                  <a:srgbClr val="000000"/>
                </a:solidFill>
                <a:ea typeface="MS PGothic" panose="020B0600070205080204" pitchFamily="34" charset="-128"/>
              </a:rPr>
              <a:pPr fontAlgn="base">
                <a:spcBef>
                  <a:spcPct val="0"/>
                </a:spcBef>
                <a:spcAft>
                  <a:spcPct val="0"/>
                </a:spcAft>
              </a:pPr>
              <a:t>18</a:t>
            </a:fld>
            <a:endParaRPr lang="en-US" altLang="en-US">
              <a:solidFill>
                <a:srgbClr val="000000"/>
              </a:solidFill>
              <a:ea typeface="MS PGothic" panose="020B0600070205080204" pitchFamily="34" charset="-128"/>
            </a:endParaRPr>
          </a:p>
        </p:txBody>
      </p:sp>
    </p:spTree>
    <p:extLst>
      <p:ext uri="{BB962C8B-B14F-4D97-AF65-F5344CB8AC3E}">
        <p14:creationId xmlns:p14="http://schemas.microsoft.com/office/powerpoint/2010/main" val="2746984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Photo Attribution Slide</a:t>
            </a:r>
          </a:p>
          <a:p>
            <a:pPr eaLnBrk="1" hangingPunct="1">
              <a:spcBef>
                <a:spcPct val="0"/>
              </a:spcBef>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4790D94-19B6-4903-B9FA-C7CBD4AABC26}" type="slidenum">
              <a:rPr lang="en-US" altLang="en-US" smtClean="0">
                <a:solidFill>
                  <a:srgbClr val="000000"/>
                </a:solidFill>
                <a:ea typeface="MS PGothic" panose="020B0600070205080204" pitchFamily="34" charset="-128"/>
              </a:rPr>
              <a:pPr fontAlgn="base">
                <a:spcBef>
                  <a:spcPct val="0"/>
                </a:spcBef>
                <a:spcAft>
                  <a:spcPct val="0"/>
                </a:spcAft>
              </a:pPr>
              <a:t>19</a:t>
            </a:fld>
            <a:endParaRPr lang="en-US" altLang="en-US">
              <a:solidFill>
                <a:srgbClr val="000000"/>
              </a:solidFill>
              <a:ea typeface="MS PGothic" panose="020B0600070205080204" pitchFamily="34" charset="-128"/>
            </a:endParaRPr>
          </a:p>
        </p:txBody>
      </p:sp>
    </p:spTree>
    <p:extLst>
      <p:ext uri="{BB962C8B-B14F-4D97-AF65-F5344CB8AC3E}">
        <p14:creationId xmlns:p14="http://schemas.microsoft.com/office/powerpoint/2010/main" val="52372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Calibri" charset="0"/>
                <a:ea typeface="MS PGothic" charset="0"/>
              </a:rPr>
              <a:t>This slide outlines the learning objectives of the module. </a:t>
            </a: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B6F1B8C3-2887-1145-B681-882625639935}" type="slidenum">
              <a:rPr lang="en-US">
                <a:solidFill>
                  <a:prstClr val="black"/>
                </a:solidFill>
                <a:latin typeface="Calibri" charset="0"/>
              </a:rPr>
              <a:pPr/>
              <a:t>2</a:t>
            </a:fld>
            <a:endParaRPr lang="en-US">
              <a:solidFill>
                <a:prstClr val="black"/>
              </a:solidFill>
              <a:latin typeface="Calibri" charset="0"/>
            </a:endParaRPr>
          </a:p>
        </p:txBody>
      </p:sp>
    </p:spTree>
    <p:extLst>
      <p:ext uri="{BB962C8B-B14F-4D97-AF65-F5344CB8AC3E}">
        <p14:creationId xmlns:p14="http://schemas.microsoft.com/office/powerpoint/2010/main" val="287918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147"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eaLnBrk="1" hangingPunct="1"/>
            <a:r>
              <a:rPr lang="en-US" dirty="0">
                <a:latin typeface="Calibri" charset="0"/>
                <a:ea typeface="MS PGothic" charset="0"/>
              </a:rPr>
              <a:t>The purpose of this slide is to facilitate</a:t>
            </a:r>
            <a:r>
              <a:rPr lang="en-US" baseline="0" dirty="0">
                <a:latin typeface="Calibri" charset="0"/>
                <a:ea typeface="MS PGothic" charset="0"/>
              </a:rPr>
              <a:t> an activity to get students thinking about the concept of social psychology. It is easy to generate extreme counter examples of people who live as loners, recluses and misanthropes. The picture in this slide shows cells used by Irish monks on the remote island of </a:t>
            </a:r>
            <a:r>
              <a:rPr lang="en-US" baseline="0" dirty="0" err="1">
                <a:latin typeface="Calibri" charset="0"/>
                <a:ea typeface="MS PGothic" charset="0"/>
              </a:rPr>
              <a:t>Skellig</a:t>
            </a:r>
            <a:r>
              <a:rPr lang="en-US" baseline="0" dirty="0">
                <a:latin typeface="Calibri" charset="0"/>
                <a:ea typeface="MS PGothic" charset="0"/>
              </a:rPr>
              <a:t> Michael between the years 500-1300 AD. Those examples are, however, the exception. We live in a world where people cluster together in cities, live in families, get married more often than not, and find joy in friendships. To illustrate this point, have students write down “10 things that you think are very important in life.” Next, have them count the number that fall into each category: social, material, achievement. They will have to make some private judgments. Some might consider “health” an achievement, for example, while others consider it “material.” Have the students create a fraction X/10 to indicate the number of social items. </a:t>
            </a:r>
          </a:p>
          <a:p>
            <a:pPr eaLnBrk="1" hangingPunct="1"/>
            <a:endParaRPr lang="en-US" baseline="0" dirty="0">
              <a:latin typeface="Calibri" charset="0"/>
              <a:ea typeface="MS PGothic" charset="0"/>
            </a:endParaRPr>
          </a:p>
          <a:p>
            <a:pPr eaLnBrk="1" hangingPunct="1"/>
            <a:r>
              <a:rPr lang="en-US" baseline="0" dirty="0">
                <a:latin typeface="Calibri" charset="0"/>
                <a:ea typeface="MS PGothic" charset="0"/>
              </a:rPr>
              <a:t>Next, have students share their answers with a neighbor. In the subsequent large class debrief you can create a public tally by asking “how many of you had only 1 social item out of ten” (using clickers or a show of hands for responses). Then move to 2 of 10, 3 of 10 and so forth. It is possible to create a bar chart or other display on the board so that students can see the extent to which social elements are valued. Ask the students what insights they take away from this. </a:t>
            </a:r>
          </a:p>
          <a:p>
            <a:pPr eaLnBrk="1" hangingPunct="1"/>
            <a:endParaRPr lang="en-US" baseline="0" dirty="0">
              <a:latin typeface="Calibri" charset="0"/>
              <a:ea typeface="MS PGothic" charset="0"/>
            </a:endParaRPr>
          </a:p>
          <a:p>
            <a:pPr eaLnBrk="1" hangingPunct="1"/>
            <a:r>
              <a:rPr lang="en-US" baseline="0" dirty="0">
                <a:latin typeface="Calibri" charset="0"/>
                <a:ea typeface="MS PGothic" charset="0"/>
              </a:rPr>
              <a:t>Note: It is possible that the students will harbor some questions or skepticism. For instance, they might suggest that a different class held in a different country would come up with different responses. This is an excellent opportunity to highlight that this is actually an example of scientific thinking: asking “how is this group different from other groups in their values or attitudes?” </a:t>
            </a:r>
          </a:p>
          <a:p>
            <a:pPr eaLnBrk="1" hangingPunct="1"/>
            <a:endParaRPr lang="en-US" baseline="0" dirty="0">
              <a:latin typeface="Calibri" charset="0"/>
              <a:ea typeface="MS PGothic" charset="0"/>
            </a:endParaRPr>
          </a:p>
          <a:p>
            <a:pPr eaLnBrk="1" hangingPunct="1"/>
            <a:endParaRPr lang="en-US" b="0" dirty="0">
              <a:latin typeface="Calibri" charset="0"/>
              <a:ea typeface="MS PGothic" charset="0"/>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88107DC5-3C82-DA46-9A3A-DC19E0191F2F}" type="slidenum">
              <a:rPr lang="en-US">
                <a:solidFill>
                  <a:prstClr val="black"/>
                </a:solidFill>
                <a:latin typeface="Calibri" charset="0"/>
              </a:rPr>
              <a:pPr/>
              <a:t>3</a:t>
            </a:fld>
            <a:endParaRPr lang="en-US">
              <a:solidFill>
                <a:prstClr val="black"/>
              </a:solidFill>
              <a:latin typeface="Calibri" charset="0"/>
            </a:endParaRPr>
          </a:p>
        </p:txBody>
      </p:sp>
    </p:spTree>
    <p:extLst>
      <p:ext uri="{BB962C8B-B14F-4D97-AF65-F5344CB8AC3E}">
        <p14:creationId xmlns:p14="http://schemas.microsoft.com/office/powerpoint/2010/main" val="146777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cs typeface="+mn-cs"/>
              </a:rPr>
              <a:t>The purpose of this slide is to provide students with an overview of the material that will be covered during each portion of the lecture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CD71D9DE-24C5-6A45-A02E-6021F98D73A6}" type="slidenum">
              <a:rPr lang="en-US">
                <a:solidFill>
                  <a:prstClr val="black"/>
                </a:solidFill>
                <a:latin typeface="Calibri" charset="0"/>
              </a:rPr>
              <a:pPr/>
              <a:t>4</a:t>
            </a:fld>
            <a:endParaRPr lang="en-US">
              <a:solidFill>
                <a:prstClr val="black"/>
              </a:solidFill>
              <a:latin typeface="Calibri" charset="0"/>
            </a:endParaRPr>
          </a:p>
        </p:txBody>
      </p:sp>
    </p:spTree>
    <p:extLst>
      <p:ext uri="{BB962C8B-B14F-4D97-AF65-F5344CB8AC3E}">
        <p14:creationId xmlns:p14="http://schemas.microsoft.com/office/powerpoint/2010/main" val="1805248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On this slide the instructor can introduce the definition of social psychology. To help students understand why the study of social psychology is so</a:t>
            </a:r>
            <a:r>
              <a:rPr lang="en-US" baseline="0" dirty="0">
                <a:latin typeface="Calibri" charset="0"/>
                <a:ea typeface="MS PGothic" charset="0"/>
              </a:rPr>
              <a:t> important, the instructor can point out the “need to belong” as a universal psychological need. To illustrate this point, the instructor might choose to challenge students to:</a:t>
            </a:r>
          </a:p>
          <a:p>
            <a:pPr eaLnBrk="1" hangingPunct="1">
              <a:spcBef>
                <a:spcPct val="0"/>
              </a:spcBef>
            </a:pPr>
            <a:endParaRPr lang="en-US" baseline="0" dirty="0">
              <a:latin typeface="Calibri" charset="0"/>
              <a:ea typeface="MS PGothic" charset="0"/>
            </a:endParaRPr>
          </a:p>
          <a:p>
            <a:pPr marL="228600" indent="-228600" eaLnBrk="1" hangingPunct="1">
              <a:spcBef>
                <a:spcPct val="0"/>
              </a:spcBef>
              <a:buAutoNum type="alphaUcParenR"/>
            </a:pPr>
            <a:r>
              <a:rPr lang="en-US" baseline="0" dirty="0">
                <a:latin typeface="Calibri" charset="0"/>
                <a:ea typeface="MS PGothic" charset="0"/>
              </a:rPr>
              <a:t>Generate an example of someone who does not have the need to belong (students sometimes mention monks or similar aesthetics but in nearly all cases these people are part of formal religious orders bound together by explicit rules and rituals. They might also mention the rare instance of recluses. While it is true that there are rare cases of people who live in isolation there is little evidence that these people function well or enjoy high well-being). </a:t>
            </a:r>
          </a:p>
          <a:p>
            <a:pPr marL="228600" indent="-228600" eaLnBrk="1" hangingPunct="1">
              <a:spcBef>
                <a:spcPct val="0"/>
              </a:spcBef>
              <a:buAutoNum type="alphaUcParenR"/>
            </a:pPr>
            <a:endParaRPr lang="en-US" baseline="0" dirty="0">
              <a:latin typeface="Calibri" charset="0"/>
              <a:ea typeface="MS PGothic" charset="0"/>
            </a:endParaRPr>
          </a:p>
          <a:p>
            <a:pPr marL="228600" indent="-228600" eaLnBrk="1" hangingPunct="1">
              <a:spcBef>
                <a:spcPct val="0"/>
              </a:spcBef>
              <a:buAutoNum type="alphaUcParenR"/>
            </a:pPr>
            <a:r>
              <a:rPr lang="en-US" baseline="0" dirty="0">
                <a:latin typeface="Calibri" charset="0"/>
                <a:ea typeface="MS PGothic" charset="0"/>
              </a:rPr>
              <a:t>Generate an example of a human invention or work that did not require more than one person (typically, even in the cases of individual authorship or invention people need others to help manufacture the work or its parts, or to distribute the work). </a:t>
            </a:r>
          </a:p>
          <a:p>
            <a:pPr eaLnBrk="1" hangingPunct="1">
              <a:spcBef>
                <a:spcPct val="0"/>
              </a:spcBef>
            </a:pPr>
            <a:endParaRPr lang="en-US" dirty="0">
              <a:latin typeface="Calibri" charset="0"/>
              <a:ea typeface="MS PGothic" charset="0"/>
            </a:endParaRPr>
          </a:p>
          <a:p>
            <a:pPr eaLnBrk="1" hangingPunct="1">
              <a:spcBef>
                <a:spcPct val="0"/>
              </a:spcBef>
            </a:pPr>
            <a:r>
              <a:rPr lang="en-US" baseline="0" dirty="0">
                <a:latin typeface="Calibri" charset="0"/>
                <a:ea typeface="MS PGothic" charset="0"/>
              </a:rPr>
              <a:t> </a:t>
            </a:r>
            <a:endParaRPr lang="en-US" dirty="0">
              <a:latin typeface="Calibri" charset="0"/>
              <a:ea typeface="MS PGothic" charset="0"/>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BE94F0B7-18B5-B14B-86B1-7EB421E89380}" type="slidenum">
              <a:rPr lang="en-US">
                <a:solidFill>
                  <a:prstClr val="black"/>
                </a:solidFill>
                <a:latin typeface="Calibri" charset="0"/>
              </a:rPr>
              <a:pPr/>
              <a:t>5</a:t>
            </a:fld>
            <a:endParaRPr lang="en-US">
              <a:solidFill>
                <a:prstClr val="black"/>
              </a:solidFill>
              <a:latin typeface="Calibri" charset="0"/>
            </a:endParaRPr>
          </a:p>
        </p:txBody>
      </p:sp>
    </p:spTree>
    <p:extLst>
      <p:ext uri="{BB962C8B-B14F-4D97-AF65-F5344CB8AC3E}">
        <p14:creationId xmlns:p14="http://schemas.microsoft.com/office/powerpoint/2010/main" val="234078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3"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dirty="0">
                <a:latin typeface="Calibri" charset="0"/>
                <a:ea typeface="MS PGothic" charset="0"/>
              </a:rPr>
              <a:t>Here, the instructor introduces</a:t>
            </a:r>
            <a:r>
              <a:rPr lang="en-US" baseline="0" dirty="0">
                <a:latin typeface="Calibri" charset="0"/>
                <a:ea typeface="MS PGothic" charset="0"/>
              </a:rPr>
              <a:t> the idea that humans have a need to belong. The graphic above is adapted from the Holmes-</a:t>
            </a:r>
            <a:r>
              <a:rPr lang="en-US" baseline="0" dirty="0" err="1">
                <a:latin typeface="Calibri" charset="0"/>
                <a:ea typeface="MS PGothic" charset="0"/>
              </a:rPr>
              <a:t>Rahe</a:t>
            </a:r>
            <a:r>
              <a:rPr lang="en-US" baseline="0" dirty="0">
                <a:latin typeface="Calibri" charset="0"/>
                <a:ea typeface="MS PGothic" charset="0"/>
              </a:rPr>
              <a:t> Life Stress Inventory. Each major life change event is associated with a stress value. The top 10 most stressful events are listed. </a:t>
            </a:r>
          </a:p>
          <a:p>
            <a:pPr eaLnBrk="1" hangingPunct="1">
              <a:spcBef>
                <a:spcPct val="0"/>
              </a:spcBef>
            </a:pPr>
            <a:endParaRPr lang="en-US" baseline="0" dirty="0">
              <a:latin typeface="Calibri" charset="0"/>
              <a:ea typeface="MS PGothic" charset="0"/>
            </a:endParaRPr>
          </a:p>
          <a:p>
            <a:pPr marL="228600" indent="-228600" eaLnBrk="1" hangingPunct="1">
              <a:spcBef>
                <a:spcPct val="0"/>
              </a:spcBef>
              <a:buAutoNum type="alphaUcParenR"/>
            </a:pPr>
            <a:r>
              <a:rPr lang="en-US" baseline="0" dirty="0">
                <a:latin typeface="Calibri" charset="0"/>
                <a:ea typeface="MS PGothic" charset="0"/>
              </a:rPr>
              <a:t>Have students break into small groups and count how many of these 10 are evidence of the need for social relationships. Students might disagree in their specific number. Some will see “fired from work” as having a social dimension (someone did the firing!) while others will make the case that “fired from work” is not primarily a social stressor (being unemployed is primarily stressful because of the lack of income security and the shift in personal identity). Regardless of the specific number the take home message of this discussion will almost certainly be that many of the most stressful life events involve being disconnected from others in one way or another. This is evidence of the need to connect.</a:t>
            </a:r>
          </a:p>
          <a:p>
            <a:pPr marL="228600" indent="-228600" eaLnBrk="1" hangingPunct="1">
              <a:spcBef>
                <a:spcPct val="0"/>
              </a:spcBef>
              <a:buAutoNum type="alphaUcParenR"/>
            </a:pPr>
            <a:endParaRPr lang="en-US" baseline="0" dirty="0">
              <a:latin typeface="Calibri" charset="0"/>
              <a:ea typeface="MS PGothic" charset="0"/>
            </a:endParaRPr>
          </a:p>
          <a:p>
            <a:pPr marL="228600" indent="-228600" eaLnBrk="1" hangingPunct="1">
              <a:spcBef>
                <a:spcPct val="0"/>
              </a:spcBef>
              <a:buAutoNum type="alphaUcParenR"/>
            </a:pPr>
            <a:r>
              <a:rPr lang="en-US" baseline="0" dirty="0">
                <a:latin typeface="Calibri" charset="0"/>
                <a:ea typeface="MS PGothic" charset="0"/>
              </a:rPr>
              <a:t>Note that not all possible life events are listed here. Notable exceptions include “death of a child” and “crime victim”</a:t>
            </a:r>
          </a:p>
          <a:p>
            <a:pPr eaLnBrk="1" hangingPunct="1">
              <a:spcBef>
                <a:spcPct val="0"/>
              </a:spcBef>
            </a:pPr>
            <a:endParaRPr lang="en-US" baseline="0" dirty="0">
              <a:latin typeface="Calibri" charset="0"/>
              <a:ea typeface="MS PGothic" charset="0"/>
            </a:endParaRPr>
          </a:p>
          <a:p>
            <a:pPr eaLnBrk="1" hangingPunct="1">
              <a:spcBef>
                <a:spcPct val="0"/>
              </a:spcBef>
            </a:pPr>
            <a:endParaRPr lang="en-US" baseline="0" dirty="0">
              <a:latin typeface="Calibri" charset="0"/>
              <a:ea typeface="MS PGothic" charset="0"/>
            </a:endParaRPr>
          </a:p>
          <a:p>
            <a:pPr eaLnBrk="1" hangingPunct="1">
              <a:spcBef>
                <a:spcPct val="0"/>
              </a:spcBef>
            </a:pPr>
            <a:r>
              <a:rPr lang="en-US" b="1" baseline="0" dirty="0">
                <a:latin typeface="Calibri" charset="0"/>
                <a:ea typeface="MS PGothic" charset="0"/>
              </a:rPr>
              <a:t>Reference: </a:t>
            </a:r>
          </a:p>
          <a:p>
            <a:pPr eaLnBrk="1" hangingPunct="1">
              <a:spcBef>
                <a:spcPct val="0"/>
              </a:spcBef>
            </a:pPr>
            <a:endParaRPr lang="en-US" baseline="0" dirty="0">
              <a:latin typeface="Calibri" charset="0"/>
              <a:ea typeface="MS PGothic" charset="0"/>
            </a:endParaRPr>
          </a:p>
          <a:p>
            <a:pPr eaLnBrk="1" hangingPunct="1">
              <a:spcBef>
                <a:spcPct val="0"/>
              </a:spcBef>
            </a:pPr>
            <a:r>
              <a:rPr lang="en-US" baseline="0" dirty="0">
                <a:latin typeface="Calibri" charset="0"/>
                <a:ea typeface="MS PGothic" charset="0"/>
              </a:rPr>
              <a:t>Holmes, T. H., &amp; </a:t>
            </a:r>
            <a:r>
              <a:rPr lang="en-US" baseline="0" dirty="0" err="1">
                <a:latin typeface="Calibri" charset="0"/>
                <a:ea typeface="MS PGothic" charset="0"/>
              </a:rPr>
              <a:t>Rahe</a:t>
            </a:r>
            <a:r>
              <a:rPr lang="en-US" baseline="0" dirty="0">
                <a:latin typeface="Calibri" charset="0"/>
                <a:ea typeface="MS PGothic" charset="0"/>
              </a:rPr>
              <a:t>, R. H. (1967). The social readjustment rating scale. </a:t>
            </a:r>
            <a:r>
              <a:rPr lang="en-US" i="1" baseline="0" dirty="0">
                <a:latin typeface="Calibri" charset="0"/>
                <a:ea typeface="MS PGothic" charset="0"/>
              </a:rPr>
              <a:t>Journal of Psychosomatic Research, 11</a:t>
            </a:r>
            <a:r>
              <a:rPr lang="en-US" baseline="0" dirty="0">
                <a:latin typeface="Calibri" charset="0"/>
                <a:ea typeface="MS PGothic" charset="0"/>
              </a:rPr>
              <a:t>(2), 213-218.</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BE94F0B7-18B5-B14B-86B1-7EB421E89380}" type="slidenum">
              <a:rPr lang="en-US">
                <a:solidFill>
                  <a:prstClr val="black"/>
                </a:solidFill>
                <a:latin typeface="Calibri" charset="0"/>
              </a:rPr>
              <a:pPr/>
              <a:t>6</a:t>
            </a:fld>
            <a:endParaRPr lang="en-US">
              <a:solidFill>
                <a:prstClr val="black"/>
              </a:solidFill>
              <a:latin typeface="Calibri" charset="0"/>
            </a:endParaRPr>
          </a:p>
        </p:txBody>
      </p:sp>
    </p:spTree>
    <p:extLst>
      <p:ext uri="{BB962C8B-B14F-4D97-AF65-F5344CB8AC3E}">
        <p14:creationId xmlns:p14="http://schemas.microsoft.com/office/powerpoint/2010/main" val="4244084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a:cs typeface="+mn-cs"/>
              </a:rPr>
              <a:t>The purpose of this slide is to provide students with an overview of the material that will be covered during the lecture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CD71D9DE-24C5-6A45-A02E-6021F98D73A6}" type="slidenum">
              <a:rPr lang="en-US">
                <a:solidFill>
                  <a:prstClr val="black"/>
                </a:solidFill>
                <a:latin typeface="Calibri" charset="0"/>
              </a:rPr>
              <a:pPr/>
              <a:t>7</a:t>
            </a:fld>
            <a:endParaRPr lang="en-US">
              <a:solidFill>
                <a:prstClr val="black"/>
              </a:solidFill>
              <a:latin typeface="Calibri" charset="0"/>
            </a:endParaRPr>
          </a:p>
        </p:txBody>
      </p:sp>
    </p:spTree>
    <p:extLst>
      <p:ext uri="{BB962C8B-B14F-4D97-AF65-F5344CB8AC3E}">
        <p14:creationId xmlns:p14="http://schemas.microsoft.com/office/powerpoint/2010/main" val="4053601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ea typeface="MS PGothic" charset="0"/>
              </a:rPr>
              <a:t>Here, instructors highlight the fact that social psychology is a science. It is rooted in observation of interesting or confusing</a:t>
            </a:r>
            <a:r>
              <a:rPr lang="en-US" baseline="0" dirty="0">
                <a:latin typeface="Calibri" charset="0"/>
                <a:ea typeface="MS PGothic" charset="0"/>
              </a:rPr>
              <a:t> social phenomena and attempts to gain a better understanding by employing the scientific method. It is not, at heart, a political mode of inquiry even though the application of research findings may have political or social impact.</a:t>
            </a:r>
          </a:p>
          <a:p>
            <a:pPr eaLnBrk="1" hangingPunct="1">
              <a:spcBef>
                <a:spcPct val="0"/>
              </a:spcBef>
            </a:pPr>
            <a:endParaRPr lang="en-US" baseline="0" dirty="0">
              <a:latin typeface="Calibri" charset="0"/>
              <a:ea typeface="MS PGothic" charset="0"/>
            </a:endParaRPr>
          </a:p>
          <a:p>
            <a:pPr eaLnBrk="1" hangingPunct="1">
              <a:spcBef>
                <a:spcPct val="0"/>
              </a:spcBef>
            </a:pPr>
            <a:r>
              <a:rPr lang="en-US" baseline="0" dirty="0">
                <a:latin typeface="Calibri" charset="0"/>
                <a:ea typeface="MS PGothic" charset="0"/>
              </a:rPr>
              <a:t>Discussion question:</a:t>
            </a:r>
          </a:p>
          <a:p>
            <a:pPr eaLnBrk="1" hangingPunct="1">
              <a:spcBef>
                <a:spcPct val="0"/>
              </a:spcBef>
            </a:pPr>
            <a:endParaRPr lang="en-US" baseline="0" dirty="0">
              <a:latin typeface="Calibri" charset="0"/>
              <a:ea typeface="MS PGothic" charset="0"/>
            </a:endParaRPr>
          </a:p>
          <a:p>
            <a:pPr eaLnBrk="1" hangingPunct="1">
              <a:spcBef>
                <a:spcPct val="0"/>
              </a:spcBef>
            </a:pPr>
            <a:r>
              <a:rPr lang="en-US" baseline="0" dirty="0">
                <a:latin typeface="Calibri" charset="0"/>
                <a:ea typeface="MS PGothic" charset="0"/>
              </a:rPr>
              <a:t>--What topics would you include in the science of social psychology? Which might you exclude? </a:t>
            </a:r>
            <a:endParaRPr lang="en-US" dirty="0">
              <a:latin typeface="Calibri" charset="0"/>
              <a:ea typeface="MS PGothic" charset="0"/>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F5D4DA4A-68F9-B74D-9229-F016E360F882}" type="slidenum">
              <a:rPr lang="en-US">
                <a:solidFill>
                  <a:prstClr val="black"/>
                </a:solidFill>
                <a:latin typeface="Calibri" charset="0"/>
              </a:rPr>
              <a:pPr/>
              <a:t>8</a:t>
            </a:fld>
            <a:endParaRPr lang="en-US">
              <a:solidFill>
                <a:prstClr val="black"/>
              </a:solidFill>
              <a:latin typeface="Calibri" charset="0"/>
            </a:endParaRPr>
          </a:p>
        </p:txBody>
      </p:sp>
    </p:spTree>
    <p:extLst>
      <p:ext uri="{BB962C8B-B14F-4D97-AF65-F5344CB8AC3E}">
        <p14:creationId xmlns:p14="http://schemas.microsoft.com/office/powerpoint/2010/main" val="997169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eaLnBrk="1" hangingPunct="1">
              <a:spcBef>
                <a:spcPct val="0"/>
              </a:spcBef>
            </a:pPr>
            <a:r>
              <a:rPr lang="en-US" dirty="0">
                <a:latin typeface="Calibri" charset="0"/>
                <a:ea typeface="MS PGothic" charset="0"/>
              </a:rPr>
              <a:t>Here, instructors introduce the concept of “levels of</a:t>
            </a:r>
            <a:r>
              <a:rPr lang="en-US" baseline="0" dirty="0">
                <a:latin typeface="Calibri" charset="0"/>
                <a:ea typeface="MS PGothic" charset="0"/>
              </a:rPr>
              <a:t> analysis” in research. </a:t>
            </a:r>
            <a:r>
              <a:rPr lang="en-US" dirty="0">
                <a:latin typeface="Calibri" charset="0"/>
                <a:ea typeface="MS PGothic" charset="0"/>
              </a:rPr>
              <a:t>Many students find this concept to be revelatory. You may choose to ensconce</a:t>
            </a:r>
            <a:r>
              <a:rPr lang="en-US" baseline="0" dirty="0">
                <a:latin typeface="Calibri" charset="0"/>
                <a:ea typeface="MS PGothic" charset="0"/>
              </a:rPr>
              <a:t> the concept in a real world example. For instance:</a:t>
            </a:r>
          </a:p>
          <a:p>
            <a:pPr eaLnBrk="1" hangingPunct="1">
              <a:spcBef>
                <a:spcPct val="0"/>
              </a:spcBef>
            </a:pPr>
            <a:endParaRPr lang="en-US" baseline="0" dirty="0">
              <a:latin typeface="Calibri" charset="0"/>
              <a:ea typeface="MS PGothic" charset="0"/>
            </a:endParaRPr>
          </a:p>
          <a:p>
            <a:pPr eaLnBrk="1" hangingPunct="1">
              <a:spcBef>
                <a:spcPct val="0"/>
              </a:spcBef>
            </a:pPr>
            <a:r>
              <a:rPr lang="en-US" baseline="0" dirty="0">
                <a:latin typeface="Calibri" charset="0"/>
                <a:ea typeface="MS PGothic" charset="0"/>
              </a:rPr>
              <a:t>“Imagine you and your best friend were driving down the road. You are driving slightly over the speed limit when you see a police car parked by the side of the road using radar to ticket speeders. Apply each level of analysis of research to this event.”</a:t>
            </a:r>
          </a:p>
          <a:p>
            <a:pPr eaLnBrk="1" hangingPunct="1">
              <a:spcBef>
                <a:spcPct val="0"/>
              </a:spcBef>
            </a:pPr>
            <a:endParaRPr lang="en-US" baseline="0" dirty="0">
              <a:latin typeface="Calibri" charset="0"/>
              <a:ea typeface="MS PGothic" charset="0"/>
            </a:endParaRPr>
          </a:p>
          <a:p>
            <a:pPr eaLnBrk="1" hangingPunct="1">
              <a:spcBef>
                <a:spcPct val="0"/>
              </a:spcBef>
            </a:pPr>
            <a:r>
              <a:rPr lang="en-US" baseline="0" dirty="0">
                <a:latin typeface="Calibri" charset="0"/>
                <a:ea typeface="MS PGothic" charset="0"/>
              </a:rPr>
              <a:t>Example responses</a:t>
            </a:r>
          </a:p>
          <a:p>
            <a:pPr marL="228600" indent="-228600" eaLnBrk="1" hangingPunct="1">
              <a:spcBef>
                <a:spcPct val="0"/>
              </a:spcBef>
              <a:buAutoNum type="arabicPeriod"/>
            </a:pPr>
            <a:r>
              <a:rPr lang="en-US" baseline="0" dirty="0">
                <a:latin typeface="Calibri" charset="0"/>
                <a:ea typeface="MS PGothic" charset="0"/>
              </a:rPr>
              <a:t>Culture: Local standards differ for what speeds are deemed safe, for the amount of fines, and for how aggressively speed limits are enforced</a:t>
            </a:r>
          </a:p>
          <a:p>
            <a:pPr marL="228600" indent="-228600" eaLnBrk="1" hangingPunct="1">
              <a:spcBef>
                <a:spcPct val="0"/>
              </a:spcBef>
              <a:buAutoNum type="arabicPeriod"/>
            </a:pPr>
            <a:r>
              <a:rPr lang="en-US" baseline="0" dirty="0">
                <a:latin typeface="Calibri" charset="0"/>
                <a:ea typeface="MS PGothic" charset="0"/>
              </a:rPr>
              <a:t>Relationships: The presence of the passenger might have an effect (such as pointing out the police or distracting the driver)</a:t>
            </a:r>
          </a:p>
          <a:p>
            <a:pPr marL="228600" indent="-228600" eaLnBrk="1" hangingPunct="1">
              <a:spcBef>
                <a:spcPct val="0"/>
              </a:spcBef>
              <a:buAutoNum type="arabicPeriod"/>
            </a:pPr>
            <a:r>
              <a:rPr lang="en-US" baseline="0" dirty="0">
                <a:latin typeface="Calibri" charset="0"/>
                <a:ea typeface="MS PGothic" charset="0"/>
              </a:rPr>
              <a:t>Behavior:  The driver’s response (such as slowing down)</a:t>
            </a:r>
          </a:p>
          <a:p>
            <a:pPr marL="228600" indent="-228600" eaLnBrk="1" hangingPunct="1">
              <a:spcBef>
                <a:spcPct val="0"/>
              </a:spcBef>
              <a:buAutoNum type="arabicPeriod"/>
            </a:pPr>
            <a:r>
              <a:rPr lang="en-US" baseline="0" dirty="0">
                <a:latin typeface="Calibri" charset="0"/>
                <a:ea typeface="MS PGothic" charset="0"/>
              </a:rPr>
              <a:t>Thoughts/Feelings: The driver’s interpretation of the event (feeling guilty, feeling relieved, etc)</a:t>
            </a:r>
          </a:p>
          <a:p>
            <a:pPr marL="228600" indent="-228600" eaLnBrk="1" hangingPunct="1">
              <a:spcBef>
                <a:spcPct val="0"/>
              </a:spcBef>
              <a:buAutoNum type="arabicPeriod"/>
            </a:pPr>
            <a:r>
              <a:rPr lang="en-US" baseline="0" dirty="0">
                <a:latin typeface="Calibri" charset="0"/>
                <a:ea typeface="MS PGothic" charset="0"/>
              </a:rPr>
              <a:t>Physiology: Sweating, increased heart rate and blood pressure, release of cortisol or adrenaline </a:t>
            </a:r>
          </a:p>
          <a:p>
            <a:pPr marL="228600" indent="-228600" eaLnBrk="1" hangingPunct="1">
              <a:spcBef>
                <a:spcPct val="0"/>
              </a:spcBef>
              <a:buAutoNum type="arabicPeriod"/>
            </a:pPr>
            <a:r>
              <a:rPr lang="en-US" baseline="0" dirty="0">
                <a:latin typeface="Calibri" charset="0"/>
                <a:ea typeface="MS PGothic" charset="0"/>
              </a:rPr>
              <a:t>DNA: It would be interesting to consider if there are possible genetic influences on impulse control which might contribute to the driver’s speeding behavior.</a:t>
            </a:r>
          </a:p>
          <a:p>
            <a:pPr eaLnBrk="1" hangingPunct="1">
              <a:spcBef>
                <a:spcPct val="0"/>
              </a:spcBef>
            </a:pPr>
            <a:endParaRPr lang="en-US" baseline="0" dirty="0">
              <a:latin typeface="Calibri" charset="0"/>
              <a:ea typeface="MS PGothic" charset="0"/>
            </a:endParaRPr>
          </a:p>
          <a:p>
            <a:pPr eaLnBrk="1" hangingPunct="1">
              <a:spcBef>
                <a:spcPct val="0"/>
              </a:spcBef>
            </a:pPr>
            <a:r>
              <a:rPr lang="en-US" baseline="0" dirty="0">
                <a:latin typeface="Calibri" charset="0"/>
                <a:ea typeface="MS PGothic" charset="0"/>
              </a:rPr>
              <a:t>NOTE: You can conduct this activity as a reflection, with each student writing his or her own ideas; or as a partner or small groups exercise. If you choose to structure this as small group discussions make certain to debrief group ideas with the class as a whole. This will give you the opportunity to highlight possible agreements and disagreements between groups. </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MS PGothic" charset="0"/>
                <a:cs typeface="MS PGothic" charset="0"/>
              </a:defRPr>
            </a:lvl1pPr>
            <a:lvl2pPr marL="742950" indent="-285750">
              <a:defRPr>
                <a:solidFill>
                  <a:schemeClr val="tx1"/>
                </a:solidFill>
                <a:latin typeface="Arial" charset="0"/>
                <a:ea typeface="MS PGothic" charset="0"/>
                <a:cs typeface="MS PGothic" charset="0"/>
              </a:defRPr>
            </a:lvl2pPr>
            <a:lvl3pPr marL="1143000" indent="-228600">
              <a:defRPr>
                <a:solidFill>
                  <a:schemeClr val="tx1"/>
                </a:solidFill>
                <a:latin typeface="Arial" charset="0"/>
                <a:ea typeface="MS PGothic" charset="0"/>
                <a:cs typeface="MS PGothic" charset="0"/>
              </a:defRPr>
            </a:lvl3pPr>
            <a:lvl4pPr marL="1600200" indent="-228600">
              <a:defRPr>
                <a:solidFill>
                  <a:schemeClr val="tx1"/>
                </a:solidFill>
                <a:latin typeface="Arial" charset="0"/>
                <a:ea typeface="MS PGothic" charset="0"/>
                <a:cs typeface="MS PGothic" charset="0"/>
              </a:defRPr>
            </a:lvl4pPr>
            <a:lvl5pPr marL="2057400" indent="-22860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fld id="{F5D4DA4A-68F9-B74D-9229-F016E360F882}" type="slidenum">
              <a:rPr lang="en-US">
                <a:solidFill>
                  <a:prstClr val="black"/>
                </a:solidFill>
                <a:latin typeface="Calibri" charset="0"/>
              </a:rPr>
              <a:pPr/>
              <a:t>9</a:t>
            </a:fld>
            <a:endParaRPr lang="en-US">
              <a:solidFill>
                <a:prstClr val="black"/>
              </a:solidFill>
              <a:latin typeface="Calibri" charset="0"/>
            </a:endParaRPr>
          </a:p>
        </p:txBody>
      </p:sp>
    </p:spTree>
    <p:extLst>
      <p:ext uri="{BB962C8B-B14F-4D97-AF65-F5344CB8AC3E}">
        <p14:creationId xmlns:p14="http://schemas.microsoft.com/office/powerpoint/2010/main" val="3239205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F909FB7-10D8-9549-9103-56240A6CAB77}" type="datetimeFigureOut">
              <a:rPr lang="en-US" altLang="en-US"/>
              <a:pPr>
                <a:defRPr/>
              </a:pPr>
              <a:t>11/17/2017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39EC3C7-870F-1242-BD5C-88103CC464F6}" type="slidenum">
              <a:rPr lang="en-US" altLang="en-US"/>
              <a:pPr>
                <a:defRPr/>
              </a:pPr>
              <a:t>‹#›</a:t>
            </a:fld>
            <a:endParaRPr lang="en-US" altLang="en-US"/>
          </a:p>
        </p:txBody>
      </p:sp>
    </p:spTree>
    <p:extLst>
      <p:ext uri="{BB962C8B-B14F-4D97-AF65-F5344CB8AC3E}">
        <p14:creationId xmlns:p14="http://schemas.microsoft.com/office/powerpoint/2010/main" val="384729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EC195DE-846B-4C4F-89AA-E77C74E886DC}" type="datetimeFigureOut">
              <a:rPr lang="en-US" altLang="en-US"/>
              <a:pPr>
                <a:defRPr/>
              </a:pPr>
              <a:t>11/17/2017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558631-2EC4-4E4E-8A3A-25A795F4D197}" type="slidenum">
              <a:rPr lang="en-US" altLang="en-US"/>
              <a:pPr>
                <a:defRPr/>
              </a:pPr>
              <a:t>‹#›</a:t>
            </a:fld>
            <a:endParaRPr lang="en-US" altLang="en-US"/>
          </a:p>
        </p:txBody>
      </p:sp>
    </p:spTree>
    <p:extLst>
      <p:ext uri="{BB962C8B-B14F-4D97-AF65-F5344CB8AC3E}">
        <p14:creationId xmlns:p14="http://schemas.microsoft.com/office/powerpoint/2010/main" val="390376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464F616-4AF3-B440-955B-46868F25E141}" type="datetimeFigureOut">
              <a:rPr lang="en-US" altLang="en-US"/>
              <a:pPr>
                <a:defRPr/>
              </a:pPr>
              <a:t>11/17/2017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EA80CE7-F19D-6046-B534-F88BF08DCDCE}" type="slidenum">
              <a:rPr lang="en-US" altLang="en-US"/>
              <a:pPr>
                <a:defRPr/>
              </a:pPr>
              <a:t>‹#›</a:t>
            </a:fld>
            <a:endParaRPr lang="en-US" altLang="en-US"/>
          </a:p>
        </p:txBody>
      </p:sp>
    </p:spTree>
    <p:extLst>
      <p:ext uri="{BB962C8B-B14F-4D97-AF65-F5344CB8AC3E}">
        <p14:creationId xmlns:p14="http://schemas.microsoft.com/office/powerpoint/2010/main" val="354473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30E247-0208-E644-A6DF-15B058D1C3C5}" type="datetimeFigureOut">
              <a:rPr lang="en-US" altLang="en-US"/>
              <a:pPr>
                <a:defRPr/>
              </a:pPr>
              <a:t>11/17/2017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7C5E97E-97CF-C543-A0B7-38A215FD2326}" type="slidenum">
              <a:rPr lang="en-US" altLang="en-US"/>
              <a:pPr>
                <a:defRPr/>
              </a:pPr>
              <a:t>‹#›</a:t>
            </a:fld>
            <a:endParaRPr lang="en-US" altLang="en-US"/>
          </a:p>
        </p:txBody>
      </p:sp>
    </p:spTree>
    <p:extLst>
      <p:ext uri="{BB962C8B-B14F-4D97-AF65-F5344CB8AC3E}">
        <p14:creationId xmlns:p14="http://schemas.microsoft.com/office/powerpoint/2010/main" val="291230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4DC69BB-BBF8-0143-988A-E871AF6EE377}" type="datetimeFigureOut">
              <a:rPr lang="en-US" altLang="en-US"/>
              <a:pPr>
                <a:defRPr/>
              </a:pPr>
              <a:t>11/17/2017</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020632F-D83B-474D-8C53-9C1DFDE277D0}" type="slidenum">
              <a:rPr lang="en-US" altLang="en-US"/>
              <a:pPr>
                <a:defRPr/>
              </a:pPr>
              <a:t>‹#›</a:t>
            </a:fld>
            <a:endParaRPr lang="en-US" altLang="en-US"/>
          </a:p>
        </p:txBody>
      </p:sp>
    </p:spTree>
    <p:extLst>
      <p:ext uri="{BB962C8B-B14F-4D97-AF65-F5344CB8AC3E}">
        <p14:creationId xmlns:p14="http://schemas.microsoft.com/office/powerpoint/2010/main" val="122614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022C086-8A90-AE48-9CFB-538C1F35D756}" type="datetimeFigureOut">
              <a:rPr lang="en-US" altLang="en-US"/>
              <a:pPr>
                <a:defRPr/>
              </a:pPr>
              <a:t>11/17/2017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8F9EE54-6240-9942-AD21-3BD7307BE5C3}" type="slidenum">
              <a:rPr lang="en-US" altLang="en-US"/>
              <a:pPr>
                <a:defRPr/>
              </a:pPr>
              <a:t>‹#›</a:t>
            </a:fld>
            <a:endParaRPr lang="en-US" altLang="en-US"/>
          </a:p>
        </p:txBody>
      </p:sp>
    </p:spTree>
    <p:extLst>
      <p:ext uri="{BB962C8B-B14F-4D97-AF65-F5344CB8AC3E}">
        <p14:creationId xmlns:p14="http://schemas.microsoft.com/office/powerpoint/2010/main" val="31750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0A8D045-2DC1-7A4F-A893-361E823021FF}" type="datetimeFigureOut">
              <a:rPr lang="en-US" altLang="en-US"/>
              <a:pPr>
                <a:defRPr/>
              </a:pPr>
              <a:t>11/17/2017</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F00275B-6530-F14D-AB78-AF7DD020AF5F}" type="slidenum">
              <a:rPr lang="en-US" altLang="en-US"/>
              <a:pPr>
                <a:defRPr/>
              </a:pPr>
              <a:t>‹#›</a:t>
            </a:fld>
            <a:endParaRPr lang="en-US" altLang="en-US"/>
          </a:p>
        </p:txBody>
      </p:sp>
    </p:spTree>
    <p:extLst>
      <p:ext uri="{BB962C8B-B14F-4D97-AF65-F5344CB8AC3E}">
        <p14:creationId xmlns:p14="http://schemas.microsoft.com/office/powerpoint/2010/main" val="1455382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38269AB-1ED8-8747-B14E-A1DDA0ADCD15}" type="datetimeFigureOut">
              <a:rPr lang="en-US" altLang="en-US"/>
              <a:pPr>
                <a:defRPr/>
              </a:pPr>
              <a:t>11/17/2017</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A44736D-5B21-C349-A582-E2294D5F2CF7}" type="slidenum">
              <a:rPr lang="en-US" altLang="en-US"/>
              <a:pPr>
                <a:defRPr/>
              </a:pPr>
              <a:t>‹#›</a:t>
            </a:fld>
            <a:endParaRPr lang="en-US" altLang="en-US"/>
          </a:p>
        </p:txBody>
      </p:sp>
    </p:spTree>
    <p:extLst>
      <p:ext uri="{BB962C8B-B14F-4D97-AF65-F5344CB8AC3E}">
        <p14:creationId xmlns:p14="http://schemas.microsoft.com/office/powerpoint/2010/main" val="98343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774C7F-D1C1-0543-BEBB-82EBC4ACE532}" type="datetimeFigureOut">
              <a:rPr lang="en-US" altLang="en-US"/>
              <a:pPr>
                <a:defRPr/>
              </a:pPr>
              <a:t>11/17/2017</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7F6C140-7070-F249-A907-D72CAA92D42D}" type="slidenum">
              <a:rPr lang="en-US" altLang="en-US"/>
              <a:pPr>
                <a:defRPr/>
              </a:pPr>
              <a:t>‹#›</a:t>
            </a:fld>
            <a:endParaRPr lang="en-US" altLang="en-US"/>
          </a:p>
        </p:txBody>
      </p:sp>
    </p:spTree>
    <p:extLst>
      <p:ext uri="{BB962C8B-B14F-4D97-AF65-F5344CB8AC3E}">
        <p14:creationId xmlns:p14="http://schemas.microsoft.com/office/powerpoint/2010/main" val="406592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18C194-0768-0E47-96B6-B7248D0862AA}" type="datetimeFigureOut">
              <a:rPr lang="en-US" altLang="en-US"/>
              <a:pPr>
                <a:defRPr/>
              </a:pPr>
              <a:t>11/17/2017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8CC42A0-B51C-8D43-A287-E2343425D1AE}" type="slidenum">
              <a:rPr lang="en-US" altLang="en-US"/>
              <a:pPr>
                <a:defRPr/>
              </a:pPr>
              <a:t>‹#›</a:t>
            </a:fld>
            <a:endParaRPr lang="en-US" altLang="en-US"/>
          </a:p>
        </p:txBody>
      </p:sp>
    </p:spTree>
    <p:extLst>
      <p:ext uri="{BB962C8B-B14F-4D97-AF65-F5344CB8AC3E}">
        <p14:creationId xmlns:p14="http://schemas.microsoft.com/office/powerpoint/2010/main" val="425800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387C29C-B97D-3E49-A812-6500D106BFF1}" type="datetimeFigureOut">
              <a:rPr lang="en-US" altLang="en-US"/>
              <a:pPr>
                <a:defRPr/>
              </a:pPr>
              <a:t>11/17/2017</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7CA2C54-2C1F-194C-A916-9C20E8AEB21A}" type="slidenum">
              <a:rPr lang="en-US" altLang="en-US"/>
              <a:pPr>
                <a:defRPr/>
              </a:pPr>
              <a:t>‹#›</a:t>
            </a:fld>
            <a:endParaRPr lang="en-US" altLang="en-US"/>
          </a:p>
        </p:txBody>
      </p:sp>
    </p:spTree>
    <p:extLst>
      <p:ext uri="{BB962C8B-B14F-4D97-AF65-F5344CB8AC3E}">
        <p14:creationId xmlns:p14="http://schemas.microsoft.com/office/powerpoint/2010/main" val="1874296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349721D6-E91C-784A-B5B5-6D33DA846D3F}" type="datetimeFigureOut">
              <a:rPr lang="en-US" altLang="en-US"/>
              <a:pPr defTabSz="457200" fontAlgn="base">
                <a:spcBef>
                  <a:spcPct val="0"/>
                </a:spcBef>
                <a:spcAft>
                  <a:spcPct val="0"/>
                </a:spcAft>
                <a:defRPr/>
              </a:pPr>
              <a:t>11/17/2017</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FFF4FDFD-FC26-B540-BC6C-3DFF67F1CA47}" type="slidenum">
              <a:rPr lang="en-US" altLang="en-US"/>
              <a:pPr defTabSz="457200" fontAlgn="base">
                <a:spcBef>
                  <a:spcPct val="0"/>
                </a:spcBef>
                <a:spcAft>
                  <a:spcPct val="0"/>
                </a:spcAft>
                <a:defRPr/>
              </a:pPr>
              <a:t>‹#›</a:t>
            </a:fld>
            <a:endParaRPr lang="en-US" altLang="en-US"/>
          </a:p>
        </p:txBody>
      </p:sp>
      <p:pic>
        <p:nvPicPr>
          <p:cNvPr id="1031" name="Picture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3349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3670300"/>
            <a:ext cx="7772400" cy="1470025"/>
          </a:xfrm>
        </p:spPr>
        <p:txBody>
          <a:bodyPr/>
          <a:lstStyle/>
          <a:p>
            <a:pPr eaLnBrk="1" hangingPunct="1"/>
            <a:r>
              <a:rPr lang="en-US" altLang="en-US" b="1" dirty="0">
                <a:ea typeface="MS PGothic" charset="-128"/>
              </a:rPr>
              <a:t>Introduction to Social Psychology</a:t>
            </a:r>
          </a:p>
        </p:txBody>
      </p:sp>
      <p:sp>
        <p:nvSpPr>
          <p:cNvPr id="3" name="Subtitle 2"/>
          <p:cNvSpPr>
            <a:spLocks noGrp="1"/>
          </p:cNvSpPr>
          <p:nvPr>
            <p:ph type="subTitle" idx="1"/>
          </p:nvPr>
        </p:nvSpPr>
        <p:spPr>
          <a:xfrm>
            <a:off x="1371600" y="5105400"/>
            <a:ext cx="6400800" cy="1752600"/>
          </a:xfrm>
        </p:spPr>
        <p:txBody>
          <a:bodyPr rtlCol="0">
            <a:normAutofit/>
          </a:bodyPr>
          <a:lstStyle/>
          <a:p>
            <a:pPr eaLnBrk="1" fontAlgn="auto" hangingPunct="1">
              <a:spcAft>
                <a:spcPts val="0"/>
              </a:spcAft>
              <a:buFont typeface="Arial"/>
              <a:buNone/>
              <a:defRPr/>
            </a:pPr>
            <a:r>
              <a:rPr lang="en-US" dirty="0">
                <a:ea typeface="+mn-ea"/>
              </a:rPr>
              <a:t>[Professor Name]</a:t>
            </a:r>
          </a:p>
          <a:p>
            <a:pPr eaLnBrk="1" fontAlgn="auto" hangingPunct="1">
              <a:spcAft>
                <a:spcPts val="0"/>
              </a:spcAft>
              <a:buFont typeface="Arial"/>
              <a:buNone/>
              <a:defRPr/>
            </a:pPr>
            <a:r>
              <a:rPr lang="en-US" dirty="0">
                <a:ea typeface="+mn-ea"/>
              </a:rPr>
              <a:t>[Class and Section Number]</a:t>
            </a:r>
          </a:p>
        </p:txBody>
      </p:sp>
      <p:pic>
        <p:nvPicPr>
          <p:cNvPr id="3076"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638" y="6275388"/>
            <a:ext cx="1228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AutoShape 7" descr="Image result for learning brain"/>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eaLnBrk="0" fontAlgn="base" hangingPunct="0">
              <a:spcBef>
                <a:spcPct val="0"/>
              </a:spcBef>
              <a:spcAft>
                <a:spcPct val="0"/>
              </a:spcAft>
              <a:buFontTx/>
              <a:buNone/>
            </a:pPr>
            <a:endParaRPr lang="en-US" altLang="en-US" sz="1800">
              <a:solidFill>
                <a:prstClr val="black"/>
              </a:solidFill>
              <a:latin typeface="Arial" charset="0"/>
            </a:endParaRPr>
          </a:p>
        </p:txBody>
      </p:sp>
      <p:pic>
        <p:nvPicPr>
          <p:cNvPr id="7" name="Picture 6" descr="embodied rapport 1.jpg"/>
          <p:cNvPicPr>
            <a:picLocks noChangeAspect="1"/>
          </p:cNvPicPr>
          <p:nvPr/>
        </p:nvPicPr>
        <p:blipFill>
          <a:blip r:embed="rId4" cstate="print"/>
          <a:stretch>
            <a:fillRect/>
          </a:stretch>
        </p:blipFill>
        <p:spPr>
          <a:xfrm>
            <a:off x="2209800" y="228600"/>
            <a:ext cx="4673600" cy="3505200"/>
          </a:xfrm>
          <a:prstGeom prst="rect">
            <a:avLst/>
          </a:prstGeom>
        </p:spPr>
      </p:pic>
    </p:spTree>
    <p:extLst>
      <p:ext uri="{BB962C8B-B14F-4D97-AF65-F5344CB8AC3E}">
        <p14:creationId xmlns:p14="http://schemas.microsoft.com/office/powerpoint/2010/main" val="292614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b="1" u="sng" dirty="0">
                <a:latin typeface="Calibri" charset="0"/>
                <a:ea typeface="MS PGothic" charset="0"/>
              </a:rPr>
              <a:t>Studying Social Psychology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927" y="1486910"/>
            <a:ext cx="3429000" cy="4581545"/>
          </a:xfrm>
          <a:prstGeom prst="rect">
            <a:avLst/>
          </a:prstGeom>
        </p:spPr>
      </p:pic>
      <p:sp>
        <p:nvSpPr>
          <p:cNvPr id="5" name="Content Placeholder 5"/>
          <p:cNvSpPr>
            <a:spLocks noGrp="1"/>
          </p:cNvSpPr>
          <p:nvPr>
            <p:ph sz="half" idx="2"/>
          </p:nvPr>
        </p:nvSpPr>
        <p:spPr>
          <a:xfrm>
            <a:off x="4673138" y="3434782"/>
            <a:ext cx="4038600" cy="685800"/>
          </a:xfrm>
        </p:spPr>
        <p:txBody>
          <a:bodyPr/>
          <a:lstStyle/>
          <a:p>
            <a:pPr>
              <a:buNone/>
            </a:pPr>
            <a:r>
              <a:rPr lang="en-US" sz="3600" b="1" i="1" dirty="0"/>
              <a:t>Observation</a:t>
            </a:r>
          </a:p>
        </p:txBody>
      </p:sp>
    </p:spTree>
    <p:extLst>
      <p:ext uri="{BB962C8B-B14F-4D97-AF65-F5344CB8AC3E}">
        <p14:creationId xmlns:p14="http://schemas.microsoft.com/office/powerpoint/2010/main" val="49313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u="sng">
                <a:latin typeface="Calibri" charset="0"/>
                <a:ea typeface="MS PGothic" charset="0"/>
              </a:rPr>
              <a:t>Overview</a:t>
            </a:r>
          </a:p>
        </p:txBody>
      </p:sp>
      <p:sp>
        <p:nvSpPr>
          <p:cNvPr id="5" name="Content Placeholder 2"/>
          <p:cNvSpPr>
            <a:spLocks noGrp="1"/>
          </p:cNvSpPr>
          <p:nvPr>
            <p:ph idx="1"/>
          </p:nvPr>
        </p:nvSpPr>
        <p:spPr>
          <a:xfrm>
            <a:off x="457200" y="1371600"/>
            <a:ext cx="8229600" cy="5181600"/>
          </a:xfrm>
        </p:spPr>
        <p:txBody>
          <a:bodyPr rtlCol="0">
            <a:normAutofit fontScale="92500" lnSpcReduction="20000"/>
          </a:bodyPr>
          <a:lstStyle/>
          <a:p>
            <a:pPr eaLnBrk="1" fontAlgn="auto" hangingPunct="1">
              <a:spcAft>
                <a:spcPts val="0"/>
              </a:spcAft>
              <a:defRPr/>
            </a:pPr>
            <a:r>
              <a:rPr lang="en-US" dirty="0">
                <a:solidFill>
                  <a:schemeClr val="bg1">
                    <a:lumMod val="65000"/>
                  </a:schemeClr>
                </a:solidFill>
                <a:ea typeface="+mn-ea"/>
                <a:cs typeface="+mn-cs"/>
              </a:rPr>
              <a:t>What is social psychology?</a:t>
            </a:r>
          </a:p>
          <a:p>
            <a:pPr lvl="1" eaLnBrk="1" fontAlgn="auto" hangingPunct="1">
              <a:spcAft>
                <a:spcPts val="0"/>
              </a:spcAft>
              <a:buFont typeface="Arial" panose="020B0604020202020204" pitchFamily="34" charset="0"/>
              <a:buChar char="•"/>
              <a:defRPr/>
            </a:pPr>
            <a:r>
              <a:rPr lang="en-US" sz="2600" dirty="0">
                <a:solidFill>
                  <a:schemeClr val="bg1">
                    <a:lumMod val="65000"/>
                  </a:schemeClr>
                </a:solidFill>
                <a:ea typeface="+mn-ea"/>
                <a:cs typeface="+mn-cs"/>
              </a:rPr>
              <a:t>The need to belong</a:t>
            </a:r>
          </a:p>
          <a:p>
            <a:pPr lvl="1" eaLnBrk="1" fontAlgn="auto" hangingPunct="1">
              <a:spcAft>
                <a:spcPts val="0"/>
              </a:spcAft>
              <a:buFont typeface="Arial" panose="020B0604020202020204" pitchFamily="34" charset="0"/>
              <a:buChar char="•"/>
              <a:defRPr/>
            </a:pPr>
            <a:r>
              <a:rPr lang="en-US" sz="2600" dirty="0">
                <a:solidFill>
                  <a:schemeClr val="bg1">
                    <a:lumMod val="65000"/>
                  </a:schemeClr>
                </a:solidFill>
                <a:ea typeface="+mn-ea"/>
                <a:cs typeface="+mn-cs"/>
              </a:rPr>
              <a:t>Social stress</a:t>
            </a:r>
          </a:p>
          <a:p>
            <a:pPr eaLnBrk="1" fontAlgn="auto" hangingPunct="1">
              <a:spcAft>
                <a:spcPts val="0"/>
              </a:spcAft>
              <a:defRPr/>
            </a:pPr>
            <a:r>
              <a:rPr lang="en-US" dirty="0">
                <a:solidFill>
                  <a:schemeClr val="bg1">
                    <a:lumMod val="65000"/>
                  </a:schemeClr>
                </a:solidFill>
                <a:ea typeface="+mn-ea"/>
              </a:rPr>
              <a:t>Studying social psychology</a:t>
            </a:r>
          </a:p>
          <a:p>
            <a:pPr lvl="1">
              <a:buFont typeface="Arial" panose="020B0604020202020204" pitchFamily="34" charset="0"/>
              <a:buChar char="•"/>
              <a:defRPr/>
            </a:pPr>
            <a:r>
              <a:rPr lang="en-US" sz="2200" dirty="0">
                <a:solidFill>
                  <a:schemeClr val="bg1">
                    <a:lumMod val="65000"/>
                  </a:schemeClr>
                </a:solidFill>
              </a:rPr>
              <a:t>Sub-fields of psychology</a:t>
            </a:r>
          </a:p>
          <a:p>
            <a:pPr lvl="1">
              <a:buFont typeface="Arial" panose="020B0604020202020204" pitchFamily="34" charset="0"/>
              <a:buChar char="•"/>
              <a:defRPr/>
            </a:pPr>
            <a:r>
              <a:rPr lang="en-US" sz="2200" dirty="0">
                <a:solidFill>
                  <a:schemeClr val="bg1">
                    <a:lumMod val="65000"/>
                  </a:schemeClr>
                </a:solidFill>
                <a:ea typeface="+mn-ea"/>
              </a:rPr>
              <a:t>Levels of analysis</a:t>
            </a:r>
          </a:p>
          <a:p>
            <a:pPr lvl="1">
              <a:buFont typeface="Arial" panose="020B0604020202020204" pitchFamily="34" charset="0"/>
              <a:buChar char="•"/>
              <a:defRPr/>
            </a:pPr>
            <a:r>
              <a:rPr lang="en-US" sz="2200" dirty="0">
                <a:solidFill>
                  <a:schemeClr val="bg1">
                    <a:lumMod val="65000"/>
                  </a:schemeClr>
                </a:solidFill>
              </a:rPr>
              <a:t>Observation</a:t>
            </a:r>
            <a:endParaRPr lang="en-US" sz="2200" dirty="0">
              <a:solidFill>
                <a:schemeClr val="bg1">
                  <a:lumMod val="65000"/>
                </a:schemeClr>
              </a:solidFill>
              <a:ea typeface="+mn-ea"/>
            </a:endParaRPr>
          </a:p>
          <a:p>
            <a:pPr eaLnBrk="1" fontAlgn="auto" hangingPunct="1">
              <a:spcAft>
                <a:spcPts val="0"/>
              </a:spcAft>
              <a:defRPr/>
            </a:pPr>
            <a:r>
              <a:rPr lang="en-US" b="1" dirty="0">
                <a:ea typeface="+mn-ea"/>
              </a:rPr>
              <a:t>What is included in Social Psychology?</a:t>
            </a:r>
          </a:p>
          <a:p>
            <a:pPr lvl="1">
              <a:buFont typeface="Arial" panose="020B0604020202020204" pitchFamily="34" charset="0"/>
              <a:buChar char="•"/>
              <a:defRPr/>
            </a:pPr>
            <a:r>
              <a:rPr lang="en-US" sz="2200" b="1" dirty="0"/>
              <a:t>Attraction</a:t>
            </a:r>
          </a:p>
          <a:p>
            <a:pPr lvl="1">
              <a:buFont typeface="Arial" panose="020B0604020202020204" pitchFamily="34" charset="0"/>
              <a:buChar char="•"/>
              <a:defRPr/>
            </a:pPr>
            <a:r>
              <a:rPr lang="en-US" sz="2200" b="1" dirty="0">
                <a:ea typeface="+mn-ea"/>
              </a:rPr>
              <a:t>Attitudes</a:t>
            </a:r>
          </a:p>
          <a:p>
            <a:pPr lvl="1">
              <a:buFont typeface="Arial" panose="020B0604020202020204" pitchFamily="34" charset="0"/>
              <a:buChar char="•"/>
              <a:defRPr/>
            </a:pPr>
            <a:r>
              <a:rPr lang="en-US" sz="2200" b="1" dirty="0"/>
              <a:t>Peace &amp; Conflict</a:t>
            </a:r>
          </a:p>
          <a:p>
            <a:pPr lvl="1">
              <a:buFont typeface="Arial" panose="020B0604020202020204" pitchFamily="34" charset="0"/>
              <a:buChar char="•"/>
              <a:defRPr/>
            </a:pPr>
            <a:r>
              <a:rPr lang="en-US" sz="2200" b="1" dirty="0">
                <a:ea typeface="+mn-ea"/>
              </a:rPr>
              <a:t>Social Influence</a:t>
            </a:r>
          </a:p>
          <a:p>
            <a:pPr lvl="1">
              <a:buFont typeface="Arial" panose="020B0604020202020204" pitchFamily="34" charset="0"/>
              <a:buChar char="•"/>
              <a:defRPr/>
            </a:pPr>
            <a:r>
              <a:rPr lang="en-US" sz="2200" b="1" dirty="0"/>
              <a:t>Social Cognition</a:t>
            </a:r>
            <a:endParaRPr lang="en-US" sz="2200" b="1" dirty="0">
              <a:ea typeface="+mn-ea"/>
            </a:endParaRPr>
          </a:p>
          <a:p>
            <a:pPr eaLnBrk="1" fontAlgn="auto" hangingPunct="1">
              <a:spcAft>
                <a:spcPts val="0"/>
              </a:spcAft>
              <a:defRPr/>
            </a:pPr>
            <a:r>
              <a:rPr lang="en-US" dirty="0">
                <a:solidFill>
                  <a:schemeClr val="bg1">
                    <a:lumMod val="65000"/>
                  </a:schemeClr>
                </a:solidFill>
              </a:rPr>
              <a:t>Wrap-up</a:t>
            </a:r>
            <a:endParaRPr lang="en-US" dirty="0">
              <a:solidFill>
                <a:schemeClr val="bg1">
                  <a:lumMod val="65000"/>
                </a:schemeClr>
              </a:solidFill>
              <a:ea typeface="+mn-ea"/>
            </a:endParaRPr>
          </a:p>
          <a:p>
            <a:pPr marL="0" indent="0" eaLnBrk="1" fontAlgn="auto" hangingPunct="1">
              <a:spcAft>
                <a:spcPts val="0"/>
              </a:spcAft>
              <a:buNone/>
              <a:defRPr/>
            </a:pPr>
            <a:endParaRPr lang="en-US" dirty="0">
              <a:ea typeface="+mn-ea"/>
              <a:cs typeface="+mn-cs"/>
            </a:endParaRPr>
          </a:p>
        </p:txBody>
      </p:sp>
    </p:spTree>
    <p:extLst>
      <p:ext uri="{BB962C8B-B14F-4D97-AF65-F5344CB8AC3E}">
        <p14:creationId xmlns:p14="http://schemas.microsoft.com/office/powerpoint/2010/main" val="3762808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Attraction</a:t>
            </a:r>
          </a:p>
        </p:txBody>
      </p:sp>
      <p:pic>
        <p:nvPicPr>
          <p:cNvPr id="1026" name="Picture 2" descr="http://nobaproject.com/images/shared/images/000/000/190/original.png"/>
          <p:cNvPicPr>
            <a:picLocks noChangeAspect="1" noChangeArrowheads="1"/>
          </p:cNvPicPr>
          <p:nvPr/>
        </p:nvPicPr>
        <p:blipFill rotWithShape="1">
          <a:blip r:embed="rId3">
            <a:extLst>
              <a:ext uri="{28A0092B-C50C-407E-A947-70E740481C1C}">
                <a14:useLocalDpi xmlns:a14="http://schemas.microsoft.com/office/drawing/2010/main" val="0"/>
              </a:ext>
            </a:extLst>
          </a:blip>
          <a:srcRect t="52174"/>
          <a:stretch/>
        </p:blipFill>
        <p:spPr bwMode="auto">
          <a:xfrm>
            <a:off x="762000" y="3657600"/>
            <a:ext cx="7620000" cy="2619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90600" y="1417638"/>
            <a:ext cx="7696200" cy="2062103"/>
          </a:xfrm>
          <a:prstGeom prst="rect">
            <a:avLst/>
          </a:prstGeom>
          <a:noFill/>
        </p:spPr>
        <p:txBody>
          <a:bodyPr wrap="square" rtlCol="0">
            <a:spAutoFit/>
          </a:bodyPr>
          <a:lstStyle/>
          <a:p>
            <a:pPr marL="285750" indent="-285750">
              <a:buFont typeface="Wingdings" panose="05000000000000000000" pitchFamily="2" charset="2"/>
              <a:buChar char="§"/>
            </a:pPr>
            <a:r>
              <a:rPr lang="en-US" sz="3200" dirty="0">
                <a:solidFill>
                  <a:prstClr val="black"/>
                </a:solidFill>
              </a:rPr>
              <a:t>Origins of Attractiveness</a:t>
            </a:r>
          </a:p>
          <a:p>
            <a:pPr marL="285750" indent="-285750">
              <a:buFont typeface="Wingdings" panose="05000000000000000000" pitchFamily="2" charset="2"/>
              <a:buChar char="§"/>
            </a:pPr>
            <a:r>
              <a:rPr lang="en-US" sz="3200" dirty="0">
                <a:solidFill>
                  <a:prstClr val="black"/>
                </a:solidFill>
              </a:rPr>
              <a:t>Cultural Learning: Familiarity, Ideal Types</a:t>
            </a:r>
          </a:p>
          <a:p>
            <a:pPr marL="285750" indent="-285750">
              <a:buFont typeface="Wingdings" panose="05000000000000000000" pitchFamily="2" charset="2"/>
              <a:buChar char="§"/>
            </a:pPr>
            <a:r>
              <a:rPr lang="en-US" sz="3200" dirty="0">
                <a:solidFill>
                  <a:prstClr val="black"/>
                </a:solidFill>
              </a:rPr>
              <a:t>Signals of Mate Quality: Behavior &amp; Good Genes</a:t>
            </a:r>
          </a:p>
        </p:txBody>
      </p:sp>
    </p:spTree>
    <p:extLst>
      <p:ext uri="{BB962C8B-B14F-4D97-AF65-F5344CB8AC3E}">
        <p14:creationId xmlns:p14="http://schemas.microsoft.com/office/powerpoint/2010/main" val="33155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Attitudes</a:t>
            </a:r>
          </a:p>
        </p:txBody>
      </p:sp>
      <p:graphicFrame>
        <p:nvGraphicFramePr>
          <p:cNvPr id="5" name="Content Placeholder 4"/>
          <p:cNvGraphicFramePr>
            <a:graphicFrameLocks noGrp="1"/>
          </p:cNvGraphicFramePr>
          <p:nvPr>
            <p:ph sz="half" idx="1"/>
            <p:extLst/>
          </p:nvPr>
        </p:nvGraphicFramePr>
        <p:xfrm>
          <a:off x="414251" y="1417638"/>
          <a:ext cx="83058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634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Peace &amp; Conflict</a:t>
            </a:r>
          </a:p>
        </p:txBody>
      </p:sp>
      <p:pic>
        <p:nvPicPr>
          <p:cNvPr id="5" name="Content Placeholder 4" descr="sri lanka.jpg"/>
          <p:cNvPicPr>
            <a:picLocks noGrp="1" noChangeAspect="1"/>
          </p:cNvPicPr>
          <p:nvPr>
            <p:ph sz="half" idx="2"/>
          </p:nvPr>
        </p:nvPicPr>
        <p:blipFill>
          <a:blip r:embed="rId3" cstate="print"/>
          <a:stretch>
            <a:fillRect/>
          </a:stretch>
        </p:blipFill>
        <p:spPr>
          <a:xfrm>
            <a:off x="2201290" y="1295400"/>
            <a:ext cx="6821030" cy="5562600"/>
          </a:xfrm>
        </p:spPr>
      </p:pic>
      <p:sp>
        <p:nvSpPr>
          <p:cNvPr id="3" name="Content Placeholder 2"/>
          <p:cNvSpPr>
            <a:spLocks noGrp="1"/>
          </p:cNvSpPr>
          <p:nvPr>
            <p:ph sz="half" idx="1"/>
          </p:nvPr>
        </p:nvSpPr>
        <p:spPr/>
        <p:txBody>
          <a:bodyPr/>
          <a:lstStyle/>
          <a:p>
            <a:pPr>
              <a:buNone/>
            </a:pPr>
            <a:endParaRPr lang="en-US" dirty="0"/>
          </a:p>
          <a:p>
            <a:pPr>
              <a:buNone/>
            </a:pPr>
            <a:endParaRPr lang="en-US" dirty="0"/>
          </a:p>
          <a:p>
            <a:pPr>
              <a:buNone/>
            </a:pPr>
            <a:endParaRPr lang="en-US" dirty="0"/>
          </a:p>
          <a:p>
            <a:pPr>
              <a:buNone/>
            </a:pPr>
            <a:endParaRPr lang="en-US" dirty="0"/>
          </a:p>
          <a:p>
            <a:pPr>
              <a:buFont typeface="Wingdings" panose="05000000000000000000" pitchFamily="2" charset="2"/>
              <a:buChar char="§"/>
            </a:pPr>
            <a:r>
              <a:rPr lang="en-US" b="1" dirty="0"/>
              <a:t>In Group</a:t>
            </a:r>
          </a:p>
          <a:p>
            <a:pPr>
              <a:buFont typeface="Wingdings" panose="05000000000000000000" pitchFamily="2" charset="2"/>
              <a:buChar char="§"/>
            </a:pPr>
            <a:r>
              <a:rPr lang="en-US" b="1" dirty="0"/>
              <a:t>Out Group</a:t>
            </a:r>
          </a:p>
        </p:txBody>
      </p:sp>
      <p:cxnSp>
        <p:nvCxnSpPr>
          <p:cNvPr id="7" name="Straight Arrow Connector 6"/>
          <p:cNvCxnSpPr/>
          <p:nvPr/>
        </p:nvCxnSpPr>
        <p:spPr>
          <a:xfrm flipH="1">
            <a:off x="5410200" y="18288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105400" y="28956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876800" y="3657600"/>
            <a:ext cx="76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010400" y="1600200"/>
            <a:ext cx="1295400" cy="369332"/>
          </a:xfrm>
          <a:prstGeom prst="rect">
            <a:avLst/>
          </a:prstGeom>
          <a:noFill/>
        </p:spPr>
        <p:txBody>
          <a:bodyPr wrap="square" rtlCol="0">
            <a:spAutoFit/>
          </a:bodyPr>
          <a:lstStyle/>
          <a:p>
            <a:r>
              <a:rPr lang="en-US" dirty="0">
                <a:solidFill>
                  <a:prstClr val="black"/>
                </a:solidFill>
              </a:rPr>
              <a:t>Group A</a:t>
            </a:r>
          </a:p>
        </p:txBody>
      </p:sp>
      <p:sp>
        <p:nvSpPr>
          <p:cNvPr id="17" name="TextBox 16"/>
          <p:cNvSpPr txBox="1"/>
          <p:nvPr/>
        </p:nvSpPr>
        <p:spPr>
          <a:xfrm>
            <a:off x="5943600" y="2667000"/>
            <a:ext cx="1600200" cy="369332"/>
          </a:xfrm>
          <a:prstGeom prst="rect">
            <a:avLst/>
          </a:prstGeom>
          <a:noFill/>
        </p:spPr>
        <p:txBody>
          <a:bodyPr wrap="square" rtlCol="0">
            <a:spAutoFit/>
          </a:bodyPr>
          <a:lstStyle/>
          <a:p>
            <a:r>
              <a:rPr lang="en-US" dirty="0">
                <a:solidFill>
                  <a:prstClr val="black"/>
                </a:solidFill>
              </a:rPr>
              <a:t>Group B</a:t>
            </a:r>
          </a:p>
        </p:txBody>
      </p:sp>
      <p:sp>
        <p:nvSpPr>
          <p:cNvPr id="18" name="TextBox 17"/>
          <p:cNvSpPr txBox="1"/>
          <p:nvPr/>
        </p:nvSpPr>
        <p:spPr>
          <a:xfrm>
            <a:off x="4419600" y="4648200"/>
            <a:ext cx="1600200" cy="381000"/>
          </a:xfrm>
          <a:prstGeom prst="rect">
            <a:avLst/>
          </a:prstGeom>
          <a:noFill/>
        </p:spPr>
        <p:txBody>
          <a:bodyPr wrap="square" rtlCol="0">
            <a:spAutoFit/>
          </a:bodyPr>
          <a:lstStyle/>
          <a:p>
            <a:r>
              <a:rPr lang="en-US" dirty="0">
                <a:solidFill>
                  <a:prstClr val="black"/>
                </a:solidFill>
              </a:rPr>
              <a:t>Group C</a:t>
            </a:r>
          </a:p>
        </p:txBody>
      </p:sp>
    </p:spTree>
    <p:extLst>
      <p:ext uri="{BB962C8B-B14F-4D97-AF65-F5344CB8AC3E}">
        <p14:creationId xmlns:p14="http://schemas.microsoft.com/office/powerpoint/2010/main" val="364818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Social Influence</a:t>
            </a:r>
          </a:p>
        </p:txBody>
      </p:sp>
      <p:sp>
        <p:nvSpPr>
          <p:cNvPr id="6" name="Content Placeholder 5"/>
          <p:cNvSpPr txBox="1">
            <a:spLocks/>
          </p:cNvSpPr>
          <p:nvPr/>
        </p:nvSpPr>
        <p:spPr bwMode="auto">
          <a:xfrm>
            <a:off x="1066800" y="1449185"/>
            <a:ext cx="403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18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buFont typeface="Arial" charset="0"/>
              <a:buNone/>
            </a:pPr>
            <a:r>
              <a:rPr lang="en-US" sz="3600" b="1" i="1" dirty="0">
                <a:solidFill>
                  <a:prstClr val="black"/>
                </a:solidFill>
              </a:rPr>
              <a:t>Persuasion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33600"/>
            <a:ext cx="6934200" cy="4008834"/>
          </a:xfrm>
          <a:prstGeom prst="rect">
            <a:avLst/>
          </a:prstGeom>
        </p:spPr>
      </p:pic>
    </p:spTree>
    <p:extLst>
      <p:ext uri="{BB962C8B-B14F-4D97-AF65-F5344CB8AC3E}">
        <p14:creationId xmlns:p14="http://schemas.microsoft.com/office/powerpoint/2010/main" val="3017198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Social Cognition</a:t>
            </a:r>
          </a:p>
        </p:txBody>
      </p:sp>
      <p:pic>
        <p:nvPicPr>
          <p:cNvPr id="2050" name="Picture 2"/>
          <p:cNvPicPr>
            <a:picLocks noGrp="1" noChangeAspect="1" noChangeArrowheads="1"/>
          </p:cNvPicPr>
          <p:nvPr>
            <p:ph sz="half" idx="1"/>
          </p:nvPr>
        </p:nvPicPr>
        <p:blipFill>
          <a:blip r:embed="rId3" cstate="print"/>
          <a:srcRect/>
          <a:stretch>
            <a:fillRect/>
          </a:stretch>
        </p:blipFill>
        <p:spPr bwMode="auto">
          <a:xfrm>
            <a:off x="1981200" y="1417638"/>
            <a:ext cx="5181600" cy="4831047"/>
          </a:xfrm>
          <a:prstGeom prst="rect">
            <a:avLst/>
          </a:prstGeom>
          <a:noFill/>
          <a:ln w="9525">
            <a:noFill/>
            <a:miter lim="800000"/>
            <a:headEnd/>
            <a:tailEnd/>
          </a:ln>
          <a:effectLst/>
        </p:spPr>
      </p:pic>
    </p:spTree>
    <p:extLst>
      <p:ext uri="{BB962C8B-B14F-4D97-AF65-F5344CB8AC3E}">
        <p14:creationId xmlns:p14="http://schemas.microsoft.com/office/powerpoint/2010/main" val="394111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04"/>
            <a:ext cx="8229600" cy="1143000"/>
          </a:xfrm>
        </p:spPr>
        <p:txBody>
          <a:bodyPr/>
          <a:lstStyle/>
          <a:p>
            <a:r>
              <a:rPr lang="en-US" b="1" u="sng" dirty="0">
                <a:solidFill>
                  <a:srgbClr val="00B0F0"/>
                </a:solidFill>
              </a:rPr>
              <a:t>CAT: One-Minute Paper</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25702"/>
            <a:ext cx="1505146" cy="1371600"/>
          </a:xfrm>
          <a:prstGeom prst="rect">
            <a:avLst/>
          </a:prstGeom>
        </p:spPr>
      </p:pic>
      <p:sp>
        <p:nvSpPr>
          <p:cNvPr id="6" name="Content Placeholder 7"/>
          <p:cNvSpPr>
            <a:spLocks noGrp="1"/>
          </p:cNvSpPr>
          <p:nvPr>
            <p:ph idx="1"/>
          </p:nvPr>
        </p:nvSpPr>
        <p:spPr>
          <a:xfrm>
            <a:off x="457200" y="1803400"/>
            <a:ext cx="8229600" cy="2298700"/>
          </a:xfrm>
        </p:spPr>
        <p:txBody>
          <a:bodyPr/>
          <a:lstStyle/>
          <a:p>
            <a:pPr>
              <a:buFont typeface="Wingdings" panose="05000000000000000000" pitchFamily="2" charset="2"/>
              <a:buChar char="§"/>
              <a:defRPr/>
            </a:pPr>
            <a:r>
              <a:rPr lang="en-US" dirty="0"/>
              <a:t>What was the most important thing you learned during this class?</a:t>
            </a:r>
          </a:p>
          <a:p>
            <a:pPr>
              <a:buFont typeface="Wingdings" panose="05000000000000000000" pitchFamily="2" charset="2"/>
              <a:buChar char="§"/>
              <a:defRPr/>
            </a:pPr>
            <a:r>
              <a:rPr lang="en-US" dirty="0"/>
              <a:t>What important question remains unanswered?</a:t>
            </a:r>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altLang="en-US" b="1" dirty="0"/>
          </a:p>
        </p:txBody>
      </p:sp>
    </p:spTree>
    <p:extLst>
      <p:ext uri="{BB962C8B-B14F-4D97-AF65-F5344CB8AC3E}">
        <p14:creationId xmlns:p14="http://schemas.microsoft.com/office/powerpoint/2010/main" val="2551968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3438064"/>
        </p:xfrm>
        <a:graphic>
          <a:graphicData uri="http://schemas.openxmlformats.org/drawingml/2006/table">
            <a:tbl>
              <a:tblPr/>
              <a:tblGrid>
                <a:gridCol w="508912">
                  <a:extLst>
                    <a:ext uri="{9D8B030D-6E8A-4147-A177-3AD203B41FA5}">
                      <a16:colId xmlns:a16="http://schemas.microsoft.com/office/drawing/2014/main" val="20000"/>
                    </a:ext>
                  </a:extLst>
                </a:gridCol>
                <a:gridCol w="5663288">
                  <a:extLst>
                    <a:ext uri="{9D8B030D-6E8A-4147-A177-3AD203B41FA5}">
                      <a16:colId xmlns:a16="http://schemas.microsoft.com/office/drawing/2014/main" val="20001"/>
                    </a:ext>
                  </a:extLst>
                </a:gridCol>
              </a:tblGrid>
              <a:tr h="326015">
                <a:tc>
                  <a:txBody>
                    <a:bodyPr/>
                    <a:lstStyle/>
                    <a:p>
                      <a:pPr algn="l" fontAlgn="b"/>
                      <a:r>
                        <a:rPr lang="en-US" sz="900" b="0" i="0" u="none" strike="noStrike" dirty="0">
                          <a:solidFill>
                            <a:schemeClr val="tx1"/>
                          </a:solidFill>
                          <a:effectLst/>
                          <a:latin typeface="Calibri"/>
                        </a:rPr>
                        <a:t>Slide 1</a:t>
                      </a:r>
                    </a:p>
                  </a:txBody>
                  <a:tcPr marL="3493" marR="3493" marT="3492" marB="0" anchor="b">
                    <a:lnL>
                      <a:noFill/>
                    </a:lnL>
                    <a:lnR>
                      <a:noFill/>
                    </a:lnR>
                    <a:lnT>
                      <a:noFill/>
                    </a:lnT>
                    <a:lnB>
                      <a:noFill/>
                    </a:lnB>
                  </a:tcPr>
                </a:tc>
                <a:tc>
                  <a:txBody>
                    <a:bodyPr/>
                    <a:lstStyle/>
                    <a:p>
                      <a:pPr algn="l" fontAlgn="b"/>
                      <a:r>
                        <a:rPr lang="en-US" sz="900" b="0" i="0" u="none" strike="noStrike" baseline="0" dirty="0">
                          <a:solidFill>
                            <a:schemeClr val="tx1"/>
                          </a:solidFill>
                          <a:effectLst/>
                          <a:latin typeface="+mn-lt"/>
                        </a:rPr>
                        <a:t>Photo Credit: Mirroring Effect. Noba Project. </a:t>
                      </a:r>
                      <a:r>
                        <a:rPr lang="en-US" sz="900" b="0" i="0" u="none" strike="noStrike" baseline="0" dirty="0">
                          <a:solidFill>
                            <a:srgbClr val="00B050"/>
                          </a:solidFill>
                          <a:effectLst/>
                          <a:latin typeface="+mn-lt"/>
                        </a:rPr>
                        <a:t>https://creativecommons.org/licenses/by-nc-sa/4.0/deed.en_US</a:t>
                      </a:r>
                    </a:p>
                  </a:txBody>
                  <a:tcPr marL="3493" marR="3493" marT="3492" marB="0" anchor="b">
                    <a:lnL>
                      <a:noFill/>
                    </a:lnL>
                    <a:lnR>
                      <a:noFill/>
                    </a:lnR>
                    <a:lnT>
                      <a:noFill/>
                    </a:lnT>
                    <a:lnB>
                      <a:noFill/>
                    </a:lnB>
                  </a:tcPr>
                </a:tc>
                <a:extLst>
                  <a:ext uri="{0D108BD9-81ED-4DB2-BD59-A6C34878D82A}">
                    <a16:rowId xmlns:a16="http://schemas.microsoft.com/office/drawing/2014/main" val="10000"/>
                  </a:ext>
                </a:extLst>
              </a:tr>
              <a:tr h="414972">
                <a:tc>
                  <a:txBody>
                    <a:bodyPr/>
                    <a:lstStyle/>
                    <a:p>
                      <a:pPr algn="l" fontAlgn="b"/>
                      <a:r>
                        <a:rPr lang="en-US" sz="900" b="0" i="0" u="none" strike="noStrike" dirty="0">
                          <a:solidFill>
                            <a:schemeClr val="tx1"/>
                          </a:solidFill>
                          <a:effectLst/>
                          <a:latin typeface="Calibri"/>
                        </a:rPr>
                        <a:t>Slide 3</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a:t>
                      </a:r>
                      <a:r>
                        <a:rPr lang="en-US" sz="900" b="0" i="0" u="none" strike="noStrike" dirty="0" err="1">
                          <a:solidFill>
                            <a:schemeClr val="tx1"/>
                          </a:solidFill>
                          <a:effectLst/>
                          <a:latin typeface="+mn-lt"/>
                        </a:rPr>
                        <a:t>Skellig</a:t>
                      </a:r>
                      <a:r>
                        <a:rPr lang="en-US" sz="900" b="0" i="0" u="none" strike="noStrike" dirty="0">
                          <a:solidFill>
                            <a:schemeClr val="tx1"/>
                          </a:solidFill>
                          <a:effectLst/>
                          <a:latin typeface="+mn-lt"/>
                        </a:rPr>
                        <a:t> Michael's </a:t>
                      </a:r>
                      <a:r>
                        <a:rPr lang="en-US" sz="900" b="0" i="0" u="none" strike="noStrike" dirty="0" err="1">
                          <a:solidFill>
                            <a:schemeClr val="tx1"/>
                          </a:solidFill>
                          <a:effectLst/>
                          <a:latin typeface="+mn-lt"/>
                        </a:rPr>
                        <a:t>behive</a:t>
                      </a:r>
                      <a:r>
                        <a:rPr lang="en-US" sz="900" b="0" i="0" u="none" strike="noStrike" dirty="0">
                          <a:solidFill>
                            <a:schemeClr val="tx1"/>
                          </a:solidFill>
                          <a:effectLst/>
                          <a:latin typeface="+mn-lt"/>
                        </a:rPr>
                        <a:t> huts, Ireland. Right - Cell F, left - Cell E Rob Burke </a:t>
                      </a:r>
                      <a:r>
                        <a:rPr lang="en-US" sz="900" b="0" i="0" u="none" strike="noStrike" dirty="0">
                          <a:solidFill>
                            <a:srgbClr val="00B050"/>
                          </a:solidFill>
                          <a:effectLst/>
                          <a:latin typeface="+mn-lt"/>
                        </a:rPr>
                        <a:t>https://commons.wikimedia.org/wiki/File:Skellig_Michael_-_cell_E_and_F.jpg#/media/File:Skellig_Michael_-_cell_E_and_F.jpg</a:t>
                      </a:r>
                      <a:r>
                        <a:rPr lang="en-US" sz="900" b="0" i="0" u="none" strike="noStrike" baseline="0" dirty="0">
                          <a:solidFill>
                            <a:srgbClr val="00B050"/>
                          </a:solidFill>
                          <a:effectLst/>
                          <a:latin typeface="+mn-lt"/>
                        </a:rPr>
                        <a:t> https://creativecommons.org/licenses/by-sa/2.0/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1"/>
                  </a:ext>
                </a:extLst>
              </a:tr>
              <a:tr h="326015">
                <a:tc>
                  <a:txBody>
                    <a:bodyPr/>
                    <a:lstStyle/>
                    <a:p>
                      <a:pPr algn="l" fontAlgn="b"/>
                      <a:r>
                        <a:rPr lang="en-US" sz="900" b="0" i="0" u="none" strike="noStrike" dirty="0">
                          <a:solidFill>
                            <a:schemeClr val="tx1"/>
                          </a:solidFill>
                          <a:effectLst/>
                          <a:latin typeface="Calibri"/>
                        </a:rPr>
                        <a:t>Slide 5 </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Greek letter Psi Niki K </a:t>
                      </a:r>
                      <a:r>
                        <a:rPr lang="en-US" sz="900" b="0" i="0" u="none" strike="noStrike" dirty="0">
                          <a:solidFill>
                            <a:srgbClr val="00B050"/>
                          </a:solidFill>
                          <a:effectLst/>
                          <a:latin typeface="+mn-lt"/>
                        </a:rPr>
                        <a:t>https://commons.wikimedia.org/wiki/File:Psi2.png#/media/File:Psi2.png </a:t>
                      </a:r>
                      <a:r>
                        <a:rPr lang="en-US" sz="900" b="0" i="0" u="none" strike="noStrike" dirty="0">
                          <a:solidFill>
                            <a:schemeClr val="tx1"/>
                          </a:solidFill>
                          <a:effectLst/>
                          <a:latin typeface="+mn-lt"/>
                        </a:rPr>
                        <a:t>Public Domain</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2"/>
                  </a:ext>
                </a:extLst>
              </a:tr>
              <a:tr h="326015">
                <a:tc>
                  <a:txBody>
                    <a:bodyPr/>
                    <a:lstStyle/>
                    <a:p>
                      <a:pPr algn="l" fontAlgn="b"/>
                      <a:r>
                        <a:rPr lang="en-US" sz="900" b="0" i="0" u="none" strike="noStrike" dirty="0">
                          <a:solidFill>
                            <a:schemeClr val="tx1"/>
                          </a:solidFill>
                          <a:effectLst/>
                          <a:latin typeface="Calibri"/>
                        </a:rPr>
                        <a:t>Slide 6</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Table Credit:</a:t>
                      </a:r>
                      <a:r>
                        <a:rPr lang="en-US" sz="900" b="0" i="0" u="none" strike="noStrike" baseline="0" dirty="0">
                          <a:solidFill>
                            <a:schemeClr val="tx1"/>
                          </a:solidFill>
                          <a:effectLst/>
                          <a:latin typeface="Calibri"/>
                        </a:rPr>
                        <a:t> </a:t>
                      </a:r>
                      <a:r>
                        <a:rPr lang="en-US" sz="900" b="0" i="0" u="none" strike="noStrike" baseline="0" dirty="0">
                          <a:solidFill>
                            <a:schemeClr val="tx1"/>
                          </a:solidFill>
                          <a:effectLst/>
                          <a:latin typeface="+mn-lt"/>
                        </a:rPr>
                        <a:t>Adapted from: Holmes, T. H., &amp; </a:t>
                      </a:r>
                      <a:r>
                        <a:rPr lang="en-US" sz="900" b="0" i="0" u="none" strike="noStrike" baseline="0" dirty="0" err="1">
                          <a:solidFill>
                            <a:schemeClr val="tx1"/>
                          </a:solidFill>
                          <a:effectLst/>
                          <a:latin typeface="+mn-lt"/>
                        </a:rPr>
                        <a:t>Rahe</a:t>
                      </a:r>
                      <a:r>
                        <a:rPr lang="en-US" sz="900" b="0" i="0" u="none" strike="noStrike" baseline="0" dirty="0">
                          <a:solidFill>
                            <a:schemeClr val="tx1"/>
                          </a:solidFill>
                          <a:effectLst/>
                          <a:latin typeface="+mn-lt"/>
                        </a:rPr>
                        <a:t>, R. H. (1967). The social readjustment rating scale. Journal of Psychosomatic Research, 11(2), 213-218.</a:t>
                      </a:r>
                    </a:p>
                  </a:txBody>
                  <a:tcPr marL="3493" marR="3493" marT="3492" marB="0" anchor="b">
                    <a:lnL>
                      <a:noFill/>
                    </a:lnL>
                    <a:lnR>
                      <a:noFill/>
                    </a:lnR>
                    <a:lnT>
                      <a:noFill/>
                    </a:lnT>
                    <a:lnB>
                      <a:noFill/>
                    </a:lnB>
                  </a:tcPr>
                </a:tc>
                <a:extLst>
                  <a:ext uri="{0D108BD9-81ED-4DB2-BD59-A6C34878D82A}">
                    <a16:rowId xmlns:a16="http://schemas.microsoft.com/office/drawing/2014/main" val="10003"/>
                  </a:ext>
                </a:extLst>
              </a:tr>
              <a:tr h="326015">
                <a:tc>
                  <a:txBody>
                    <a:bodyPr/>
                    <a:lstStyle/>
                    <a:p>
                      <a:pPr algn="l" fontAlgn="b"/>
                      <a:r>
                        <a:rPr lang="en-US" sz="900" b="0" i="0" u="none" strike="noStrike" dirty="0">
                          <a:solidFill>
                            <a:schemeClr val="tx1"/>
                          </a:solidFill>
                          <a:effectLst/>
                          <a:latin typeface="Calibri"/>
                        </a:rPr>
                        <a:t>Slide 8</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 Credit: Social Psychology Research in Action. Noba Project</a:t>
                      </a:r>
                      <a:r>
                        <a:rPr lang="en-US" sz="900" b="0" i="0" u="none" strike="noStrike" dirty="0">
                          <a:solidFill>
                            <a:schemeClr val="tx1"/>
                          </a:solidFill>
                          <a:effectLst/>
                          <a:latin typeface="+mn-lt"/>
                        </a:rPr>
                        <a:t>. </a:t>
                      </a:r>
                      <a:r>
                        <a:rPr lang="en-US" sz="900" b="0" i="0" u="none" strike="noStrike" dirty="0">
                          <a:solidFill>
                            <a:srgbClr val="00B050"/>
                          </a:solidFill>
                          <a:effectLst/>
                          <a:latin typeface="+mn-lt"/>
                        </a:rPr>
                        <a:t>https://creativecommons.org/licenses/by-nc-sa/4.0/deed.en_US</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4"/>
                  </a:ext>
                </a:extLst>
              </a:tr>
              <a:tr h="326015">
                <a:tc>
                  <a:txBody>
                    <a:bodyPr/>
                    <a:lstStyle/>
                    <a:p>
                      <a:pPr algn="l" fontAlgn="b"/>
                      <a:r>
                        <a:rPr lang="en-US" sz="900" b="0" i="0" u="none" strike="noStrike" dirty="0">
                          <a:solidFill>
                            <a:schemeClr val="tx1"/>
                          </a:solidFill>
                          <a:effectLst/>
                          <a:latin typeface="Calibri"/>
                        </a:rPr>
                        <a:t>Slide 9</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Image</a:t>
                      </a:r>
                      <a:r>
                        <a:rPr lang="en-US" sz="900" b="0" i="0" u="none" strike="noStrike" baseline="0" dirty="0">
                          <a:solidFill>
                            <a:schemeClr val="tx1"/>
                          </a:solidFill>
                          <a:effectLst/>
                          <a:latin typeface="Calibri"/>
                        </a:rPr>
                        <a:t> Credit: Levels of Analysis in Social Psychology. Noba Project</a:t>
                      </a:r>
                      <a:r>
                        <a:rPr lang="en-US" sz="900" b="0" i="0" u="none" strike="noStrike" baseline="0" dirty="0">
                          <a:solidFill>
                            <a:schemeClr val="tx1"/>
                          </a:solidFill>
                          <a:effectLst/>
                          <a:latin typeface="+mn-lt"/>
                        </a:rPr>
                        <a:t>. </a:t>
                      </a:r>
                      <a:r>
                        <a:rPr lang="en-US" sz="900" b="0" i="0" u="none" strike="noStrike" baseline="0" dirty="0">
                          <a:solidFill>
                            <a:srgbClr val="00B050"/>
                          </a:solidFill>
                          <a:effectLst/>
                          <a:latin typeface="+mn-lt"/>
                        </a:rPr>
                        <a:t>https://creativecommons.org/licenses/by-nc-sa/4.0/deed.en_US</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5"/>
                  </a:ext>
                </a:extLst>
              </a:tr>
              <a:tr h="326015">
                <a:tc>
                  <a:txBody>
                    <a:bodyPr/>
                    <a:lstStyle/>
                    <a:p>
                      <a:pPr algn="l" fontAlgn="b"/>
                      <a:r>
                        <a:rPr lang="en-US" sz="900" b="0" i="0" u="none" strike="noStrike" dirty="0">
                          <a:solidFill>
                            <a:schemeClr val="tx1"/>
                          </a:solidFill>
                          <a:effectLst/>
                          <a:latin typeface="Calibri"/>
                        </a:rPr>
                        <a:t>Slide 10 </a:t>
                      </a:r>
                    </a:p>
                  </a:txBody>
                  <a:tcPr marL="3493" marR="3493" marT="3492" marB="0" anchor="b">
                    <a:lnL>
                      <a:noFill/>
                    </a:lnL>
                    <a:lnR>
                      <a:noFill/>
                    </a:lnR>
                    <a:lnT>
                      <a:noFill/>
                    </a:lnT>
                    <a:lnB>
                      <a:noFill/>
                    </a:lnB>
                  </a:tcPr>
                </a:tc>
                <a:tc>
                  <a:txBody>
                    <a:bodyPr/>
                    <a:lstStyle/>
                    <a:p>
                      <a:pPr algn="l" fontAlgn="b"/>
                      <a:r>
                        <a:rPr lang="pt-BR" sz="900" b="0" i="0" u="none" strike="noStrike" dirty="0">
                          <a:solidFill>
                            <a:schemeClr val="tx1"/>
                          </a:solidFill>
                          <a:effectLst/>
                          <a:latin typeface="+mn-lt"/>
                        </a:rPr>
                        <a:t>Photo Credit: Eyes Pedro Ribeiro Simões </a:t>
                      </a:r>
                      <a:r>
                        <a:rPr lang="pt-BR" sz="900" b="0" i="0" u="none" strike="noStrike" dirty="0">
                          <a:solidFill>
                            <a:srgbClr val="00B050"/>
                          </a:solidFill>
                          <a:effectLst/>
                          <a:latin typeface="+mn-lt"/>
                        </a:rPr>
                        <a:t>https://www.flickr.com/photos/46944516@N00/5155333138/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6"/>
                  </a:ext>
                </a:extLst>
              </a:tr>
              <a:tr h="326015">
                <a:tc>
                  <a:txBody>
                    <a:bodyPr/>
                    <a:lstStyle/>
                    <a:p>
                      <a:pPr algn="l" fontAlgn="b"/>
                      <a:r>
                        <a:rPr lang="en-US" sz="900" b="0" i="0" u="none" strike="noStrike" dirty="0">
                          <a:solidFill>
                            <a:schemeClr val="tx1"/>
                          </a:solidFill>
                          <a:effectLst/>
                          <a:latin typeface="Calibri"/>
                        </a:rPr>
                        <a:t>Slide 12</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Image Credit:</a:t>
                      </a:r>
                      <a:r>
                        <a:rPr lang="en-US" sz="900" b="0" i="0" u="none" strike="noStrike" baseline="0" dirty="0">
                          <a:solidFill>
                            <a:schemeClr val="tx1"/>
                          </a:solidFill>
                          <a:effectLst/>
                          <a:latin typeface="+mn-lt"/>
                        </a:rPr>
                        <a:t> </a:t>
                      </a:r>
                      <a:r>
                        <a:rPr lang="en-US" sz="900" b="0" i="0" u="none" strike="noStrike" dirty="0">
                          <a:solidFill>
                            <a:schemeClr val="tx1"/>
                          </a:solidFill>
                          <a:effectLst/>
                          <a:latin typeface="+mn-lt"/>
                        </a:rPr>
                        <a:t>Martinez, A. M., &amp; </a:t>
                      </a:r>
                      <a:r>
                        <a:rPr lang="en-US" sz="900" b="0" i="0" u="none" strike="noStrike" dirty="0" err="1">
                          <a:solidFill>
                            <a:schemeClr val="tx1"/>
                          </a:solidFill>
                          <a:effectLst/>
                          <a:latin typeface="+mn-lt"/>
                        </a:rPr>
                        <a:t>Benavente</a:t>
                      </a:r>
                      <a:r>
                        <a:rPr lang="en-US" sz="900" b="0" i="0" u="none" strike="noStrike" dirty="0">
                          <a:solidFill>
                            <a:schemeClr val="tx1"/>
                          </a:solidFill>
                          <a:effectLst/>
                          <a:latin typeface="+mn-lt"/>
                        </a:rPr>
                        <a:t>, R. (1998). The AR face database, CVC Tech. Report #24.</a:t>
                      </a:r>
                      <a:endParaRPr lang="en-US" sz="9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7"/>
                  </a:ext>
                </a:extLst>
              </a:tr>
              <a:tr h="414972">
                <a:tc>
                  <a:txBody>
                    <a:bodyPr/>
                    <a:lstStyle/>
                    <a:p>
                      <a:pPr algn="l" fontAlgn="b"/>
                      <a:r>
                        <a:rPr lang="en-US" sz="900" b="0" i="0" u="none" strike="noStrike" dirty="0">
                          <a:solidFill>
                            <a:schemeClr val="tx1"/>
                          </a:solidFill>
                          <a:effectLst/>
                          <a:latin typeface="Calibri"/>
                        </a:rPr>
                        <a:t>Slide 13 </a:t>
                      </a:r>
                    </a:p>
                  </a:txBody>
                  <a:tcPr marL="3493" marR="3493" marT="3492" marB="0" anchor="b">
                    <a:lnL>
                      <a:noFill/>
                    </a:lnL>
                    <a:lnR>
                      <a:noFill/>
                    </a:lnR>
                    <a:lnT>
                      <a:noFill/>
                    </a:lnT>
                    <a:lnB>
                      <a:noFill/>
                    </a:lnB>
                  </a:tcPr>
                </a:tc>
                <a:tc>
                  <a:txBody>
                    <a:bodyPr/>
                    <a:lstStyle/>
                    <a:p>
                      <a:pPr algn="l" fontAlgn="b"/>
                      <a:endParaRPr lang="en-US" sz="900" b="0" i="0" u="none" strike="noStrike" dirty="0">
                        <a:solidFill>
                          <a:schemeClr val="tx1"/>
                        </a:solidFill>
                        <a:effectLst/>
                        <a:latin typeface="Calibri"/>
                      </a:endParaRPr>
                    </a:p>
                    <a:p>
                      <a:pPr algn="l" fontAlgn="b"/>
                      <a:r>
                        <a:rPr lang="en-US" sz="900" b="0" i="0" u="none" strike="noStrike" dirty="0">
                          <a:solidFill>
                            <a:schemeClr val="tx1"/>
                          </a:solidFill>
                          <a:effectLst/>
                          <a:latin typeface="Calibri"/>
                        </a:rPr>
                        <a:t>Image Credit: Created using </a:t>
                      </a:r>
                      <a:r>
                        <a:rPr lang="en-US" sz="900" b="0" i="0" u="none" strike="noStrike" dirty="0">
                          <a:solidFill>
                            <a:schemeClr val="tx1"/>
                          </a:solidFill>
                          <a:effectLst/>
                          <a:latin typeface="+mn-lt"/>
                        </a:rPr>
                        <a:t>information from: Pew Research Center. (2013). Section 1: How Generations Have Changed. Retrieved from: </a:t>
                      </a:r>
                      <a:r>
                        <a:rPr lang="en-US" sz="900" b="0" i="0" u="none" strike="noStrike" dirty="0">
                          <a:solidFill>
                            <a:srgbClr val="00B050"/>
                          </a:solidFill>
                          <a:effectLst/>
                          <a:latin typeface="+mn-lt"/>
                        </a:rPr>
                        <a:t>http://www.people-press.org/2011/11/03/section-1-how-generations-have-changed/</a:t>
                      </a:r>
                    </a:p>
                  </a:txBody>
                  <a:tcPr marL="3493" marR="3493" marT="3492" marB="0" anchor="b">
                    <a:lnL>
                      <a:noFill/>
                    </a:lnL>
                    <a:lnR>
                      <a:noFill/>
                    </a:lnR>
                    <a:lnT>
                      <a:noFill/>
                    </a:lnT>
                    <a:lnB>
                      <a:noFill/>
                    </a:lnB>
                  </a:tcPr>
                </a:tc>
                <a:extLst>
                  <a:ext uri="{0D108BD9-81ED-4DB2-BD59-A6C34878D82A}">
                    <a16:rowId xmlns:a16="http://schemas.microsoft.com/office/drawing/2014/main" val="10008"/>
                  </a:ext>
                </a:extLst>
              </a:tr>
              <a:tr h="326015">
                <a:tc>
                  <a:txBody>
                    <a:bodyPr/>
                    <a:lstStyle/>
                    <a:p>
                      <a:pPr algn="l" fontAlgn="b"/>
                      <a:r>
                        <a:rPr lang="en-US" sz="900" b="0" i="0" u="none" strike="noStrike" dirty="0">
                          <a:solidFill>
                            <a:schemeClr val="tx1"/>
                          </a:solidFill>
                          <a:effectLst/>
                          <a:latin typeface="Calibri"/>
                        </a:rPr>
                        <a:t>Slide 14</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Image Credit:</a:t>
                      </a:r>
                      <a:r>
                        <a:rPr lang="en-US" sz="900" b="0" i="0" u="none" strike="noStrike" baseline="0" dirty="0">
                          <a:solidFill>
                            <a:schemeClr val="tx1"/>
                          </a:solidFill>
                          <a:effectLst/>
                          <a:latin typeface="Calibri"/>
                        </a:rPr>
                        <a:t> Created using information from: Wikipedia. (2016). Sri Lankan Civil War. </a:t>
                      </a:r>
                      <a:r>
                        <a:rPr lang="en-US" sz="900" b="0" i="0" u="none" strike="noStrike" baseline="0" dirty="0">
                          <a:solidFill>
                            <a:schemeClr val="tx1"/>
                          </a:solidFill>
                          <a:effectLst/>
                          <a:latin typeface="+mn-lt"/>
                        </a:rPr>
                        <a:t>Retrieved from: </a:t>
                      </a:r>
                      <a:r>
                        <a:rPr lang="en-US" sz="900" b="0" i="0" u="none" strike="noStrike" baseline="0" dirty="0">
                          <a:solidFill>
                            <a:srgbClr val="00B050"/>
                          </a:solidFill>
                          <a:effectLst/>
                          <a:latin typeface="+mn-lt"/>
                        </a:rPr>
                        <a:t>https://en.wikipedia.org/wiki/Sri_Lankan_Civil_War </a:t>
                      </a:r>
                    </a:p>
                  </a:txBody>
                  <a:tcPr marL="3493" marR="3493" marT="3492" marB="0" anchor="b">
                    <a:lnL>
                      <a:noFill/>
                    </a:lnL>
                    <a:lnR>
                      <a:noFill/>
                    </a:lnR>
                    <a:lnT>
                      <a:noFill/>
                    </a:lnT>
                    <a:lnB>
                      <a:noFill/>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33965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978045"/>
        </p:xfrm>
        <a:graphic>
          <a:graphicData uri="http://schemas.openxmlformats.org/drawingml/2006/table">
            <a:tbl>
              <a:tblPr/>
              <a:tblGrid>
                <a:gridCol w="508912">
                  <a:extLst>
                    <a:ext uri="{9D8B030D-6E8A-4147-A177-3AD203B41FA5}">
                      <a16:colId xmlns:a16="http://schemas.microsoft.com/office/drawing/2014/main" val="20000"/>
                    </a:ext>
                  </a:extLst>
                </a:gridCol>
                <a:gridCol w="5663288">
                  <a:extLst>
                    <a:ext uri="{9D8B030D-6E8A-4147-A177-3AD203B41FA5}">
                      <a16:colId xmlns:a16="http://schemas.microsoft.com/office/drawing/2014/main" val="20001"/>
                    </a:ext>
                  </a:extLst>
                </a:gridCol>
              </a:tblGrid>
              <a:tr h="326015">
                <a:tc>
                  <a:txBody>
                    <a:bodyPr/>
                    <a:lstStyle/>
                    <a:p>
                      <a:pPr algn="l" fontAlgn="b"/>
                      <a:r>
                        <a:rPr lang="en-US" sz="900" b="0" i="0" u="none" strike="noStrike" dirty="0">
                          <a:solidFill>
                            <a:schemeClr val="tx1"/>
                          </a:solidFill>
                          <a:effectLst/>
                          <a:latin typeface="Calibri"/>
                        </a:rPr>
                        <a:t>Slide 15</a:t>
                      </a:r>
                    </a:p>
                  </a:txBody>
                  <a:tcPr marL="3493" marR="3493" marT="3492" marB="0" anchor="b">
                    <a:lnL>
                      <a:noFill/>
                    </a:lnL>
                    <a:lnR>
                      <a:noFill/>
                    </a:lnR>
                    <a:lnT>
                      <a:noFill/>
                    </a:lnT>
                    <a:lnB>
                      <a:noFill/>
                    </a:lnB>
                  </a:tcPr>
                </a:tc>
                <a:tc>
                  <a:txBody>
                    <a:bodyPr/>
                    <a:lstStyle/>
                    <a:p>
                      <a:pPr algn="l" fontAlgn="b"/>
                      <a:r>
                        <a:rPr lang="en-US" sz="900" b="0" i="0" u="none" strike="noStrike" baseline="0" dirty="0">
                          <a:solidFill>
                            <a:schemeClr val="tx1"/>
                          </a:solidFill>
                          <a:effectLst/>
                          <a:latin typeface="+mn-lt"/>
                        </a:rPr>
                        <a:t>Photo Credit: Coca-Cola-Rio-de-Janeiro-Olympics-2016---Straw-Relay-Coca-Cola-Green-Debut---news-stand José </a:t>
                      </a:r>
                      <a:r>
                        <a:rPr lang="en-US" sz="900" b="0" i="0" u="none" strike="noStrike" baseline="0" dirty="0" err="1">
                          <a:solidFill>
                            <a:schemeClr val="tx1"/>
                          </a:solidFill>
                          <a:effectLst/>
                          <a:latin typeface="+mn-lt"/>
                        </a:rPr>
                        <a:t>Roitberg</a:t>
                      </a:r>
                      <a:r>
                        <a:rPr lang="en-US" sz="900" b="0" i="0" u="none" strike="noStrike" baseline="0" dirty="0">
                          <a:solidFill>
                            <a:schemeClr val="tx1"/>
                          </a:solidFill>
                          <a:effectLst/>
                          <a:latin typeface="+mn-lt"/>
                        </a:rPr>
                        <a:t> </a:t>
                      </a:r>
                      <a:r>
                        <a:rPr lang="en-US" sz="900" b="0" i="0" u="none" strike="noStrike" baseline="0" dirty="0">
                          <a:solidFill>
                            <a:srgbClr val="00B050"/>
                          </a:solidFill>
                          <a:effectLst/>
                          <a:latin typeface="+mn-lt"/>
                        </a:rPr>
                        <a:t>https://www.flickr.com/photos/8136098@N05/28092343240 https://creativecommons.org/licenses/by-nc-nd/2.0/</a:t>
                      </a:r>
                    </a:p>
                  </a:txBody>
                  <a:tcPr marL="3493" marR="3493" marT="3492" marB="0" anchor="b">
                    <a:lnL>
                      <a:noFill/>
                    </a:lnL>
                    <a:lnR>
                      <a:noFill/>
                    </a:lnR>
                    <a:lnT>
                      <a:noFill/>
                    </a:lnT>
                    <a:lnB>
                      <a:noFill/>
                    </a:lnB>
                  </a:tcPr>
                </a:tc>
                <a:extLst>
                  <a:ext uri="{0D108BD9-81ED-4DB2-BD59-A6C34878D82A}">
                    <a16:rowId xmlns:a16="http://schemas.microsoft.com/office/drawing/2014/main" val="10000"/>
                  </a:ext>
                </a:extLst>
              </a:tr>
              <a:tr h="326015">
                <a:tc>
                  <a:txBody>
                    <a:bodyPr/>
                    <a:lstStyle/>
                    <a:p>
                      <a:pPr algn="l" fontAlgn="b"/>
                      <a:r>
                        <a:rPr lang="en-US" sz="900" b="0" i="0" u="none" strike="noStrike" dirty="0">
                          <a:solidFill>
                            <a:schemeClr val="tx1"/>
                          </a:solidFill>
                          <a:effectLst/>
                          <a:latin typeface="Calibri"/>
                        </a:rPr>
                        <a:t>Slide 16</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Couple in love Pedro Ribeiro </a:t>
                      </a:r>
                      <a:r>
                        <a:rPr lang="en-US" sz="900" b="0" i="0" u="none" strike="noStrike" dirty="0" err="1">
                          <a:solidFill>
                            <a:schemeClr val="tx1"/>
                          </a:solidFill>
                          <a:effectLst/>
                          <a:latin typeface="+mn-lt"/>
                        </a:rPr>
                        <a:t>Simões</a:t>
                      </a:r>
                      <a:r>
                        <a:rPr lang="en-US" sz="900" b="0" i="0" u="none" strike="noStrike" dirty="0">
                          <a:solidFill>
                            <a:schemeClr val="tx1"/>
                          </a:solidFill>
                          <a:effectLst/>
                          <a:latin typeface="+mn-lt"/>
                        </a:rPr>
                        <a:t> </a:t>
                      </a:r>
                      <a:r>
                        <a:rPr lang="en-US" sz="900" b="0" i="0" u="none" strike="noStrike" dirty="0">
                          <a:solidFill>
                            <a:srgbClr val="00B050"/>
                          </a:solidFill>
                          <a:effectLst/>
                          <a:latin typeface="+mn-lt"/>
                        </a:rPr>
                        <a:t>https://www.flickr.com/photos/pedrosimoes7/347889430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1"/>
                  </a:ext>
                </a:extLst>
              </a:tr>
              <a:tr h="326015">
                <a:tc>
                  <a:txBody>
                    <a:bodyPr/>
                    <a:lstStyle/>
                    <a:p>
                      <a:pPr algn="l" fontAlgn="b"/>
                      <a:r>
                        <a:rPr lang="en-US" sz="900" b="0" i="0" u="none" strike="noStrike" dirty="0">
                          <a:solidFill>
                            <a:schemeClr val="tx1"/>
                          </a:solidFill>
                          <a:effectLst/>
                          <a:latin typeface="Calibri"/>
                        </a:rPr>
                        <a:t>Slide 17</a:t>
                      </a:r>
                    </a:p>
                  </a:txBody>
                  <a:tcPr marL="3493" marR="3493" marT="3492" marB="0" anchor="b">
                    <a:lnL>
                      <a:noFill/>
                    </a:lnL>
                    <a:lnR>
                      <a:noFill/>
                    </a:lnR>
                    <a:lnT>
                      <a:noFill/>
                    </a:lnT>
                    <a:lnB>
                      <a:noFill/>
                    </a:lnB>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a:solidFill>
                            <a:schemeClr val="tx1"/>
                          </a:solidFill>
                          <a:effectLst/>
                          <a:latin typeface="Calibri"/>
                        </a:rPr>
                        <a:t>Photo Credit: </a:t>
                      </a:r>
                      <a:r>
                        <a:rPr lang="en-US" sz="900" b="0" i="0" u="none" strike="noStrike" dirty="0">
                          <a:solidFill>
                            <a:schemeClr val="tx1"/>
                          </a:solidFill>
                          <a:effectLst/>
                          <a:latin typeface="+mn-lt"/>
                        </a:rPr>
                        <a:t>Photo Credit: Illustrated silhouette of a black cat nehtaeh79 </a:t>
                      </a:r>
                      <a:r>
                        <a:rPr lang="en-US" sz="900" b="0" i="0" u="none" strike="noStrike" dirty="0">
                          <a:solidFill>
                            <a:srgbClr val="00B050"/>
                          </a:solidFill>
                          <a:effectLst/>
                          <a:latin typeface="+mn-lt"/>
                        </a:rPr>
                        <a:t>http://www.freestockphotos.biz/stockphoto/16624 http://creativecommons.org/publicdomain/zero/1.0/</a:t>
                      </a:r>
                    </a:p>
                  </a:txBody>
                  <a:tcPr marL="3493" marR="3493" marT="3492" marB="0" anchor="b">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3093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1524000"/>
            <a:ext cx="8229600" cy="5334000"/>
          </a:xfrm>
        </p:spPr>
        <p:txBody>
          <a:bodyPr>
            <a:normAutofit/>
          </a:bodyPr>
          <a:lstStyle/>
          <a:p>
            <a:pPr lvl="0">
              <a:lnSpc>
                <a:spcPct val="114000"/>
              </a:lnSpc>
              <a:buNone/>
            </a:pPr>
            <a:r>
              <a:rPr lang="en-GB" dirty="0"/>
              <a:t>1. </a:t>
            </a:r>
            <a:r>
              <a:rPr lang="en-US" dirty="0"/>
              <a:t>Define social psychology and understand how it is different from other areas of psychology.</a:t>
            </a:r>
          </a:p>
          <a:p>
            <a:pPr lvl="0">
              <a:lnSpc>
                <a:spcPct val="114000"/>
              </a:lnSpc>
              <a:buNone/>
            </a:pPr>
            <a:r>
              <a:rPr lang="en-US" dirty="0"/>
              <a:t>2. Understand “levels of analysis” and why this concept is important to science.</a:t>
            </a:r>
          </a:p>
          <a:p>
            <a:pPr lvl="0">
              <a:lnSpc>
                <a:spcPct val="114000"/>
              </a:lnSpc>
              <a:buNone/>
            </a:pPr>
            <a:r>
              <a:rPr lang="en-US" dirty="0"/>
              <a:t>3. List at least three major areas of study in social psychology.</a:t>
            </a:r>
          </a:p>
          <a:p>
            <a:pPr lvl="0">
              <a:lnSpc>
                <a:spcPct val="114000"/>
              </a:lnSpc>
              <a:buNone/>
            </a:pPr>
            <a:r>
              <a:rPr lang="en-US" dirty="0"/>
              <a:t>4. Define the “need to belong”.</a:t>
            </a:r>
          </a:p>
          <a:p>
            <a:pPr>
              <a:buNone/>
            </a:pPr>
            <a:endParaRPr lang="en-US" dirty="0"/>
          </a:p>
          <a:p>
            <a:pPr>
              <a:buNone/>
            </a:pPr>
            <a:endParaRPr lang="en-US" dirty="0"/>
          </a:p>
        </p:txBody>
      </p:sp>
      <p:sp>
        <p:nvSpPr>
          <p:cNvPr id="6" name="Title 1"/>
          <p:cNvSpPr>
            <a:spLocks noGrp="1"/>
          </p:cNvSpPr>
          <p:nvPr>
            <p:ph type="title"/>
          </p:nvPr>
        </p:nvSpPr>
        <p:spPr>
          <a:xfrm>
            <a:off x="457200" y="274638"/>
            <a:ext cx="8229600" cy="1143000"/>
          </a:xfrm>
        </p:spPr>
        <p:txBody>
          <a:bodyPr/>
          <a:lstStyle/>
          <a:p>
            <a:r>
              <a:rPr lang="en-US" altLang="en-US" b="1" u="sng" dirty="0">
                <a:ea typeface="MS PGothic" charset="-128"/>
              </a:rPr>
              <a:t>Learning Objectives</a:t>
            </a:r>
            <a:endParaRPr lang="en-US" altLang="en-US" dirty="0">
              <a:ea typeface="MS PGothic" charset="-128"/>
            </a:endParaRPr>
          </a:p>
        </p:txBody>
      </p:sp>
    </p:spTree>
    <p:extLst>
      <p:ext uri="{BB962C8B-B14F-4D97-AF65-F5344CB8AC3E}">
        <p14:creationId xmlns:p14="http://schemas.microsoft.com/office/powerpoint/2010/main" val="329317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eaLnBrk="1" hangingPunct="1"/>
            <a:r>
              <a:rPr lang="en-US" b="1" u="sng" dirty="0">
                <a:solidFill>
                  <a:srgbClr val="00B0F0"/>
                </a:solidFill>
                <a:latin typeface="Calibri" charset="0"/>
                <a:ea typeface="MS PGothic" charset="0"/>
              </a:rPr>
              <a:t>Warmup Activity: The Good Life</a:t>
            </a:r>
          </a:p>
        </p:txBody>
      </p:sp>
      <p:pic>
        <p:nvPicPr>
          <p:cNvPr id="1026" name="Picture 2"/>
          <p:cNvPicPr>
            <a:picLocks noGrp="1" noChangeAspect="1" noChangeArrowheads="1"/>
          </p:cNvPicPr>
          <p:nvPr>
            <p:ph sz="half" idx="1"/>
          </p:nvPr>
        </p:nvPicPr>
        <p:blipFill>
          <a:blip r:embed="rId3" cstate="print"/>
          <a:srcRect/>
          <a:stretch>
            <a:fillRect/>
          </a:stretch>
        </p:blipFill>
        <p:spPr bwMode="auto">
          <a:xfrm>
            <a:off x="2362200" y="1417638"/>
            <a:ext cx="4409016" cy="3306762"/>
          </a:xfrm>
          <a:prstGeom prst="rect">
            <a:avLst/>
          </a:prstGeom>
          <a:noFill/>
          <a:ln w="12700">
            <a:solidFill>
              <a:schemeClr val="tx1"/>
            </a:solidFill>
            <a:miter lim="800000"/>
            <a:headEnd/>
            <a:tailEnd/>
          </a:ln>
          <a:effectLst/>
        </p:spPr>
      </p:pic>
      <p:sp>
        <p:nvSpPr>
          <p:cNvPr id="5" name="Content Placeholder 4"/>
          <p:cNvSpPr>
            <a:spLocks noGrp="1"/>
          </p:cNvSpPr>
          <p:nvPr>
            <p:ph sz="half" idx="2"/>
          </p:nvPr>
        </p:nvSpPr>
        <p:spPr>
          <a:xfrm>
            <a:off x="1219200" y="5105400"/>
            <a:ext cx="7391400" cy="1043781"/>
          </a:xfrm>
        </p:spPr>
        <p:txBody>
          <a:bodyPr>
            <a:normAutofit/>
          </a:bodyPr>
          <a:lstStyle/>
          <a:p>
            <a:pPr>
              <a:buNone/>
            </a:pPr>
            <a:r>
              <a:rPr lang="en-US" b="1" dirty="0"/>
              <a:t>Write 10 things that are very important in life.</a:t>
            </a:r>
          </a:p>
          <a:p>
            <a:pPr>
              <a:buNone/>
            </a:pPr>
            <a:endParaRPr lang="en-US" dirty="0"/>
          </a:p>
          <a:p>
            <a:pPr>
              <a:buNone/>
            </a:pPr>
            <a:endParaRPr lang="en-US" dirty="0"/>
          </a:p>
        </p:txBody>
      </p:sp>
    </p:spTree>
    <p:extLst>
      <p:ext uri="{BB962C8B-B14F-4D97-AF65-F5344CB8AC3E}">
        <p14:creationId xmlns:p14="http://schemas.microsoft.com/office/powerpoint/2010/main" val="365631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u="sng">
                <a:latin typeface="Calibri" charset="0"/>
                <a:ea typeface="MS PGothic" charset="0"/>
              </a:rPr>
              <a:t>Overview</a:t>
            </a:r>
          </a:p>
        </p:txBody>
      </p:sp>
      <p:sp>
        <p:nvSpPr>
          <p:cNvPr id="3" name="Content Placeholder 2"/>
          <p:cNvSpPr>
            <a:spLocks noGrp="1"/>
          </p:cNvSpPr>
          <p:nvPr>
            <p:ph idx="1"/>
          </p:nvPr>
        </p:nvSpPr>
        <p:spPr>
          <a:xfrm>
            <a:off x="457200" y="1371600"/>
            <a:ext cx="8229600" cy="5181600"/>
          </a:xfrm>
        </p:spPr>
        <p:txBody>
          <a:bodyPr rtlCol="0">
            <a:normAutofit fontScale="92500" lnSpcReduction="20000"/>
          </a:bodyPr>
          <a:lstStyle/>
          <a:p>
            <a:pPr eaLnBrk="1" fontAlgn="auto" hangingPunct="1">
              <a:spcAft>
                <a:spcPts val="0"/>
              </a:spcAft>
              <a:defRPr/>
            </a:pPr>
            <a:r>
              <a:rPr lang="en-US" b="1" dirty="0">
                <a:ea typeface="+mn-ea"/>
                <a:cs typeface="+mn-cs"/>
              </a:rPr>
              <a:t>What is social psychology?</a:t>
            </a:r>
          </a:p>
          <a:p>
            <a:pPr lvl="1" eaLnBrk="1" fontAlgn="auto" hangingPunct="1">
              <a:spcAft>
                <a:spcPts val="0"/>
              </a:spcAft>
              <a:buFont typeface="Arial" panose="020B0604020202020204" pitchFamily="34" charset="0"/>
              <a:buChar char="•"/>
              <a:defRPr/>
            </a:pPr>
            <a:r>
              <a:rPr lang="en-US" sz="2600" b="1" dirty="0">
                <a:ea typeface="+mn-ea"/>
                <a:cs typeface="+mn-cs"/>
              </a:rPr>
              <a:t>The need to belong</a:t>
            </a:r>
          </a:p>
          <a:p>
            <a:pPr lvl="1" eaLnBrk="1" fontAlgn="auto" hangingPunct="1">
              <a:spcAft>
                <a:spcPts val="0"/>
              </a:spcAft>
              <a:buFont typeface="Arial" panose="020B0604020202020204" pitchFamily="34" charset="0"/>
              <a:buChar char="•"/>
              <a:defRPr/>
            </a:pPr>
            <a:r>
              <a:rPr lang="en-US" sz="2600" b="1" dirty="0">
                <a:ea typeface="+mn-ea"/>
                <a:cs typeface="+mn-cs"/>
              </a:rPr>
              <a:t>Social stress</a:t>
            </a:r>
          </a:p>
          <a:p>
            <a:pPr eaLnBrk="1" fontAlgn="auto" hangingPunct="1">
              <a:spcAft>
                <a:spcPts val="0"/>
              </a:spcAft>
              <a:defRPr/>
            </a:pPr>
            <a:r>
              <a:rPr lang="en-US" dirty="0">
                <a:ea typeface="+mn-ea"/>
                <a:cs typeface="+mn-cs"/>
              </a:rPr>
              <a:t>Studying social psychology</a:t>
            </a:r>
          </a:p>
          <a:p>
            <a:pPr lvl="1">
              <a:buFont typeface="Arial" panose="020B0604020202020204" pitchFamily="34" charset="0"/>
              <a:buChar char="•"/>
              <a:defRPr/>
            </a:pPr>
            <a:r>
              <a:rPr lang="en-US" sz="2200" dirty="0"/>
              <a:t>Sub-fields of psychology</a:t>
            </a:r>
          </a:p>
          <a:p>
            <a:pPr lvl="1">
              <a:buFont typeface="Arial" panose="020B0604020202020204" pitchFamily="34" charset="0"/>
              <a:buChar char="•"/>
              <a:defRPr/>
            </a:pPr>
            <a:r>
              <a:rPr lang="en-US" sz="2200" dirty="0">
                <a:ea typeface="+mn-ea"/>
                <a:cs typeface="+mn-cs"/>
              </a:rPr>
              <a:t>Levels of analysis</a:t>
            </a:r>
          </a:p>
          <a:p>
            <a:pPr lvl="1">
              <a:buFont typeface="Arial" panose="020B0604020202020204" pitchFamily="34" charset="0"/>
              <a:buChar char="•"/>
              <a:defRPr/>
            </a:pPr>
            <a:r>
              <a:rPr lang="en-US" sz="2200" dirty="0"/>
              <a:t>Observation</a:t>
            </a:r>
            <a:endParaRPr lang="en-US" sz="2200" dirty="0">
              <a:ea typeface="+mn-ea"/>
              <a:cs typeface="+mn-cs"/>
            </a:endParaRPr>
          </a:p>
          <a:p>
            <a:pPr eaLnBrk="1" fontAlgn="auto" hangingPunct="1">
              <a:spcAft>
                <a:spcPts val="0"/>
              </a:spcAft>
              <a:defRPr/>
            </a:pPr>
            <a:r>
              <a:rPr lang="en-US" dirty="0">
                <a:ea typeface="+mn-ea"/>
                <a:cs typeface="+mn-cs"/>
              </a:rPr>
              <a:t>What is included in Social Psychology?</a:t>
            </a:r>
          </a:p>
          <a:p>
            <a:pPr lvl="1">
              <a:buFont typeface="Arial" panose="020B0604020202020204" pitchFamily="34" charset="0"/>
              <a:buChar char="•"/>
              <a:defRPr/>
            </a:pPr>
            <a:r>
              <a:rPr lang="en-US" sz="2200" dirty="0"/>
              <a:t>Attraction</a:t>
            </a:r>
          </a:p>
          <a:p>
            <a:pPr lvl="1">
              <a:buFont typeface="Arial" panose="020B0604020202020204" pitchFamily="34" charset="0"/>
              <a:buChar char="•"/>
              <a:defRPr/>
            </a:pPr>
            <a:r>
              <a:rPr lang="en-US" sz="2200" dirty="0">
                <a:ea typeface="+mn-ea"/>
                <a:cs typeface="+mn-cs"/>
              </a:rPr>
              <a:t>Attitudes</a:t>
            </a:r>
          </a:p>
          <a:p>
            <a:pPr lvl="1">
              <a:buFont typeface="Arial" panose="020B0604020202020204" pitchFamily="34" charset="0"/>
              <a:buChar char="•"/>
              <a:defRPr/>
            </a:pPr>
            <a:r>
              <a:rPr lang="en-US" sz="2200" dirty="0"/>
              <a:t>Peace &amp; Conflict</a:t>
            </a:r>
          </a:p>
          <a:p>
            <a:pPr lvl="1">
              <a:buFont typeface="Arial" panose="020B0604020202020204" pitchFamily="34" charset="0"/>
              <a:buChar char="•"/>
              <a:defRPr/>
            </a:pPr>
            <a:r>
              <a:rPr lang="en-US" sz="2200" dirty="0">
                <a:ea typeface="+mn-ea"/>
                <a:cs typeface="+mn-cs"/>
              </a:rPr>
              <a:t>Social Influence</a:t>
            </a:r>
          </a:p>
          <a:p>
            <a:pPr lvl="1">
              <a:buFont typeface="Arial" panose="020B0604020202020204" pitchFamily="34" charset="0"/>
              <a:buChar char="•"/>
              <a:defRPr/>
            </a:pPr>
            <a:r>
              <a:rPr lang="en-US" sz="2200" dirty="0"/>
              <a:t>Social Cognition</a:t>
            </a:r>
            <a:endParaRPr lang="en-US" sz="2200" dirty="0">
              <a:ea typeface="+mn-ea"/>
              <a:cs typeface="+mn-cs"/>
            </a:endParaRPr>
          </a:p>
          <a:p>
            <a:pPr eaLnBrk="1" fontAlgn="auto" hangingPunct="1">
              <a:spcAft>
                <a:spcPts val="0"/>
              </a:spcAft>
              <a:defRPr/>
            </a:pPr>
            <a:r>
              <a:rPr lang="en-US" dirty="0"/>
              <a:t>Wrap-up</a:t>
            </a:r>
            <a:endParaRPr lang="en-US" dirty="0">
              <a:ea typeface="+mn-ea"/>
              <a:cs typeface="+mn-cs"/>
            </a:endParaRPr>
          </a:p>
          <a:p>
            <a:pPr marL="0" indent="0" eaLnBrk="1" fontAlgn="auto" hangingPunct="1">
              <a:spcAft>
                <a:spcPts val="0"/>
              </a:spcAft>
              <a:buNone/>
              <a:defRPr/>
            </a:pPr>
            <a:endParaRPr lang="en-US" dirty="0">
              <a:ea typeface="+mn-ea"/>
              <a:cs typeface="+mn-cs"/>
            </a:endParaRPr>
          </a:p>
        </p:txBody>
      </p:sp>
    </p:spTree>
    <p:extLst>
      <p:ext uri="{BB962C8B-B14F-4D97-AF65-F5344CB8AC3E}">
        <p14:creationId xmlns:p14="http://schemas.microsoft.com/office/powerpoint/2010/main" val="323654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u="sng" dirty="0">
                <a:latin typeface="Calibri" charset="0"/>
                <a:ea typeface="MS PGothic" charset="0"/>
              </a:rPr>
              <a:t>What is Social Psychology?</a:t>
            </a:r>
          </a:p>
        </p:txBody>
      </p:sp>
      <p:sp>
        <p:nvSpPr>
          <p:cNvPr id="5" name="Content Placeholder 4"/>
          <p:cNvSpPr>
            <a:spLocks noGrp="1"/>
          </p:cNvSpPr>
          <p:nvPr>
            <p:ph sz="half" idx="1"/>
          </p:nvPr>
        </p:nvSpPr>
        <p:spPr>
          <a:xfrm>
            <a:off x="3124200" y="1600200"/>
            <a:ext cx="5257800" cy="4525963"/>
          </a:xfrm>
        </p:spPr>
        <p:txBody>
          <a:bodyPr>
            <a:normAutofit/>
          </a:bodyPr>
          <a:lstStyle/>
          <a:p>
            <a:pPr>
              <a:buNone/>
            </a:pPr>
            <a:r>
              <a:rPr lang="en-US" i="1" dirty="0">
                <a:solidFill>
                  <a:srgbClr val="00B0F0"/>
                </a:solidFill>
              </a:rPr>
              <a:t>The branch of psychological</a:t>
            </a:r>
          </a:p>
          <a:p>
            <a:pPr>
              <a:buNone/>
            </a:pPr>
            <a:r>
              <a:rPr lang="en-US" i="1" dirty="0">
                <a:solidFill>
                  <a:srgbClr val="00B0F0"/>
                </a:solidFill>
              </a:rPr>
              <a:t>science that is mainly concerned</a:t>
            </a:r>
          </a:p>
          <a:p>
            <a:pPr>
              <a:buNone/>
            </a:pPr>
            <a:r>
              <a:rPr lang="en-US" i="1" dirty="0">
                <a:solidFill>
                  <a:srgbClr val="00B0F0"/>
                </a:solidFill>
              </a:rPr>
              <a:t>with understanding how the</a:t>
            </a:r>
          </a:p>
          <a:p>
            <a:pPr>
              <a:buNone/>
            </a:pPr>
            <a:r>
              <a:rPr lang="en-US" i="1" dirty="0">
                <a:solidFill>
                  <a:srgbClr val="00B0F0"/>
                </a:solidFill>
              </a:rPr>
              <a:t>presence of others affects our</a:t>
            </a:r>
          </a:p>
          <a:p>
            <a:pPr>
              <a:buNone/>
            </a:pPr>
            <a:r>
              <a:rPr lang="en-US" i="1" dirty="0">
                <a:solidFill>
                  <a:srgbClr val="00B0F0"/>
                </a:solidFill>
              </a:rPr>
              <a:t>thoughts, feelings, and behaviors.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752600"/>
            <a:ext cx="2438400" cy="2438400"/>
          </a:xfrm>
          <a:prstGeom prst="rect">
            <a:avLst/>
          </a:prstGeom>
          <a:effectLst/>
        </p:spPr>
      </p:pic>
    </p:spTree>
    <p:extLst>
      <p:ext uri="{BB962C8B-B14F-4D97-AF65-F5344CB8AC3E}">
        <p14:creationId xmlns:p14="http://schemas.microsoft.com/office/powerpoint/2010/main" val="254978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b="1" u="sng" dirty="0">
                <a:latin typeface="Calibri" charset="0"/>
                <a:ea typeface="MS PGothic" charset="0"/>
              </a:rPr>
              <a:t>What is Social Psychology?</a:t>
            </a:r>
          </a:p>
        </p:txBody>
      </p:sp>
      <p:sp>
        <p:nvSpPr>
          <p:cNvPr id="6" name="Content Placeholder 5"/>
          <p:cNvSpPr>
            <a:spLocks noGrp="1"/>
          </p:cNvSpPr>
          <p:nvPr>
            <p:ph idx="1"/>
          </p:nvPr>
        </p:nvSpPr>
        <p:spPr/>
        <p:txBody>
          <a:bodyPr/>
          <a:lstStyle/>
          <a:p>
            <a:pPr marL="0" indent="0">
              <a:buNone/>
              <a:defRPr/>
            </a:pPr>
            <a:endParaRPr lang="en-US" sz="3200" dirty="0">
              <a:cs typeface="+mn-cs"/>
            </a:endParaRPr>
          </a:p>
          <a:p>
            <a:pPr marL="0" indent="0">
              <a:buNone/>
              <a:defRPr/>
            </a:pPr>
            <a:r>
              <a:rPr lang="en-US" sz="3200" dirty="0">
                <a:cs typeface="+mn-cs"/>
              </a:rPr>
              <a:t> </a:t>
            </a:r>
          </a:p>
          <a:p>
            <a:pPr>
              <a:buFont typeface="Wingdings" panose="05000000000000000000" pitchFamily="2" charset="2"/>
              <a:buChar char="§"/>
              <a:defRPr/>
            </a:pPr>
            <a:endParaRPr lang="en-US" dirty="0">
              <a:cs typeface="+mn-cs"/>
            </a:endParaRPr>
          </a:p>
          <a:p>
            <a:pPr marL="0" indent="0">
              <a:buFont typeface="Arial" panose="020B0604020202020204" pitchFamily="34" charset="0"/>
              <a:buNone/>
              <a:defRPr/>
            </a:pPr>
            <a:endParaRPr lang="en-US" sz="3600" dirty="0">
              <a:cs typeface="+mn-cs"/>
            </a:endParaRPr>
          </a:p>
        </p:txBody>
      </p:sp>
      <p:sp>
        <p:nvSpPr>
          <p:cNvPr id="4" name="Content Placeholder 3"/>
          <p:cNvSpPr>
            <a:spLocks noGrp="1"/>
          </p:cNvSpPr>
          <p:nvPr>
            <p:ph sz="half" idx="4294967295"/>
          </p:nvPr>
        </p:nvSpPr>
        <p:spPr>
          <a:xfrm>
            <a:off x="1447800" y="5578475"/>
            <a:ext cx="5334000" cy="441325"/>
          </a:xfrm>
        </p:spPr>
        <p:txBody>
          <a:bodyPr>
            <a:normAutofit/>
          </a:bodyPr>
          <a:lstStyle/>
          <a:p>
            <a:pPr>
              <a:buNone/>
            </a:pPr>
            <a:r>
              <a:rPr lang="en-US" sz="1600" dirty="0">
                <a:solidFill>
                  <a:schemeClr val="bg1">
                    <a:lumMod val="50000"/>
                  </a:schemeClr>
                </a:solidFill>
              </a:rPr>
              <a:t>Adapted from the Holmes-</a:t>
            </a:r>
            <a:r>
              <a:rPr lang="en-US" sz="1600" dirty="0" err="1">
                <a:solidFill>
                  <a:schemeClr val="bg1">
                    <a:lumMod val="50000"/>
                  </a:schemeClr>
                </a:solidFill>
              </a:rPr>
              <a:t>Rahe</a:t>
            </a:r>
            <a:r>
              <a:rPr lang="en-US" sz="1600" dirty="0">
                <a:solidFill>
                  <a:schemeClr val="bg1">
                    <a:lumMod val="50000"/>
                  </a:schemeClr>
                </a:solidFill>
              </a:rPr>
              <a:t> Life Stress Inventory</a:t>
            </a:r>
          </a:p>
        </p:txBody>
      </p:sp>
      <p:graphicFrame>
        <p:nvGraphicFramePr>
          <p:cNvPr id="5" name="Table 4"/>
          <p:cNvGraphicFramePr>
            <a:graphicFrameLocks noGrp="1"/>
          </p:cNvGraphicFramePr>
          <p:nvPr/>
        </p:nvGraphicFramePr>
        <p:xfrm>
          <a:off x="1524000" y="1397000"/>
          <a:ext cx="6096000" cy="4079240"/>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40">
                <a:tc>
                  <a:txBody>
                    <a:bodyPr/>
                    <a:lstStyle/>
                    <a:p>
                      <a:r>
                        <a:rPr lang="en-US" dirty="0"/>
                        <a:t>LIFE</a:t>
                      </a:r>
                      <a:r>
                        <a:rPr lang="en-US" baseline="0" dirty="0"/>
                        <a:t> EVENT</a:t>
                      </a:r>
                      <a:endParaRPr lang="en-US" dirty="0"/>
                    </a:p>
                  </a:txBody>
                  <a:tcPr/>
                </a:tc>
                <a:tc>
                  <a:txBody>
                    <a:bodyPr/>
                    <a:lstStyle/>
                    <a:p>
                      <a:r>
                        <a:rPr lang="en-US" dirty="0"/>
                        <a:t>     VALUE</a:t>
                      </a:r>
                    </a:p>
                  </a:txBody>
                  <a:tcPr/>
                </a:tc>
                <a:extLst>
                  <a:ext uri="{0D108BD9-81ED-4DB2-BD59-A6C34878D82A}">
                    <a16:rowId xmlns:a16="http://schemas.microsoft.com/office/drawing/2014/main" val="10000"/>
                  </a:ext>
                </a:extLst>
              </a:tr>
              <a:tr h="370840">
                <a:tc>
                  <a:txBody>
                    <a:bodyPr/>
                    <a:lstStyle/>
                    <a:p>
                      <a:r>
                        <a:rPr lang="en-US" dirty="0"/>
                        <a:t>1. Death of Spouse</a:t>
                      </a:r>
                    </a:p>
                  </a:txBody>
                  <a:tcPr/>
                </a:tc>
                <a:tc>
                  <a:txBody>
                    <a:bodyPr/>
                    <a:lstStyle/>
                    <a:p>
                      <a:r>
                        <a:rPr lang="en-US" dirty="0"/>
                        <a:t>   100</a:t>
                      </a:r>
                    </a:p>
                  </a:txBody>
                  <a:tcPr/>
                </a:tc>
                <a:extLst>
                  <a:ext uri="{0D108BD9-81ED-4DB2-BD59-A6C34878D82A}">
                    <a16:rowId xmlns:a16="http://schemas.microsoft.com/office/drawing/2014/main" val="10001"/>
                  </a:ext>
                </a:extLst>
              </a:tr>
              <a:tr h="370840">
                <a:tc>
                  <a:txBody>
                    <a:bodyPr/>
                    <a:lstStyle/>
                    <a:p>
                      <a:r>
                        <a:rPr lang="en-US" dirty="0"/>
                        <a:t>2. Divorce</a:t>
                      </a:r>
                    </a:p>
                  </a:txBody>
                  <a:tcPr/>
                </a:tc>
                <a:tc>
                  <a:txBody>
                    <a:bodyPr/>
                    <a:lstStyle/>
                    <a:p>
                      <a:r>
                        <a:rPr lang="en-US" dirty="0"/>
                        <a:t>     73</a:t>
                      </a:r>
                    </a:p>
                  </a:txBody>
                  <a:tcPr/>
                </a:tc>
                <a:extLst>
                  <a:ext uri="{0D108BD9-81ED-4DB2-BD59-A6C34878D82A}">
                    <a16:rowId xmlns:a16="http://schemas.microsoft.com/office/drawing/2014/main" val="10002"/>
                  </a:ext>
                </a:extLst>
              </a:tr>
              <a:tr h="370840">
                <a:tc>
                  <a:txBody>
                    <a:bodyPr/>
                    <a:lstStyle/>
                    <a:p>
                      <a:r>
                        <a:rPr lang="en-US" dirty="0"/>
                        <a:t>3. Marital</a:t>
                      </a:r>
                      <a:r>
                        <a:rPr lang="en-US" baseline="0" dirty="0"/>
                        <a:t> Separation</a:t>
                      </a:r>
                      <a:endParaRPr lang="en-US" dirty="0"/>
                    </a:p>
                  </a:txBody>
                  <a:tcPr/>
                </a:tc>
                <a:tc>
                  <a:txBody>
                    <a:bodyPr/>
                    <a:lstStyle/>
                    <a:p>
                      <a:r>
                        <a:rPr lang="en-US" dirty="0"/>
                        <a:t>     65</a:t>
                      </a:r>
                    </a:p>
                  </a:txBody>
                  <a:tcPr/>
                </a:tc>
                <a:extLst>
                  <a:ext uri="{0D108BD9-81ED-4DB2-BD59-A6C34878D82A}">
                    <a16:rowId xmlns:a16="http://schemas.microsoft.com/office/drawing/2014/main" val="10003"/>
                  </a:ext>
                </a:extLst>
              </a:tr>
              <a:tr h="370840">
                <a:tc>
                  <a:txBody>
                    <a:bodyPr/>
                    <a:lstStyle/>
                    <a:p>
                      <a:r>
                        <a:rPr lang="en-US" dirty="0"/>
                        <a:t>4. Detention/Jail</a:t>
                      </a:r>
                    </a:p>
                  </a:txBody>
                  <a:tcPr/>
                </a:tc>
                <a:tc>
                  <a:txBody>
                    <a:bodyPr/>
                    <a:lstStyle/>
                    <a:p>
                      <a:r>
                        <a:rPr lang="en-US" dirty="0"/>
                        <a:t>     63</a:t>
                      </a:r>
                    </a:p>
                  </a:txBody>
                  <a:tcPr/>
                </a:tc>
                <a:extLst>
                  <a:ext uri="{0D108BD9-81ED-4DB2-BD59-A6C34878D82A}">
                    <a16:rowId xmlns:a16="http://schemas.microsoft.com/office/drawing/2014/main" val="10004"/>
                  </a:ext>
                </a:extLst>
              </a:tr>
              <a:tr h="370840">
                <a:tc>
                  <a:txBody>
                    <a:bodyPr/>
                    <a:lstStyle/>
                    <a:p>
                      <a:r>
                        <a:rPr lang="en-US" dirty="0"/>
                        <a:t>5.  Death of Close Family Member</a:t>
                      </a:r>
                    </a:p>
                  </a:txBody>
                  <a:tcPr/>
                </a:tc>
                <a:tc>
                  <a:txBody>
                    <a:bodyPr/>
                    <a:lstStyle/>
                    <a:p>
                      <a:r>
                        <a:rPr lang="en-US" dirty="0"/>
                        <a:t>     63</a:t>
                      </a:r>
                    </a:p>
                  </a:txBody>
                  <a:tcPr/>
                </a:tc>
                <a:extLst>
                  <a:ext uri="{0D108BD9-81ED-4DB2-BD59-A6C34878D82A}">
                    <a16:rowId xmlns:a16="http://schemas.microsoft.com/office/drawing/2014/main" val="10005"/>
                  </a:ext>
                </a:extLst>
              </a:tr>
              <a:tr h="370840">
                <a:tc>
                  <a:txBody>
                    <a:bodyPr/>
                    <a:lstStyle/>
                    <a:p>
                      <a:r>
                        <a:rPr lang="en-US" dirty="0"/>
                        <a:t>6. Major Injury/Illness</a:t>
                      </a:r>
                    </a:p>
                  </a:txBody>
                  <a:tcPr/>
                </a:tc>
                <a:tc>
                  <a:txBody>
                    <a:bodyPr/>
                    <a:lstStyle/>
                    <a:p>
                      <a:r>
                        <a:rPr lang="en-US" dirty="0"/>
                        <a:t>     53</a:t>
                      </a:r>
                    </a:p>
                  </a:txBody>
                  <a:tcPr/>
                </a:tc>
                <a:extLst>
                  <a:ext uri="{0D108BD9-81ED-4DB2-BD59-A6C34878D82A}">
                    <a16:rowId xmlns:a16="http://schemas.microsoft.com/office/drawing/2014/main" val="10006"/>
                  </a:ext>
                </a:extLst>
              </a:tr>
              <a:tr h="370840">
                <a:tc>
                  <a:txBody>
                    <a:bodyPr/>
                    <a:lstStyle/>
                    <a:p>
                      <a:r>
                        <a:rPr lang="en-US" dirty="0"/>
                        <a:t>7. Marriage</a:t>
                      </a:r>
                    </a:p>
                  </a:txBody>
                  <a:tcPr/>
                </a:tc>
                <a:tc>
                  <a:txBody>
                    <a:bodyPr/>
                    <a:lstStyle/>
                    <a:p>
                      <a:r>
                        <a:rPr lang="en-US" dirty="0"/>
                        <a:t>     50</a:t>
                      </a:r>
                    </a:p>
                  </a:txBody>
                  <a:tcPr/>
                </a:tc>
                <a:extLst>
                  <a:ext uri="{0D108BD9-81ED-4DB2-BD59-A6C34878D82A}">
                    <a16:rowId xmlns:a16="http://schemas.microsoft.com/office/drawing/2014/main" val="10007"/>
                  </a:ext>
                </a:extLst>
              </a:tr>
              <a:tr h="370840">
                <a:tc>
                  <a:txBody>
                    <a:bodyPr/>
                    <a:lstStyle/>
                    <a:p>
                      <a:r>
                        <a:rPr lang="en-US" dirty="0"/>
                        <a:t>8. Fired from Work</a:t>
                      </a:r>
                    </a:p>
                  </a:txBody>
                  <a:tcPr/>
                </a:tc>
                <a:tc>
                  <a:txBody>
                    <a:bodyPr/>
                    <a:lstStyle/>
                    <a:p>
                      <a:r>
                        <a:rPr lang="en-US" dirty="0"/>
                        <a:t>     47</a:t>
                      </a:r>
                    </a:p>
                  </a:txBody>
                  <a:tcPr/>
                </a:tc>
                <a:extLst>
                  <a:ext uri="{0D108BD9-81ED-4DB2-BD59-A6C34878D82A}">
                    <a16:rowId xmlns:a16="http://schemas.microsoft.com/office/drawing/2014/main" val="10008"/>
                  </a:ext>
                </a:extLst>
              </a:tr>
              <a:tr h="370840">
                <a:tc>
                  <a:txBody>
                    <a:bodyPr/>
                    <a:lstStyle/>
                    <a:p>
                      <a:r>
                        <a:rPr lang="en-US" dirty="0"/>
                        <a:t>9. Marital Reconciliation</a:t>
                      </a:r>
                    </a:p>
                  </a:txBody>
                  <a:tcPr/>
                </a:tc>
                <a:tc>
                  <a:txBody>
                    <a:bodyPr/>
                    <a:lstStyle/>
                    <a:p>
                      <a:r>
                        <a:rPr lang="en-US" dirty="0"/>
                        <a:t>     45</a:t>
                      </a:r>
                    </a:p>
                  </a:txBody>
                  <a:tcPr/>
                </a:tc>
                <a:extLst>
                  <a:ext uri="{0D108BD9-81ED-4DB2-BD59-A6C34878D82A}">
                    <a16:rowId xmlns:a16="http://schemas.microsoft.com/office/drawing/2014/main" val="10009"/>
                  </a:ext>
                </a:extLst>
              </a:tr>
              <a:tr h="370840">
                <a:tc>
                  <a:txBody>
                    <a:bodyPr/>
                    <a:lstStyle/>
                    <a:p>
                      <a:r>
                        <a:rPr lang="en-US" dirty="0"/>
                        <a:t>10. Retirement</a:t>
                      </a:r>
                    </a:p>
                  </a:txBody>
                  <a:tcPr/>
                </a:tc>
                <a:tc>
                  <a:txBody>
                    <a:bodyPr/>
                    <a:lstStyle/>
                    <a:p>
                      <a:r>
                        <a:rPr lang="en-US" dirty="0"/>
                        <a:t>     45</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2616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b="1" u="sng">
                <a:latin typeface="Calibri" charset="0"/>
                <a:ea typeface="MS PGothic" charset="0"/>
              </a:rPr>
              <a:t>Overview</a:t>
            </a:r>
          </a:p>
        </p:txBody>
      </p:sp>
      <p:sp>
        <p:nvSpPr>
          <p:cNvPr id="5" name="Content Placeholder 2"/>
          <p:cNvSpPr>
            <a:spLocks noGrp="1"/>
          </p:cNvSpPr>
          <p:nvPr>
            <p:ph idx="1"/>
          </p:nvPr>
        </p:nvSpPr>
        <p:spPr>
          <a:xfrm>
            <a:off x="457200" y="1371600"/>
            <a:ext cx="8229600" cy="5181600"/>
          </a:xfrm>
        </p:spPr>
        <p:txBody>
          <a:bodyPr rtlCol="0">
            <a:normAutofit fontScale="92500" lnSpcReduction="20000"/>
          </a:bodyPr>
          <a:lstStyle/>
          <a:p>
            <a:pPr eaLnBrk="1" fontAlgn="auto" hangingPunct="1">
              <a:spcAft>
                <a:spcPts val="0"/>
              </a:spcAft>
              <a:defRPr/>
            </a:pPr>
            <a:r>
              <a:rPr lang="en-US" dirty="0">
                <a:solidFill>
                  <a:schemeClr val="bg1">
                    <a:lumMod val="65000"/>
                  </a:schemeClr>
                </a:solidFill>
                <a:ea typeface="+mn-ea"/>
                <a:cs typeface="+mn-cs"/>
              </a:rPr>
              <a:t>What is social psychology?</a:t>
            </a:r>
          </a:p>
          <a:p>
            <a:pPr lvl="1" eaLnBrk="1" fontAlgn="auto" hangingPunct="1">
              <a:spcAft>
                <a:spcPts val="0"/>
              </a:spcAft>
              <a:buFont typeface="Arial" panose="020B0604020202020204" pitchFamily="34" charset="0"/>
              <a:buChar char="•"/>
              <a:defRPr/>
            </a:pPr>
            <a:r>
              <a:rPr lang="en-US" sz="2600" dirty="0">
                <a:solidFill>
                  <a:schemeClr val="bg1">
                    <a:lumMod val="65000"/>
                  </a:schemeClr>
                </a:solidFill>
                <a:ea typeface="+mn-ea"/>
                <a:cs typeface="+mn-cs"/>
              </a:rPr>
              <a:t>The need to belong</a:t>
            </a:r>
          </a:p>
          <a:p>
            <a:pPr lvl="1" eaLnBrk="1" fontAlgn="auto" hangingPunct="1">
              <a:spcAft>
                <a:spcPts val="0"/>
              </a:spcAft>
              <a:buFont typeface="Arial" panose="020B0604020202020204" pitchFamily="34" charset="0"/>
              <a:buChar char="•"/>
              <a:defRPr/>
            </a:pPr>
            <a:r>
              <a:rPr lang="en-US" sz="2600" dirty="0">
                <a:solidFill>
                  <a:schemeClr val="bg1">
                    <a:lumMod val="65000"/>
                  </a:schemeClr>
                </a:solidFill>
                <a:ea typeface="+mn-ea"/>
                <a:cs typeface="+mn-cs"/>
              </a:rPr>
              <a:t>Social stress</a:t>
            </a:r>
          </a:p>
          <a:p>
            <a:pPr eaLnBrk="1" fontAlgn="auto" hangingPunct="1">
              <a:spcAft>
                <a:spcPts val="0"/>
              </a:spcAft>
              <a:defRPr/>
            </a:pPr>
            <a:r>
              <a:rPr lang="en-US" b="1" dirty="0">
                <a:ea typeface="+mn-ea"/>
                <a:cs typeface="+mn-cs"/>
              </a:rPr>
              <a:t>Studying social psychology</a:t>
            </a:r>
          </a:p>
          <a:p>
            <a:pPr lvl="1">
              <a:buFont typeface="Arial" panose="020B0604020202020204" pitchFamily="34" charset="0"/>
              <a:buChar char="•"/>
              <a:defRPr/>
            </a:pPr>
            <a:r>
              <a:rPr lang="en-US" sz="2200" b="1" dirty="0"/>
              <a:t>Sub-fields of psychology</a:t>
            </a:r>
          </a:p>
          <a:p>
            <a:pPr lvl="1">
              <a:buFont typeface="Arial" panose="020B0604020202020204" pitchFamily="34" charset="0"/>
              <a:buChar char="•"/>
              <a:defRPr/>
            </a:pPr>
            <a:r>
              <a:rPr lang="en-US" sz="2200" b="1" dirty="0">
                <a:ea typeface="+mn-ea"/>
              </a:rPr>
              <a:t>Levels of analysis</a:t>
            </a:r>
          </a:p>
          <a:p>
            <a:pPr lvl="1">
              <a:buFont typeface="Arial" panose="020B0604020202020204" pitchFamily="34" charset="0"/>
              <a:buChar char="•"/>
              <a:defRPr/>
            </a:pPr>
            <a:r>
              <a:rPr lang="en-US" sz="2200" b="1" dirty="0"/>
              <a:t>Observation</a:t>
            </a:r>
            <a:endParaRPr lang="en-US" sz="2200" b="1" dirty="0">
              <a:ea typeface="+mn-ea"/>
            </a:endParaRPr>
          </a:p>
          <a:p>
            <a:pPr eaLnBrk="1" fontAlgn="auto" hangingPunct="1">
              <a:spcAft>
                <a:spcPts val="0"/>
              </a:spcAft>
              <a:defRPr/>
            </a:pPr>
            <a:r>
              <a:rPr lang="en-US" dirty="0">
                <a:solidFill>
                  <a:schemeClr val="bg1">
                    <a:lumMod val="65000"/>
                  </a:schemeClr>
                </a:solidFill>
                <a:ea typeface="+mn-ea"/>
                <a:cs typeface="+mn-cs"/>
              </a:rPr>
              <a:t>What is included in Social Psychology?</a:t>
            </a:r>
          </a:p>
          <a:p>
            <a:pPr lvl="1">
              <a:buFont typeface="Arial" panose="020B0604020202020204" pitchFamily="34" charset="0"/>
              <a:buChar char="•"/>
              <a:defRPr/>
            </a:pPr>
            <a:r>
              <a:rPr lang="en-US" sz="2200" dirty="0">
                <a:solidFill>
                  <a:schemeClr val="bg1">
                    <a:lumMod val="65000"/>
                  </a:schemeClr>
                </a:solidFill>
              </a:rPr>
              <a:t>Attraction</a:t>
            </a:r>
          </a:p>
          <a:p>
            <a:pPr lvl="1">
              <a:buFont typeface="Arial" panose="020B0604020202020204" pitchFamily="34" charset="0"/>
              <a:buChar char="•"/>
              <a:defRPr/>
            </a:pPr>
            <a:r>
              <a:rPr lang="en-US" sz="2200" dirty="0">
                <a:solidFill>
                  <a:schemeClr val="bg1">
                    <a:lumMod val="65000"/>
                  </a:schemeClr>
                </a:solidFill>
                <a:ea typeface="+mn-ea"/>
                <a:cs typeface="+mn-cs"/>
              </a:rPr>
              <a:t>Attitudes</a:t>
            </a:r>
          </a:p>
          <a:p>
            <a:pPr lvl="1">
              <a:buFont typeface="Arial" panose="020B0604020202020204" pitchFamily="34" charset="0"/>
              <a:buChar char="•"/>
              <a:defRPr/>
            </a:pPr>
            <a:r>
              <a:rPr lang="en-US" sz="2200" dirty="0">
                <a:solidFill>
                  <a:schemeClr val="bg1">
                    <a:lumMod val="65000"/>
                  </a:schemeClr>
                </a:solidFill>
              </a:rPr>
              <a:t>Peace &amp; Conflict</a:t>
            </a:r>
          </a:p>
          <a:p>
            <a:pPr lvl="1">
              <a:buFont typeface="Arial" panose="020B0604020202020204" pitchFamily="34" charset="0"/>
              <a:buChar char="•"/>
              <a:defRPr/>
            </a:pPr>
            <a:r>
              <a:rPr lang="en-US" sz="2200" dirty="0">
                <a:solidFill>
                  <a:schemeClr val="bg1">
                    <a:lumMod val="65000"/>
                  </a:schemeClr>
                </a:solidFill>
                <a:ea typeface="+mn-ea"/>
                <a:cs typeface="+mn-cs"/>
              </a:rPr>
              <a:t>Social Influence</a:t>
            </a:r>
          </a:p>
          <a:p>
            <a:pPr lvl="1">
              <a:buFont typeface="Arial" panose="020B0604020202020204" pitchFamily="34" charset="0"/>
              <a:buChar char="•"/>
              <a:defRPr/>
            </a:pPr>
            <a:r>
              <a:rPr lang="en-US" sz="2200" dirty="0">
                <a:solidFill>
                  <a:schemeClr val="bg1">
                    <a:lumMod val="65000"/>
                  </a:schemeClr>
                </a:solidFill>
              </a:rPr>
              <a:t>Social Cognition</a:t>
            </a:r>
            <a:endParaRPr lang="en-US" sz="2200" dirty="0">
              <a:solidFill>
                <a:schemeClr val="bg1">
                  <a:lumMod val="65000"/>
                </a:schemeClr>
              </a:solidFill>
              <a:ea typeface="+mn-ea"/>
            </a:endParaRPr>
          </a:p>
          <a:p>
            <a:pPr eaLnBrk="1" fontAlgn="auto" hangingPunct="1">
              <a:spcAft>
                <a:spcPts val="0"/>
              </a:spcAft>
              <a:defRPr/>
            </a:pPr>
            <a:r>
              <a:rPr lang="en-US" dirty="0">
                <a:solidFill>
                  <a:schemeClr val="bg1">
                    <a:lumMod val="65000"/>
                  </a:schemeClr>
                </a:solidFill>
              </a:rPr>
              <a:t>Wrap-up</a:t>
            </a:r>
            <a:endParaRPr lang="en-US" dirty="0">
              <a:solidFill>
                <a:schemeClr val="bg1">
                  <a:lumMod val="65000"/>
                </a:schemeClr>
              </a:solidFill>
              <a:ea typeface="+mn-ea"/>
            </a:endParaRPr>
          </a:p>
          <a:p>
            <a:pPr marL="0" indent="0" eaLnBrk="1" fontAlgn="auto" hangingPunct="1">
              <a:spcAft>
                <a:spcPts val="0"/>
              </a:spcAft>
              <a:buNone/>
              <a:defRPr/>
            </a:pPr>
            <a:endParaRPr lang="en-US" dirty="0">
              <a:ea typeface="+mn-ea"/>
              <a:cs typeface="+mn-cs"/>
            </a:endParaRPr>
          </a:p>
        </p:txBody>
      </p:sp>
    </p:spTree>
    <p:extLst>
      <p:ext uri="{BB962C8B-B14F-4D97-AF65-F5344CB8AC3E}">
        <p14:creationId xmlns:p14="http://schemas.microsoft.com/office/powerpoint/2010/main" val="202223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b="1" u="sng" dirty="0">
                <a:latin typeface="Calibri" charset="0"/>
                <a:ea typeface="MS PGothic" charset="0"/>
              </a:rPr>
              <a:t>Studying Social Psychology</a:t>
            </a:r>
          </a:p>
        </p:txBody>
      </p:sp>
      <p:pic>
        <p:nvPicPr>
          <p:cNvPr id="6" name="Picture 5" descr="robert kolkata.jpg"/>
          <p:cNvPicPr>
            <a:picLocks noChangeAspect="1"/>
          </p:cNvPicPr>
          <p:nvPr/>
        </p:nvPicPr>
        <p:blipFill>
          <a:blip r:embed="rId3" cstate="print"/>
          <a:stretch>
            <a:fillRect/>
          </a:stretch>
        </p:blipFill>
        <p:spPr>
          <a:xfrm>
            <a:off x="1936514" y="1447800"/>
            <a:ext cx="5270972" cy="3962400"/>
          </a:xfrm>
          <a:prstGeom prst="rect">
            <a:avLst/>
          </a:prstGeom>
          <a:ln>
            <a:solidFill>
              <a:schemeClr val="bg1">
                <a:lumMod val="85000"/>
                <a:alpha val="92000"/>
              </a:schemeClr>
            </a:solidFill>
          </a:ln>
          <a:effectLst/>
        </p:spPr>
      </p:pic>
    </p:spTree>
    <p:extLst>
      <p:ext uri="{BB962C8B-B14F-4D97-AF65-F5344CB8AC3E}">
        <p14:creationId xmlns:p14="http://schemas.microsoft.com/office/powerpoint/2010/main" val="407198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b="1" u="sng" dirty="0">
                <a:latin typeface="Calibri" charset="0"/>
                <a:ea typeface="MS PGothic" charset="0"/>
              </a:rPr>
              <a:t>Studying Social Psychology</a:t>
            </a:r>
          </a:p>
        </p:txBody>
      </p:sp>
      <p:sp>
        <p:nvSpPr>
          <p:cNvPr id="25603" name="Content Placeholder 5"/>
          <p:cNvSpPr>
            <a:spLocks noGrp="1"/>
          </p:cNvSpPr>
          <p:nvPr>
            <p:ph sz="half" idx="1"/>
          </p:nvPr>
        </p:nvSpPr>
        <p:spPr/>
        <p:txBody>
          <a:bodyPr>
            <a:normAutofit/>
          </a:bodyPr>
          <a:lstStyle/>
          <a:p>
            <a:pPr marL="0" indent="0">
              <a:buFont typeface="Arial" charset="0"/>
              <a:buNone/>
            </a:pPr>
            <a:r>
              <a:rPr lang="en-US" dirty="0">
                <a:latin typeface="Calibri" charset="0"/>
                <a:ea typeface="MS PGothic" charset="0"/>
              </a:rPr>
              <a:t>         </a:t>
            </a:r>
          </a:p>
        </p:txBody>
      </p:sp>
      <p:sp>
        <p:nvSpPr>
          <p:cNvPr id="6" name="Content Placeholder 5"/>
          <p:cNvSpPr>
            <a:spLocks noGrp="1"/>
          </p:cNvSpPr>
          <p:nvPr>
            <p:ph sz="half" idx="2"/>
          </p:nvPr>
        </p:nvSpPr>
        <p:spPr>
          <a:xfrm>
            <a:off x="4648200" y="3520281"/>
            <a:ext cx="4038600" cy="685800"/>
          </a:xfrm>
        </p:spPr>
        <p:txBody>
          <a:bodyPr/>
          <a:lstStyle/>
          <a:p>
            <a:pPr>
              <a:buNone/>
            </a:pPr>
            <a:r>
              <a:rPr lang="en-US" sz="3600" b="1" i="1" dirty="0"/>
              <a:t>Levels of Analysis</a:t>
            </a: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524000" y="1371599"/>
            <a:ext cx="2895600" cy="5179759"/>
          </a:xfrm>
          <a:prstGeom prst="rect">
            <a:avLst/>
          </a:prstGeom>
        </p:spPr>
      </p:pic>
    </p:spTree>
    <p:extLst>
      <p:ext uri="{BB962C8B-B14F-4D97-AF65-F5344CB8AC3E}">
        <p14:creationId xmlns:p14="http://schemas.microsoft.com/office/powerpoint/2010/main" val="4197709067"/>
      </p:ext>
    </p:extLst>
  </p:cSld>
  <p:clrMapOvr>
    <a:masterClrMapping/>
  </p:clrMapOvr>
</p:sld>
</file>

<file path=ppt/theme/theme1.xml><?xml version="1.0" encoding="utf-8"?>
<a:theme xmlns:a="http://schemas.openxmlformats.org/drawingml/2006/main" name="1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E7D3EA65-B4E1-4880-8C0B-499C686B00B8}"/>
</file>

<file path=customXml/itemProps2.xml><?xml version="1.0" encoding="utf-8"?>
<ds:datastoreItem xmlns:ds="http://schemas.openxmlformats.org/officeDocument/2006/customXml" ds:itemID="{5EDD97F4-1B08-428E-8E33-6943A0DBE8CA}"/>
</file>

<file path=customXml/itemProps3.xml><?xml version="1.0" encoding="utf-8"?>
<ds:datastoreItem xmlns:ds="http://schemas.openxmlformats.org/officeDocument/2006/customXml" ds:itemID="{80A23A33-2F72-421D-86BB-26B5A41166C5}"/>
</file>

<file path=docProps/app.xml><?xml version="1.0" encoding="utf-8"?>
<Properties xmlns="http://schemas.openxmlformats.org/officeDocument/2006/extended-properties" xmlns:vt="http://schemas.openxmlformats.org/officeDocument/2006/docPropsVTypes">
  <Template>Office Theme</Template>
  <TotalTime>12</TotalTime>
  <Words>4524</Words>
  <Application>Microsoft Office PowerPoint</Application>
  <PresentationFormat>On-screen Show (4:3)</PresentationFormat>
  <Paragraphs>294</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MS PGothic</vt:lpstr>
      <vt:lpstr>Arial</vt:lpstr>
      <vt:lpstr>Calibri</vt:lpstr>
      <vt:lpstr>Wingdings</vt:lpstr>
      <vt:lpstr>1_Office Theme</vt:lpstr>
      <vt:lpstr>Introduction to Social Psychology</vt:lpstr>
      <vt:lpstr>Learning Objectives</vt:lpstr>
      <vt:lpstr>Warmup Activity: The Good Life</vt:lpstr>
      <vt:lpstr>Overview</vt:lpstr>
      <vt:lpstr>What is Social Psychology?</vt:lpstr>
      <vt:lpstr>What is Social Psychology?</vt:lpstr>
      <vt:lpstr>Overview</vt:lpstr>
      <vt:lpstr>Studying Social Psychology</vt:lpstr>
      <vt:lpstr>Studying Social Psychology</vt:lpstr>
      <vt:lpstr>Studying Social Psychology</vt:lpstr>
      <vt:lpstr>Overview</vt:lpstr>
      <vt:lpstr>Attraction</vt:lpstr>
      <vt:lpstr>Attitudes</vt:lpstr>
      <vt:lpstr>Peace &amp; Conflict</vt:lpstr>
      <vt:lpstr>Social Influence</vt:lpstr>
      <vt:lpstr>Social Cognition</vt:lpstr>
      <vt:lpstr>CAT: One-Minute Paper</vt:lpstr>
      <vt:lpstr>Photo Attribution</vt:lpstr>
      <vt:lpstr>Photo Attribution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Social Psychology</dc:title>
  <dc:creator>Noba Psychology</dc:creator>
  <cp:revision>2</cp:revision>
  <dcterms:created xsi:type="dcterms:W3CDTF">2016-09-30T21:04:11Z</dcterms:created>
  <dcterms:modified xsi:type="dcterms:W3CDTF">2017-11-17T21:53:58Z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