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docx" ContentType="application/vnd.openxmlformats-officedocument.wordprocessingml.document"/>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diagrams/data7.xml" ContentType="application/vnd.openxmlformats-officedocument.drawingml.diagramData+xml"/>
  <Override PartName="/ppt/diagrams/data3.xml" ContentType="application/vnd.openxmlformats-officedocument.drawingml.diagramData+xml"/>
  <Override PartName="/ppt/diagrams/data1.xml" ContentType="application/vnd.openxmlformats-officedocument.drawingml.diagramData+xml"/>
  <Override PartName="/ppt/diagrams/data5.xml" ContentType="application/vnd.openxmlformats-officedocument.drawingml.diagramData+xml"/>
  <Override PartName="/ppt/diagrams/data8.xml" ContentType="application/vnd.openxmlformats-officedocument.drawingml.diagramData+xml"/>
  <Override PartName="/ppt/diagrams/data2.xml" ContentType="application/vnd.openxmlformats-officedocument.drawingml.diagramData+xml"/>
  <Override PartName="/ppt/diagrams/data4.xml" ContentType="application/vnd.openxmlformats-officedocument.drawingml.diagramData+xml"/>
  <Override PartName="/ppt/diagrams/data6.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530" autoAdjust="0"/>
  </p:normalViewPr>
  <p:slideViewPr>
    <p:cSldViewPr snapToGrid="0">
      <p:cViewPr varScale="1">
        <p:scale>
          <a:sx n="73" d="100"/>
          <a:sy n="73" d="100"/>
        </p:scale>
        <p:origin x="17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6.xml"/></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A4853-94E4-5242-AB34-67C7A029C02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7A6310F2-4202-CC4C-A1D2-7F2DAC2E863D}">
      <dgm:prSet custT="1"/>
      <dgm:spPr/>
      <dgm:t>
        <a:bodyPr/>
        <a:lstStyle/>
        <a:p>
          <a:pPr rtl="0"/>
          <a:r>
            <a:rPr lang="en-US" sz="2800" dirty="0"/>
            <a:t>The age of identity explorations</a:t>
          </a:r>
        </a:p>
      </dgm:t>
    </dgm:pt>
    <dgm:pt modelId="{BA3AFD98-8D7B-934B-A60D-F6BCB3A771FD}" type="parTrans" cxnId="{D51F0279-8F80-D446-AACA-F0F452665850}">
      <dgm:prSet/>
      <dgm:spPr/>
      <dgm:t>
        <a:bodyPr/>
        <a:lstStyle/>
        <a:p>
          <a:endParaRPr lang="en-US"/>
        </a:p>
      </dgm:t>
    </dgm:pt>
    <dgm:pt modelId="{06C36F56-6866-8D43-8265-EEAFD816DCDD}" type="sibTrans" cxnId="{D51F0279-8F80-D446-AACA-F0F452665850}">
      <dgm:prSet/>
      <dgm:spPr/>
      <dgm:t>
        <a:bodyPr/>
        <a:lstStyle/>
        <a:p>
          <a:endParaRPr lang="en-US"/>
        </a:p>
      </dgm:t>
    </dgm:pt>
    <dgm:pt modelId="{C3E2C751-EFAA-B841-8743-B346106FE43A}">
      <dgm:prSet custT="1"/>
      <dgm:spPr/>
      <dgm:t>
        <a:bodyPr/>
        <a:lstStyle/>
        <a:p>
          <a:pPr rtl="0"/>
          <a:r>
            <a:rPr lang="en-US" sz="2800" dirty="0"/>
            <a:t>The age of instability</a:t>
          </a:r>
        </a:p>
      </dgm:t>
    </dgm:pt>
    <dgm:pt modelId="{E85F3627-A4C4-AD41-94B9-30B03F537560}" type="parTrans" cxnId="{17C9FA02-2237-1346-907E-D6ABE3F0D0AB}">
      <dgm:prSet/>
      <dgm:spPr/>
      <dgm:t>
        <a:bodyPr/>
        <a:lstStyle/>
        <a:p>
          <a:endParaRPr lang="en-US"/>
        </a:p>
      </dgm:t>
    </dgm:pt>
    <dgm:pt modelId="{A1A71B30-B39C-A146-B1E8-B37AF9692283}" type="sibTrans" cxnId="{17C9FA02-2237-1346-907E-D6ABE3F0D0AB}">
      <dgm:prSet/>
      <dgm:spPr/>
      <dgm:t>
        <a:bodyPr/>
        <a:lstStyle/>
        <a:p>
          <a:endParaRPr lang="en-US"/>
        </a:p>
      </dgm:t>
    </dgm:pt>
    <dgm:pt modelId="{7A4216C1-DA94-7F42-803D-02DE6B14B51F}">
      <dgm:prSet custT="1"/>
      <dgm:spPr/>
      <dgm:t>
        <a:bodyPr/>
        <a:lstStyle/>
        <a:p>
          <a:pPr rtl="0"/>
          <a:r>
            <a:rPr lang="en-US" sz="2800" dirty="0"/>
            <a:t>The self-focused age</a:t>
          </a:r>
        </a:p>
      </dgm:t>
    </dgm:pt>
    <dgm:pt modelId="{93B680C6-7D1D-664A-9ACA-5E4C037532E9}" type="parTrans" cxnId="{13B4AB02-B939-8041-978A-7D5EF6B13513}">
      <dgm:prSet/>
      <dgm:spPr/>
      <dgm:t>
        <a:bodyPr/>
        <a:lstStyle/>
        <a:p>
          <a:endParaRPr lang="en-US"/>
        </a:p>
      </dgm:t>
    </dgm:pt>
    <dgm:pt modelId="{7E1435BC-FD96-F54E-8EC2-99E6DBD85D28}" type="sibTrans" cxnId="{13B4AB02-B939-8041-978A-7D5EF6B13513}">
      <dgm:prSet/>
      <dgm:spPr/>
      <dgm:t>
        <a:bodyPr/>
        <a:lstStyle/>
        <a:p>
          <a:endParaRPr lang="en-US"/>
        </a:p>
      </dgm:t>
    </dgm:pt>
    <dgm:pt modelId="{AC847AA8-171B-AF41-96F2-8BCAE724AE10}">
      <dgm:prSet custT="1"/>
      <dgm:spPr/>
      <dgm:t>
        <a:bodyPr/>
        <a:lstStyle/>
        <a:p>
          <a:pPr rtl="0"/>
          <a:r>
            <a:rPr lang="en-US" sz="2800" dirty="0"/>
            <a:t>The age of feeling in-between</a:t>
          </a:r>
        </a:p>
      </dgm:t>
    </dgm:pt>
    <dgm:pt modelId="{D05A8864-CB86-7E49-906C-4C368F7196DF}" type="parTrans" cxnId="{992A04A4-C69A-6546-AFF7-0561AFD04A1E}">
      <dgm:prSet/>
      <dgm:spPr/>
      <dgm:t>
        <a:bodyPr/>
        <a:lstStyle/>
        <a:p>
          <a:endParaRPr lang="en-US"/>
        </a:p>
      </dgm:t>
    </dgm:pt>
    <dgm:pt modelId="{6AB9421B-ECF5-7943-B3E8-096158607B6B}" type="sibTrans" cxnId="{992A04A4-C69A-6546-AFF7-0561AFD04A1E}">
      <dgm:prSet/>
      <dgm:spPr/>
      <dgm:t>
        <a:bodyPr/>
        <a:lstStyle/>
        <a:p>
          <a:endParaRPr lang="en-US"/>
        </a:p>
      </dgm:t>
    </dgm:pt>
    <dgm:pt modelId="{87A89F0A-EEA6-6249-8564-73881E6E026E}">
      <dgm:prSet custT="1"/>
      <dgm:spPr/>
      <dgm:t>
        <a:bodyPr/>
        <a:lstStyle/>
        <a:p>
          <a:pPr rtl="0"/>
          <a:r>
            <a:rPr lang="en-US" sz="2800" dirty="0"/>
            <a:t>The age of possibilities </a:t>
          </a:r>
        </a:p>
      </dgm:t>
    </dgm:pt>
    <dgm:pt modelId="{04415E6C-C7B4-D24B-8561-73FC87FC5F21}" type="parTrans" cxnId="{2216DFD1-C13E-D645-970E-5ABFCACA1D4A}">
      <dgm:prSet/>
      <dgm:spPr/>
      <dgm:t>
        <a:bodyPr/>
        <a:lstStyle/>
        <a:p>
          <a:endParaRPr lang="en-US"/>
        </a:p>
      </dgm:t>
    </dgm:pt>
    <dgm:pt modelId="{EC3EDADF-DED7-7F4E-A58D-B469B2CDFEE3}" type="sibTrans" cxnId="{2216DFD1-C13E-D645-970E-5ABFCACA1D4A}">
      <dgm:prSet/>
      <dgm:spPr/>
      <dgm:t>
        <a:bodyPr/>
        <a:lstStyle/>
        <a:p>
          <a:endParaRPr lang="en-US"/>
        </a:p>
      </dgm:t>
    </dgm:pt>
    <dgm:pt modelId="{6A393FF4-C1EC-254C-B27C-91C265695FA0}" type="pres">
      <dgm:prSet presAssocID="{BA9A4853-94E4-5242-AB34-67C7A029C021}" presName="linear" presStyleCnt="0">
        <dgm:presLayoutVars>
          <dgm:dir/>
          <dgm:animLvl val="lvl"/>
          <dgm:resizeHandles val="exact"/>
        </dgm:presLayoutVars>
      </dgm:prSet>
      <dgm:spPr/>
    </dgm:pt>
    <dgm:pt modelId="{5A31D2C2-9C16-7445-8095-85F77DF8E9FD}" type="pres">
      <dgm:prSet presAssocID="{7A6310F2-4202-CC4C-A1D2-7F2DAC2E863D}" presName="parentLin" presStyleCnt="0"/>
      <dgm:spPr/>
    </dgm:pt>
    <dgm:pt modelId="{3BEAF966-418A-304D-8C18-224C31F6369D}" type="pres">
      <dgm:prSet presAssocID="{7A6310F2-4202-CC4C-A1D2-7F2DAC2E863D}" presName="parentLeftMargin" presStyleLbl="node1" presStyleIdx="0" presStyleCnt="5"/>
      <dgm:spPr/>
    </dgm:pt>
    <dgm:pt modelId="{EC845AC9-7FDF-8847-B9C1-013DE5E40A30}" type="pres">
      <dgm:prSet presAssocID="{7A6310F2-4202-CC4C-A1D2-7F2DAC2E863D}" presName="parentText" presStyleLbl="node1" presStyleIdx="0" presStyleCnt="5">
        <dgm:presLayoutVars>
          <dgm:chMax val="0"/>
          <dgm:bulletEnabled val="1"/>
        </dgm:presLayoutVars>
      </dgm:prSet>
      <dgm:spPr/>
    </dgm:pt>
    <dgm:pt modelId="{252AE34E-0C8F-6B4E-A567-D04876682110}" type="pres">
      <dgm:prSet presAssocID="{7A6310F2-4202-CC4C-A1D2-7F2DAC2E863D}" presName="negativeSpace" presStyleCnt="0"/>
      <dgm:spPr/>
    </dgm:pt>
    <dgm:pt modelId="{DE504851-7C06-4945-B22C-E1A61A09BCDD}" type="pres">
      <dgm:prSet presAssocID="{7A6310F2-4202-CC4C-A1D2-7F2DAC2E863D}" presName="childText" presStyleLbl="conFgAcc1" presStyleIdx="0" presStyleCnt="5">
        <dgm:presLayoutVars>
          <dgm:bulletEnabled val="1"/>
        </dgm:presLayoutVars>
      </dgm:prSet>
      <dgm:spPr/>
    </dgm:pt>
    <dgm:pt modelId="{ACC6FA46-79EA-BA4F-BF2F-594297205A88}" type="pres">
      <dgm:prSet presAssocID="{06C36F56-6866-8D43-8265-EEAFD816DCDD}" presName="spaceBetweenRectangles" presStyleCnt="0"/>
      <dgm:spPr/>
    </dgm:pt>
    <dgm:pt modelId="{B41FEAC0-EE83-2F4A-993D-3BE080B007A1}" type="pres">
      <dgm:prSet presAssocID="{C3E2C751-EFAA-B841-8743-B346106FE43A}" presName="parentLin" presStyleCnt="0"/>
      <dgm:spPr/>
    </dgm:pt>
    <dgm:pt modelId="{5DD1FB25-91CB-9E43-9FE0-EBCD95F0FCBE}" type="pres">
      <dgm:prSet presAssocID="{C3E2C751-EFAA-B841-8743-B346106FE43A}" presName="parentLeftMargin" presStyleLbl="node1" presStyleIdx="0" presStyleCnt="5"/>
      <dgm:spPr/>
    </dgm:pt>
    <dgm:pt modelId="{B59C6E93-A09F-B143-9BF9-F7C2B6D7CD26}" type="pres">
      <dgm:prSet presAssocID="{C3E2C751-EFAA-B841-8743-B346106FE43A}" presName="parentText" presStyleLbl="node1" presStyleIdx="1" presStyleCnt="5">
        <dgm:presLayoutVars>
          <dgm:chMax val="0"/>
          <dgm:bulletEnabled val="1"/>
        </dgm:presLayoutVars>
      </dgm:prSet>
      <dgm:spPr/>
    </dgm:pt>
    <dgm:pt modelId="{FDC54542-9F83-A34D-84E9-E221BE279AB0}" type="pres">
      <dgm:prSet presAssocID="{C3E2C751-EFAA-B841-8743-B346106FE43A}" presName="negativeSpace" presStyleCnt="0"/>
      <dgm:spPr/>
    </dgm:pt>
    <dgm:pt modelId="{BFD3982C-ED0F-764D-8709-A35FF904DDFE}" type="pres">
      <dgm:prSet presAssocID="{C3E2C751-EFAA-B841-8743-B346106FE43A}" presName="childText" presStyleLbl="conFgAcc1" presStyleIdx="1" presStyleCnt="5">
        <dgm:presLayoutVars>
          <dgm:bulletEnabled val="1"/>
        </dgm:presLayoutVars>
      </dgm:prSet>
      <dgm:spPr/>
    </dgm:pt>
    <dgm:pt modelId="{EAE22834-402C-1740-8336-C60317C61E64}" type="pres">
      <dgm:prSet presAssocID="{A1A71B30-B39C-A146-B1E8-B37AF9692283}" presName="spaceBetweenRectangles" presStyleCnt="0"/>
      <dgm:spPr/>
    </dgm:pt>
    <dgm:pt modelId="{0049DCEC-5927-244F-B1D1-C436FA4C8092}" type="pres">
      <dgm:prSet presAssocID="{7A4216C1-DA94-7F42-803D-02DE6B14B51F}" presName="parentLin" presStyleCnt="0"/>
      <dgm:spPr/>
    </dgm:pt>
    <dgm:pt modelId="{2F6C2FD4-E28F-714C-B89F-BD98A245AA71}" type="pres">
      <dgm:prSet presAssocID="{7A4216C1-DA94-7F42-803D-02DE6B14B51F}" presName="parentLeftMargin" presStyleLbl="node1" presStyleIdx="1" presStyleCnt="5"/>
      <dgm:spPr/>
    </dgm:pt>
    <dgm:pt modelId="{F97A882D-4D19-EB45-9D8D-156F735D8E66}" type="pres">
      <dgm:prSet presAssocID="{7A4216C1-DA94-7F42-803D-02DE6B14B51F}" presName="parentText" presStyleLbl="node1" presStyleIdx="2" presStyleCnt="5">
        <dgm:presLayoutVars>
          <dgm:chMax val="0"/>
          <dgm:bulletEnabled val="1"/>
        </dgm:presLayoutVars>
      </dgm:prSet>
      <dgm:spPr/>
    </dgm:pt>
    <dgm:pt modelId="{5AE0826C-5361-2B42-A607-DE50837488C1}" type="pres">
      <dgm:prSet presAssocID="{7A4216C1-DA94-7F42-803D-02DE6B14B51F}" presName="negativeSpace" presStyleCnt="0"/>
      <dgm:spPr/>
    </dgm:pt>
    <dgm:pt modelId="{244E37B9-D137-E047-94CE-AF59514FAD86}" type="pres">
      <dgm:prSet presAssocID="{7A4216C1-DA94-7F42-803D-02DE6B14B51F}" presName="childText" presStyleLbl="conFgAcc1" presStyleIdx="2" presStyleCnt="5">
        <dgm:presLayoutVars>
          <dgm:bulletEnabled val="1"/>
        </dgm:presLayoutVars>
      </dgm:prSet>
      <dgm:spPr/>
    </dgm:pt>
    <dgm:pt modelId="{0FD8D860-FEE8-E54A-B73C-B2D0F0D6D337}" type="pres">
      <dgm:prSet presAssocID="{7E1435BC-FD96-F54E-8EC2-99E6DBD85D28}" presName="spaceBetweenRectangles" presStyleCnt="0"/>
      <dgm:spPr/>
    </dgm:pt>
    <dgm:pt modelId="{BAD027C8-B3FE-3846-87FD-41E784A276A0}" type="pres">
      <dgm:prSet presAssocID="{AC847AA8-171B-AF41-96F2-8BCAE724AE10}" presName="parentLin" presStyleCnt="0"/>
      <dgm:spPr/>
    </dgm:pt>
    <dgm:pt modelId="{61F8E22B-CF90-D94B-A041-F0F3113ED136}" type="pres">
      <dgm:prSet presAssocID="{AC847AA8-171B-AF41-96F2-8BCAE724AE10}" presName="parentLeftMargin" presStyleLbl="node1" presStyleIdx="2" presStyleCnt="5"/>
      <dgm:spPr/>
    </dgm:pt>
    <dgm:pt modelId="{A5FBAB61-6937-C448-8495-00F846C80D60}" type="pres">
      <dgm:prSet presAssocID="{AC847AA8-171B-AF41-96F2-8BCAE724AE10}" presName="parentText" presStyleLbl="node1" presStyleIdx="3" presStyleCnt="5">
        <dgm:presLayoutVars>
          <dgm:chMax val="0"/>
          <dgm:bulletEnabled val="1"/>
        </dgm:presLayoutVars>
      </dgm:prSet>
      <dgm:spPr/>
    </dgm:pt>
    <dgm:pt modelId="{3E2A97AA-437A-4542-B174-A904173CD2CD}" type="pres">
      <dgm:prSet presAssocID="{AC847AA8-171B-AF41-96F2-8BCAE724AE10}" presName="negativeSpace" presStyleCnt="0"/>
      <dgm:spPr/>
    </dgm:pt>
    <dgm:pt modelId="{34D4843A-1157-F84A-9A7C-A64B63D1555D}" type="pres">
      <dgm:prSet presAssocID="{AC847AA8-171B-AF41-96F2-8BCAE724AE10}" presName="childText" presStyleLbl="conFgAcc1" presStyleIdx="3" presStyleCnt="5">
        <dgm:presLayoutVars>
          <dgm:bulletEnabled val="1"/>
        </dgm:presLayoutVars>
      </dgm:prSet>
      <dgm:spPr/>
    </dgm:pt>
    <dgm:pt modelId="{84D91C01-2CC6-FF4A-8528-C6EABA41BA94}" type="pres">
      <dgm:prSet presAssocID="{6AB9421B-ECF5-7943-B3E8-096158607B6B}" presName="spaceBetweenRectangles" presStyleCnt="0"/>
      <dgm:spPr/>
    </dgm:pt>
    <dgm:pt modelId="{0A4A3B06-D991-0D43-9412-428D1C275B77}" type="pres">
      <dgm:prSet presAssocID="{87A89F0A-EEA6-6249-8564-73881E6E026E}" presName="parentLin" presStyleCnt="0"/>
      <dgm:spPr/>
    </dgm:pt>
    <dgm:pt modelId="{4394C32A-69CD-B34A-8112-AB27CFBDC8C0}" type="pres">
      <dgm:prSet presAssocID="{87A89F0A-EEA6-6249-8564-73881E6E026E}" presName="parentLeftMargin" presStyleLbl="node1" presStyleIdx="3" presStyleCnt="5"/>
      <dgm:spPr/>
    </dgm:pt>
    <dgm:pt modelId="{51CBFF5F-A4BD-EA48-94FF-CCACFE2706DE}" type="pres">
      <dgm:prSet presAssocID="{87A89F0A-EEA6-6249-8564-73881E6E026E}" presName="parentText" presStyleLbl="node1" presStyleIdx="4" presStyleCnt="5">
        <dgm:presLayoutVars>
          <dgm:chMax val="0"/>
          <dgm:bulletEnabled val="1"/>
        </dgm:presLayoutVars>
      </dgm:prSet>
      <dgm:spPr/>
    </dgm:pt>
    <dgm:pt modelId="{54F02701-C81C-4F4E-B44D-ADA34C90A3DF}" type="pres">
      <dgm:prSet presAssocID="{87A89F0A-EEA6-6249-8564-73881E6E026E}" presName="negativeSpace" presStyleCnt="0"/>
      <dgm:spPr/>
    </dgm:pt>
    <dgm:pt modelId="{6C9604C3-3780-3745-B50E-CA992A116D4F}" type="pres">
      <dgm:prSet presAssocID="{87A89F0A-EEA6-6249-8564-73881E6E026E}" presName="childText" presStyleLbl="conFgAcc1" presStyleIdx="4" presStyleCnt="5">
        <dgm:presLayoutVars>
          <dgm:bulletEnabled val="1"/>
        </dgm:presLayoutVars>
      </dgm:prSet>
      <dgm:spPr/>
    </dgm:pt>
  </dgm:ptLst>
  <dgm:cxnLst>
    <dgm:cxn modelId="{13B4AB02-B939-8041-978A-7D5EF6B13513}" srcId="{BA9A4853-94E4-5242-AB34-67C7A029C021}" destId="{7A4216C1-DA94-7F42-803D-02DE6B14B51F}" srcOrd="2" destOrd="0" parTransId="{93B680C6-7D1D-664A-9ACA-5E4C037532E9}" sibTransId="{7E1435BC-FD96-F54E-8EC2-99E6DBD85D28}"/>
    <dgm:cxn modelId="{17C9FA02-2237-1346-907E-D6ABE3F0D0AB}" srcId="{BA9A4853-94E4-5242-AB34-67C7A029C021}" destId="{C3E2C751-EFAA-B841-8743-B346106FE43A}" srcOrd="1" destOrd="0" parTransId="{E85F3627-A4C4-AD41-94B9-30B03F537560}" sibTransId="{A1A71B30-B39C-A146-B1E8-B37AF9692283}"/>
    <dgm:cxn modelId="{97AB7C35-C0F3-4A4D-A393-3DA4FE1E1001}" type="presOf" srcId="{87A89F0A-EEA6-6249-8564-73881E6E026E}" destId="{4394C32A-69CD-B34A-8112-AB27CFBDC8C0}" srcOrd="0" destOrd="0" presId="urn:microsoft.com/office/officeart/2005/8/layout/list1"/>
    <dgm:cxn modelId="{6A4FAF3A-E00C-40C2-80EA-3B13FE1440C0}" type="presOf" srcId="{7A6310F2-4202-CC4C-A1D2-7F2DAC2E863D}" destId="{3BEAF966-418A-304D-8C18-224C31F6369D}" srcOrd="0" destOrd="0" presId="urn:microsoft.com/office/officeart/2005/8/layout/list1"/>
    <dgm:cxn modelId="{1886585C-04F2-431B-AD1C-F60E5F84E892}" type="presOf" srcId="{BA9A4853-94E4-5242-AB34-67C7A029C021}" destId="{6A393FF4-C1EC-254C-B27C-91C265695FA0}" srcOrd="0" destOrd="0" presId="urn:microsoft.com/office/officeart/2005/8/layout/list1"/>
    <dgm:cxn modelId="{14B7C66A-6FB8-4103-AD90-794C269C9519}" type="presOf" srcId="{AC847AA8-171B-AF41-96F2-8BCAE724AE10}" destId="{61F8E22B-CF90-D94B-A041-F0F3113ED136}" srcOrd="0" destOrd="0" presId="urn:microsoft.com/office/officeart/2005/8/layout/list1"/>
    <dgm:cxn modelId="{D51F0279-8F80-D446-AACA-F0F452665850}" srcId="{BA9A4853-94E4-5242-AB34-67C7A029C021}" destId="{7A6310F2-4202-CC4C-A1D2-7F2DAC2E863D}" srcOrd="0" destOrd="0" parTransId="{BA3AFD98-8D7B-934B-A60D-F6BCB3A771FD}" sibTransId="{06C36F56-6866-8D43-8265-EEAFD816DCDD}"/>
    <dgm:cxn modelId="{8718DB84-6C33-472F-BE61-2A0409F68DFE}" type="presOf" srcId="{7A4216C1-DA94-7F42-803D-02DE6B14B51F}" destId="{2F6C2FD4-E28F-714C-B89F-BD98A245AA71}" srcOrd="0" destOrd="0" presId="urn:microsoft.com/office/officeart/2005/8/layout/list1"/>
    <dgm:cxn modelId="{586F678D-07C3-4344-AF98-AD8DCCE52787}" type="presOf" srcId="{C3E2C751-EFAA-B841-8743-B346106FE43A}" destId="{B59C6E93-A09F-B143-9BF9-F7C2B6D7CD26}" srcOrd="1" destOrd="0" presId="urn:microsoft.com/office/officeart/2005/8/layout/list1"/>
    <dgm:cxn modelId="{AD01849B-BA43-4260-99A9-946891C94041}" type="presOf" srcId="{AC847AA8-171B-AF41-96F2-8BCAE724AE10}" destId="{A5FBAB61-6937-C448-8495-00F846C80D60}" srcOrd="1" destOrd="0" presId="urn:microsoft.com/office/officeart/2005/8/layout/list1"/>
    <dgm:cxn modelId="{992A04A4-C69A-6546-AFF7-0561AFD04A1E}" srcId="{BA9A4853-94E4-5242-AB34-67C7A029C021}" destId="{AC847AA8-171B-AF41-96F2-8BCAE724AE10}" srcOrd="3" destOrd="0" parTransId="{D05A8864-CB86-7E49-906C-4C368F7196DF}" sibTransId="{6AB9421B-ECF5-7943-B3E8-096158607B6B}"/>
    <dgm:cxn modelId="{69ED9EC8-1B9D-4E60-9884-AD4ADE107A2E}" type="presOf" srcId="{7A4216C1-DA94-7F42-803D-02DE6B14B51F}" destId="{F97A882D-4D19-EB45-9D8D-156F735D8E66}" srcOrd="1" destOrd="0" presId="urn:microsoft.com/office/officeart/2005/8/layout/list1"/>
    <dgm:cxn modelId="{776620D1-93D8-43A5-B212-982549EC2EF1}" type="presOf" srcId="{7A6310F2-4202-CC4C-A1D2-7F2DAC2E863D}" destId="{EC845AC9-7FDF-8847-B9C1-013DE5E40A30}" srcOrd="1" destOrd="0" presId="urn:microsoft.com/office/officeart/2005/8/layout/list1"/>
    <dgm:cxn modelId="{2216DFD1-C13E-D645-970E-5ABFCACA1D4A}" srcId="{BA9A4853-94E4-5242-AB34-67C7A029C021}" destId="{87A89F0A-EEA6-6249-8564-73881E6E026E}" srcOrd="4" destOrd="0" parTransId="{04415E6C-C7B4-D24B-8561-73FC87FC5F21}" sibTransId="{EC3EDADF-DED7-7F4E-A58D-B469B2CDFEE3}"/>
    <dgm:cxn modelId="{48230EEE-A49C-47F4-869B-A52AABA8F1F9}" type="presOf" srcId="{87A89F0A-EEA6-6249-8564-73881E6E026E}" destId="{51CBFF5F-A4BD-EA48-94FF-CCACFE2706DE}" srcOrd="1" destOrd="0" presId="urn:microsoft.com/office/officeart/2005/8/layout/list1"/>
    <dgm:cxn modelId="{86600DF2-E87B-4998-BF36-4D5EB917A7C8}" type="presOf" srcId="{C3E2C751-EFAA-B841-8743-B346106FE43A}" destId="{5DD1FB25-91CB-9E43-9FE0-EBCD95F0FCBE}" srcOrd="0" destOrd="0" presId="urn:microsoft.com/office/officeart/2005/8/layout/list1"/>
    <dgm:cxn modelId="{3C1BD4E1-1580-427C-B406-329897B670AA}" type="presParOf" srcId="{6A393FF4-C1EC-254C-B27C-91C265695FA0}" destId="{5A31D2C2-9C16-7445-8095-85F77DF8E9FD}" srcOrd="0" destOrd="0" presId="urn:microsoft.com/office/officeart/2005/8/layout/list1"/>
    <dgm:cxn modelId="{BF585FDF-FDFE-4C0C-A784-72A77AC75014}" type="presParOf" srcId="{5A31D2C2-9C16-7445-8095-85F77DF8E9FD}" destId="{3BEAF966-418A-304D-8C18-224C31F6369D}" srcOrd="0" destOrd="0" presId="urn:microsoft.com/office/officeart/2005/8/layout/list1"/>
    <dgm:cxn modelId="{FB34B606-D32F-41A0-B4D2-9BD5B49C6FF5}" type="presParOf" srcId="{5A31D2C2-9C16-7445-8095-85F77DF8E9FD}" destId="{EC845AC9-7FDF-8847-B9C1-013DE5E40A30}" srcOrd="1" destOrd="0" presId="urn:microsoft.com/office/officeart/2005/8/layout/list1"/>
    <dgm:cxn modelId="{28255A78-68F8-4301-A42F-751395D762EA}" type="presParOf" srcId="{6A393FF4-C1EC-254C-B27C-91C265695FA0}" destId="{252AE34E-0C8F-6B4E-A567-D04876682110}" srcOrd="1" destOrd="0" presId="urn:microsoft.com/office/officeart/2005/8/layout/list1"/>
    <dgm:cxn modelId="{FD30C73C-1E05-4170-BF38-9264F3621EA8}" type="presParOf" srcId="{6A393FF4-C1EC-254C-B27C-91C265695FA0}" destId="{DE504851-7C06-4945-B22C-E1A61A09BCDD}" srcOrd="2" destOrd="0" presId="urn:microsoft.com/office/officeart/2005/8/layout/list1"/>
    <dgm:cxn modelId="{938253A8-46CE-427B-A803-914E71F6F6DD}" type="presParOf" srcId="{6A393FF4-C1EC-254C-B27C-91C265695FA0}" destId="{ACC6FA46-79EA-BA4F-BF2F-594297205A88}" srcOrd="3" destOrd="0" presId="urn:microsoft.com/office/officeart/2005/8/layout/list1"/>
    <dgm:cxn modelId="{BB3430BC-B61D-457D-AB7B-90BB21135C3B}" type="presParOf" srcId="{6A393FF4-C1EC-254C-B27C-91C265695FA0}" destId="{B41FEAC0-EE83-2F4A-993D-3BE080B007A1}" srcOrd="4" destOrd="0" presId="urn:microsoft.com/office/officeart/2005/8/layout/list1"/>
    <dgm:cxn modelId="{B21927DC-B89C-4E03-836E-B3C985C83D4D}" type="presParOf" srcId="{B41FEAC0-EE83-2F4A-993D-3BE080B007A1}" destId="{5DD1FB25-91CB-9E43-9FE0-EBCD95F0FCBE}" srcOrd="0" destOrd="0" presId="urn:microsoft.com/office/officeart/2005/8/layout/list1"/>
    <dgm:cxn modelId="{ECCC64BC-46E8-4F32-AB60-1D05B2F6758A}" type="presParOf" srcId="{B41FEAC0-EE83-2F4A-993D-3BE080B007A1}" destId="{B59C6E93-A09F-B143-9BF9-F7C2B6D7CD26}" srcOrd="1" destOrd="0" presId="urn:microsoft.com/office/officeart/2005/8/layout/list1"/>
    <dgm:cxn modelId="{2992D5BF-E98D-4A70-BF66-9C92CA956162}" type="presParOf" srcId="{6A393FF4-C1EC-254C-B27C-91C265695FA0}" destId="{FDC54542-9F83-A34D-84E9-E221BE279AB0}" srcOrd="5" destOrd="0" presId="urn:microsoft.com/office/officeart/2005/8/layout/list1"/>
    <dgm:cxn modelId="{DC054BBC-CC68-4708-A018-BBBE5B7E68C4}" type="presParOf" srcId="{6A393FF4-C1EC-254C-B27C-91C265695FA0}" destId="{BFD3982C-ED0F-764D-8709-A35FF904DDFE}" srcOrd="6" destOrd="0" presId="urn:microsoft.com/office/officeart/2005/8/layout/list1"/>
    <dgm:cxn modelId="{C7971785-2DEB-4ED0-A8FB-4BC286B489A3}" type="presParOf" srcId="{6A393FF4-C1EC-254C-B27C-91C265695FA0}" destId="{EAE22834-402C-1740-8336-C60317C61E64}" srcOrd="7" destOrd="0" presId="urn:microsoft.com/office/officeart/2005/8/layout/list1"/>
    <dgm:cxn modelId="{49091B39-7948-41B8-9087-075B9D7E64CE}" type="presParOf" srcId="{6A393FF4-C1EC-254C-B27C-91C265695FA0}" destId="{0049DCEC-5927-244F-B1D1-C436FA4C8092}" srcOrd="8" destOrd="0" presId="urn:microsoft.com/office/officeart/2005/8/layout/list1"/>
    <dgm:cxn modelId="{AF0D0C88-D987-4E5E-B6EA-F01F1457B135}" type="presParOf" srcId="{0049DCEC-5927-244F-B1D1-C436FA4C8092}" destId="{2F6C2FD4-E28F-714C-B89F-BD98A245AA71}" srcOrd="0" destOrd="0" presId="urn:microsoft.com/office/officeart/2005/8/layout/list1"/>
    <dgm:cxn modelId="{E7A13F2A-A261-4F64-92B6-33322288A3CE}" type="presParOf" srcId="{0049DCEC-5927-244F-B1D1-C436FA4C8092}" destId="{F97A882D-4D19-EB45-9D8D-156F735D8E66}" srcOrd="1" destOrd="0" presId="urn:microsoft.com/office/officeart/2005/8/layout/list1"/>
    <dgm:cxn modelId="{2D31B89B-9E74-4142-BCAD-226543F255AA}" type="presParOf" srcId="{6A393FF4-C1EC-254C-B27C-91C265695FA0}" destId="{5AE0826C-5361-2B42-A607-DE50837488C1}" srcOrd="9" destOrd="0" presId="urn:microsoft.com/office/officeart/2005/8/layout/list1"/>
    <dgm:cxn modelId="{2B375A4D-5FBD-44B5-8698-05B8CA864F70}" type="presParOf" srcId="{6A393FF4-C1EC-254C-B27C-91C265695FA0}" destId="{244E37B9-D137-E047-94CE-AF59514FAD86}" srcOrd="10" destOrd="0" presId="urn:microsoft.com/office/officeart/2005/8/layout/list1"/>
    <dgm:cxn modelId="{78D47826-009D-4548-B5F6-22BB0968A760}" type="presParOf" srcId="{6A393FF4-C1EC-254C-B27C-91C265695FA0}" destId="{0FD8D860-FEE8-E54A-B73C-B2D0F0D6D337}" srcOrd="11" destOrd="0" presId="urn:microsoft.com/office/officeart/2005/8/layout/list1"/>
    <dgm:cxn modelId="{44DDE606-E314-4F74-B2E6-2E023FDE8F4C}" type="presParOf" srcId="{6A393FF4-C1EC-254C-B27C-91C265695FA0}" destId="{BAD027C8-B3FE-3846-87FD-41E784A276A0}" srcOrd="12" destOrd="0" presId="urn:microsoft.com/office/officeart/2005/8/layout/list1"/>
    <dgm:cxn modelId="{64D53F8D-46B3-4D03-8863-D38ED040413C}" type="presParOf" srcId="{BAD027C8-B3FE-3846-87FD-41E784A276A0}" destId="{61F8E22B-CF90-D94B-A041-F0F3113ED136}" srcOrd="0" destOrd="0" presId="urn:microsoft.com/office/officeart/2005/8/layout/list1"/>
    <dgm:cxn modelId="{6520EFAC-0571-43CB-97EB-653235396C89}" type="presParOf" srcId="{BAD027C8-B3FE-3846-87FD-41E784A276A0}" destId="{A5FBAB61-6937-C448-8495-00F846C80D60}" srcOrd="1" destOrd="0" presId="urn:microsoft.com/office/officeart/2005/8/layout/list1"/>
    <dgm:cxn modelId="{12A1AA28-EBF6-413A-BE53-D1367DF97443}" type="presParOf" srcId="{6A393FF4-C1EC-254C-B27C-91C265695FA0}" destId="{3E2A97AA-437A-4542-B174-A904173CD2CD}" srcOrd="13" destOrd="0" presId="urn:microsoft.com/office/officeart/2005/8/layout/list1"/>
    <dgm:cxn modelId="{034AE805-8969-4DB6-B48C-0E609BA6087F}" type="presParOf" srcId="{6A393FF4-C1EC-254C-B27C-91C265695FA0}" destId="{34D4843A-1157-F84A-9A7C-A64B63D1555D}" srcOrd="14" destOrd="0" presId="urn:microsoft.com/office/officeart/2005/8/layout/list1"/>
    <dgm:cxn modelId="{C27CFEF0-B891-4067-8455-A00C25FB8E41}" type="presParOf" srcId="{6A393FF4-C1EC-254C-B27C-91C265695FA0}" destId="{84D91C01-2CC6-FF4A-8528-C6EABA41BA94}" srcOrd="15" destOrd="0" presId="urn:microsoft.com/office/officeart/2005/8/layout/list1"/>
    <dgm:cxn modelId="{F1FA6D14-2283-446A-B634-5E7D9E83A668}" type="presParOf" srcId="{6A393FF4-C1EC-254C-B27C-91C265695FA0}" destId="{0A4A3B06-D991-0D43-9412-428D1C275B77}" srcOrd="16" destOrd="0" presId="urn:microsoft.com/office/officeart/2005/8/layout/list1"/>
    <dgm:cxn modelId="{048D6242-68A4-4487-9017-23A6002C58E8}" type="presParOf" srcId="{0A4A3B06-D991-0D43-9412-428D1C275B77}" destId="{4394C32A-69CD-B34A-8112-AB27CFBDC8C0}" srcOrd="0" destOrd="0" presId="urn:microsoft.com/office/officeart/2005/8/layout/list1"/>
    <dgm:cxn modelId="{4B690CAE-8C83-4057-ABB8-9E7818A2BDB7}" type="presParOf" srcId="{0A4A3B06-D991-0D43-9412-428D1C275B77}" destId="{51CBFF5F-A4BD-EA48-94FF-CCACFE2706DE}" srcOrd="1" destOrd="0" presId="urn:microsoft.com/office/officeart/2005/8/layout/list1"/>
    <dgm:cxn modelId="{91B6DD72-35DD-4434-9E1B-02642DF8F184}" type="presParOf" srcId="{6A393FF4-C1EC-254C-B27C-91C265695FA0}" destId="{54F02701-C81C-4F4E-B44D-ADA34C90A3DF}" srcOrd="17" destOrd="0" presId="urn:microsoft.com/office/officeart/2005/8/layout/list1"/>
    <dgm:cxn modelId="{DAD1C95B-F1B0-4E68-AD70-891F740DB4CA}" type="presParOf" srcId="{6A393FF4-C1EC-254C-B27C-91C265695FA0}" destId="{6C9604C3-3780-3745-B50E-CA992A116D4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A4853-94E4-5242-AB34-67C7A029C02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7A6310F2-4202-CC4C-A1D2-7F2DAC2E863D}">
      <dgm:prSet custT="1"/>
      <dgm:spPr/>
      <dgm:t>
        <a:bodyPr/>
        <a:lstStyle/>
        <a:p>
          <a:pPr rtl="0"/>
          <a:r>
            <a:rPr lang="en-US" sz="2800" dirty="0"/>
            <a:t>The age of identity explorations</a:t>
          </a:r>
        </a:p>
      </dgm:t>
    </dgm:pt>
    <dgm:pt modelId="{BA3AFD98-8D7B-934B-A60D-F6BCB3A771FD}" type="parTrans" cxnId="{D51F0279-8F80-D446-AACA-F0F452665850}">
      <dgm:prSet/>
      <dgm:spPr/>
      <dgm:t>
        <a:bodyPr/>
        <a:lstStyle/>
        <a:p>
          <a:endParaRPr lang="en-US"/>
        </a:p>
      </dgm:t>
    </dgm:pt>
    <dgm:pt modelId="{06C36F56-6866-8D43-8265-EEAFD816DCDD}" type="sibTrans" cxnId="{D51F0279-8F80-D446-AACA-F0F452665850}">
      <dgm:prSet/>
      <dgm:spPr/>
      <dgm:t>
        <a:bodyPr/>
        <a:lstStyle/>
        <a:p>
          <a:endParaRPr lang="en-US"/>
        </a:p>
      </dgm:t>
    </dgm:pt>
    <dgm:pt modelId="{6A393FF4-C1EC-254C-B27C-91C265695FA0}" type="pres">
      <dgm:prSet presAssocID="{BA9A4853-94E4-5242-AB34-67C7A029C021}" presName="linear" presStyleCnt="0">
        <dgm:presLayoutVars>
          <dgm:dir/>
          <dgm:animLvl val="lvl"/>
          <dgm:resizeHandles val="exact"/>
        </dgm:presLayoutVars>
      </dgm:prSet>
      <dgm:spPr/>
    </dgm:pt>
    <dgm:pt modelId="{5A31D2C2-9C16-7445-8095-85F77DF8E9FD}" type="pres">
      <dgm:prSet presAssocID="{7A6310F2-4202-CC4C-A1D2-7F2DAC2E863D}" presName="parentLin" presStyleCnt="0"/>
      <dgm:spPr/>
    </dgm:pt>
    <dgm:pt modelId="{3BEAF966-418A-304D-8C18-224C31F6369D}" type="pres">
      <dgm:prSet presAssocID="{7A6310F2-4202-CC4C-A1D2-7F2DAC2E863D}" presName="parentLeftMargin" presStyleLbl="node1" presStyleIdx="0" presStyleCnt="1"/>
      <dgm:spPr/>
    </dgm:pt>
    <dgm:pt modelId="{EC845AC9-7FDF-8847-B9C1-013DE5E40A30}" type="pres">
      <dgm:prSet presAssocID="{7A6310F2-4202-CC4C-A1D2-7F2DAC2E863D}" presName="parentText" presStyleLbl="node1" presStyleIdx="0" presStyleCnt="1">
        <dgm:presLayoutVars>
          <dgm:chMax val="0"/>
          <dgm:bulletEnabled val="1"/>
        </dgm:presLayoutVars>
      </dgm:prSet>
      <dgm:spPr/>
    </dgm:pt>
    <dgm:pt modelId="{252AE34E-0C8F-6B4E-A567-D04876682110}" type="pres">
      <dgm:prSet presAssocID="{7A6310F2-4202-CC4C-A1D2-7F2DAC2E863D}" presName="negativeSpace" presStyleCnt="0"/>
      <dgm:spPr/>
    </dgm:pt>
    <dgm:pt modelId="{DE504851-7C06-4945-B22C-E1A61A09BCDD}" type="pres">
      <dgm:prSet presAssocID="{7A6310F2-4202-CC4C-A1D2-7F2DAC2E863D}" presName="childText" presStyleLbl="conFgAcc1" presStyleIdx="0" presStyleCnt="1">
        <dgm:presLayoutVars>
          <dgm:bulletEnabled val="1"/>
        </dgm:presLayoutVars>
      </dgm:prSet>
      <dgm:spPr/>
    </dgm:pt>
  </dgm:ptLst>
  <dgm:cxnLst>
    <dgm:cxn modelId="{FE133A70-7716-442E-9200-CB4D67BE0B6D}" type="presOf" srcId="{BA9A4853-94E4-5242-AB34-67C7A029C021}" destId="{6A393FF4-C1EC-254C-B27C-91C265695FA0}" srcOrd="0" destOrd="0" presId="urn:microsoft.com/office/officeart/2005/8/layout/list1"/>
    <dgm:cxn modelId="{D51F0279-8F80-D446-AACA-F0F452665850}" srcId="{BA9A4853-94E4-5242-AB34-67C7A029C021}" destId="{7A6310F2-4202-CC4C-A1D2-7F2DAC2E863D}" srcOrd="0" destOrd="0" parTransId="{BA3AFD98-8D7B-934B-A60D-F6BCB3A771FD}" sibTransId="{06C36F56-6866-8D43-8265-EEAFD816DCDD}"/>
    <dgm:cxn modelId="{088E579B-21BB-49D6-9852-A8DAE505EC18}" type="presOf" srcId="{7A6310F2-4202-CC4C-A1D2-7F2DAC2E863D}" destId="{EC845AC9-7FDF-8847-B9C1-013DE5E40A30}" srcOrd="1" destOrd="0" presId="urn:microsoft.com/office/officeart/2005/8/layout/list1"/>
    <dgm:cxn modelId="{F05135F5-0FB2-4EA0-AC51-A120955AB0CE}" type="presOf" srcId="{7A6310F2-4202-CC4C-A1D2-7F2DAC2E863D}" destId="{3BEAF966-418A-304D-8C18-224C31F6369D}" srcOrd="0" destOrd="0" presId="urn:microsoft.com/office/officeart/2005/8/layout/list1"/>
    <dgm:cxn modelId="{BAB6BF3B-7BC0-4CCE-B052-4E86E141D430}" type="presParOf" srcId="{6A393FF4-C1EC-254C-B27C-91C265695FA0}" destId="{5A31D2C2-9C16-7445-8095-85F77DF8E9FD}" srcOrd="0" destOrd="0" presId="urn:microsoft.com/office/officeart/2005/8/layout/list1"/>
    <dgm:cxn modelId="{A58212AA-DC37-4348-96B9-D09EF6E6100E}" type="presParOf" srcId="{5A31D2C2-9C16-7445-8095-85F77DF8E9FD}" destId="{3BEAF966-418A-304D-8C18-224C31F6369D}" srcOrd="0" destOrd="0" presId="urn:microsoft.com/office/officeart/2005/8/layout/list1"/>
    <dgm:cxn modelId="{21A25D1B-C48D-4EB0-9C6A-B7D8E9B36166}" type="presParOf" srcId="{5A31D2C2-9C16-7445-8095-85F77DF8E9FD}" destId="{EC845AC9-7FDF-8847-B9C1-013DE5E40A30}" srcOrd="1" destOrd="0" presId="urn:microsoft.com/office/officeart/2005/8/layout/list1"/>
    <dgm:cxn modelId="{5E7620F3-C700-4131-9AD8-8ECF5C15A486}" type="presParOf" srcId="{6A393FF4-C1EC-254C-B27C-91C265695FA0}" destId="{252AE34E-0C8F-6B4E-A567-D04876682110}" srcOrd="1" destOrd="0" presId="urn:microsoft.com/office/officeart/2005/8/layout/list1"/>
    <dgm:cxn modelId="{4DEEE940-7EED-4AC6-A94A-42754DEF4988}" type="presParOf" srcId="{6A393FF4-C1EC-254C-B27C-91C265695FA0}" destId="{DE504851-7C06-4945-B22C-E1A61A09BCD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9A4853-94E4-5242-AB34-67C7A029C02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7A6310F2-4202-CC4C-A1D2-7F2DAC2E863D}">
      <dgm:prSet custT="1"/>
      <dgm:spPr/>
      <dgm:t>
        <a:bodyPr/>
        <a:lstStyle/>
        <a:p>
          <a:pPr rtl="0"/>
          <a:r>
            <a:rPr lang="en-US" sz="2800" dirty="0"/>
            <a:t>The age of instability</a:t>
          </a:r>
        </a:p>
      </dgm:t>
    </dgm:pt>
    <dgm:pt modelId="{BA3AFD98-8D7B-934B-A60D-F6BCB3A771FD}" type="parTrans" cxnId="{D51F0279-8F80-D446-AACA-F0F452665850}">
      <dgm:prSet/>
      <dgm:spPr/>
      <dgm:t>
        <a:bodyPr/>
        <a:lstStyle/>
        <a:p>
          <a:endParaRPr lang="en-US"/>
        </a:p>
      </dgm:t>
    </dgm:pt>
    <dgm:pt modelId="{06C36F56-6866-8D43-8265-EEAFD816DCDD}" type="sibTrans" cxnId="{D51F0279-8F80-D446-AACA-F0F452665850}">
      <dgm:prSet/>
      <dgm:spPr/>
      <dgm:t>
        <a:bodyPr/>
        <a:lstStyle/>
        <a:p>
          <a:endParaRPr lang="en-US"/>
        </a:p>
      </dgm:t>
    </dgm:pt>
    <dgm:pt modelId="{6A393FF4-C1EC-254C-B27C-91C265695FA0}" type="pres">
      <dgm:prSet presAssocID="{BA9A4853-94E4-5242-AB34-67C7A029C021}" presName="linear" presStyleCnt="0">
        <dgm:presLayoutVars>
          <dgm:dir/>
          <dgm:animLvl val="lvl"/>
          <dgm:resizeHandles val="exact"/>
        </dgm:presLayoutVars>
      </dgm:prSet>
      <dgm:spPr/>
    </dgm:pt>
    <dgm:pt modelId="{5A31D2C2-9C16-7445-8095-85F77DF8E9FD}" type="pres">
      <dgm:prSet presAssocID="{7A6310F2-4202-CC4C-A1D2-7F2DAC2E863D}" presName="parentLin" presStyleCnt="0"/>
      <dgm:spPr/>
    </dgm:pt>
    <dgm:pt modelId="{3BEAF966-418A-304D-8C18-224C31F6369D}" type="pres">
      <dgm:prSet presAssocID="{7A6310F2-4202-CC4C-A1D2-7F2DAC2E863D}" presName="parentLeftMargin" presStyleLbl="node1" presStyleIdx="0" presStyleCnt="1"/>
      <dgm:spPr/>
    </dgm:pt>
    <dgm:pt modelId="{EC845AC9-7FDF-8847-B9C1-013DE5E40A30}" type="pres">
      <dgm:prSet presAssocID="{7A6310F2-4202-CC4C-A1D2-7F2DAC2E863D}" presName="parentText" presStyleLbl="node1" presStyleIdx="0" presStyleCnt="1">
        <dgm:presLayoutVars>
          <dgm:chMax val="0"/>
          <dgm:bulletEnabled val="1"/>
        </dgm:presLayoutVars>
      </dgm:prSet>
      <dgm:spPr/>
    </dgm:pt>
    <dgm:pt modelId="{252AE34E-0C8F-6B4E-A567-D04876682110}" type="pres">
      <dgm:prSet presAssocID="{7A6310F2-4202-CC4C-A1D2-7F2DAC2E863D}" presName="negativeSpace" presStyleCnt="0"/>
      <dgm:spPr/>
    </dgm:pt>
    <dgm:pt modelId="{DE504851-7C06-4945-B22C-E1A61A09BCDD}" type="pres">
      <dgm:prSet presAssocID="{7A6310F2-4202-CC4C-A1D2-7F2DAC2E863D}" presName="childText" presStyleLbl="conFgAcc1" presStyleIdx="0" presStyleCnt="1">
        <dgm:presLayoutVars>
          <dgm:bulletEnabled val="1"/>
        </dgm:presLayoutVars>
      </dgm:prSet>
      <dgm:spPr/>
    </dgm:pt>
  </dgm:ptLst>
  <dgm:cxnLst>
    <dgm:cxn modelId="{8A48FC21-9F8F-4423-9770-A4E9D06363EB}" type="presOf" srcId="{BA9A4853-94E4-5242-AB34-67C7A029C021}" destId="{6A393FF4-C1EC-254C-B27C-91C265695FA0}" srcOrd="0" destOrd="0" presId="urn:microsoft.com/office/officeart/2005/8/layout/list1"/>
    <dgm:cxn modelId="{D51F0279-8F80-D446-AACA-F0F452665850}" srcId="{BA9A4853-94E4-5242-AB34-67C7A029C021}" destId="{7A6310F2-4202-CC4C-A1D2-7F2DAC2E863D}" srcOrd="0" destOrd="0" parTransId="{BA3AFD98-8D7B-934B-A60D-F6BCB3A771FD}" sibTransId="{06C36F56-6866-8D43-8265-EEAFD816DCDD}"/>
    <dgm:cxn modelId="{104EFFB1-8A85-4362-8005-7977795DD4DD}" type="presOf" srcId="{7A6310F2-4202-CC4C-A1D2-7F2DAC2E863D}" destId="{3BEAF966-418A-304D-8C18-224C31F6369D}" srcOrd="0" destOrd="0" presId="urn:microsoft.com/office/officeart/2005/8/layout/list1"/>
    <dgm:cxn modelId="{5068EBEC-C977-4B2A-835F-53991A3799F9}" type="presOf" srcId="{7A6310F2-4202-CC4C-A1D2-7F2DAC2E863D}" destId="{EC845AC9-7FDF-8847-B9C1-013DE5E40A30}" srcOrd="1" destOrd="0" presId="urn:microsoft.com/office/officeart/2005/8/layout/list1"/>
    <dgm:cxn modelId="{3EFB35D0-A68F-43B4-B4EC-8A08316D59B7}" type="presParOf" srcId="{6A393FF4-C1EC-254C-B27C-91C265695FA0}" destId="{5A31D2C2-9C16-7445-8095-85F77DF8E9FD}" srcOrd="0" destOrd="0" presId="urn:microsoft.com/office/officeart/2005/8/layout/list1"/>
    <dgm:cxn modelId="{DC06DF5E-FFD0-4BC0-B3C9-28EE054331E0}" type="presParOf" srcId="{5A31D2C2-9C16-7445-8095-85F77DF8E9FD}" destId="{3BEAF966-418A-304D-8C18-224C31F6369D}" srcOrd="0" destOrd="0" presId="urn:microsoft.com/office/officeart/2005/8/layout/list1"/>
    <dgm:cxn modelId="{A2E583E1-EEBE-4BBF-B08E-22766BCA83C9}" type="presParOf" srcId="{5A31D2C2-9C16-7445-8095-85F77DF8E9FD}" destId="{EC845AC9-7FDF-8847-B9C1-013DE5E40A30}" srcOrd="1" destOrd="0" presId="urn:microsoft.com/office/officeart/2005/8/layout/list1"/>
    <dgm:cxn modelId="{9A15936D-ACD9-4435-9791-A6876237BEFE}" type="presParOf" srcId="{6A393FF4-C1EC-254C-B27C-91C265695FA0}" destId="{252AE34E-0C8F-6B4E-A567-D04876682110}" srcOrd="1" destOrd="0" presId="urn:microsoft.com/office/officeart/2005/8/layout/list1"/>
    <dgm:cxn modelId="{BB948212-D9A6-4420-8813-FF39DA2992B9}" type="presParOf" srcId="{6A393FF4-C1EC-254C-B27C-91C265695FA0}" destId="{DE504851-7C06-4945-B22C-E1A61A09BCD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9A4853-94E4-5242-AB34-67C7A029C02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7A6310F2-4202-CC4C-A1D2-7F2DAC2E863D}">
      <dgm:prSet custT="1"/>
      <dgm:spPr/>
      <dgm:t>
        <a:bodyPr/>
        <a:lstStyle/>
        <a:p>
          <a:pPr rtl="0"/>
          <a:r>
            <a:rPr lang="en-US" sz="2800" dirty="0"/>
            <a:t>The self-focused age</a:t>
          </a:r>
        </a:p>
      </dgm:t>
    </dgm:pt>
    <dgm:pt modelId="{BA3AFD98-8D7B-934B-A60D-F6BCB3A771FD}" type="parTrans" cxnId="{D51F0279-8F80-D446-AACA-F0F452665850}">
      <dgm:prSet/>
      <dgm:spPr/>
      <dgm:t>
        <a:bodyPr/>
        <a:lstStyle/>
        <a:p>
          <a:endParaRPr lang="en-US"/>
        </a:p>
      </dgm:t>
    </dgm:pt>
    <dgm:pt modelId="{06C36F56-6866-8D43-8265-EEAFD816DCDD}" type="sibTrans" cxnId="{D51F0279-8F80-D446-AACA-F0F452665850}">
      <dgm:prSet/>
      <dgm:spPr/>
      <dgm:t>
        <a:bodyPr/>
        <a:lstStyle/>
        <a:p>
          <a:endParaRPr lang="en-US"/>
        </a:p>
      </dgm:t>
    </dgm:pt>
    <dgm:pt modelId="{6A393FF4-C1EC-254C-B27C-91C265695FA0}" type="pres">
      <dgm:prSet presAssocID="{BA9A4853-94E4-5242-AB34-67C7A029C021}" presName="linear" presStyleCnt="0">
        <dgm:presLayoutVars>
          <dgm:dir/>
          <dgm:animLvl val="lvl"/>
          <dgm:resizeHandles val="exact"/>
        </dgm:presLayoutVars>
      </dgm:prSet>
      <dgm:spPr/>
    </dgm:pt>
    <dgm:pt modelId="{5A31D2C2-9C16-7445-8095-85F77DF8E9FD}" type="pres">
      <dgm:prSet presAssocID="{7A6310F2-4202-CC4C-A1D2-7F2DAC2E863D}" presName="parentLin" presStyleCnt="0"/>
      <dgm:spPr/>
    </dgm:pt>
    <dgm:pt modelId="{3BEAF966-418A-304D-8C18-224C31F6369D}" type="pres">
      <dgm:prSet presAssocID="{7A6310F2-4202-CC4C-A1D2-7F2DAC2E863D}" presName="parentLeftMargin" presStyleLbl="node1" presStyleIdx="0" presStyleCnt="1"/>
      <dgm:spPr/>
    </dgm:pt>
    <dgm:pt modelId="{EC845AC9-7FDF-8847-B9C1-013DE5E40A30}" type="pres">
      <dgm:prSet presAssocID="{7A6310F2-4202-CC4C-A1D2-7F2DAC2E863D}" presName="parentText" presStyleLbl="node1" presStyleIdx="0" presStyleCnt="1">
        <dgm:presLayoutVars>
          <dgm:chMax val="0"/>
          <dgm:bulletEnabled val="1"/>
        </dgm:presLayoutVars>
      </dgm:prSet>
      <dgm:spPr/>
    </dgm:pt>
    <dgm:pt modelId="{252AE34E-0C8F-6B4E-A567-D04876682110}" type="pres">
      <dgm:prSet presAssocID="{7A6310F2-4202-CC4C-A1D2-7F2DAC2E863D}" presName="negativeSpace" presStyleCnt="0"/>
      <dgm:spPr/>
    </dgm:pt>
    <dgm:pt modelId="{DE504851-7C06-4945-B22C-E1A61A09BCDD}" type="pres">
      <dgm:prSet presAssocID="{7A6310F2-4202-CC4C-A1D2-7F2DAC2E863D}" presName="childText" presStyleLbl="conFgAcc1" presStyleIdx="0" presStyleCnt="1">
        <dgm:presLayoutVars>
          <dgm:bulletEnabled val="1"/>
        </dgm:presLayoutVars>
      </dgm:prSet>
      <dgm:spPr/>
    </dgm:pt>
  </dgm:ptLst>
  <dgm:cxnLst>
    <dgm:cxn modelId="{90495D22-BEF7-46BB-BA32-AF83E4F3B6C1}" type="presOf" srcId="{7A6310F2-4202-CC4C-A1D2-7F2DAC2E863D}" destId="{3BEAF966-418A-304D-8C18-224C31F6369D}" srcOrd="0" destOrd="0" presId="urn:microsoft.com/office/officeart/2005/8/layout/list1"/>
    <dgm:cxn modelId="{12BB2763-9C16-4BE3-84DD-5D0B28B82AAE}" type="presOf" srcId="{7A6310F2-4202-CC4C-A1D2-7F2DAC2E863D}" destId="{EC845AC9-7FDF-8847-B9C1-013DE5E40A30}" srcOrd="1" destOrd="0" presId="urn:microsoft.com/office/officeart/2005/8/layout/list1"/>
    <dgm:cxn modelId="{D51F0279-8F80-D446-AACA-F0F452665850}" srcId="{BA9A4853-94E4-5242-AB34-67C7A029C021}" destId="{7A6310F2-4202-CC4C-A1D2-7F2DAC2E863D}" srcOrd="0" destOrd="0" parTransId="{BA3AFD98-8D7B-934B-A60D-F6BCB3A771FD}" sibTransId="{06C36F56-6866-8D43-8265-EEAFD816DCDD}"/>
    <dgm:cxn modelId="{481536B1-11DF-4594-AAD3-5E4C052BBE78}" type="presOf" srcId="{BA9A4853-94E4-5242-AB34-67C7A029C021}" destId="{6A393FF4-C1EC-254C-B27C-91C265695FA0}" srcOrd="0" destOrd="0" presId="urn:microsoft.com/office/officeart/2005/8/layout/list1"/>
    <dgm:cxn modelId="{ECA8D6A6-D5E7-4498-AC55-DF512681B1A2}" type="presParOf" srcId="{6A393FF4-C1EC-254C-B27C-91C265695FA0}" destId="{5A31D2C2-9C16-7445-8095-85F77DF8E9FD}" srcOrd="0" destOrd="0" presId="urn:microsoft.com/office/officeart/2005/8/layout/list1"/>
    <dgm:cxn modelId="{E4797522-7262-422D-9A57-B742A9887406}" type="presParOf" srcId="{5A31D2C2-9C16-7445-8095-85F77DF8E9FD}" destId="{3BEAF966-418A-304D-8C18-224C31F6369D}" srcOrd="0" destOrd="0" presId="urn:microsoft.com/office/officeart/2005/8/layout/list1"/>
    <dgm:cxn modelId="{429D216A-8892-47B0-8FC9-7A4A99C903F4}" type="presParOf" srcId="{5A31D2C2-9C16-7445-8095-85F77DF8E9FD}" destId="{EC845AC9-7FDF-8847-B9C1-013DE5E40A30}" srcOrd="1" destOrd="0" presId="urn:microsoft.com/office/officeart/2005/8/layout/list1"/>
    <dgm:cxn modelId="{C75C2A47-4654-4186-9DD0-3110536E8EE6}" type="presParOf" srcId="{6A393FF4-C1EC-254C-B27C-91C265695FA0}" destId="{252AE34E-0C8F-6B4E-A567-D04876682110}" srcOrd="1" destOrd="0" presId="urn:microsoft.com/office/officeart/2005/8/layout/list1"/>
    <dgm:cxn modelId="{1E4FDC8D-9BC7-403E-B73B-9BD79CC5713F}" type="presParOf" srcId="{6A393FF4-C1EC-254C-B27C-91C265695FA0}" destId="{DE504851-7C06-4945-B22C-E1A61A09BCD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9A4853-94E4-5242-AB34-67C7A029C02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7A6310F2-4202-CC4C-A1D2-7F2DAC2E863D}">
      <dgm:prSet custT="1"/>
      <dgm:spPr/>
      <dgm:t>
        <a:bodyPr/>
        <a:lstStyle/>
        <a:p>
          <a:pPr rtl="0"/>
          <a:r>
            <a:rPr lang="en-US" sz="2800" dirty="0"/>
            <a:t>The age of feeling in-between</a:t>
          </a:r>
        </a:p>
      </dgm:t>
    </dgm:pt>
    <dgm:pt modelId="{BA3AFD98-8D7B-934B-A60D-F6BCB3A771FD}" type="parTrans" cxnId="{D51F0279-8F80-D446-AACA-F0F452665850}">
      <dgm:prSet/>
      <dgm:spPr/>
      <dgm:t>
        <a:bodyPr/>
        <a:lstStyle/>
        <a:p>
          <a:endParaRPr lang="en-US"/>
        </a:p>
      </dgm:t>
    </dgm:pt>
    <dgm:pt modelId="{06C36F56-6866-8D43-8265-EEAFD816DCDD}" type="sibTrans" cxnId="{D51F0279-8F80-D446-AACA-F0F452665850}">
      <dgm:prSet/>
      <dgm:spPr/>
      <dgm:t>
        <a:bodyPr/>
        <a:lstStyle/>
        <a:p>
          <a:endParaRPr lang="en-US"/>
        </a:p>
      </dgm:t>
    </dgm:pt>
    <dgm:pt modelId="{6A393FF4-C1EC-254C-B27C-91C265695FA0}" type="pres">
      <dgm:prSet presAssocID="{BA9A4853-94E4-5242-AB34-67C7A029C021}" presName="linear" presStyleCnt="0">
        <dgm:presLayoutVars>
          <dgm:dir/>
          <dgm:animLvl val="lvl"/>
          <dgm:resizeHandles val="exact"/>
        </dgm:presLayoutVars>
      </dgm:prSet>
      <dgm:spPr/>
    </dgm:pt>
    <dgm:pt modelId="{5A31D2C2-9C16-7445-8095-85F77DF8E9FD}" type="pres">
      <dgm:prSet presAssocID="{7A6310F2-4202-CC4C-A1D2-7F2DAC2E863D}" presName="parentLin" presStyleCnt="0"/>
      <dgm:spPr/>
    </dgm:pt>
    <dgm:pt modelId="{3BEAF966-418A-304D-8C18-224C31F6369D}" type="pres">
      <dgm:prSet presAssocID="{7A6310F2-4202-CC4C-A1D2-7F2DAC2E863D}" presName="parentLeftMargin" presStyleLbl="node1" presStyleIdx="0" presStyleCnt="1"/>
      <dgm:spPr/>
    </dgm:pt>
    <dgm:pt modelId="{EC845AC9-7FDF-8847-B9C1-013DE5E40A30}" type="pres">
      <dgm:prSet presAssocID="{7A6310F2-4202-CC4C-A1D2-7F2DAC2E863D}" presName="parentText" presStyleLbl="node1" presStyleIdx="0" presStyleCnt="1">
        <dgm:presLayoutVars>
          <dgm:chMax val="0"/>
          <dgm:bulletEnabled val="1"/>
        </dgm:presLayoutVars>
      </dgm:prSet>
      <dgm:spPr/>
    </dgm:pt>
    <dgm:pt modelId="{252AE34E-0C8F-6B4E-A567-D04876682110}" type="pres">
      <dgm:prSet presAssocID="{7A6310F2-4202-CC4C-A1D2-7F2DAC2E863D}" presName="negativeSpace" presStyleCnt="0"/>
      <dgm:spPr/>
    </dgm:pt>
    <dgm:pt modelId="{DE504851-7C06-4945-B22C-E1A61A09BCDD}" type="pres">
      <dgm:prSet presAssocID="{7A6310F2-4202-CC4C-A1D2-7F2DAC2E863D}" presName="childText" presStyleLbl="conFgAcc1" presStyleIdx="0" presStyleCnt="1">
        <dgm:presLayoutVars>
          <dgm:bulletEnabled val="1"/>
        </dgm:presLayoutVars>
      </dgm:prSet>
      <dgm:spPr/>
    </dgm:pt>
  </dgm:ptLst>
  <dgm:cxnLst>
    <dgm:cxn modelId="{422E3317-58B9-4D88-B849-212A81421267}" type="presOf" srcId="{BA9A4853-94E4-5242-AB34-67C7A029C021}" destId="{6A393FF4-C1EC-254C-B27C-91C265695FA0}" srcOrd="0" destOrd="0" presId="urn:microsoft.com/office/officeart/2005/8/layout/list1"/>
    <dgm:cxn modelId="{D51F0279-8F80-D446-AACA-F0F452665850}" srcId="{BA9A4853-94E4-5242-AB34-67C7A029C021}" destId="{7A6310F2-4202-CC4C-A1D2-7F2DAC2E863D}" srcOrd="0" destOrd="0" parTransId="{BA3AFD98-8D7B-934B-A60D-F6BCB3A771FD}" sibTransId="{06C36F56-6866-8D43-8265-EEAFD816DCDD}"/>
    <dgm:cxn modelId="{26771AB9-E55C-499E-8F5B-08AAABD4842C}" type="presOf" srcId="{7A6310F2-4202-CC4C-A1D2-7F2DAC2E863D}" destId="{EC845AC9-7FDF-8847-B9C1-013DE5E40A30}" srcOrd="1" destOrd="0" presId="urn:microsoft.com/office/officeart/2005/8/layout/list1"/>
    <dgm:cxn modelId="{832457EA-5164-46D7-8B4D-6D7427645793}" type="presOf" srcId="{7A6310F2-4202-CC4C-A1D2-7F2DAC2E863D}" destId="{3BEAF966-418A-304D-8C18-224C31F6369D}" srcOrd="0" destOrd="0" presId="urn:microsoft.com/office/officeart/2005/8/layout/list1"/>
    <dgm:cxn modelId="{6D17EF6B-768A-46E4-A5FC-65353973C064}" type="presParOf" srcId="{6A393FF4-C1EC-254C-B27C-91C265695FA0}" destId="{5A31D2C2-9C16-7445-8095-85F77DF8E9FD}" srcOrd="0" destOrd="0" presId="urn:microsoft.com/office/officeart/2005/8/layout/list1"/>
    <dgm:cxn modelId="{A9C3DF5C-C37B-435F-91E0-A754D1874C35}" type="presParOf" srcId="{5A31D2C2-9C16-7445-8095-85F77DF8E9FD}" destId="{3BEAF966-418A-304D-8C18-224C31F6369D}" srcOrd="0" destOrd="0" presId="urn:microsoft.com/office/officeart/2005/8/layout/list1"/>
    <dgm:cxn modelId="{C846C412-83B3-48A0-AF15-1501DB7F5D8D}" type="presParOf" srcId="{5A31D2C2-9C16-7445-8095-85F77DF8E9FD}" destId="{EC845AC9-7FDF-8847-B9C1-013DE5E40A30}" srcOrd="1" destOrd="0" presId="urn:microsoft.com/office/officeart/2005/8/layout/list1"/>
    <dgm:cxn modelId="{E9ED4456-0EC6-490F-8FB7-025E0F58AAD0}" type="presParOf" srcId="{6A393FF4-C1EC-254C-B27C-91C265695FA0}" destId="{252AE34E-0C8F-6B4E-A567-D04876682110}" srcOrd="1" destOrd="0" presId="urn:microsoft.com/office/officeart/2005/8/layout/list1"/>
    <dgm:cxn modelId="{4254314B-66F0-441D-9FE9-509930D4BF9B}" type="presParOf" srcId="{6A393FF4-C1EC-254C-B27C-91C265695FA0}" destId="{DE504851-7C06-4945-B22C-E1A61A09BCD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9A4853-94E4-5242-AB34-67C7A029C02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7A6310F2-4202-CC4C-A1D2-7F2DAC2E863D}">
      <dgm:prSet custT="1"/>
      <dgm:spPr/>
      <dgm:t>
        <a:bodyPr/>
        <a:lstStyle/>
        <a:p>
          <a:pPr rtl="0"/>
          <a:r>
            <a:rPr lang="en-US" sz="2800" dirty="0"/>
            <a:t>The age of possibilities</a:t>
          </a:r>
        </a:p>
      </dgm:t>
    </dgm:pt>
    <dgm:pt modelId="{BA3AFD98-8D7B-934B-A60D-F6BCB3A771FD}" type="parTrans" cxnId="{D51F0279-8F80-D446-AACA-F0F452665850}">
      <dgm:prSet/>
      <dgm:spPr/>
      <dgm:t>
        <a:bodyPr/>
        <a:lstStyle/>
        <a:p>
          <a:endParaRPr lang="en-US"/>
        </a:p>
      </dgm:t>
    </dgm:pt>
    <dgm:pt modelId="{06C36F56-6866-8D43-8265-EEAFD816DCDD}" type="sibTrans" cxnId="{D51F0279-8F80-D446-AACA-F0F452665850}">
      <dgm:prSet/>
      <dgm:spPr/>
      <dgm:t>
        <a:bodyPr/>
        <a:lstStyle/>
        <a:p>
          <a:endParaRPr lang="en-US"/>
        </a:p>
      </dgm:t>
    </dgm:pt>
    <dgm:pt modelId="{6A393FF4-C1EC-254C-B27C-91C265695FA0}" type="pres">
      <dgm:prSet presAssocID="{BA9A4853-94E4-5242-AB34-67C7A029C021}" presName="linear" presStyleCnt="0">
        <dgm:presLayoutVars>
          <dgm:dir/>
          <dgm:animLvl val="lvl"/>
          <dgm:resizeHandles val="exact"/>
        </dgm:presLayoutVars>
      </dgm:prSet>
      <dgm:spPr/>
    </dgm:pt>
    <dgm:pt modelId="{5A31D2C2-9C16-7445-8095-85F77DF8E9FD}" type="pres">
      <dgm:prSet presAssocID="{7A6310F2-4202-CC4C-A1D2-7F2DAC2E863D}" presName="parentLin" presStyleCnt="0"/>
      <dgm:spPr/>
    </dgm:pt>
    <dgm:pt modelId="{3BEAF966-418A-304D-8C18-224C31F6369D}" type="pres">
      <dgm:prSet presAssocID="{7A6310F2-4202-CC4C-A1D2-7F2DAC2E863D}" presName="parentLeftMargin" presStyleLbl="node1" presStyleIdx="0" presStyleCnt="1"/>
      <dgm:spPr/>
    </dgm:pt>
    <dgm:pt modelId="{EC845AC9-7FDF-8847-B9C1-013DE5E40A30}" type="pres">
      <dgm:prSet presAssocID="{7A6310F2-4202-CC4C-A1D2-7F2DAC2E863D}" presName="parentText" presStyleLbl="node1" presStyleIdx="0" presStyleCnt="1">
        <dgm:presLayoutVars>
          <dgm:chMax val="0"/>
          <dgm:bulletEnabled val="1"/>
        </dgm:presLayoutVars>
      </dgm:prSet>
      <dgm:spPr/>
    </dgm:pt>
    <dgm:pt modelId="{252AE34E-0C8F-6B4E-A567-D04876682110}" type="pres">
      <dgm:prSet presAssocID="{7A6310F2-4202-CC4C-A1D2-7F2DAC2E863D}" presName="negativeSpace" presStyleCnt="0"/>
      <dgm:spPr/>
    </dgm:pt>
    <dgm:pt modelId="{DE504851-7C06-4945-B22C-E1A61A09BCDD}" type="pres">
      <dgm:prSet presAssocID="{7A6310F2-4202-CC4C-A1D2-7F2DAC2E863D}" presName="childText" presStyleLbl="conFgAcc1" presStyleIdx="0" presStyleCnt="1">
        <dgm:presLayoutVars>
          <dgm:bulletEnabled val="1"/>
        </dgm:presLayoutVars>
      </dgm:prSet>
      <dgm:spPr/>
    </dgm:pt>
  </dgm:ptLst>
  <dgm:cxnLst>
    <dgm:cxn modelId="{679DC40A-D8DA-437F-9792-A4B8422B8DE4}" type="presOf" srcId="{7A6310F2-4202-CC4C-A1D2-7F2DAC2E863D}" destId="{EC845AC9-7FDF-8847-B9C1-013DE5E40A30}" srcOrd="1" destOrd="0" presId="urn:microsoft.com/office/officeart/2005/8/layout/list1"/>
    <dgm:cxn modelId="{EDF5E811-8B03-4911-8DE1-F75784598700}" type="presOf" srcId="{7A6310F2-4202-CC4C-A1D2-7F2DAC2E863D}" destId="{3BEAF966-418A-304D-8C18-224C31F6369D}" srcOrd="0" destOrd="0" presId="urn:microsoft.com/office/officeart/2005/8/layout/list1"/>
    <dgm:cxn modelId="{F5408A2B-EE7F-43F2-8D1A-67E1EAB69E71}" type="presOf" srcId="{BA9A4853-94E4-5242-AB34-67C7A029C021}" destId="{6A393FF4-C1EC-254C-B27C-91C265695FA0}" srcOrd="0" destOrd="0" presId="urn:microsoft.com/office/officeart/2005/8/layout/list1"/>
    <dgm:cxn modelId="{D51F0279-8F80-D446-AACA-F0F452665850}" srcId="{BA9A4853-94E4-5242-AB34-67C7A029C021}" destId="{7A6310F2-4202-CC4C-A1D2-7F2DAC2E863D}" srcOrd="0" destOrd="0" parTransId="{BA3AFD98-8D7B-934B-A60D-F6BCB3A771FD}" sibTransId="{06C36F56-6866-8D43-8265-EEAFD816DCDD}"/>
    <dgm:cxn modelId="{C998DF90-C197-4353-9824-5A345E6AB550}" type="presParOf" srcId="{6A393FF4-C1EC-254C-B27C-91C265695FA0}" destId="{5A31D2C2-9C16-7445-8095-85F77DF8E9FD}" srcOrd="0" destOrd="0" presId="urn:microsoft.com/office/officeart/2005/8/layout/list1"/>
    <dgm:cxn modelId="{462E71AA-D395-4BE1-8FCB-361B0FB20CF5}" type="presParOf" srcId="{5A31D2C2-9C16-7445-8095-85F77DF8E9FD}" destId="{3BEAF966-418A-304D-8C18-224C31F6369D}" srcOrd="0" destOrd="0" presId="urn:microsoft.com/office/officeart/2005/8/layout/list1"/>
    <dgm:cxn modelId="{BE9E48A6-CB19-4A1C-AABD-1474393555FF}" type="presParOf" srcId="{5A31D2C2-9C16-7445-8095-85F77DF8E9FD}" destId="{EC845AC9-7FDF-8847-B9C1-013DE5E40A30}" srcOrd="1" destOrd="0" presId="urn:microsoft.com/office/officeart/2005/8/layout/list1"/>
    <dgm:cxn modelId="{987DE034-8B16-4061-91B7-4E76929F8893}" type="presParOf" srcId="{6A393FF4-C1EC-254C-B27C-91C265695FA0}" destId="{252AE34E-0C8F-6B4E-A567-D04876682110}" srcOrd="1" destOrd="0" presId="urn:microsoft.com/office/officeart/2005/8/layout/list1"/>
    <dgm:cxn modelId="{52953481-E503-431A-A4E6-75537B208EA3}" type="presParOf" srcId="{6A393FF4-C1EC-254C-B27C-91C265695FA0}" destId="{DE504851-7C06-4945-B22C-E1A61A09BCD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E0FCBB-59FD-A34C-9C5D-EDCF054373FE}"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EC3C3129-185E-EE4A-86E4-DAE181FEA57D}">
      <dgm:prSet phldrT="[Text]"/>
      <dgm:spPr/>
      <dgm:t>
        <a:bodyPr/>
        <a:lstStyle/>
        <a:p>
          <a:r>
            <a:rPr lang="en-US" dirty="0"/>
            <a:t>OECD Countries</a:t>
          </a:r>
        </a:p>
      </dgm:t>
    </dgm:pt>
    <dgm:pt modelId="{483C8598-2061-7541-9410-5F22CCB967BD}" type="parTrans" cxnId="{A9355013-CF5B-E848-A698-FFAB388D5AD3}">
      <dgm:prSet/>
      <dgm:spPr/>
      <dgm:t>
        <a:bodyPr/>
        <a:lstStyle/>
        <a:p>
          <a:endParaRPr lang="en-US"/>
        </a:p>
      </dgm:t>
    </dgm:pt>
    <dgm:pt modelId="{0D4277F4-3CF0-2243-83D1-8BCDE75048A7}" type="sibTrans" cxnId="{A9355013-CF5B-E848-A698-FFAB388D5AD3}">
      <dgm:prSet/>
      <dgm:spPr/>
      <dgm:t>
        <a:bodyPr/>
        <a:lstStyle/>
        <a:p>
          <a:endParaRPr lang="en-US"/>
        </a:p>
      </dgm:t>
    </dgm:pt>
    <dgm:pt modelId="{49FF0F11-DD76-2A42-8722-7CD4007B4580}">
      <dgm:prSet phldrT="[Text]"/>
      <dgm:spPr/>
      <dgm:t>
        <a:bodyPr/>
        <a:lstStyle/>
        <a:p>
          <a:r>
            <a:rPr lang="en-US" dirty="0"/>
            <a:t>South Korea</a:t>
          </a:r>
        </a:p>
      </dgm:t>
    </dgm:pt>
    <dgm:pt modelId="{020C13EF-D013-2849-AF3F-BEB006486140}" type="parTrans" cxnId="{5286B6BF-27D9-3F4D-A7BB-5F5AB5AC20F9}">
      <dgm:prSet/>
      <dgm:spPr/>
      <dgm:t>
        <a:bodyPr/>
        <a:lstStyle/>
        <a:p>
          <a:endParaRPr lang="en-US"/>
        </a:p>
      </dgm:t>
    </dgm:pt>
    <dgm:pt modelId="{6D50E8FC-C692-0B4D-A717-22A030C68C87}" type="sibTrans" cxnId="{5286B6BF-27D9-3F4D-A7BB-5F5AB5AC20F9}">
      <dgm:prSet/>
      <dgm:spPr/>
      <dgm:t>
        <a:bodyPr/>
        <a:lstStyle/>
        <a:p>
          <a:endParaRPr lang="en-US"/>
        </a:p>
      </dgm:t>
    </dgm:pt>
    <dgm:pt modelId="{3AFC0A3A-4436-6342-935D-354B878778A7}">
      <dgm:prSet phldrT="[Text]"/>
      <dgm:spPr/>
      <dgm:t>
        <a:bodyPr/>
        <a:lstStyle/>
        <a:p>
          <a:r>
            <a:rPr lang="en-US" dirty="0"/>
            <a:t>Finland</a:t>
          </a:r>
        </a:p>
      </dgm:t>
    </dgm:pt>
    <dgm:pt modelId="{D24692BA-D250-9F4F-94BA-D5B22B711685}" type="parTrans" cxnId="{C369F518-B5CD-5E4D-8541-DE7096F48E4B}">
      <dgm:prSet/>
      <dgm:spPr/>
      <dgm:t>
        <a:bodyPr/>
        <a:lstStyle/>
        <a:p>
          <a:endParaRPr lang="en-US"/>
        </a:p>
      </dgm:t>
    </dgm:pt>
    <dgm:pt modelId="{20C32971-72A7-F043-B210-FABFDEB2A57A}" type="sibTrans" cxnId="{C369F518-B5CD-5E4D-8541-DE7096F48E4B}">
      <dgm:prSet/>
      <dgm:spPr/>
      <dgm:t>
        <a:bodyPr/>
        <a:lstStyle/>
        <a:p>
          <a:endParaRPr lang="en-US"/>
        </a:p>
      </dgm:t>
    </dgm:pt>
    <dgm:pt modelId="{C110496A-DA8D-E441-8C24-118830371C0A}">
      <dgm:prSet phldrT="[Text]"/>
      <dgm:spPr/>
      <dgm:t>
        <a:bodyPr/>
        <a:lstStyle/>
        <a:p>
          <a:r>
            <a:rPr lang="en-US" dirty="0"/>
            <a:t>Non-Industrialized Countries</a:t>
          </a:r>
        </a:p>
      </dgm:t>
    </dgm:pt>
    <dgm:pt modelId="{EDCEABF8-BB3F-814F-8408-F7EC969B3812}" type="parTrans" cxnId="{F4D11321-F918-F84A-8CE8-0B66B27E0DF9}">
      <dgm:prSet/>
      <dgm:spPr/>
      <dgm:t>
        <a:bodyPr/>
        <a:lstStyle/>
        <a:p>
          <a:endParaRPr lang="en-US"/>
        </a:p>
      </dgm:t>
    </dgm:pt>
    <dgm:pt modelId="{D8A26BDE-14C4-5F46-9C44-291593DCD88B}" type="sibTrans" cxnId="{F4D11321-F918-F84A-8CE8-0B66B27E0DF9}">
      <dgm:prSet/>
      <dgm:spPr/>
      <dgm:t>
        <a:bodyPr/>
        <a:lstStyle/>
        <a:p>
          <a:endParaRPr lang="en-US"/>
        </a:p>
      </dgm:t>
    </dgm:pt>
    <dgm:pt modelId="{ABF227C3-4D22-744A-8FE3-1DD229C29C9A}">
      <dgm:prSet phldrT="[Text]"/>
      <dgm:spPr/>
      <dgm:t>
        <a:bodyPr/>
        <a:lstStyle/>
        <a:p>
          <a:r>
            <a:rPr lang="en-US" dirty="0"/>
            <a:t>China</a:t>
          </a:r>
        </a:p>
      </dgm:t>
    </dgm:pt>
    <dgm:pt modelId="{7B552017-3274-F84A-BD7D-581F1FEF4D41}" type="parTrans" cxnId="{AF4DD356-240A-A346-9538-14115B84B04D}">
      <dgm:prSet/>
      <dgm:spPr/>
      <dgm:t>
        <a:bodyPr/>
        <a:lstStyle/>
        <a:p>
          <a:endParaRPr lang="en-US"/>
        </a:p>
      </dgm:t>
    </dgm:pt>
    <dgm:pt modelId="{9A36CDE1-42AF-EB49-B764-C5ACF9880A14}" type="sibTrans" cxnId="{AF4DD356-240A-A346-9538-14115B84B04D}">
      <dgm:prSet/>
      <dgm:spPr/>
      <dgm:t>
        <a:bodyPr/>
        <a:lstStyle/>
        <a:p>
          <a:endParaRPr lang="en-US"/>
        </a:p>
      </dgm:t>
    </dgm:pt>
    <dgm:pt modelId="{71E6E690-D6AA-044F-A70C-CB8EF99F2E57}">
      <dgm:prSet phldrT="[Text]"/>
      <dgm:spPr/>
      <dgm:t>
        <a:bodyPr/>
        <a:lstStyle/>
        <a:p>
          <a:r>
            <a:rPr lang="en-US" dirty="0"/>
            <a:t>Kenya</a:t>
          </a:r>
        </a:p>
      </dgm:t>
    </dgm:pt>
    <dgm:pt modelId="{FF3378EC-E8E9-404E-9092-317BDB3F07DD}" type="parTrans" cxnId="{D93594D1-D3BD-BD4E-8E6A-00F3C21EB35F}">
      <dgm:prSet/>
      <dgm:spPr/>
      <dgm:t>
        <a:bodyPr/>
        <a:lstStyle/>
        <a:p>
          <a:endParaRPr lang="en-US"/>
        </a:p>
      </dgm:t>
    </dgm:pt>
    <dgm:pt modelId="{C2FE540B-1113-7B4B-8509-18082047620E}" type="sibTrans" cxnId="{D93594D1-D3BD-BD4E-8E6A-00F3C21EB35F}">
      <dgm:prSet/>
      <dgm:spPr/>
      <dgm:t>
        <a:bodyPr/>
        <a:lstStyle/>
        <a:p>
          <a:endParaRPr lang="en-US"/>
        </a:p>
      </dgm:t>
    </dgm:pt>
    <dgm:pt modelId="{C5F4AE31-2623-AC4B-BB92-E2071706601D}">
      <dgm:prSet phldrT="[Text]"/>
      <dgm:spPr/>
      <dgm:t>
        <a:bodyPr/>
        <a:lstStyle/>
        <a:p>
          <a:r>
            <a:rPr lang="en-US" dirty="0"/>
            <a:t>United States</a:t>
          </a:r>
        </a:p>
      </dgm:t>
    </dgm:pt>
    <dgm:pt modelId="{0BDF48D2-1852-EE48-87D3-4ADF7D778FEA}" type="parTrans" cxnId="{F3DD770D-B0CC-2C43-8E11-48C469C6A490}">
      <dgm:prSet/>
      <dgm:spPr/>
      <dgm:t>
        <a:bodyPr/>
        <a:lstStyle/>
        <a:p>
          <a:endParaRPr lang="en-US"/>
        </a:p>
      </dgm:t>
    </dgm:pt>
    <dgm:pt modelId="{5A32DEBB-1D66-1B49-89CD-FA1A48C166CC}" type="sibTrans" cxnId="{F3DD770D-B0CC-2C43-8E11-48C469C6A490}">
      <dgm:prSet/>
      <dgm:spPr/>
      <dgm:t>
        <a:bodyPr/>
        <a:lstStyle/>
        <a:p>
          <a:endParaRPr lang="en-US"/>
        </a:p>
      </dgm:t>
    </dgm:pt>
    <dgm:pt modelId="{4C5C0FB2-7A43-4D42-A9CD-3B7935FBED38}">
      <dgm:prSet phldrT="[Text]"/>
      <dgm:spPr/>
      <dgm:t>
        <a:bodyPr/>
        <a:lstStyle/>
        <a:p>
          <a:r>
            <a:rPr lang="en-US" dirty="0"/>
            <a:t>Spain</a:t>
          </a:r>
        </a:p>
      </dgm:t>
    </dgm:pt>
    <dgm:pt modelId="{80D20733-BEEC-2143-8EE8-CD6124E34A86}" type="parTrans" cxnId="{2D72C9BF-3546-A64B-A688-7B9417186216}">
      <dgm:prSet/>
      <dgm:spPr/>
      <dgm:t>
        <a:bodyPr/>
        <a:lstStyle/>
        <a:p>
          <a:endParaRPr lang="en-US"/>
        </a:p>
      </dgm:t>
    </dgm:pt>
    <dgm:pt modelId="{1D5C8276-476F-B645-B196-FE8124A49DD2}" type="sibTrans" cxnId="{2D72C9BF-3546-A64B-A688-7B9417186216}">
      <dgm:prSet/>
      <dgm:spPr/>
      <dgm:t>
        <a:bodyPr/>
        <a:lstStyle/>
        <a:p>
          <a:endParaRPr lang="en-US"/>
        </a:p>
      </dgm:t>
    </dgm:pt>
    <dgm:pt modelId="{F03B69CA-2C01-DF4E-B5DB-1897D1F86F11}">
      <dgm:prSet phldrT="[Text]"/>
      <dgm:spPr/>
      <dgm:t>
        <a:bodyPr/>
        <a:lstStyle/>
        <a:p>
          <a:r>
            <a:rPr lang="en-US" dirty="0"/>
            <a:t>Canada</a:t>
          </a:r>
        </a:p>
      </dgm:t>
    </dgm:pt>
    <dgm:pt modelId="{45B5BE60-D606-1440-95FD-A01F17DECA7A}" type="parTrans" cxnId="{C2BF1E94-493C-C34D-BBDE-EB59B0EF6F15}">
      <dgm:prSet/>
      <dgm:spPr/>
      <dgm:t>
        <a:bodyPr/>
        <a:lstStyle/>
        <a:p>
          <a:endParaRPr lang="en-US"/>
        </a:p>
      </dgm:t>
    </dgm:pt>
    <dgm:pt modelId="{FA971AE1-9264-4F48-BB5D-29B52900E643}" type="sibTrans" cxnId="{C2BF1E94-493C-C34D-BBDE-EB59B0EF6F15}">
      <dgm:prSet/>
      <dgm:spPr/>
      <dgm:t>
        <a:bodyPr/>
        <a:lstStyle/>
        <a:p>
          <a:endParaRPr lang="en-US"/>
        </a:p>
      </dgm:t>
    </dgm:pt>
    <dgm:pt modelId="{5A3DB340-3920-634B-95FD-26344BF0EDED}">
      <dgm:prSet phldrT="[Text]"/>
      <dgm:spPr/>
      <dgm:t>
        <a:bodyPr/>
        <a:lstStyle/>
        <a:p>
          <a:r>
            <a:rPr lang="en-US" dirty="0"/>
            <a:t>India</a:t>
          </a:r>
        </a:p>
      </dgm:t>
    </dgm:pt>
    <dgm:pt modelId="{89395850-A027-D04F-85F7-09774313C286}" type="parTrans" cxnId="{1F01D5A7-F013-494F-9845-EDFEEE7ACE1F}">
      <dgm:prSet/>
      <dgm:spPr/>
      <dgm:t>
        <a:bodyPr/>
        <a:lstStyle/>
        <a:p>
          <a:endParaRPr lang="en-US"/>
        </a:p>
      </dgm:t>
    </dgm:pt>
    <dgm:pt modelId="{672EF83F-C8BE-B54A-9C39-53AB4A91836A}" type="sibTrans" cxnId="{1F01D5A7-F013-494F-9845-EDFEEE7ACE1F}">
      <dgm:prSet/>
      <dgm:spPr/>
      <dgm:t>
        <a:bodyPr/>
        <a:lstStyle/>
        <a:p>
          <a:endParaRPr lang="en-US"/>
        </a:p>
      </dgm:t>
    </dgm:pt>
    <dgm:pt modelId="{FE355D73-096F-824E-ADE7-D2B56E778ADE}">
      <dgm:prSet phldrT="[Text]"/>
      <dgm:spPr/>
      <dgm:t>
        <a:bodyPr/>
        <a:lstStyle/>
        <a:p>
          <a:r>
            <a:rPr lang="en-US" dirty="0"/>
            <a:t>Indonesia</a:t>
          </a:r>
        </a:p>
      </dgm:t>
    </dgm:pt>
    <dgm:pt modelId="{38A1973B-1A90-344D-B549-AEFF41DE77AF}" type="parTrans" cxnId="{750B284D-748E-1146-A98F-728F4C95E951}">
      <dgm:prSet/>
      <dgm:spPr/>
      <dgm:t>
        <a:bodyPr/>
        <a:lstStyle/>
        <a:p>
          <a:endParaRPr lang="en-US"/>
        </a:p>
      </dgm:t>
    </dgm:pt>
    <dgm:pt modelId="{9BEB214A-A9EA-5D4B-A378-47B75B133BC2}" type="sibTrans" cxnId="{750B284D-748E-1146-A98F-728F4C95E951}">
      <dgm:prSet/>
      <dgm:spPr/>
      <dgm:t>
        <a:bodyPr/>
        <a:lstStyle/>
        <a:p>
          <a:endParaRPr lang="en-US"/>
        </a:p>
      </dgm:t>
    </dgm:pt>
    <dgm:pt modelId="{5D68C01B-B40B-A442-A6FC-2F79FA621E4B}">
      <dgm:prSet phldrT="[Text]"/>
      <dgm:spPr/>
      <dgm:t>
        <a:bodyPr/>
        <a:lstStyle/>
        <a:p>
          <a:r>
            <a:rPr lang="en-US" dirty="0"/>
            <a:t>Ethiopia</a:t>
          </a:r>
        </a:p>
      </dgm:t>
    </dgm:pt>
    <dgm:pt modelId="{C5E3E9E6-5E99-B542-813D-E64A37593976}" type="parTrans" cxnId="{46C734E2-F462-2D48-90FC-2C9C22CE27A3}">
      <dgm:prSet/>
      <dgm:spPr/>
      <dgm:t>
        <a:bodyPr/>
        <a:lstStyle/>
        <a:p>
          <a:endParaRPr lang="en-US"/>
        </a:p>
      </dgm:t>
    </dgm:pt>
    <dgm:pt modelId="{C146F7C8-0198-8E40-A4A8-76DEAB00B7EE}" type="sibTrans" cxnId="{46C734E2-F462-2D48-90FC-2C9C22CE27A3}">
      <dgm:prSet/>
      <dgm:spPr/>
      <dgm:t>
        <a:bodyPr/>
        <a:lstStyle/>
        <a:p>
          <a:endParaRPr lang="en-US"/>
        </a:p>
      </dgm:t>
    </dgm:pt>
    <dgm:pt modelId="{1C24011E-F287-EC4D-B2A8-BC9049CF9619}" type="pres">
      <dgm:prSet presAssocID="{F9E0FCBB-59FD-A34C-9C5D-EDCF054373FE}" presName="theList" presStyleCnt="0">
        <dgm:presLayoutVars>
          <dgm:dir/>
          <dgm:animLvl val="lvl"/>
          <dgm:resizeHandles val="exact"/>
        </dgm:presLayoutVars>
      </dgm:prSet>
      <dgm:spPr/>
    </dgm:pt>
    <dgm:pt modelId="{F43CBEE4-802A-5345-906C-2F013947F15E}" type="pres">
      <dgm:prSet presAssocID="{EC3C3129-185E-EE4A-86E4-DAE181FEA57D}" presName="compNode" presStyleCnt="0"/>
      <dgm:spPr/>
    </dgm:pt>
    <dgm:pt modelId="{4EB16688-76F4-A047-9A0E-763539805DF8}" type="pres">
      <dgm:prSet presAssocID="{EC3C3129-185E-EE4A-86E4-DAE181FEA57D}" presName="aNode" presStyleLbl="bgShp" presStyleIdx="0" presStyleCnt="2" custLinFactX="-100000" custLinFactNeighborX="-100310" custLinFactNeighborY="-16569"/>
      <dgm:spPr/>
    </dgm:pt>
    <dgm:pt modelId="{C764FF72-F8BE-B546-882C-C5BA9EA80AD0}" type="pres">
      <dgm:prSet presAssocID="{EC3C3129-185E-EE4A-86E4-DAE181FEA57D}" presName="textNode" presStyleLbl="bgShp" presStyleIdx="0" presStyleCnt="2"/>
      <dgm:spPr/>
    </dgm:pt>
    <dgm:pt modelId="{7ACBA0F2-2B7A-DF4D-B18D-36FDD8E64623}" type="pres">
      <dgm:prSet presAssocID="{EC3C3129-185E-EE4A-86E4-DAE181FEA57D}" presName="compChildNode" presStyleCnt="0"/>
      <dgm:spPr/>
    </dgm:pt>
    <dgm:pt modelId="{073ED8A0-DA12-974F-9894-3180DE83DC92}" type="pres">
      <dgm:prSet presAssocID="{EC3C3129-185E-EE4A-86E4-DAE181FEA57D}" presName="theInnerList" presStyleCnt="0"/>
      <dgm:spPr/>
    </dgm:pt>
    <dgm:pt modelId="{A8019190-7690-F84D-8C1F-D6ADC65AA72E}" type="pres">
      <dgm:prSet presAssocID="{49FF0F11-DD76-2A42-8722-7CD4007B4580}" presName="childNode" presStyleLbl="node1" presStyleIdx="0" presStyleCnt="10">
        <dgm:presLayoutVars>
          <dgm:bulletEnabled val="1"/>
        </dgm:presLayoutVars>
      </dgm:prSet>
      <dgm:spPr/>
    </dgm:pt>
    <dgm:pt modelId="{D7653CA9-B319-CB4F-A5A7-0CDFBF084CCC}" type="pres">
      <dgm:prSet presAssocID="{49FF0F11-DD76-2A42-8722-7CD4007B4580}" presName="aSpace2" presStyleCnt="0"/>
      <dgm:spPr/>
    </dgm:pt>
    <dgm:pt modelId="{C28755B2-3E2F-3741-9378-F132AEDD40B8}" type="pres">
      <dgm:prSet presAssocID="{3AFC0A3A-4436-6342-935D-354B878778A7}" presName="childNode" presStyleLbl="node1" presStyleIdx="1" presStyleCnt="10">
        <dgm:presLayoutVars>
          <dgm:bulletEnabled val="1"/>
        </dgm:presLayoutVars>
      </dgm:prSet>
      <dgm:spPr/>
    </dgm:pt>
    <dgm:pt modelId="{6BE6AD1C-5DC4-DE4D-9A93-E64182665B4B}" type="pres">
      <dgm:prSet presAssocID="{3AFC0A3A-4436-6342-935D-354B878778A7}" presName="aSpace2" presStyleCnt="0"/>
      <dgm:spPr/>
    </dgm:pt>
    <dgm:pt modelId="{B77379DE-4D9F-9B45-B2BD-7D8C958E7940}" type="pres">
      <dgm:prSet presAssocID="{C5F4AE31-2623-AC4B-BB92-E2071706601D}" presName="childNode" presStyleLbl="node1" presStyleIdx="2" presStyleCnt="10">
        <dgm:presLayoutVars>
          <dgm:bulletEnabled val="1"/>
        </dgm:presLayoutVars>
      </dgm:prSet>
      <dgm:spPr/>
    </dgm:pt>
    <dgm:pt modelId="{A8F882E4-9189-F844-8177-473613A5820E}" type="pres">
      <dgm:prSet presAssocID="{C5F4AE31-2623-AC4B-BB92-E2071706601D}" presName="aSpace2" presStyleCnt="0"/>
      <dgm:spPr/>
    </dgm:pt>
    <dgm:pt modelId="{521E9E2A-BCAA-1647-973E-0C0FD542A163}" type="pres">
      <dgm:prSet presAssocID="{4C5C0FB2-7A43-4D42-A9CD-3B7935FBED38}" presName="childNode" presStyleLbl="node1" presStyleIdx="3" presStyleCnt="10">
        <dgm:presLayoutVars>
          <dgm:bulletEnabled val="1"/>
        </dgm:presLayoutVars>
      </dgm:prSet>
      <dgm:spPr/>
    </dgm:pt>
    <dgm:pt modelId="{DFE6ABB6-416D-9B40-885D-27D6C6F1E09A}" type="pres">
      <dgm:prSet presAssocID="{4C5C0FB2-7A43-4D42-A9CD-3B7935FBED38}" presName="aSpace2" presStyleCnt="0"/>
      <dgm:spPr/>
    </dgm:pt>
    <dgm:pt modelId="{C81518D5-195D-D548-AA2C-BCE591AFB84D}" type="pres">
      <dgm:prSet presAssocID="{F03B69CA-2C01-DF4E-B5DB-1897D1F86F11}" presName="childNode" presStyleLbl="node1" presStyleIdx="4" presStyleCnt="10">
        <dgm:presLayoutVars>
          <dgm:bulletEnabled val="1"/>
        </dgm:presLayoutVars>
      </dgm:prSet>
      <dgm:spPr/>
    </dgm:pt>
    <dgm:pt modelId="{D15A1241-7BF6-0D45-BB51-323C33EBDD03}" type="pres">
      <dgm:prSet presAssocID="{EC3C3129-185E-EE4A-86E4-DAE181FEA57D}" presName="aSpace" presStyleCnt="0"/>
      <dgm:spPr/>
    </dgm:pt>
    <dgm:pt modelId="{F0F08DAC-92E5-844F-9119-27366805E023}" type="pres">
      <dgm:prSet presAssocID="{C110496A-DA8D-E441-8C24-118830371C0A}" presName="compNode" presStyleCnt="0"/>
      <dgm:spPr/>
    </dgm:pt>
    <dgm:pt modelId="{1EA6F512-7A9F-C641-9FF1-06A527B6543B}" type="pres">
      <dgm:prSet presAssocID="{C110496A-DA8D-E441-8C24-118830371C0A}" presName="aNode" presStyleLbl="bgShp" presStyleIdx="1" presStyleCnt="2"/>
      <dgm:spPr/>
    </dgm:pt>
    <dgm:pt modelId="{F7A5699C-2B68-6A4F-9A88-9AF9294DF9B9}" type="pres">
      <dgm:prSet presAssocID="{C110496A-DA8D-E441-8C24-118830371C0A}" presName="textNode" presStyleLbl="bgShp" presStyleIdx="1" presStyleCnt="2"/>
      <dgm:spPr/>
    </dgm:pt>
    <dgm:pt modelId="{6B395E4D-BB2D-DF4A-9621-C9F8ECA47F82}" type="pres">
      <dgm:prSet presAssocID="{C110496A-DA8D-E441-8C24-118830371C0A}" presName="compChildNode" presStyleCnt="0"/>
      <dgm:spPr/>
    </dgm:pt>
    <dgm:pt modelId="{020FEC18-4470-194E-BF78-5E31B2A0B685}" type="pres">
      <dgm:prSet presAssocID="{C110496A-DA8D-E441-8C24-118830371C0A}" presName="theInnerList" presStyleCnt="0"/>
      <dgm:spPr/>
    </dgm:pt>
    <dgm:pt modelId="{60A00F1C-DBC0-8347-8B2A-0749467A991D}" type="pres">
      <dgm:prSet presAssocID="{ABF227C3-4D22-744A-8FE3-1DD229C29C9A}" presName="childNode" presStyleLbl="node1" presStyleIdx="5" presStyleCnt="10">
        <dgm:presLayoutVars>
          <dgm:bulletEnabled val="1"/>
        </dgm:presLayoutVars>
      </dgm:prSet>
      <dgm:spPr/>
    </dgm:pt>
    <dgm:pt modelId="{00B7209F-5914-814C-8EA4-ED13A9108D13}" type="pres">
      <dgm:prSet presAssocID="{ABF227C3-4D22-744A-8FE3-1DD229C29C9A}" presName="aSpace2" presStyleCnt="0"/>
      <dgm:spPr/>
    </dgm:pt>
    <dgm:pt modelId="{014554D2-67B3-4143-8288-5CF10BE5652E}" type="pres">
      <dgm:prSet presAssocID="{5A3DB340-3920-634B-95FD-26344BF0EDED}" presName="childNode" presStyleLbl="node1" presStyleIdx="6" presStyleCnt="10">
        <dgm:presLayoutVars>
          <dgm:bulletEnabled val="1"/>
        </dgm:presLayoutVars>
      </dgm:prSet>
      <dgm:spPr/>
    </dgm:pt>
    <dgm:pt modelId="{29A2B3F2-0DD6-944B-A2FC-9A1D73924F61}" type="pres">
      <dgm:prSet presAssocID="{5A3DB340-3920-634B-95FD-26344BF0EDED}" presName="aSpace2" presStyleCnt="0"/>
      <dgm:spPr/>
    </dgm:pt>
    <dgm:pt modelId="{1971CCCB-8DA4-B14E-8FE6-F3AE38E720A7}" type="pres">
      <dgm:prSet presAssocID="{FE355D73-096F-824E-ADE7-D2B56E778ADE}" presName="childNode" presStyleLbl="node1" presStyleIdx="7" presStyleCnt="10">
        <dgm:presLayoutVars>
          <dgm:bulletEnabled val="1"/>
        </dgm:presLayoutVars>
      </dgm:prSet>
      <dgm:spPr/>
    </dgm:pt>
    <dgm:pt modelId="{C7D1317C-0F68-B840-89F4-3F844E438731}" type="pres">
      <dgm:prSet presAssocID="{FE355D73-096F-824E-ADE7-D2B56E778ADE}" presName="aSpace2" presStyleCnt="0"/>
      <dgm:spPr/>
    </dgm:pt>
    <dgm:pt modelId="{7EEC2F0B-EBEF-2249-91D4-D2D36FF167E1}" type="pres">
      <dgm:prSet presAssocID="{5D68C01B-B40B-A442-A6FC-2F79FA621E4B}" presName="childNode" presStyleLbl="node1" presStyleIdx="8" presStyleCnt="10">
        <dgm:presLayoutVars>
          <dgm:bulletEnabled val="1"/>
        </dgm:presLayoutVars>
      </dgm:prSet>
      <dgm:spPr/>
    </dgm:pt>
    <dgm:pt modelId="{0E3FF046-D688-3A4D-ACB9-E561A25069BF}" type="pres">
      <dgm:prSet presAssocID="{5D68C01B-B40B-A442-A6FC-2F79FA621E4B}" presName="aSpace2" presStyleCnt="0"/>
      <dgm:spPr/>
    </dgm:pt>
    <dgm:pt modelId="{8787F65B-527D-3142-9B6D-6D4244B7C534}" type="pres">
      <dgm:prSet presAssocID="{71E6E690-D6AA-044F-A70C-CB8EF99F2E57}" presName="childNode" presStyleLbl="node1" presStyleIdx="9" presStyleCnt="10">
        <dgm:presLayoutVars>
          <dgm:bulletEnabled val="1"/>
        </dgm:presLayoutVars>
      </dgm:prSet>
      <dgm:spPr/>
    </dgm:pt>
  </dgm:ptLst>
  <dgm:cxnLst>
    <dgm:cxn modelId="{BE555203-2EDC-4FD7-991B-1EA221CA8AB6}" type="presOf" srcId="{C110496A-DA8D-E441-8C24-118830371C0A}" destId="{1EA6F512-7A9F-C641-9FF1-06A527B6543B}" srcOrd="0" destOrd="0" presId="urn:microsoft.com/office/officeart/2005/8/layout/lProcess2"/>
    <dgm:cxn modelId="{F3DD770D-B0CC-2C43-8E11-48C469C6A490}" srcId="{EC3C3129-185E-EE4A-86E4-DAE181FEA57D}" destId="{C5F4AE31-2623-AC4B-BB92-E2071706601D}" srcOrd="2" destOrd="0" parTransId="{0BDF48D2-1852-EE48-87D3-4ADF7D778FEA}" sibTransId="{5A32DEBB-1D66-1B49-89CD-FA1A48C166CC}"/>
    <dgm:cxn modelId="{1BFEDA10-01E7-46B3-9645-55D0D0E49C48}" type="presOf" srcId="{C110496A-DA8D-E441-8C24-118830371C0A}" destId="{F7A5699C-2B68-6A4F-9A88-9AF9294DF9B9}" srcOrd="1" destOrd="0" presId="urn:microsoft.com/office/officeart/2005/8/layout/lProcess2"/>
    <dgm:cxn modelId="{A9355013-CF5B-E848-A698-FFAB388D5AD3}" srcId="{F9E0FCBB-59FD-A34C-9C5D-EDCF054373FE}" destId="{EC3C3129-185E-EE4A-86E4-DAE181FEA57D}" srcOrd="0" destOrd="0" parTransId="{483C8598-2061-7541-9410-5F22CCB967BD}" sibTransId="{0D4277F4-3CF0-2243-83D1-8BCDE75048A7}"/>
    <dgm:cxn modelId="{C369F518-B5CD-5E4D-8541-DE7096F48E4B}" srcId="{EC3C3129-185E-EE4A-86E4-DAE181FEA57D}" destId="{3AFC0A3A-4436-6342-935D-354B878778A7}" srcOrd="1" destOrd="0" parTransId="{D24692BA-D250-9F4F-94BA-D5B22B711685}" sibTransId="{20C32971-72A7-F043-B210-FABFDEB2A57A}"/>
    <dgm:cxn modelId="{F4D11321-F918-F84A-8CE8-0B66B27E0DF9}" srcId="{F9E0FCBB-59FD-A34C-9C5D-EDCF054373FE}" destId="{C110496A-DA8D-E441-8C24-118830371C0A}" srcOrd="1" destOrd="0" parTransId="{EDCEABF8-BB3F-814F-8408-F7EC969B3812}" sibTransId="{D8A26BDE-14C4-5F46-9C44-291593DCD88B}"/>
    <dgm:cxn modelId="{2950B92C-952F-40DA-9157-8423CA84736A}" type="presOf" srcId="{C5F4AE31-2623-AC4B-BB92-E2071706601D}" destId="{B77379DE-4D9F-9B45-B2BD-7D8C958E7940}" srcOrd="0" destOrd="0" presId="urn:microsoft.com/office/officeart/2005/8/layout/lProcess2"/>
    <dgm:cxn modelId="{B8A2FB3B-4474-4290-AB0D-04EB099891BA}" type="presOf" srcId="{5A3DB340-3920-634B-95FD-26344BF0EDED}" destId="{014554D2-67B3-4143-8288-5CF10BE5652E}" srcOrd="0" destOrd="0" presId="urn:microsoft.com/office/officeart/2005/8/layout/lProcess2"/>
    <dgm:cxn modelId="{9C2E6C68-F339-4A00-A299-392C97DF05B6}" type="presOf" srcId="{EC3C3129-185E-EE4A-86E4-DAE181FEA57D}" destId="{C764FF72-F8BE-B546-882C-C5BA9EA80AD0}" srcOrd="1" destOrd="0" presId="urn:microsoft.com/office/officeart/2005/8/layout/lProcess2"/>
    <dgm:cxn modelId="{750B284D-748E-1146-A98F-728F4C95E951}" srcId="{C110496A-DA8D-E441-8C24-118830371C0A}" destId="{FE355D73-096F-824E-ADE7-D2B56E778ADE}" srcOrd="2" destOrd="0" parTransId="{38A1973B-1A90-344D-B549-AEFF41DE77AF}" sibTransId="{9BEB214A-A9EA-5D4B-A378-47B75B133BC2}"/>
    <dgm:cxn modelId="{AF4DD356-240A-A346-9538-14115B84B04D}" srcId="{C110496A-DA8D-E441-8C24-118830371C0A}" destId="{ABF227C3-4D22-744A-8FE3-1DD229C29C9A}" srcOrd="0" destOrd="0" parTransId="{7B552017-3274-F84A-BD7D-581F1FEF4D41}" sibTransId="{9A36CDE1-42AF-EB49-B764-C5ACF9880A14}"/>
    <dgm:cxn modelId="{C2BF1E94-493C-C34D-BBDE-EB59B0EF6F15}" srcId="{EC3C3129-185E-EE4A-86E4-DAE181FEA57D}" destId="{F03B69CA-2C01-DF4E-B5DB-1897D1F86F11}" srcOrd="4" destOrd="0" parTransId="{45B5BE60-D606-1440-95FD-A01F17DECA7A}" sibTransId="{FA971AE1-9264-4F48-BB5D-29B52900E643}"/>
    <dgm:cxn modelId="{EE7D18A1-403A-4BDF-8FE2-4BB3F4740FF7}" type="presOf" srcId="{F03B69CA-2C01-DF4E-B5DB-1897D1F86F11}" destId="{C81518D5-195D-D548-AA2C-BCE591AFB84D}" srcOrd="0" destOrd="0" presId="urn:microsoft.com/office/officeart/2005/8/layout/lProcess2"/>
    <dgm:cxn modelId="{1F01D5A7-F013-494F-9845-EDFEEE7ACE1F}" srcId="{C110496A-DA8D-E441-8C24-118830371C0A}" destId="{5A3DB340-3920-634B-95FD-26344BF0EDED}" srcOrd="1" destOrd="0" parTransId="{89395850-A027-D04F-85F7-09774313C286}" sibTransId="{672EF83F-C8BE-B54A-9C39-53AB4A91836A}"/>
    <dgm:cxn modelId="{15A6E3A7-1476-4449-AC40-1DD79E64C087}" type="presOf" srcId="{3AFC0A3A-4436-6342-935D-354B878778A7}" destId="{C28755B2-3E2F-3741-9378-F132AEDD40B8}" srcOrd="0" destOrd="0" presId="urn:microsoft.com/office/officeart/2005/8/layout/lProcess2"/>
    <dgm:cxn modelId="{5819EAAD-664C-40AF-AB01-14C2CED44D2A}" type="presOf" srcId="{71E6E690-D6AA-044F-A70C-CB8EF99F2E57}" destId="{8787F65B-527D-3142-9B6D-6D4244B7C534}" srcOrd="0" destOrd="0" presId="urn:microsoft.com/office/officeart/2005/8/layout/lProcess2"/>
    <dgm:cxn modelId="{86C136AF-4D1D-4C68-BCF2-37DBBDB53D22}" type="presOf" srcId="{49FF0F11-DD76-2A42-8722-7CD4007B4580}" destId="{A8019190-7690-F84D-8C1F-D6ADC65AA72E}" srcOrd="0" destOrd="0" presId="urn:microsoft.com/office/officeart/2005/8/layout/lProcess2"/>
    <dgm:cxn modelId="{CED060B1-0CF4-4609-8D7B-614CE2649954}" type="presOf" srcId="{4C5C0FB2-7A43-4D42-A9CD-3B7935FBED38}" destId="{521E9E2A-BCAA-1647-973E-0C0FD542A163}" srcOrd="0" destOrd="0" presId="urn:microsoft.com/office/officeart/2005/8/layout/lProcess2"/>
    <dgm:cxn modelId="{6D1957B5-CACF-4F92-A6EC-1805912B9CC4}" type="presOf" srcId="{EC3C3129-185E-EE4A-86E4-DAE181FEA57D}" destId="{4EB16688-76F4-A047-9A0E-763539805DF8}" srcOrd="0" destOrd="0" presId="urn:microsoft.com/office/officeart/2005/8/layout/lProcess2"/>
    <dgm:cxn modelId="{B2C7CEB8-7008-46EE-9DF9-73EAB5E5DEA1}" type="presOf" srcId="{FE355D73-096F-824E-ADE7-D2B56E778ADE}" destId="{1971CCCB-8DA4-B14E-8FE6-F3AE38E720A7}" srcOrd="0" destOrd="0" presId="urn:microsoft.com/office/officeart/2005/8/layout/lProcess2"/>
    <dgm:cxn modelId="{5286B6BF-27D9-3F4D-A7BB-5F5AB5AC20F9}" srcId="{EC3C3129-185E-EE4A-86E4-DAE181FEA57D}" destId="{49FF0F11-DD76-2A42-8722-7CD4007B4580}" srcOrd="0" destOrd="0" parTransId="{020C13EF-D013-2849-AF3F-BEB006486140}" sibTransId="{6D50E8FC-C692-0B4D-A717-22A030C68C87}"/>
    <dgm:cxn modelId="{2D72C9BF-3546-A64B-A688-7B9417186216}" srcId="{EC3C3129-185E-EE4A-86E4-DAE181FEA57D}" destId="{4C5C0FB2-7A43-4D42-A9CD-3B7935FBED38}" srcOrd="3" destOrd="0" parTransId="{80D20733-BEEC-2143-8EE8-CD6124E34A86}" sibTransId="{1D5C8276-476F-B645-B196-FE8124A49DD2}"/>
    <dgm:cxn modelId="{3E49D3C5-42F6-4541-9412-85AB037DE087}" type="presOf" srcId="{F9E0FCBB-59FD-A34C-9C5D-EDCF054373FE}" destId="{1C24011E-F287-EC4D-B2A8-BC9049CF9619}" srcOrd="0" destOrd="0" presId="urn:microsoft.com/office/officeart/2005/8/layout/lProcess2"/>
    <dgm:cxn modelId="{D93594D1-D3BD-BD4E-8E6A-00F3C21EB35F}" srcId="{C110496A-DA8D-E441-8C24-118830371C0A}" destId="{71E6E690-D6AA-044F-A70C-CB8EF99F2E57}" srcOrd="4" destOrd="0" parTransId="{FF3378EC-E8E9-404E-9092-317BDB3F07DD}" sibTransId="{C2FE540B-1113-7B4B-8509-18082047620E}"/>
    <dgm:cxn modelId="{963D3CD9-C348-45F5-88A7-782F233854F7}" type="presOf" srcId="{ABF227C3-4D22-744A-8FE3-1DD229C29C9A}" destId="{60A00F1C-DBC0-8347-8B2A-0749467A991D}" srcOrd="0" destOrd="0" presId="urn:microsoft.com/office/officeart/2005/8/layout/lProcess2"/>
    <dgm:cxn modelId="{8EAD7DDF-B430-4F6F-AA70-1B72B348A31C}" type="presOf" srcId="{5D68C01B-B40B-A442-A6FC-2F79FA621E4B}" destId="{7EEC2F0B-EBEF-2249-91D4-D2D36FF167E1}" srcOrd="0" destOrd="0" presId="urn:microsoft.com/office/officeart/2005/8/layout/lProcess2"/>
    <dgm:cxn modelId="{46C734E2-F462-2D48-90FC-2C9C22CE27A3}" srcId="{C110496A-DA8D-E441-8C24-118830371C0A}" destId="{5D68C01B-B40B-A442-A6FC-2F79FA621E4B}" srcOrd="3" destOrd="0" parTransId="{C5E3E9E6-5E99-B542-813D-E64A37593976}" sibTransId="{C146F7C8-0198-8E40-A4A8-76DEAB00B7EE}"/>
    <dgm:cxn modelId="{580A9AD1-0CE4-43A8-A135-C33AFAB338AA}" type="presParOf" srcId="{1C24011E-F287-EC4D-B2A8-BC9049CF9619}" destId="{F43CBEE4-802A-5345-906C-2F013947F15E}" srcOrd="0" destOrd="0" presId="urn:microsoft.com/office/officeart/2005/8/layout/lProcess2"/>
    <dgm:cxn modelId="{65EC78F6-967C-479D-8BF1-905A5AF5C363}" type="presParOf" srcId="{F43CBEE4-802A-5345-906C-2F013947F15E}" destId="{4EB16688-76F4-A047-9A0E-763539805DF8}" srcOrd="0" destOrd="0" presId="urn:microsoft.com/office/officeart/2005/8/layout/lProcess2"/>
    <dgm:cxn modelId="{2F50E9B4-5600-4B13-B6AF-A0A07FC71B5D}" type="presParOf" srcId="{F43CBEE4-802A-5345-906C-2F013947F15E}" destId="{C764FF72-F8BE-B546-882C-C5BA9EA80AD0}" srcOrd="1" destOrd="0" presId="urn:microsoft.com/office/officeart/2005/8/layout/lProcess2"/>
    <dgm:cxn modelId="{DE9C364F-6896-4328-98A1-A09E9795ACDA}" type="presParOf" srcId="{F43CBEE4-802A-5345-906C-2F013947F15E}" destId="{7ACBA0F2-2B7A-DF4D-B18D-36FDD8E64623}" srcOrd="2" destOrd="0" presId="urn:microsoft.com/office/officeart/2005/8/layout/lProcess2"/>
    <dgm:cxn modelId="{EA7EC827-F978-4F82-8736-60867BB78D91}" type="presParOf" srcId="{7ACBA0F2-2B7A-DF4D-B18D-36FDD8E64623}" destId="{073ED8A0-DA12-974F-9894-3180DE83DC92}" srcOrd="0" destOrd="0" presId="urn:microsoft.com/office/officeart/2005/8/layout/lProcess2"/>
    <dgm:cxn modelId="{0A9E0A78-A11E-4106-974A-2F9E0EA061C7}" type="presParOf" srcId="{073ED8A0-DA12-974F-9894-3180DE83DC92}" destId="{A8019190-7690-F84D-8C1F-D6ADC65AA72E}" srcOrd="0" destOrd="0" presId="urn:microsoft.com/office/officeart/2005/8/layout/lProcess2"/>
    <dgm:cxn modelId="{9E0780EB-792A-4DD0-83E2-FAD40D4E8391}" type="presParOf" srcId="{073ED8A0-DA12-974F-9894-3180DE83DC92}" destId="{D7653CA9-B319-CB4F-A5A7-0CDFBF084CCC}" srcOrd="1" destOrd="0" presId="urn:microsoft.com/office/officeart/2005/8/layout/lProcess2"/>
    <dgm:cxn modelId="{5B26C2E4-888E-4F2F-8BFA-4D6E561EA1AF}" type="presParOf" srcId="{073ED8A0-DA12-974F-9894-3180DE83DC92}" destId="{C28755B2-3E2F-3741-9378-F132AEDD40B8}" srcOrd="2" destOrd="0" presId="urn:microsoft.com/office/officeart/2005/8/layout/lProcess2"/>
    <dgm:cxn modelId="{277DD835-A171-4B06-9D2A-E858527FC2A8}" type="presParOf" srcId="{073ED8A0-DA12-974F-9894-3180DE83DC92}" destId="{6BE6AD1C-5DC4-DE4D-9A93-E64182665B4B}" srcOrd="3" destOrd="0" presId="urn:microsoft.com/office/officeart/2005/8/layout/lProcess2"/>
    <dgm:cxn modelId="{C04E2D34-6F4A-4A53-960A-B332FFCD7E2A}" type="presParOf" srcId="{073ED8A0-DA12-974F-9894-3180DE83DC92}" destId="{B77379DE-4D9F-9B45-B2BD-7D8C958E7940}" srcOrd="4" destOrd="0" presId="urn:microsoft.com/office/officeart/2005/8/layout/lProcess2"/>
    <dgm:cxn modelId="{6FC2E1F5-CA1B-4D34-B85F-38CAFDD988F1}" type="presParOf" srcId="{073ED8A0-DA12-974F-9894-3180DE83DC92}" destId="{A8F882E4-9189-F844-8177-473613A5820E}" srcOrd="5" destOrd="0" presId="urn:microsoft.com/office/officeart/2005/8/layout/lProcess2"/>
    <dgm:cxn modelId="{D0A7A06A-5D9E-41DA-821D-F41106EE6A6E}" type="presParOf" srcId="{073ED8A0-DA12-974F-9894-3180DE83DC92}" destId="{521E9E2A-BCAA-1647-973E-0C0FD542A163}" srcOrd="6" destOrd="0" presId="urn:microsoft.com/office/officeart/2005/8/layout/lProcess2"/>
    <dgm:cxn modelId="{499D3557-48B1-4557-BE11-7A9F9E5603F0}" type="presParOf" srcId="{073ED8A0-DA12-974F-9894-3180DE83DC92}" destId="{DFE6ABB6-416D-9B40-885D-27D6C6F1E09A}" srcOrd="7" destOrd="0" presId="urn:microsoft.com/office/officeart/2005/8/layout/lProcess2"/>
    <dgm:cxn modelId="{8ACAACBA-9F95-4F6A-BEBB-3BBDBCD39148}" type="presParOf" srcId="{073ED8A0-DA12-974F-9894-3180DE83DC92}" destId="{C81518D5-195D-D548-AA2C-BCE591AFB84D}" srcOrd="8" destOrd="0" presId="urn:microsoft.com/office/officeart/2005/8/layout/lProcess2"/>
    <dgm:cxn modelId="{938ECAAA-146F-4C2D-91E6-578ECE2BA04A}" type="presParOf" srcId="{1C24011E-F287-EC4D-B2A8-BC9049CF9619}" destId="{D15A1241-7BF6-0D45-BB51-323C33EBDD03}" srcOrd="1" destOrd="0" presId="urn:microsoft.com/office/officeart/2005/8/layout/lProcess2"/>
    <dgm:cxn modelId="{6BDD9D05-307D-497E-AD6A-F43177269C2F}" type="presParOf" srcId="{1C24011E-F287-EC4D-B2A8-BC9049CF9619}" destId="{F0F08DAC-92E5-844F-9119-27366805E023}" srcOrd="2" destOrd="0" presId="urn:microsoft.com/office/officeart/2005/8/layout/lProcess2"/>
    <dgm:cxn modelId="{64797ED4-9851-464B-8426-FF0856DE5A68}" type="presParOf" srcId="{F0F08DAC-92E5-844F-9119-27366805E023}" destId="{1EA6F512-7A9F-C641-9FF1-06A527B6543B}" srcOrd="0" destOrd="0" presId="urn:microsoft.com/office/officeart/2005/8/layout/lProcess2"/>
    <dgm:cxn modelId="{FB54A4F7-D18A-459D-9C5E-252E0260C5E7}" type="presParOf" srcId="{F0F08DAC-92E5-844F-9119-27366805E023}" destId="{F7A5699C-2B68-6A4F-9A88-9AF9294DF9B9}" srcOrd="1" destOrd="0" presId="urn:microsoft.com/office/officeart/2005/8/layout/lProcess2"/>
    <dgm:cxn modelId="{E7B7E8BC-EF35-4910-B364-6E0248256553}" type="presParOf" srcId="{F0F08DAC-92E5-844F-9119-27366805E023}" destId="{6B395E4D-BB2D-DF4A-9621-C9F8ECA47F82}" srcOrd="2" destOrd="0" presId="urn:microsoft.com/office/officeart/2005/8/layout/lProcess2"/>
    <dgm:cxn modelId="{9143B776-A2D4-4DF1-9A76-50FA5A355EDA}" type="presParOf" srcId="{6B395E4D-BB2D-DF4A-9621-C9F8ECA47F82}" destId="{020FEC18-4470-194E-BF78-5E31B2A0B685}" srcOrd="0" destOrd="0" presId="urn:microsoft.com/office/officeart/2005/8/layout/lProcess2"/>
    <dgm:cxn modelId="{23661857-9E61-4A14-8823-AE92E644542A}" type="presParOf" srcId="{020FEC18-4470-194E-BF78-5E31B2A0B685}" destId="{60A00F1C-DBC0-8347-8B2A-0749467A991D}" srcOrd="0" destOrd="0" presId="urn:microsoft.com/office/officeart/2005/8/layout/lProcess2"/>
    <dgm:cxn modelId="{E1278FB4-3D3D-48A2-8216-DA168B964897}" type="presParOf" srcId="{020FEC18-4470-194E-BF78-5E31B2A0B685}" destId="{00B7209F-5914-814C-8EA4-ED13A9108D13}" srcOrd="1" destOrd="0" presId="urn:microsoft.com/office/officeart/2005/8/layout/lProcess2"/>
    <dgm:cxn modelId="{00F951CD-71B0-48AC-A127-3F37A6800B93}" type="presParOf" srcId="{020FEC18-4470-194E-BF78-5E31B2A0B685}" destId="{014554D2-67B3-4143-8288-5CF10BE5652E}" srcOrd="2" destOrd="0" presId="urn:microsoft.com/office/officeart/2005/8/layout/lProcess2"/>
    <dgm:cxn modelId="{FBB6B06B-AAF6-4D57-B49B-BEB15E0FF4A0}" type="presParOf" srcId="{020FEC18-4470-194E-BF78-5E31B2A0B685}" destId="{29A2B3F2-0DD6-944B-A2FC-9A1D73924F61}" srcOrd="3" destOrd="0" presId="urn:microsoft.com/office/officeart/2005/8/layout/lProcess2"/>
    <dgm:cxn modelId="{408AF1AC-7AF2-48E6-AFF2-22A305A43EBA}" type="presParOf" srcId="{020FEC18-4470-194E-BF78-5E31B2A0B685}" destId="{1971CCCB-8DA4-B14E-8FE6-F3AE38E720A7}" srcOrd="4" destOrd="0" presId="urn:microsoft.com/office/officeart/2005/8/layout/lProcess2"/>
    <dgm:cxn modelId="{0BBE716E-9D8D-41EC-A715-023B7599DABC}" type="presParOf" srcId="{020FEC18-4470-194E-BF78-5E31B2A0B685}" destId="{C7D1317C-0F68-B840-89F4-3F844E438731}" srcOrd="5" destOrd="0" presId="urn:microsoft.com/office/officeart/2005/8/layout/lProcess2"/>
    <dgm:cxn modelId="{22FAD9A6-92FA-4D1C-83FA-9536A2F686F5}" type="presParOf" srcId="{020FEC18-4470-194E-BF78-5E31B2A0B685}" destId="{7EEC2F0B-EBEF-2249-91D4-D2D36FF167E1}" srcOrd="6" destOrd="0" presId="urn:microsoft.com/office/officeart/2005/8/layout/lProcess2"/>
    <dgm:cxn modelId="{32C262B7-8B4D-466D-99AE-A5D476919FF3}" type="presParOf" srcId="{020FEC18-4470-194E-BF78-5E31B2A0B685}" destId="{0E3FF046-D688-3A4D-ACB9-E561A25069BF}" srcOrd="7" destOrd="0" presId="urn:microsoft.com/office/officeart/2005/8/layout/lProcess2"/>
    <dgm:cxn modelId="{35441064-0E88-4BA9-A124-7FCDDCD48271}" type="presParOf" srcId="{020FEC18-4470-194E-BF78-5E31B2A0B685}" destId="{8787F65B-527D-3142-9B6D-6D4244B7C534}"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220686-DA96-4E49-8024-5D36B3CAC63F}" type="doc">
      <dgm:prSet loTypeId="urn:microsoft.com/office/officeart/2008/layout/CircularPictureCallout" loCatId="" qsTypeId="urn:microsoft.com/office/officeart/2005/8/quickstyle/simple4" qsCatId="simple" csTypeId="urn:microsoft.com/office/officeart/2005/8/colors/accent1_2" csCatId="accent1" phldr="1"/>
      <dgm:spPr/>
      <dgm:t>
        <a:bodyPr/>
        <a:lstStyle/>
        <a:p>
          <a:endParaRPr lang="en-US"/>
        </a:p>
      </dgm:t>
    </dgm:pt>
    <dgm:pt modelId="{038E122C-463D-294F-8C1B-BD081E86AE7A}">
      <dgm:prSet/>
      <dgm:spPr/>
      <dgm:t>
        <a:bodyPr/>
        <a:lstStyle/>
        <a:p>
          <a:pPr rtl="0"/>
          <a:r>
            <a:rPr lang="en-US" dirty="0"/>
            <a:t>Increased reliance on parents</a:t>
          </a:r>
        </a:p>
      </dgm:t>
    </dgm:pt>
    <dgm:pt modelId="{29E0836F-48F3-CB48-8A80-4D4EF5E3A178}" type="parTrans" cxnId="{03F51841-CF2E-4D47-B759-AADD770273A6}">
      <dgm:prSet/>
      <dgm:spPr/>
      <dgm:t>
        <a:bodyPr/>
        <a:lstStyle/>
        <a:p>
          <a:endParaRPr lang="en-US"/>
        </a:p>
      </dgm:t>
    </dgm:pt>
    <dgm:pt modelId="{6AF24A52-4B9C-FB44-B608-7E84317A6F59}" type="sibTrans" cxnId="{03F51841-CF2E-4D47-B759-AADD770273A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D086332D-1E96-FB42-B33C-6E31438A763C}">
      <dgm:prSet/>
      <dgm:spPr/>
      <dgm:t>
        <a:bodyPr/>
        <a:lstStyle/>
        <a:p>
          <a:pPr rtl="0"/>
          <a:r>
            <a:rPr lang="en-US" dirty="0"/>
            <a:t>Ample time for education</a:t>
          </a:r>
        </a:p>
      </dgm:t>
    </dgm:pt>
    <dgm:pt modelId="{45E8E8B3-32DB-E642-89E7-3FA6AEA529A1}" type="parTrans" cxnId="{6E3C1E65-AB43-524D-BF63-413EE8BB1870}">
      <dgm:prSet/>
      <dgm:spPr/>
      <dgm:t>
        <a:bodyPr/>
        <a:lstStyle/>
        <a:p>
          <a:endParaRPr lang="en-US"/>
        </a:p>
      </dgm:t>
    </dgm:pt>
    <dgm:pt modelId="{DF4DEE15-D391-014D-8E36-775B43E424B8}" type="sibTrans" cxnId="{6E3C1E65-AB43-524D-BF63-413EE8BB1870}">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EC9F2A93-DE54-684F-8461-B4145E7DBA4B}">
      <dgm:prSet/>
      <dgm:spPr/>
      <dgm:t>
        <a:bodyPr/>
        <a:lstStyle/>
        <a:p>
          <a:pPr rtl="0"/>
          <a:r>
            <a:rPr lang="en-US" dirty="0">
              <a:solidFill>
                <a:schemeClr val="tx1"/>
              </a:solidFill>
            </a:rPr>
            <a:t>Emerging Adulthood </a:t>
          </a:r>
        </a:p>
      </dgm:t>
    </dgm:pt>
    <dgm:pt modelId="{FB29ED4C-BBE9-A246-A0FF-7BFE323D3D65}" type="parTrans" cxnId="{1F6A6003-AC54-6841-9AD1-CC24B5D56457}">
      <dgm:prSet/>
      <dgm:spPr/>
      <dgm:t>
        <a:bodyPr/>
        <a:lstStyle/>
        <a:p>
          <a:endParaRPr lang="en-US"/>
        </a:p>
      </dgm:t>
    </dgm:pt>
    <dgm:pt modelId="{895D80DA-E3A0-6D45-AD0F-F058C38E09A1}" type="sibTrans" cxnId="{1F6A6003-AC54-6841-9AD1-CC24B5D56457}">
      <dgm:prSet/>
      <dgm:spPr>
        <a:blipFill rotWithShape="1">
          <a:blip xmlns:r="http://schemas.openxmlformats.org/officeDocument/2006/relationships" r:embed="rId3"/>
          <a:srcRect/>
          <a:stretch>
            <a:fillRect/>
          </a:stretch>
        </a:blipFill>
      </dgm:spPr>
      <dgm:t>
        <a:bodyPr/>
        <a:lstStyle/>
        <a:p>
          <a:endParaRPr lang="en-US"/>
        </a:p>
      </dgm:t>
    </dgm:pt>
    <dgm:pt modelId="{1788BB6A-9245-3341-8C8B-1A6F0B95A1C3}">
      <dgm:prSet/>
      <dgm:spPr/>
      <dgm:t>
        <a:bodyPr/>
        <a:lstStyle/>
        <a:p>
          <a:pPr rtl="0"/>
          <a:r>
            <a:rPr lang="en-US" dirty="0"/>
            <a:t>Delay in contribution to society </a:t>
          </a:r>
        </a:p>
      </dgm:t>
    </dgm:pt>
    <dgm:pt modelId="{EF826CE1-5C15-9A4A-90C6-329306576E77}" type="parTrans" cxnId="{0F39A9B7-8634-FA40-9061-0F9862A192AB}">
      <dgm:prSet/>
      <dgm:spPr/>
      <dgm:t>
        <a:bodyPr/>
        <a:lstStyle/>
        <a:p>
          <a:endParaRPr lang="en-US"/>
        </a:p>
      </dgm:t>
    </dgm:pt>
    <dgm:pt modelId="{1539D4D4-4CD3-8446-B8C6-88F0826CAA38}" type="sibTrans" cxnId="{0F39A9B7-8634-FA40-9061-0F9862A192A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75BF03D4-5F38-BE44-A64A-566B7FC857DB}">
      <dgm:prSet/>
      <dgm:spPr/>
      <dgm:t>
        <a:bodyPr/>
        <a:lstStyle/>
        <a:p>
          <a:pPr rtl="0"/>
          <a:r>
            <a:rPr lang="en-US" dirty="0"/>
            <a:t>Mature decision making </a:t>
          </a:r>
        </a:p>
      </dgm:t>
    </dgm:pt>
    <dgm:pt modelId="{8014F3A8-11DF-094B-8BA3-898DCEE219C9}" type="parTrans" cxnId="{07B8A206-949D-6F46-8F83-732840D54F38}">
      <dgm:prSet/>
      <dgm:spPr/>
      <dgm:t>
        <a:bodyPr/>
        <a:lstStyle/>
        <a:p>
          <a:endParaRPr lang="en-US"/>
        </a:p>
      </dgm:t>
    </dgm:pt>
    <dgm:pt modelId="{0FE27FCB-DF78-2D4B-95F9-2872AA6A978C}" type="sibTrans" cxnId="{07B8A206-949D-6F46-8F83-732840D54F38}">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C4C3616F-10F7-EA4B-AA77-AD24FFAECBAC}" type="pres">
      <dgm:prSet presAssocID="{22220686-DA96-4E49-8024-5D36B3CAC63F}" presName="Name0" presStyleCnt="0">
        <dgm:presLayoutVars>
          <dgm:chMax val="7"/>
          <dgm:chPref val="7"/>
          <dgm:dir/>
        </dgm:presLayoutVars>
      </dgm:prSet>
      <dgm:spPr/>
    </dgm:pt>
    <dgm:pt modelId="{31954603-2257-BB45-AFD5-052F0B26F6E7}" type="pres">
      <dgm:prSet presAssocID="{22220686-DA96-4E49-8024-5D36B3CAC63F}" presName="Name1" presStyleCnt="0"/>
      <dgm:spPr/>
    </dgm:pt>
    <dgm:pt modelId="{EA1DD385-8C57-1D40-8E5A-397897D0E137}" type="pres">
      <dgm:prSet presAssocID="{895D80DA-E3A0-6D45-AD0F-F058C38E09A1}" presName="picture_1" presStyleCnt="0"/>
      <dgm:spPr/>
    </dgm:pt>
    <dgm:pt modelId="{D8C4CFA6-2F09-CC41-8363-42BF600F9671}" type="pres">
      <dgm:prSet presAssocID="{895D80DA-E3A0-6D45-AD0F-F058C38E09A1}" presName="pictureRepeatNode" presStyleLbl="alignImgPlace1" presStyleIdx="0" presStyleCnt="5"/>
      <dgm:spPr/>
    </dgm:pt>
    <dgm:pt modelId="{FE3C2B9C-2763-CF4E-8837-52BFBB06A94C}" type="pres">
      <dgm:prSet presAssocID="{EC9F2A93-DE54-684F-8461-B4145E7DBA4B}" presName="text_1" presStyleLbl="node1" presStyleIdx="0" presStyleCnt="0">
        <dgm:presLayoutVars>
          <dgm:bulletEnabled val="1"/>
        </dgm:presLayoutVars>
      </dgm:prSet>
      <dgm:spPr/>
    </dgm:pt>
    <dgm:pt modelId="{1B47F97E-4EAD-D147-AEDC-F42DE1F336A3}" type="pres">
      <dgm:prSet presAssocID="{6AF24A52-4B9C-FB44-B608-7E84317A6F59}" presName="picture_2" presStyleCnt="0"/>
      <dgm:spPr/>
    </dgm:pt>
    <dgm:pt modelId="{BBAC4E44-2EE4-FD4C-AEDA-50A339A47F58}" type="pres">
      <dgm:prSet presAssocID="{6AF24A52-4B9C-FB44-B608-7E84317A6F59}" presName="pictureRepeatNode" presStyleLbl="alignImgPlace1" presStyleIdx="1" presStyleCnt="5"/>
      <dgm:spPr/>
    </dgm:pt>
    <dgm:pt modelId="{78F992EC-8809-C14D-A7BF-63E42BEFDDDA}" type="pres">
      <dgm:prSet presAssocID="{038E122C-463D-294F-8C1B-BD081E86AE7A}" presName="line_2" presStyleLbl="parChTrans1D1" presStyleIdx="0" presStyleCnt="4"/>
      <dgm:spPr/>
    </dgm:pt>
    <dgm:pt modelId="{4A75962F-8749-AE48-988C-2AAA621B17CE}" type="pres">
      <dgm:prSet presAssocID="{038E122C-463D-294F-8C1B-BD081E86AE7A}" presName="textparent_2" presStyleLbl="node1" presStyleIdx="0" presStyleCnt="0"/>
      <dgm:spPr/>
    </dgm:pt>
    <dgm:pt modelId="{0BF42B7A-E893-AB4D-BD40-05C0330F814C}" type="pres">
      <dgm:prSet presAssocID="{038E122C-463D-294F-8C1B-BD081E86AE7A}" presName="text_2" presStyleLbl="revTx" presStyleIdx="0" presStyleCnt="4">
        <dgm:presLayoutVars>
          <dgm:bulletEnabled val="1"/>
        </dgm:presLayoutVars>
      </dgm:prSet>
      <dgm:spPr/>
    </dgm:pt>
    <dgm:pt modelId="{EBF998EC-521F-3A4E-BEC5-57118426E6A6}" type="pres">
      <dgm:prSet presAssocID="{1539D4D4-4CD3-8446-B8C6-88F0826CAA38}" presName="picture_3" presStyleCnt="0"/>
      <dgm:spPr/>
    </dgm:pt>
    <dgm:pt modelId="{49D0F5A1-BEBD-5E4C-A903-C083A7C5F88B}" type="pres">
      <dgm:prSet presAssocID="{1539D4D4-4CD3-8446-B8C6-88F0826CAA38}" presName="pictureRepeatNode" presStyleLbl="alignImgPlace1" presStyleIdx="2" presStyleCnt="5"/>
      <dgm:spPr/>
    </dgm:pt>
    <dgm:pt modelId="{32CB5C61-C867-C24E-8D8F-F1ECF5AF9E11}" type="pres">
      <dgm:prSet presAssocID="{1788BB6A-9245-3341-8C8B-1A6F0B95A1C3}" presName="line_3" presStyleLbl="parChTrans1D1" presStyleIdx="1" presStyleCnt="4"/>
      <dgm:spPr/>
    </dgm:pt>
    <dgm:pt modelId="{B66123BC-05FF-BC44-A62A-F09997BBC29C}" type="pres">
      <dgm:prSet presAssocID="{1788BB6A-9245-3341-8C8B-1A6F0B95A1C3}" presName="textparent_3" presStyleLbl="node1" presStyleIdx="0" presStyleCnt="0"/>
      <dgm:spPr/>
    </dgm:pt>
    <dgm:pt modelId="{F5D76F1B-6142-6541-BF1B-FDF75C0E2B41}" type="pres">
      <dgm:prSet presAssocID="{1788BB6A-9245-3341-8C8B-1A6F0B95A1C3}" presName="text_3" presStyleLbl="revTx" presStyleIdx="1" presStyleCnt="4">
        <dgm:presLayoutVars>
          <dgm:bulletEnabled val="1"/>
        </dgm:presLayoutVars>
      </dgm:prSet>
      <dgm:spPr/>
    </dgm:pt>
    <dgm:pt modelId="{9825669E-9F0A-1B43-91D5-7253FF6595ED}" type="pres">
      <dgm:prSet presAssocID="{DF4DEE15-D391-014D-8E36-775B43E424B8}" presName="picture_4" presStyleCnt="0"/>
      <dgm:spPr/>
    </dgm:pt>
    <dgm:pt modelId="{60E775B3-1046-4849-9468-ECF2E0B99E7F}" type="pres">
      <dgm:prSet presAssocID="{DF4DEE15-D391-014D-8E36-775B43E424B8}" presName="pictureRepeatNode" presStyleLbl="alignImgPlace1" presStyleIdx="3" presStyleCnt="5"/>
      <dgm:spPr/>
    </dgm:pt>
    <dgm:pt modelId="{7B8568BA-7740-C842-BBC3-E6AA0FDE5042}" type="pres">
      <dgm:prSet presAssocID="{D086332D-1E96-FB42-B33C-6E31438A763C}" presName="line_4" presStyleLbl="parChTrans1D1" presStyleIdx="2" presStyleCnt="4"/>
      <dgm:spPr/>
    </dgm:pt>
    <dgm:pt modelId="{45D75234-E613-7347-8715-A683D16C8C66}" type="pres">
      <dgm:prSet presAssocID="{D086332D-1E96-FB42-B33C-6E31438A763C}" presName="textparent_4" presStyleLbl="node1" presStyleIdx="0" presStyleCnt="0"/>
      <dgm:spPr/>
    </dgm:pt>
    <dgm:pt modelId="{38939781-CA5A-0441-8CE5-9991037E39E5}" type="pres">
      <dgm:prSet presAssocID="{D086332D-1E96-FB42-B33C-6E31438A763C}" presName="text_4" presStyleLbl="revTx" presStyleIdx="2" presStyleCnt="4">
        <dgm:presLayoutVars>
          <dgm:bulletEnabled val="1"/>
        </dgm:presLayoutVars>
      </dgm:prSet>
      <dgm:spPr/>
    </dgm:pt>
    <dgm:pt modelId="{6ED31E2F-F88D-FD4E-A93D-6D377D31626D}" type="pres">
      <dgm:prSet presAssocID="{0FE27FCB-DF78-2D4B-95F9-2872AA6A978C}" presName="picture_5" presStyleCnt="0"/>
      <dgm:spPr/>
    </dgm:pt>
    <dgm:pt modelId="{387CD261-3746-6C4F-A5E4-EAF0F57F147D}" type="pres">
      <dgm:prSet presAssocID="{0FE27FCB-DF78-2D4B-95F9-2872AA6A978C}" presName="pictureRepeatNode" presStyleLbl="alignImgPlace1" presStyleIdx="4" presStyleCnt="5"/>
      <dgm:spPr/>
    </dgm:pt>
    <dgm:pt modelId="{3F58E264-4B7E-6941-92F4-8CC5CF62A798}" type="pres">
      <dgm:prSet presAssocID="{75BF03D4-5F38-BE44-A64A-566B7FC857DB}" presName="line_5" presStyleLbl="parChTrans1D1" presStyleIdx="3" presStyleCnt="4"/>
      <dgm:spPr/>
    </dgm:pt>
    <dgm:pt modelId="{CC2E14F9-3EA7-8E4E-8097-712F9AEA0BDE}" type="pres">
      <dgm:prSet presAssocID="{75BF03D4-5F38-BE44-A64A-566B7FC857DB}" presName="textparent_5" presStyleLbl="node1" presStyleIdx="0" presStyleCnt="0"/>
      <dgm:spPr/>
    </dgm:pt>
    <dgm:pt modelId="{D8A65A1E-8BDC-7C42-8EDE-5592C144D786}" type="pres">
      <dgm:prSet presAssocID="{75BF03D4-5F38-BE44-A64A-566B7FC857DB}" presName="text_5" presStyleLbl="revTx" presStyleIdx="3" presStyleCnt="4">
        <dgm:presLayoutVars>
          <dgm:bulletEnabled val="1"/>
        </dgm:presLayoutVars>
      </dgm:prSet>
      <dgm:spPr/>
    </dgm:pt>
  </dgm:ptLst>
  <dgm:cxnLst>
    <dgm:cxn modelId="{1F6A6003-AC54-6841-9AD1-CC24B5D56457}" srcId="{22220686-DA96-4E49-8024-5D36B3CAC63F}" destId="{EC9F2A93-DE54-684F-8461-B4145E7DBA4B}" srcOrd="0" destOrd="0" parTransId="{FB29ED4C-BBE9-A246-A0FF-7BFE323D3D65}" sibTransId="{895D80DA-E3A0-6D45-AD0F-F058C38E09A1}"/>
    <dgm:cxn modelId="{07B8A206-949D-6F46-8F83-732840D54F38}" srcId="{22220686-DA96-4E49-8024-5D36B3CAC63F}" destId="{75BF03D4-5F38-BE44-A64A-566B7FC857DB}" srcOrd="4" destOrd="0" parTransId="{8014F3A8-11DF-094B-8BA3-898DCEE219C9}" sibTransId="{0FE27FCB-DF78-2D4B-95F9-2872AA6A978C}"/>
    <dgm:cxn modelId="{98C12407-B38A-4E06-85A0-8A4B4EDD5DAD}" type="presOf" srcId="{EC9F2A93-DE54-684F-8461-B4145E7DBA4B}" destId="{FE3C2B9C-2763-CF4E-8837-52BFBB06A94C}" srcOrd="0" destOrd="0" presId="urn:microsoft.com/office/officeart/2008/layout/CircularPictureCallout"/>
    <dgm:cxn modelId="{A47A360D-9EA8-40DA-AC82-758DB1B01961}" type="presOf" srcId="{895D80DA-E3A0-6D45-AD0F-F058C38E09A1}" destId="{D8C4CFA6-2F09-CC41-8363-42BF600F9671}" srcOrd="0" destOrd="0" presId="urn:microsoft.com/office/officeart/2008/layout/CircularPictureCallout"/>
    <dgm:cxn modelId="{9B26E630-2343-4FAF-B7A8-1082FEC2CA14}" type="presOf" srcId="{1539D4D4-4CD3-8446-B8C6-88F0826CAA38}" destId="{49D0F5A1-BEBD-5E4C-A903-C083A7C5F88B}" srcOrd="0" destOrd="0" presId="urn:microsoft.com/office/officeart/2008/layout/CircularPictureCallout"/>
    <dgm:cxn modelId="{0684FD3C-F3EF-4CE9-8510-7B463A520597}" type="presOf" srcId="{75BF03D4-5F38-BE44-A64A-566B7FC857DB}" destId="{D8A65A1E-8BDC-7C42-8EDE-5592C144D786}" srcOrd="0" destOrd="0" presId="urn:microsoft.com/office/officeart/2008/layout/CircularPictureCallout"/>
    <dgm:cxn modelId="{7A988160-1954-46DB-8EF1-3DD938CD603E}" type="presOf" srcId="{D086332D-1E96-FB42-B33C-6E31438A763C}" destId="{38939781-CA5A-0441-8CE5-9991037E39E5}" srcOrd="0" destOrd="0" presId="urn:microsoft.com/office/officeart/2008/layout/CircularPictureCallout"/>
    <dgm:cxn modelId="{03F51841-CF2E-4D47-B759-AADD770273A6}" srcId="{22220686-DA96-4E49-8024-5D36B3CAC63F}" destId="{038E122C-463D-294F-8C1B-BD081E86AE7A}" srcOrd="1" destOrd="0" parTransId="{29E0836F-48F3-CB48-8A80-4D4EF5E3A178}" sibTransId="{6AF24A52-4B9C-FB44-B608-7E84317A6F59}"/>
    <dgm:cxn modelId="{6E3C1E65-AB43-524D-BF63-413EE8BB1870}" srcId="{22220686-DA96-4E49-8024-5D36B3CAC63F}" destId="{D086332D-1E96-FB42-B33C-6E31438A763C}" srcOrd="3" destOrd="0" parTransId="{45E8E8B3-32DB-E642-89E7-3FA6AEA529A1}" sibTransId="{DF4DEE15-D391-014D-8E36-775B43E424B8}"/>
    <dgm:cxn modelId="{8B45AA8D-0FEE-4978-90BE-429B5C7760A7}" type="presOf" srcId="{DF4DEE15-D391-014D-8E36-775B43E424B8}" destId="{60E775B3-1046-4849-9468-ECF2E0B99E7F}" srcOrd="0" destOrd="0" presId="urn:microsoft.com/office/officeart/2008/layout/CircularPictureCallout"/>
    <dgm:cxn modelId="{1F6E7EA5-F257-4087-9A5A-48551662A42A}" type="presOf" srcId="{6AF24A52-4B9C-FB44-B608-7E84317A6F59}" destId="{BBAC4E44-2EE4-FD4C-AEDA-50A339A47F58}" srcOrd="0" destOrd="0" presId="urn:microsoft.com/office/officeart/2008/layout/CircularPictureCallout"/>
    <dgm:cxn modelId="{02963DA6-7718-4B10-95A4-F059F8DC45A4}" type="presOf" srcId="{1788BB6A-9245-3341-8C8B-1A6F0B95A1C3}" destId="{F5D76F1B-6142-6541-BF1B-FDF75C0E2B41}" srcOrd="0" destOrd="0" presId="urn:microsoft.com/office/officeart/2008/layout/CircularPictureCallout"/>
    <dgm:cxn modelId="{0F39A9B7-8634-FA40-9061-0F9862A192AB}" srcId="{22220686-DA96-4E49-8024-5D36B3CAC63F}" destId="{1788BB6A-9245-3341-8C8B-1A6F0B95A1C3}" srcOrd="2" destOrd="0" parTransId="{EF826CE1-5C15-9A4A-90C6-329306576E77}" sibTransId="{1539D4D4-4CD3-8446-B8C6-88F0826CAA38}"/>
    <dgm:cxn modelId="{E002A9D1-7F19-41B1-AC23-8589BEB2A722}" type="presOf" srcId="{038E122C-463D-294F-8C1B-BD081E86AE7A}" destId="{0BF42B7A-E893-AB4D-BD40-05C0330F814C}" srcOrd="0" destOrd="0" presId="urn:microsoft.com/office/officeart/2008/layout/CircularPictureCallout"/>
    <dgm:cxn modelId="{2E3C7AF7-A333-46BC-B07B-4E6AF471C9D4}" type="presOf" srcId="{0FE27FCB-DF78-2D4B-95F9-2872AA6A978C}" destId="{387CD261-3746-6C4F-A5E4-EAF0F57F147D}" srcOrd="0" destOrd="0" presId="urn:microsoft.com/office/officeart/2008/layout/CircularPictureCallout"/>
    <dgm:cxn modelId="{07E3EBFB-17A3-4C3D-83AB-FDF82072422D}" type="presOf" srcId="{22220686-DA96-4E49-8024-5D36B3CAC63F}" destId="{C4C3616F-10F7-EA4B-AA77-AD24FFAECBAC}" srcOrd="0" destOrd="0" presId="urn:microsoft.com/office/officeart/2008/layout/CircularPictureCallout"/>
    <dgm:cxn modelId="{DF8305DF-B009-4758-B9B2-14966EB696E5}" type="presParOf" srcId="{C4C3616F-10F7-EA4B-AA77-AD24FFAECBAC}" destId="{31954603-2257-BB45-AFD5-052F0B26F6E7}" srcOrd="0" destOrd="0" presId="urn:microsoft.com/office/officeart/2008/layout/CircularPictureCallout"/>
    <dgm:cxn modelId="{2363B0A3-276F-4EEA-B8EF-0E1E9CAE60EB}" type="presParOf" srcId="{31954603-2257-BB45-AFD5-052F0B26F6E7}" destId="{EA1DD385-8C57-1D40-8E5A-397897D0E137}" srcOrd="0" destOrd="0" presId="urn:microsoft.com/office/officeart/2008/layout/CircularPictureCallout"/>
    <dgm:cxn modelId="{DFF0DCB6-3A58-4F4A-AFB9-084C375024C4}" type="presParOf" srcId="{EA1DD385-8C57-1D40-8E5A-397897D0E137}" destId="{D8C4CFA6-2F09-CC41-8363-42BF600F9671}" srcOrd="0" destOrd="0" presId="urn:microsoft.com/office/officeart/2008/layout/CircularPictureCallout"/>
    <dgm:cxn modelId="{0C4859F8-7B47-4287-881E-A3617E64D204}" type="presParOf" srcId="{31954603-2257-BB45-AFD5-052F0B26F6E7}" destId="{FE3C2B9C-2763-CF4E-8837-52BFBB06A94C}" srcOrd="1" destOrd="0" presId="urn:microsoft.com/office/officeart/2008/layout/CircularPictureCallout"/>
    <dgm:cxn modelId="{189F59CE-921B-44B5-A866-4D6F9C8A120C}" type="presParOf" srcId="{31954603-2257-BB45-AFD5-052F0B26F6E7}" destId="{1B47F97E-4EAD-D147-AEDC-F42DE1F336A3}" srcOrd="2" destOrd="0" presId="urn:microsoft.com/office/officeart/2008/layout/CircularPictureCallout"/>
    <dgm:cxn modelId="{F9FBEC45-0998-4570-9AE9-5950A7DB32A7}" type="presParOf" srcId="{1B47F97E-4EAD-D147-AEDC-F42DE1F336A3}" destId="{BBAC4E44-2EE4-FD4C-AEDA-50A339A47F58}" srcOrd="0" destOrd="0" presId="urn:microsoft.com/office/officeart/2008/layout/CircularPictureCallout"/>
    <dgm:cxn modelId="{B6443200-F5C8-443F-A7B7-80D4E16A803A}" type="presParOf" srcId="{31954603-2257-BB45-AFD5-052F0B26F6E7}" destId="{78F992EC-8809-C14D-A7BF-63E42BEFDDDA}" srcOrd="3" destOrd="0" presId="urn:microsoft.com/office/officeart/2008/layout/CircularPictureCallout"/>
    <dgm:cxn modelId="{54B3F05E-B8EE-4F08-BF11-A64AA12FB619}" type="presParOf" srcId="{31954603-2257-BB45-AFD5-052F0B26F6E7}" destId="{4A75962F-8749-AE48-988C-2AAA621B17CE}" srcOrd="4" destOrd="0" presId="urn:microsoft.com/office/officeart/2008/layout/CircularPictureCallout"/>
    <dgm:cxn modelId="{1DA0BB9E-FCC5-49BE-920A-3E7E669CA887}" type="presParOf" srcId="{4A75962F-8749-AE48-988C-2AAA621B17CE}" destId="{0BF42B7A-E893-AB4D-BD40-05C0330F814C}" srcOrd="0" destOrd="0" presId="urn:microsoft.com/office/officeart/2008/layout/CircularPictureCallout"/>
    <dgm:cxn modelId="{083EE0A6-6F4E-4052-AF4A-43FEF240068B}" type="presParOf" srcId="{31954603-2257-BB45-AFD5-052F0B26F6E7}" destId="{EBF998EC-521F-3A4E-BEC5-57118426E6A6}" srcOrd="5" destOrd="0" presId="urn:microsoft.com/office/officeart/2008/layout/CircularPictureCallout"/>
    <dgm:cxn modelId="{EDB1B6A1-CAB6-4369-82D1-53998A972D5A}" type="presParOf" srcId="{EBF998EC-521F-3A4E-BEC5-57118426E6A6}" destId="{49D0F5A1-BEBD-5E4C-A903-C083A7C5F88B}" srcOrd="0" destOrd="0" presId="urn:microsoft.com/office/officeart/2008/layout/CircularPictureCallout"/>
    <dgm:cxn modelId="{A102F43D-A62A-43C3-9A53-EA65DEC507DF}" type="presParOf" srcId="{31954603-2257-BB45-AFD5-052F0B26F6E7}" destId="{32CB5C61-C867-C24E-8D8F-F1ECF5AF9E11}" srcOrd="6" destOrd="0" presId="urn:microsoft.com/office/officeart/2008/layout/CircularPictureCallout"/>
    <dgm:cxn modelId="{5CA80ADF-D186-42AB-AC44-64AE50ECD269}" type="presParOf" srcId="{31954603-2257-BB45-AFD5-052F0B26F6E7}" destId="{B66123BC-05FF-BC44-A62A-F09997BBC29C}" srcOrd="7" destOrd="0" presId="urn:microsoft.com/office/officeart/2008/layout/CircularPictureCallout"/>
    <dgm:cxn modelId="{182B1034-7CBF-48C9-9F71-356B6EC4BFB4}" type="presParOf" srcId="{B66123BC-05FF-BC44-A62A-F09997BBC29C}" destId="{F5D76F1B-6142-6541-BF1B-FDF75C0E2B41}" srcOrd="0" destOrd="0" presId="urn:microsoft.com/office/officeart/2008/layout/CircularPictureCallout"/>
    <dgm:cxn modelId="{D1FE3CB6-ABC2-463A-8165-520F10EE0F07}" type="presParOf" srcId="{31954603-2257-BB45-AFD5-052F0B26F6E7}" destId="{9825669E-9F0A-1B43-91D5-7253FF6595ED}" srcOrd="8" destOrd="0" presId="urn:microsoft.com/office/officeart/2008/layout/CircularPictureCallout"/>
    <dgm:cxn modelId="{12254209-3914-46CC-9883-519A43230914}" type="presParOf" srcId="{9825669E-9F0A-1B43-91D5-7253FF6595ED}" destId="{60E775B3-1046-4849-9468-ECF2E0B99E7F}" srcOrd="0" destOrd="0" presId="urn:microsoft.com/office/officeart/2008/layout/CircularPictureCallout"/>
    <dgm:cxn modelId="{B0F1DE93-584E-40BB-A31D-67444B927BC4}" type="presParOf" srcId="{31954603-2257-BB45-AFD5-052F0B26F6E7}" destId="{7B8568BA-7740-C842-BBC3-E6AA0FDE5042}" srcOrd="9" destOrd="0" presId="urn:microsoft.com/office/officeart/2008/layout/CircularPictureCallout"/>
    <dgm:cxn modelId="{132E1D8C-8C46-4D74-8853-B5C69F3573C4}" type="presParOf" srcId="{31954603-2257-BB45-AFD5-052F0B26F6E7}" destId="{45D75234-E613-7347-8715-A683D16C8C66}" srcOrd="10" destOrd="0" presId="urn:microsoft.com/office/officeart/2008/layout/CircularPictureCallout"/>
    <dgm:cxn modelId="{55FF7413-C4DF-447E-82D4-054345641978}" type="presParOf" srcId="{45D75234-E613-7347-8715-A683D16C8C66}" destId="{38939781-CA5A-0441-8CE5-9991037E39E5}" srcOrd="0" destOrd="0" presId="urn:microsoft.com/office/officeart/2008/layout/CircularPictureCallout"/>
    <dgm:cxn modelId="{10AF32C1-00B0-4577-9397-18ABB01BB075}" type="presParOf" srcId="{31954603-2257-BB45-AFD5-052F0B26F6E7}" destId="{6ED31E2F-F88D-FD4E-A93D-6D377D31626D}" srcOrd="11" destOrd="0" presId="urn:microsoft.com/office/officeart/2008/layout/CircularPictureCallout"/>
    <dgm:cxn modelId="{98C39493-9183-4F7E-B4B9-A96A34712EE8}" type="presParOf" srcId="{6ED31E2F-F88D-FD4E-A93D-6D377D31626D}" destId="{387CD261-3746-6C4F-A5E4-EAF0F57F147D}" srcOrd="0" destOrd="0" presId="urn:microsoft.com/office/officeart/2008/layout/CircularPictureCallout"/>
    <dgm:cxn modelId="{2A246352-56A2-4193-95E7-C5B67DECC6DF}" type="presParOf" srcId="{31954603-2257-BB45-AFD5-052F0B26F6E7}" destId="{3F58E264-4B7E-6941-92F4-8CC5CF62A798}" srcOrd="12" destOrd="0" presId="urn:microsoft.com/office/officeart/2008/layout/CircularPictureCallout"/>
    <dgm:cxn modelId="{F3A3DA9C-0C71-485F-BF2F-E4913C35C9B4}" type="presParOf" srcId="{31954603-2257-BB45-AFD5-052F0B26F6E7}" destId="{CC2E14F9-3EA7-8E4E-8097-712F9AEA0BDE}" srcOrd="13" destOrd="0" presId="urn:microsoft.com/office/officeart/2008/layout/CircularPictureCallout"/>
    <dgm:cxn modelId="{B59D618A-F45F-45EC-A782-FE1DF48B1422}" type="presParOf" srcId="{CC2E14F9-3EA7-8E4E-8097-712F9AEA0BDE}" destId="{D8A65A1E-8BDC-7C42-8EDE-5592C144D786}"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04851-7C06-4945-B22C-E1A61A09BCDD}">
      <dsp:nvSpPr>
        <dsp:cNvPr id="0" name=""/>
        <dsp:cNvSpPr/>
      </dsp:nvSpPr>
      <dsp:spPr>
        <a:xfrm>
          <a:off x="0" y="349990"/>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45AC9-7FDF-8847-B9C1-013DE5E40A30}">
      <dsp:nvSpPr>
        <dsp:cNvPr id="0" name=""/>
        <dsp:cNvSpPr/>
      </dsp:nvSpPr>
      <dsp:spPr>
        <a:xfrm>
          <a:off x="411480" y="40030"/>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age of identity explorations</a:t>
          </a:r>
        </a:p>
      </dsp:txBody>
      <dsp:txXfrm>
        <a:off x="441742" y="70292"/>
        <a:ext cx="5700196" cy="559396"/>
      </dsp:txXfrm>
    </dsp:sp>
    <dsp:sp modelId="{BFD3982C-ED0F-764D-8709-A35FF904DDFE}">
      <dsp:nvSpPr>
        <dsp:cNvPr id="0" name=""/>
        <dsp:cNvSpPr/>
      </dsp:nvSpPr>
      <dsp:spPr>
        <a:xfrm>
          <a:off x="0" y="1302550"/>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C6E93-A09F-B143-9BF9-F7C2B6D7CD26}">
      <dsp:nvSpPr>
        <dsp:cNvPr id="0" name=""/>
        <dsp:cNvSpPr/>
      </dsp:nvSpPr>
      <dsp:spPr>
        <a:xfrm>
          <a:off x="411480" y="992590"/>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age of instability</a:t>
          </a:r>
        </a:p>
      </dsp:txBody>
      <dsp:txXfrm>
        <a:off x="441742" y="1022852"/>
        <a:ext cx="5700196" cy="559396"/>
      </dsp:txXfrm>
    </dsp:sp>
    <dsp:sp modelId="{244E37B9-D137-E047-94CE-AF59514FAD86}">
      <dsp:nvSpPr>
        <dsp:cNvPr id="0" name=""/>
        <dsp:cNvSpPr/>
      </dsp:nvSpPr>
      <dsp:spPr>
        <a:xfrm>
          <a:off x="0" y="2255110"/>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7A882D-4D19-EB45-9D8D-156F735D8E66}">
      <dsp:nvSpPr>
        <dsp:cNvPr id="0" name=""/>
        <dsp:cNvSpPr/>
      </dsp:nvSpPr>
      <dsp:spPr>
        <a:xfrm>
          <a:off x="411480" y="1945150"/>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self-focused age</a:t>
          </a:r>
        </a:p>
      </dsp:txBody>
      <dsp:txXfrm>
        <a:off x="441742" y="1975412"/>
        <a:ext cx="5700196" cy="559396"/>
      </dsp:txXfrm>
    </dsp:sp>
    <dsp:sp modelId="{34D4843A-1157-F84A-9A7C-A64B63D1555D}">
      <dsp:nvSpPr>
        <dsp:cNvPr id="0" name=""/>
        <dsp:cNvSpPr/>
      </dsp:nvSpPr>
      <dsp:spPr>
        <a:xfrm>
          <a:off x="0" y="3207670"/>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FBAB61-6937-C448-8495-00F846C80D60}">
      <dsp:nvSpPr>
        <dsp:cNvPr id="0" name=""/>
        <dsp:cNvSpPr/>
      </dsp:nvSpPr>
      <dsp:spPr>
        <a:xfrm>
          <a:off x="411480" y="2897710"/>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age of feeling in-between</a:t>
          </a:r>
        </a:p>
      </dsp:txBody>
      <dsp:txXfrm>
        <a:off x="441742" y="2927972"/>
        <a:ext cx="5700196" cy="559396"/>
      </dsp:txXfrm>
    </dsp:sp>
    <dsp:sp modelId="{6C9604C3-3780-3745-B50E-CA992A116D4F}">
      <dsp:nvSpPr>
        <dsp:cNvPr id="0" name=""/>
        <dsp:cNvSpPr/>
      </dsp:nvSpPr>
      <dsp:spPr>
        <a:xfrm>
          <a:off x="0" y="4160230"/>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CBFF5F-A4BD-EA48-94FF-CCACFE2706DE}">
      <dsp:nvSpPr>
        <dsp:cNvPr id="0" name=""/>
        <dsp:cNvSpPr/>
      </dsp:nvSpPr>
      <dsp:spPr>
        <a:xfrm>
          <a:off x="411480" y="3850270"/>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age of possibilities </a:t>
          </a:r>
        </a:p>
      </dsp:txBody>
      <dsp:txXfrm>
        <a:off x="441742" y="3880532"/>
        <a:ext cx="570019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04851-7C06-4945-B22C-E1A61A09BCDD}">
      <dsp:nvSpPr>
        <dsp:cNvPr id="0" name=""/>
        <dsp:cNvSpPr/>
      </dsp:nvSpPr>
      <dsp:spPr>
        <a:xfrm>
          <a:off x="0" y="427942"/>
          <a:ext cx="8229600"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45AC9-7FDF-8847-B9C1-013DE5E40A30}">
      <dsp:nvSpPr>
        <dsp:cNvPr id="0" name=""/>
        <dsp:cNvSpPr/>
      </dsp:nvSpPr>
      <dsp:spPr>
        <a:xfrm>
          <a:off x="411480" y="14661"/>
          <a:ext cx="5760720" cy="826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age of identity explorations</a:t>
          </a:r>
        </a:p>
      </dsp:txBody>
      <dsp:txXfrm>
        <a:off x="451829" y="55010"/>
        <a:ext cx="5680022"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04851-7C06-4945-B22C-E1A61A09BCDD}">
      <dsp:nvSpPr>
        <dsp:cNvPr id="0" name=""/>
        <dsp:cNvSpPr/>
      </dsp:nvSpPr>
      <dsp:spPr>
        <a:xfrm>
          <a:off x="0" y="427942"/>
          <a:ext cx="8229600"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45AC9-7FDF-8847-B9C1-013DE5E40A30}">
      <dsp:nvSpPr>
        <dsp:cNvPr id="0" name=""/>
        <dsp:cNvSpPr/>
      </dsp:nvSpPr>
      <dsp:spPr>
        <a:xfrm>
          <a:off x="411480" y="14661"/>
          <a:ext cx="5760720" cy="826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age of instability</a:t>
          </a:r>
        </a:p>
      </dsp:txBody>
      <dsp:txXfrm>
        <a:off x="451829" y="55010"/>
        <a:ext cx="5680022" cy="745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04851-7C06-4945-B22C-E1A61A09BCDD}">
      <dsp:nvSpPr>
        <dsp:cNvPr id="0" name=""/>
        <dsp:cNvSpPr/>
      </dsp:nvSpPr>
      <dsp:spPr>
        <a:xfrm>
          <a:off x="0" y="427942"/>
          <a:ext cx="8229600"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45AC9-7FDF-8847-B9C1-013DE5E40A30}">
      <dsp:nvSpPr>
        <dsp:cNvPr id="0" name=""/>
        <dsp:cNvSpPr/>
      </dsp:nvSpPr>
      <dsp:spPr>
        <a:xfrm>
          <a:off x="411480" y="14661"/>
          <a:ext cx="5760720" cy="826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self-focused age</a:t>
          </a:r>
        </a:p>
      </dsp:txBody>
      <dsp:txXfrm>
        <a:off x="451829" y="55010"/>
        <a:ext cx="568002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04851-7C06-4945-B22C-E1A61A09BCDD}">
      <dsp:nvSpPr>
        <dsp:cNvPr id="0" name=""/>
        <dsp:cNvSpPr/>
      </dsp:nvSpPr>
      <dsp:spPr>
        <a:xfrm>
          <a:off x="0" y="427942"/>
          <a:ext cx="8229600"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45AC9-7FDF-8847-B9C1-013DE5E40A30}">
      <dsp:nvSpPr>
        <dsp:cNvPr id="0" name=""/>
        <dsp:cNvSpPr/>
      </dsp:nvSpPr>
      <dsp:spPr>
        <a:xfrm>
          <a:off x="411480" y="14661"/>
          <a:ext cx="5760720" cy="826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age of feeling in-between</a:t>
          </a:r>
        </a:p>
      </dsp:txBody>
      <dsp:txXfrm>
        <a:off x="451829" y="55010"/>
        <a:ext cx="5680022" cy="7458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04851-7C06-4945-B22C-E1A61A09BCDD}">
      <dsp:nvSpPr>
        <dsp:cNvPr id="0" name=""/>
        <dsp:cNvSpPr/>
      </dsp:nvSpPr>
      <dsp:spPr>
        <a:xfrm>
          <a:off x="0" y="427942"/>
          <a:ext cx="8229600"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45AC9-7FDF-8847-B9C1-013DE5E40A30}">
      <dsp:nvSpPr>
        <dsp:cNvPr id="0" name=""/>
        <dsp:cNvSpPr/>
      </dsp:nvSpPr>
      <dsp:spPr>
        <a:xfrm>
          <a:off x="411480" y="14661"/>
          <a:ext cx="5760720" cy="826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The age of possibilities</a:t>
          </a:r>
        </a:p>
      </dsp:txBody>
      <dsp:txXfrm>
        <a:off x="451829" y="55010"/>
        <a:ext cx="5680022" cy="745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16688-76F4-A047-9A0E-763539805DF8}">
      <dsp:nvSpPr>
        <dsp:cNvPr id="0" name=""/>
        <dsp:cNvSpPr/>
      </dsp:nvSpPr>
      <dsp:spPr>
        <a:xfrm>
          <a:off x="0" y="0"/>
          <a:ext cx="4022263" cy="3374779"/>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OECD Countries</a:t>
          </a:r>
        </a:p>
      </dsp:txBody>
      <dsp:txXfrm>
        <a:off x="0" y="0"/>
        <a:ext cx="4022263" cy="1012433"/>
      </dsp:txXfrm>
    </dsp:sp>
    <dsp:sp modelId="{A8019190-7690-F84D-8C1F-D6ADC65AA72E}">
      <dsp:nvSpPr>
        <dsp:cNvPr id="0" name=""/>
        <dsp:cNvSpPr/>
      </dsp:nvSpPr>
      <dsp:spPr>
        <a:xfrm>
          <a:off x="406407" y="1013072"/>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South Korea</a:t>
          </a:r>
        </a:p>
      </dsp:txBody>
      <dsp:txXfrm>
        <a:off x="417842" y="1024507"/>
        <a:ext cx="3194940" cy="367544"/>
      </dsp:txXfrm>
    </dsp:sp>
    <dsp:sp modelId="{C28755B2-3E2F-3741-9378-F132AEDD40B8}">
      <dsp:nvSpPr>
        <dsp:cNvPr id="0" name=""/>
        <dsp:cNvSpPr/>
      </dsp:nvSpPr>
      <dsp:spPr>
        <a:xfrm>
          <a:off x="406407" y="1463550"/>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Finland</a:t>
          </a:r>
        </a:p>
      </dsp:txBody>
      <dsp:txXfrm>
        <a:off x="417842" y="1474985"/>
        <a:ext cx="3194940" cy="367544"/>
      </dsp:txXfrm>
    </dsp:sp>
    <dsp:sp modelId="{B77379DE-4D9F-9B45-B2BD-7D8C958E7940}">
      <dsp:nvSpPr>
        <dsp:cNvPr id="0" name=""/>
        <dsp:cNvSpPr/>
      </dsp:nvSpPr>
      <dsp:spPr>
        <a:xfrm>
          <a:off x="406407" y="1914029"/>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United States</a:t>
          </a:r>
        </a:p>
      </dsp:txBody>
      <dsp:txXfrm>
        <a:off x="417842" y="1925464"/>
        <a:ext cx="3194940" cy="367544"/>
      </dsp:txXfrm>
    </dsp:sp>
    <dsp:sp modelId="{521E9E2A-BCAA-1647-973E-0C0FD542A163}">
      <dsp:nvSpPr>
        <dsp:cNvPr id="0" name=""/>
        <dsp:cNvSpPr/>
      </dsp:nvSpPr>
      <dsp:spPr>
        <a:xfrm>
          <a:off x="406407" y="2364508"/>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Spain</a:t>
          </a:r>
        </a:p>
      </dsp:txBody>
      <dsp:txXfrm>
        <a:off x="417842" y="2375943"/>
        <a:ext cx="3194940" cy="367544"/>
      </dsp:txXfrm>
    </dsp:sp>
    <dsp:sp modelId="{C81518D5-195D-D548-AA2C-BCE591AFB84D}">
      <dsp:nvSpPr>
        <dsp:cNvPr id="0" name=""/>
        <dsp:cNvSpPr/>
      </dsp:nvSpPr>
      <dsp:spPr>
        <a:xfrm>
          <a:off x="406407" y="2814986"/>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Canada</a:t>
          </a:r>
        </a:p>
      </dsp:txBody>
      <dsp:txXfrm>
        <a:off x="417842" y="2826421"/>
        <a:ext cx="3194940" cy="367544"/>
      </dsp:txXfrm>
    </dsp:sp>
    <dsp:sp modelId="{1EA6F512-7A9F-C641-9FF1-06A527B6543B}">
      <dsp:nvSpPr>
        <dsp:cNvPr id="0" name=""/>
        <dsp:cNvSpPr/>
      </dsp:nvSpPr>
      <dsp:spPr>
        <a:xfrm>
          <a:off x="4328114" y="0"/>
          <a:ext cx="4022263" cy="3374779"/>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Non-Industrialized Countries</a:t>
          </a:r>
        </a:p>
      </dsp:txBody>
      <dsp:txXfrm>
        <a:off x="4328114" y="0"/>
        <a:ext cx="4022263" cy="1012433"/>
      </dsp:txXfrm>
    </dsp:sp>
    <dsp:sp modelId="{60A00F1C-DBC0-8347-8B2A-0749467A991D}">
      <dsp:nvSpPr>
        <dsp:cNvPr id="0" name=""/>
        <dsp:cNvSpPr/>
      </dsp:nvSpPr>
      <dsp:spPr>
        <a:xfrm>
          <a:off x="4730340" y="1013072"/>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China</a:t>
          </a:r>
        </a:p>
      </dsp:txBody>
      <dsp:txXfrm>
        <a:off x="4741775" y="1024507"/>
        <a:ext cx="3194940" cy="367544"/>
      </dsp:txXfrm>
    </dsp:sp>
    <dsp:sp modelId="{014554D2-67B3-4143-8288-5CF10BE5652E}">
      <dsp:nvSpPr>
        <dsp:cNvPr id="0" name=""/>
        <dsp:cNvSpPr/>
      </dsp:nvSpPr>
      <dsp:spPr>
        <a:xfrm>
          <a:off x="4730340" y="1463550"/>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India</a:t>
          </a:r>
        </a:p>
      </dsp:txBody>
      <dsp:txXfrm>
        <a:off x="4741775" y="1474985"/>
        <a:ext cx="3194940" cy="367544"/>
      </dsp:txXfrm>
    </dsp:sp>
    <dsp:sp modelId="{1971CCCB-8DA4-B14E-8FE6-F3AE38E720A7}">
      <dsp:nvSpPr>
        <dsp:cNvPr id="0" name=""/>
        <dsp:cNvSpPr/>
      </dsp:nvSpPr>
      <dsp:spPr>
        <a:xfrm>
          <a:off x="4730340" y="1914029"/>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Indonesia</a:t>
          </a:r>
        </a:p>
      </dsp:txBody>
      <dsp:txXfrm>
        <a:off x="4741775" y="1925464"/>
        <a:ext cx="3194940" cy="367544"/>
      </dsp:txXfrm>
    </dsp:sp>
    <dsp:sp modelId="{7EEC2F0B-EBEF-2249-91D4-D2D36FF167E1}">
      <dsp:nvSpPr>
        <dsp:cNvPr id="0" name=""/>
        <dsp:cNvSpPr/>
      </dsp:nvSpPr>
      <dsp:spPr>
        <a:xfrm>
          <a:off x="4730340" y="2364508"/>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Ethiopia</a:t>
          </a:r>
        </a:p>
      </dsp:txBody>
      <dsp:txXfrm>
        <a:off x="4741775" y="2375943"/>
        <a:ext cx="3194940" cy="367544"/>
      </dsp:txXfrm>
    </dsp:sp>
    <dsp:sp modelId="{8787F65B-527D-3142-9B6D-6D4244B7C534}">
      <dsp:nvSpPr>
        <dsp:cNvPr id="0" name=""/>
        <dsp:cNvSpPr/>
      </dsp:nvSpPr>
      <dsp:spPr>
        <a:xfrm>
          <a:off x="4730340" y="2814986"/>
          <a:ext cx="3217810" cy="3904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Kenya</a:t>
          </a:r>
        </a:p>
      </dsp:txBody>
      <dsp:txXfrm>
        <a:off x="4741775" y="2826421"/>
        <a:ext cx="3194940" cy="3675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8E264-4B7E-6941-92F4-8CC5CF62A798}">
      <dsp:nvSpPr>
        <dsp:cNvPr id="0" name=""/>
        <dsp:cNvSpPr/>
      </dsp:nvSpPr>
      <dsp:spPr>
        <a:xfrm>
          <a:off x="2414924" y="3915639"/>
          <a:ext cx="4333601"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B8568BA-7740-C842-BBC3-E6AA0FDE5042}">
      <dsp:nvSpPr>
        <dsp:cNvPr id="0" name=""/>
        <dsp:cNvSpPr/>
      </dsp:nvSpPr>
      <dsp:spPr>
        <a:xfrm>
          <a:off x="2414924" y="2846537"/>
          <a:ext cx="3607667"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CB5C61-C867-C24E-8D8F-F1ECF5AF9E11}">
      <dsp:nvSpPr>
        <dsp:cNvPr id="0" name=""/>
        <dsp:cNvSpPr/>
      </dsp:nvSpPr>
      <dsp:spPr>
        <a:xfrm>
          <a:off x="2414924" y="1553057"/>
          <a:ext cx="3607667"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F992EC-8809-C14D-A7BF-63E42BEFDDDA}">
      <dsp:nvSpPr>
        <dsp:cNvPr id="0" name=""/>
        <dsp:cNvSpPr/>
      </dsp:nvSpPr>
      <dsp:spPr>
        <a:xfrm>
          <a:off x="2414924" y="483955"/>
          <a:ext cx="4333601" cy="0"/>
        </a:xfrm>
        <a:prstGeom prst="line">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C4CFA6-2F09-CC41-8363-42BF600F9671}">
      <dsp:nvSpPr>
        <dsp:cNvPr id="0" name=""/>
        <dsp:cNvSpPr/>
      </dsp:nvSpPr>
      <dsp:spPr>
        <a:xfrm>
          <a:off x="215127" y="0"/>
          <a:ext cx="4399595" cy="4399595"/>
        </a:xfrm>
        <a:prstGeom prst="ellipse">
          <a:avLst/>
        </a:prstGeom>
        <a:blipFill rotWithShape="1">
          <a:blip xmlns:r="http://schemas.openxmlformats.org/officeDocument/2006/relationships" r:embed="rId1"/>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E3C2B9C-2763-CF4E-8837-52BFBB06A94C}">
      <dsp:nvSpPr>
        <dsp:cNvPr id="0" name=""/>
        <dsp:cNvSpPr/>
      </dsp:nvSpPr>
      <dsp:spPr>
        <a:xfrm>
          <a:off x="1007054" y="2336184"/>
          <a:ext cx="2815740" cy="1451866"/>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marL="0" lvl="0" indent="0" algn="ctr" defTabSz="2266950" rtl="0">
            <a:lnSpc>
              <a:spcPct val="90000"/>
            </a:lnSpc>
            <a:spcBef>
              <a:spcPct val="0"/>
            </a:spcBef>
            <a:spcAft>
              <a:spcPct val="35000"/>
            </a:spcAft>
            <a:buNone/>
          </a:pPr>
          <a:r>
            <a:rPr lang="en-US" sz="5100" kern="1200" dirty="0">
              <a:solidFill>
                <a:schemeClr val="tx1"/>
              </a:solidFill>
            </a:rPr>
            <a:t>Emerging Adulthood </a:t>
          </a:r>
        </a:p>
      </dsp:txBody>
      <dsp:txXfrm>
        <a:off x="1007054" y="2336184"/>
        <a:ext cx="2815740" cy="1451866"/>
      </dsp:txXfrm>
    </dsp:sp>
    <dsp:sp modelId="{BBAC4E44-2EE4-FD4C-AEDA-50A339A47F58}">
      <dsp:nvSpPr>
        <dsp:cNvPr id="0" name=""/>
        <dsp:cNvSpPr/>
      </dsp:nvSpPr>
      <dsp:spPr>
        <a:xfrm>
          <a:off x="6264570" y="0"/>
          <a:ext cx="967910" cy="96791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BF42B7A-E893-AB4D-BD40-05C0330F814C}">
      <dsp:nvSpPr>
        <dsp:cNvPr id="0" name=""/>
        <dsp:cNvSpPr/>
      </dsp:nvSpPr>
      <dsp:spPr>
        <a:xfrm>
          <a:off x="7232481" y="0"/>
          <a:ext cx="1481989" cy="967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0" rIns="87630" bIns="0" numCol="1" spcCol="1270" anchor="ctr" anchorCtr="0">
          <a:noAutofit/>
        </a:bodyPr>
        <a:lstStyle/>
        <a:p>
          <a:pPr marL="0" lvl="0" indent="0" algn="l" defTabSz="1022350" rtl="0">
            <a:lnSpc>
              <a:spcPct val="90000"/>
            </a:lnSpc>
            <a:spcBef>
              <a:spcPct val="0"/>
            </a:spcBef>
            <a:spcAft>
              <a:spcPct val="35000"/>
            </a:spcAft>
            <a:buNone/>
          </a:pPr>
          <a:r>
            <a:rPr lang="en-US" sz="2300" kern="1200" dirty="0"/>
            <a:t>Increased reliance on parents</a:t>
          </a:r>
        </a:p>
      </dsp:txBody>
      <dsp:txXfrm>
        <a:off x="7232481" y="0"/>
        <a:ext cx="1481989" cy="967910"/>
      </dsp:txXfrm>
    </dsp:sp>
    <dsp:sp modelId="{49D0F5A1-BEBD-5E4C-A903-C083A7C5F88B}">
      <dsp:nvSpPr>
        <dsp:cNvPr id="0" name=""/>
        <dsp:cNvSpPr/>
      </dsp:nvSpPr>
      <dsp:spPr>
        <a:xfrm>
          <a:off x="5538637" y="1069101"/>
          <a:ext cx="967910" cy="96791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5D76F1B-6142-6541-BF1B-FDF75C0E2B41}">
      <dsp:nvSpPr>
        <dsp:cNvPr id="0" name=""/>
        <dsp:cNvSpPr/>
      </dsp:nvSpPr>
      <dsp:spPr>
        <a:xfrm>
          <a:off x="6506548" y="1069101"/>
          <a:ext cx="1673593" cy="967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0" rIns="87630" bIns="0" numCol="1" spcCol="1270" anchor="ctr" anchorCtr="0">
          <a:noAutofit/>
        </a:bodyPr>
        <a:lstStyle/>
        <a:p>
          <a:pPr marL="0" lvl="0" indent="0" algn="l" defTabSz="1022350" rtl="0">
            <a:lnSpc>
              <a:spcPct val="90000"/>
            </a:lnSpc>
            <a:spcBef>
              <a:spcPct val="0"/>
            </a:spcBef>
            <a:spcAft>
              <a:spcPct val="35000"/>
            </a:spcAft>
            <a:buNone/>
          </a:pPr>
          <a:r>
            <a:rPr lang="en-US" sz="2300" kern="1200" dirty="0"/>
            <a:t>Delay in contribution to society </a:t>
          </a:r>
        </a:p>
      </dsp:txBody>
      <dsp:txXfrm>
        <a:off x="6506548" y="1069101"/>
        <a:ext cx="1673593" cy="967910"/>
      </dsp:txXfrm>
    </dsp:sp>
    <dsp:sp modelId="{60E775B3-1046-4849-9468-ECF2E0B99E7F}">
      <dsp:nvSpPr>
        <dsp:cNvPr id="0" name=""/>
        <dsp:cNvSpPr/>
      </dsp:nvSpPr>
      <dsp:spPr>
        <a:xfrm>
          <a:off x="5538637" y="2362582"/>
          <a:ext cx="967910" cy="96791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8939781-CA5A-0441-8CE5-9991037E39E5}">
      <dsp:nvSpPr>
        <dsp:cNvPr id="0" name=""/>
        <dsp:cNvSpPr/>
      </dsp:nvSpPr>
      <dsp:spPr>
        <a:xfrm>
          <a:off x="6506548" y="2362582"/>
          <a:ext cx="1376798" cy="967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0" rIns="87630" bIns="0" numCol="1" spcCol="1270" anchor="ctr" anchorCtr="0">
          <a:noAutofit/>
        </a:bodyPr>
        <a:lstStyle/>
        <a:p>
          <a:pPr marL="0" lvl="0" indent="0" algn="l" defTabSz="1022350" rtl="0">
            <a:lnSpc>
              <a:spcPct val="90000"/>
            </a:lnSpc>
            <a:spcBef>
              <a:spcPct val="0"/>
            </a:spcBef>
            <a:spcAft>
              <a:spcPct val="35000"/>
            </a:spcAft>
            <a:buNone/>
          </a:pPr>
          <a:r>
            <a:rPr lang="en-US" sz="2300" kern="1200" dirty="0"/>
            <a:t>Ample time for education</a:t>
          </a:r>
        </a:p>
      </dsp:txBody>
      <dsp:txXfrm>
        <a:off x="6506548" y="2362582"/>
        <a:ext cx="1376798" cy="967910"/>
      </dsp:txXfrm>
    </dsp:sp>
    <dsp:sp modelId="{387CD261-3746-6C4F-A5E4-EAF0F57F147D}">
      <dsp:nvSpPr>
        <dsp:cNvPr id="0" name=""/>
        <dsp:cNvSpPr/>
      </dsp:nvSpPr>
      <dsp:spPr>
        <a:xfrm>
          <a:off x="6264570" y="3431684"/>
          <a:ext cx="967910" cy="96791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8A65A1E-8BDC-7C42-8EDE-5592C144D786}">
      <dsp:nvSpPr>
        <dsp:cNvPr id="0" name=""/>
        <dsp:cNvSpPr/>
      </dsp:nvSpPr>
      <dsp:spPr>
        <a:xfrm>
          <a:off x="7232481" y="3431684"/>
          <a:ext cx="1159297" cy="967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0" rIns="87630" bIns="0" numCol="1" spcCol="1270" anchor="ctr" anchorCtr="0">
          <a:noAutofit/>
        </a:bodyPr>
        <a:lstStyle/>
        <a:p>
          <a:pPr marL="0" lvl="0" indent="0" algn="l" defTabSz="1022350" rtl="0">
            <a:lnSpc>
              <a:spcPct val="90000"/>
            </a:lnSpc>
            <a:spcBef>
              <a:spcPct val="0"/>
            </a:spcBef>
            <a:spcAft>
              <a:spcPct val="35000"/>
            </a:spcAft>
            <a:buNone/>
          </a:pPr>
          <a:r>
            <a:rPr lang="en-US" sz="2300" kern="1200" dirty="0"/>
            <a:t>Mature decision making </a:t>
          </a:r>
        </a:p>
      </dsp:txBody>
      <dsp:txXfrm>
        <a:off x="7232481" y="3431684"/>
        <a:ext cx="1159297" cy="9679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52C81-1310-441D-9676-2612FE7734EE}" type="datetimeFigureOut">
              <a:rPr lang="en-US" smtClean="0"/>
              <a:t>5/30/2020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2896D-1F04-4C23-9ACA-19E9531B7BA2}" type="slidenum">
              <a:rPr lang="en-US" smtClean="0"/>
              <a:t>‹#›</a:t>
            </a:fld>
            <a:endParaRPr lang="en-US"/>
          </a:p>
        </p:txBody>
      </p:sp>
    </p:spTree>
    <p:extLst>
      <p:ext uri="{BB962C8B-B14F-4D97-AF65-F5344CB8AC3E}">
        <p14:creationId xmlns:p14="http://schemas.microsoft.com/office/powerpoint/2010/main" val="856676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ensus.gov/history/www/through_the_decades/fast_facts/1960_fast_facts.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thepeoplehistory.com/1960.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file://localhost/Retrieved%20from%20PsycTESTS.%20doi/%20http/::dx.doi.org:10.1037:t42105-00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Classroom Recommendations: </a:t>
            </a:r>
            <a:r>
              <a:rPr lang="en-US" altLang="en-US" dirty="0">
                <a:ea typeface="MS PGothic" charset="-128"/>
              </a:rPr>
              <a:t>This PowerPoint is presented in one 90-minute class but could also be taught in a two 50-60-minute classes. If teaching it in two classes, we recommend assigning the last activity “Current Trends in EA” to be done at home rather then during class. </a:t>
            </a:r>
          </a:p>
          <a:p>
            <a:pPr eaLnBrk="1" hangingPunct="1">
              <a:spcBef>
                <a:spcPct val="0"/>
              </a:spcBef>
            </a:pPr>
            <a:endParaRPr lang="en-US" altLang="en-US" b="1" dirty="0">
              <a:ea typeface="MS PGothic" charset="-128"/>
            </a:endParaRPr>
          </a:p>
          <a:p>
            <a:r>
              <a:rPr lang="en-US" altLang="en-US" b="1" dirty="0">
                <a:ea typeface="MS PGothic" charset="-128"/>
              </a:rPr>
              <a:t>Overview: </a:t>
            </a:r>
            <a:r>
              <a:rPr lang="en-US" altLang="en-US" dirty="0">
                <a:ea typeface="MS PGothic" charset="-128"/>
              </a:rPr>
              <a:t>The content focuses on understanding how EA has developed as well as the five major characteristics that make it distinct from other stages in life. The variations of EA are discussed between industrialized and non-industrialized countries.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Technical Note: </a:t>
            </a:r>
            <a:r>
              <a:rPr lang="en-US" altLang="en-US" dirty="0">
                <a:ea typeface="MS PGothic" charset="-128"/>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ea typeface="MS PGothic" charset="-128"/>
              </a:rPr>
              <a:t>(Click) </a:t>
            </a:r>
            <a:r>
              <a:rPr lang="en-US" altLang="en-US" dirty="0">
                <a:ea typeface="MS PGothic" charset="-128"/>
              </a:rPr>
              <a:t>– that corresponds to each animation.</a:t>
            </a: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You may also find hyperlinks to outside videos at various places in the slides. These hyperlinks are embedded in text and indicated by color and in the notes section.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05BD069B-C64A-EA45-9807-4BF96C5FE588}" type="slidenum">
              <a:rPr lang="en-US" altLang="en-US" sz="1200">
                <a:solidFill>
                  <a:prstClr val="black"/>
                </a:solidFill>
                <a:latin typeface="Calibri" charset="0"/>
              </a:rPr>
              <a:pPr/>
              <a:t>1</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93942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cover the first of the 5 features of EA.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Notes:</a:t>
            </a:r>
          </a:p>
          <a:p>
            <a:pPr eaLnBrk="1" hangingPunct="1">
              <a:spcBef>
                <a:spcPct val="0"/>
              </a:spcBef>
            </a:pPr>
            <a:r>
              <a:rPr lang="en-US" altLang="en-US" b="1" dirty="0">
                <a:ea typeface="MS PGothic" charset="-128"/>
              </a:rPr>
              <a:t>(Click): The age of identity explorations</a:t>
            </a:r>
            <a:r>
              <a:rPr lang="en-US" altLang="en-US" dirty="0">
                <a:ea typeface="MS PGothic" charset="-128"/>
              </a:rPr>
              <a:t>: similar to Erik Erikson’s adolescent identity development, individuals in emerging adulthood are working to figure out who they are, what their strengths and weaknesses are, what they believe and value and how they fit into society.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averaging questions 5 and 6 gives the students a score on their “identify exploration.” Students scores will range from 1 to 4 and higher scores indicate that they are high in identify exploration during the current time in their life.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Instruct the students to compare their scores with peers who are around them. Are they high or low. Ask, “What does this look like for you?”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Lead a larger class discussion around this question ”In what ways have you explored your identity?” You are looking for responses that are typical of EA such as changing schools, majors, groups of friends, relationships and employment or career goals. </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671E8E0D-2BE9-7548-AF71-D1BAE93180C6}" type="slidenum">
              <a:rPr lang="en-US" altLang="en-US" sz="1200">
                <a:solidFill>
                  <a:prstClr val="black"/>
                </a:solidFill>
                <a:latin typeface="Calibri" charset="0"/>
              </a:rPr>
              <a:pPr/>
              <a:t>10</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484476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cover the second of the 5 features of EA.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Notes:</a:t>
            </a:r>
          </a:p>
          <a:p>
            <a:pPr eaLnBrk="1" hangingPunct="1">
              <a:spcBef>
                <a:spcPct val="0"/>
              </a:spcBef>
            </a:pPr>
            <a:r>
              <a:rPr lang="en-US" altLang="en-US" b="1" dirty="0">
                <a:ea typeface="MS PGothic" charset="-128"/>
              </a:rPr>
              <a:t>(Click): The age of instability</a:t>
            </a:r>
            <a:r>
              <a:rPr lang="en-US" altLang="en-US" dirty="0">
                <a:ea typeface="MS PGothic" charset="-128"/>
              </a:rPr>
              <a:t>: marked by frequent changes in residence, education, work, and romantic relationships.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averaging questions 5 and 6 gives the students a score on their “instability.” Students scores will range from 1 to 4 and higher scores indicate that they are high in instability during the current time in their life.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Instruct the students to compare their scores with peers who are around them. Are they high or low? Ask “what does this look like for you”?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Lead a larger class discussion around this question ”In what ways have you experienced instability?”  You are looking for responses that are typical of EA. For this one, keep in mind that instability causes stress, and can be a result of pressure from parents or society. Touch on these themes in your class discussion. Students might talk about stress figure out what to do for a career or for a major. They might talk about instability in their relationships or pressure they feel from their family.  </a:t>
            </a:r>
          </a:p>
          <a:p>
            <a:pPr eaLnBrk="1" hangingPunct="1">
              <a:spcBef>
                <a:spcPct val="0"/>
              </a:spcBef>
            </a:pPr>
            <a:endParaRPr lang="en-US" altLang="en-US" dirty="0">
              <a:ea typeface="MS PGothic" charset="-128"/>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C8C74460-A1B8-E646-B29F-3D2347D49CEE}" type="slidenum">
              <a:rPr lang="en-US" altLang="en-US" sz="1200">
                <a:solidFill>
                  <a:prstClr val="black"/>
                </a:solidFill>
                <a:latin typeface="Calibri" charset="0"/>
              </a:rPr>
              <a:pPr/>
              <a:t>11</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300389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cover the third of the 5 features of EA.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Notes</a:t>
            </a:r>
          </a:p>
          <a:p>
            <a:pPr eaLnBrk="1" hangingPunct="1">
              <a:spcBef>
                <a:spcPct val="0"/>
              </a:spcBef>
            </a:pPr>
            <a:r>
              <a:rPr lang="en-US" altLang="en-US" b="1" dirty="0">
                <a:ea typeface="MS PGothic" charset="-128"/>
              </a:rPr>
              <a:t>(Click): The self-focused age</a:t>
            </a:r>
            <a:r>
              <a:rPr lang="en-US" altLang="en-US" dirty="0">
                <a:ea typeface="MS PGothic" charset="-128"/>
              </a:rPr>
              <a:t>: individuals are establishing a more independent lifestyle, not relying on parents or embarking in marriage. Their focus is on themselves and they learn to make independent decisions.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This one is not reflected on our scale. Instead, ask students what question they might add to the scale that would reflect this feature? Have them share some sample questions with the class. </a:t>
            </a:r>
          </a:p>
          <a:p>
            <a:pPr eaLnBrk="1" hangingPunct="1">
              <a:spcBef>
                <a:spcPct val="0"/>
              </a:spcBef>
            </a:pPr>
            <a:endParaRPr lang="en-US" altLang="en-US" dirty="0">
              <a:ea typeface="MS PGothic" charset="-128"/>
            </a:endParaRP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968A281F-356C-9342-B044-CC38F14310D9}" type="slidenum">
              <a:rPr lang="en-US" altLang="en-US" sz="1200">
                <a:solidFill>
                  <a:prstClr val="black"/>
                </a:solidFill>
                <a:latin typeface="Calibri" charset="0"/>
              </a:rPr>
              <a:pPr/>
              <a:t>12</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36566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cover the fourth of the 5 features of EA.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Notes:</a:t>
            </a:r>
          </a:p>
          <a:p>
            <a:pPr eaLnBrk="1" hangingPunct="1">
              <a:spcBef>
                <a:spcPct val="0"/>
              </a:spcBef>
            </a:pPr>
            <a:r>
              <a:rPr lang="en-US" altLang="en-US" b="1" dirty="0">
                <a:ea typeface="MS PGothic" charset="-128"/>
              </a:rPr>
              <a:t>(Click): The age of feeling in-between</a:t>
            </a:r>
            <a:r>
              <a:rPr lang="en-US" altLang="en-US" dirty="0">
                <a:ea typeface="MS PGothic" charset="-128"/>
              </a:rPr>
              <a:t>: there is a feeling of being neither an adolescent nor an adult. Many feel a sense of transition.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averaging questions 5 and 6 gives the students a score on their “in-between feelings.” Students scores will range from 1 to 4 and higher scores indicate that they are high in feelings of transition during the current time in their life.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Instruct the students to compare their scores with peers who are around them. Are they high or low? Ask “what does this look like for you”?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Lead a larger class discussion around this question ”What does feeling in-between mean to you?”  You are looking for responses that are typical of EA. For example, students might describe feeling lost, stuck, confused or overwhelmed. Others might feel good, as if they have a few more years to be free before settling down. </a:t>
            </a: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A4F67D1F-3D10-1A43-ABC3-2BF0A83B350C}" type="slidenum">
              <a:rPr lang="en-US" altLang="en-US" sz="1200">
                <a:solidFill>
                  <a:prstClr val="black"/>
                </a:solidFill>
                <a:latin typeface="Calibri" charset="0"/>
              </a:rPr>
              <a:pPr/>
              <a:t>13</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827350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cover the last of the 5 features of EA.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Notes:</a:t>
            </a:r>
          </a:p>
          <a:p>
            <a:pPr eaLnBrk="1" hangingPunct="1">
              <a:spcBef>
                <a:spcPct val="0"/>
              </a:spcBef>
            </a:pPr>
            <a:r>
              <a:rPr lang="en-US" altLang="en-US" b="1" dirty="0">
                <a:ea typeface="MS PGothic" charset="-128"/>
              </a:rPr>
              <a:t>(Click): The age of possibilities</a:t>
            </a:r>
            <a:r>
              <a:rPr lang="en-US" altLang="en-US" dirty="0">
                <a:ea typeface="MS PGothic" charset="-128"/>
              </a:rPr>
              <a:t>: individuals are very optimistic about the various futures that are possible to them. They have high hopes and great expectations.</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averaging questions 1 and 2 gives the students a score on their “age of possibilities” feature.  Students scores will range from 1 to 4 and higher scores indicate that they are high in optimism during the current time in their life.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Instruct the students to compare their scores with peers who are around them. Are they high or low? Ask “what does this look like for you”?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Lead a larger class discussion around this question ”what possibilities lie ahead for you?”  You are looking for responses that are typical of EA. Students might describe graduation, entering the work force, getting married and starting a family. </a:t>
            </a: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Conclude the larger discussion by stating that overall higher scores indicate that you are in EA or are feeling similar features to those that are in EA. </a:t>
            </a:r>
          </a:p>
          <a:p>
            <a:pPr eaLnBrk="1" hangingPunct="1">
              <a:spcBef>
                <a:spcPct val="0"/>
              </a:spcBef>
            </a:pPr>
            <a:endParaRPr lang="en-US" altLang="en-US" dirty="0">
              <a:ea typeface="MS PGothic" charset="-128"/>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A9BB6C7C-C96B-E048-AE54-BFB83B6882A8}" type="slidenum">
              <a:rPr lang="en-US" altLang="en-US" sz="1200">
                <a:solidFill>
                  <a:prstClr val="black"/>
                </a:solidFill>
                <a:latin typeface="Calibri" charset="0"/>
              </a:rPr>
              <a:pPr/>
              <a:t>14</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625125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a:t>
            </a:r>
            <a:r>
              <a:rPr lang="en-US" altLang="en-US" dirty="0">
                <a:ea typeface="MS PGothic" charset="-128"/>
              </a:rPr>
              <a:t>: Use this slide to transition from one major topic to another</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6F626C35-F048-7349-A60E-36D12ACE2FDF}" type="slidenum">
              <a:rPr lang="en-US" altLang="en-US" sz="1200">
                <a:solidFill>
                  <a:prstClr val="black"/>
                </a:solidFill>
                <a:latin typeface="Calibri" charset="0"/>
              </a:rPr>
              <a:pPr/>
              <a:t>15</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294132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of this</a:t>
            </a:r>
            <a:r>
              <a:rPr lang="en-US" altLang="en-US" baseline="0" dirty="0">
                <a:ea typeface="MS PGothic" charset="-128"/>
              </a:rPr>
              <a:t> slide is to</a:t>
            </a:r>
            <a:r>
              <a:rPr lang="en-US" altLang="en-US" dirty="0">
                <a:ea typeface="MS PGothic" charset="-128"/>
              </a:rPr>
              <a:t> introduce the international variations that exist in EA. </a:t>
            </a:r>
          </a:p>
          <a:p>
            <a:pPr marL="0" lvl="1"/>
            <a:endParaRPr lang="en-US" altLang="en-US" dirty="0">
              <a:ea typeface="MS PGothic" charset="-128"/>
            </a:endParaRPr>
          </a:p>
          <a:p>
            <a:pPr marL="0" lvl="1"/>
            <a:r>
              <a:rPr lang="en-US" altLang="en-US" b="1" dirty="0">
                <a:ea typeface="MS PGothic" charset="-128"/>
              </a:rPr>
              <a:t>Notes: </a:t>
            </a:r>
            <a:r>
              <a:rPr lang="en-US" altLang="en-US" dirty="0">
                <a:ea typeface="MS PGothic" charset="-128"/>
              </a:rPr>
              <a:t>Distinctions are made between industrialized countries that are part of the Organization for Economic Co-operation and Development (OECD) and non-industrialized countries. OECD countries include Canada, western Europe, Japan, South Korea, Australia, and New Zealand among others. Non-industrialized countries include China, India, Indonesia, Ethiopia and Kenya among others. This figure shows the gross tertiary enrollment of people living in selected countries in 2007. Tertiary education is the third stage of education following high school or secondary education. A line exists showing the industrialized vs. the non-industrialized countries.</a:t>
            </a:r>
          </a:p>
          <a:p>
            <a:pPr marL="0" lvl="1"/>
            <a:endParaRPr lang="en-US" altLang="en-US" dirty="0">
              <a:ea typeface="MS PGothic" charset="-128"/>
            </a:endParaRPr>
          </a:p>
          <a:p>
            <a:pPr marL="0" lvl="1"/>
            <a:r>
              <a:rPr lang="en-US" altLang="en-US" b="1" dirty="0">
                <a:ea typeface="MS PGothic" charset="-128"/>
              </a:rPr>
              <a:t>Figure Source: </a:t>
            </a:r>
            <a:r>
              <a:rPr lang="en-US" altLang="en-US" dirty="0">
                <a:ea typeface="MS PGothic" charset="-128"/>
              </a:rPr>
              <a:t>UNdata (2010). Note. Gross enrollment ratio is  the total enrollment in  a  specific level  of  education, regardless of  age,  expressed as  a percentage of the eligible  official  school-age population corresponding to  the same level of education in a given school year. For the tertiary level, the population used is that of the five-year age  group following the end of secondary schooling.</a:t>
            </a:r>
          </a:p>
          <a:p>
            <a:endParaRPr lang="en-US" altLang="en-US" dirty="0">
              <a:ea typeface="MS PGothic" charset="-128"/>
            </a:endParaRP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ACFDE94D-7D59-8F45-8ECB-2A1DCD92B266}" type="slidenum">
              <a:rPr lang="en-US" altLang="en-US" sz="1200">
                <a:solidFill>
                  <a:prstClr val="black"/>
                </a:solidFill>
                <a:latin typeface="Calibri" charset="0"/>
              </a:rPr>
              <a:pPr/>
              <a:t>16</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921577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of this</a:t>
            </a:r>
            <a:r>
              <a:rPr lang="en-US" altLang="en-US" baseline="0" dirty="0">
                <a:ea typeface="MS PGothic" charset="-128"/>
              </a:rPr>
              <a:t> slide is to</a:t>
            </a:r>
            <a:r>
              <a:rPr lang="en-US" altLang="en-US" dirty="0">
                <a:ea typeface="MS PGothic" charset="-128"/>
              </a:rPr>
              <a:t> continue to cover the international variations that exist in EA</a:t>
            </a:r>
          </a:p>
          <a:p>
            <a:pPr marL="0" lvl="1"/>
            <a:endParaRPr lang="en-US" altLang="en-US" b="1" dirty="0">
              <a:ea typeface="MS PGothic" charset="-128"/>
            </a:endParaRPr>
          </a:p>
          <a:p>
            <a:pPr marL="0" lvl="1"/>
            <a:r>
              <a:rPr lang="en-US" altLang="en-US" b="1" dirty="0">
                <a:ea typeface="MS PGothic" charset="-128"/>
              </a:rPr>
              <a:t>(Click)</a:t>
            </a:r>
            <a:r>
              <a:rPr lang="en-US" altLang="en-US" dirty="0">
                <a:ea typeface="MS PGothic" charset="-128"/>
              </a:rPr>
              <a:t>: Tertiary education</a:t>
            </a:r>
          </a:p>
          <a:p>
            <a:pPr marL="0" lvl="1"/>
            <a:r>
              <a:rPr lang="en-US" altLang="en-US" b="1" dirty="0">
                <a:ea typeface="MS PGothic" charset="-128"/>
              </a:rPr>
              <a:t>(Click)</a:t>
            </a:r>
            <a:r>
              <a:rPr lang="en-US" altLang="en-US" b="1" baseline="0" dirty="0">
                <a:ea typeface="MS PGothic" charset="-128"/>
              </a:rPr>
              <a:t>: </a:t>
            </a:r>
            <a:r>
              <a:rPr lang="en-US" altLang="en-US" baseline="0" dirty="0">
                <a:ea typeface="MS PGothic" charset="-128"/>
              </a:rPr>
              <a:t>Mean age of marriage &amp; parenthood</a:t>
            </a:r>
          </a:p>
          <a:p>
            <a:pPr marL="0" lvl="1"/>
            <a:r>
              <a:rPr lang="en-US" altLang="en-US" b="1" baseline="0" dirty="0">
                <a:ea typeface="MS PGothic" charset="-128"/>
              </a:rPr>
              <a:t>(Click): </a:t>
            </a:r>
            <a:r>
              <a:rPr lang="en-US" altLang="en-US" baseline="0" dirty="0">
                <a:ea typeface="MS PGothic" charset="-128"/>
              </a:rPr>
              <a:t>Low or free costs</a:t>
            </a:r>
          </a:p>
          <a:p>
            <a:pPr marL="0" lvl="1"/>
            <a:r>
              <a:rPr lang="en-US" altLang="en-US" b="1" baseline="0" dirty="0">
                <a:ea typeface="MS PGothic" charset="-128"/>
              </a:rPr>
              <a:t>(Click): </a:t>
            </a:r>
            <a:r>
              <a:rPr lang="en-US" altLang="en-US" baseline="0" dirty="0">
                <a:ea typeface="MS PGothic" charset="-128"/>
              </a:rPr>
              <a:t>Generous social welfare systems</a:t>
            </a:r>
            <a:endParaRPr lang="en-US" altLang="en-US" dirty="0">
              <a:ea typeface="MS PGothic" charset="-128"/>
            </a:endParaRPr>
          </a:p>
          <a:p>
            <a:pPr marL="0" lvl="1"/>
            <a:r>
              <a:rPr lang="en-US" altLang="en-US" dirty="0">
                <a:ea typeface="MS PGothic" charset="-128"/>
              </a:rPr>
              <a:t>OECD countries show similar trends to the United States in participation of postsecondary education, median ages for entering marriage, and parenthood. EA is the longest in European countries where individuals take advantage of free tertiary education, job location assistance, unemployment benefits and housing support. Asian countries also have generous social welfare systems that provide support to people within EA allowing them ample transition time. </a:t>
            </a:r>
          </a:p>
          <a:p>
            <a:pPr marL="0" lvl="1"/>
            <a:endParaRPr lang="en-US" altLang="en-US" dirty="0">
              <a:ea typeface="MS PGothic" charset="-128"/>
            </a:endParaRPr>
          </a:p>
          <a:p>
            <a:pPr marL="0" lvl="1"/>
            <a:r>
              <a:rPr lang="en-US" altLang="en-US" b="1" dirty="0">
                <a:ea typeface="MS PGothic" charset="-128"/>
              </a:rPr>
              <a:t>(Click): </a:t>
            </a:r>
            <a:r>
              <a:rPr lang="en-US" altLang="en-US" b="0" dirty="0">
                <a:ea typeface="MS PGothic" charset="-128"/>
              </a:rPr>
              <a:t>Individualism</a:t>
            </a:r>
            <a:r>
              <a:rPr lang="en-US" altLang="en-US" b="0" baseline="0" dirty="0">
                <a:ea typeface="MS PGothic" charset="-128"/>
              </a:rPr>
              <a:t> vs Collectivism</a:t>
            </a:r>
          </a:p>
          <a:p>
            <a:pPr marL="0" lvl="1"/>
            <a:r>
              <a:rPr lang="en-US" altLang="en-US" b="1" baseline="0" dirty="0">
                <a:ea typeface="MS PGothic" charset="-128"/>
              </a:rPr>
              <a:t>(Click): </a:t>
            </a:r>
            <a:r>
              <a:rPr lang="en-US" altLang="en-US" b="0" baseline="0" dirty="0">
                <a:ea typeface="MS PGothic" charset="-128"/>
              </a:rPr>
              <a:t>Family Influence</a:t>
            </a:r>
          </a:p>
          <a:p>
            <a:pPr marL="0" lvl="1"/>
            <a:r>
              <a:rPr lang="en-US" altLang="en-US" b="1" baseline="0" dirty="0">
                <a:ea typeface="MS PGothic" charset="-128"/>
              </a:rPr>
              <a:t>(Click): </a:t>
            </a:r>
            <a:r>
              <a:rPr lang="en-US" altLang="en-US" b="0" baseline="0" dirty="0">
                <a:ea typeface="MS PGothic" charset="-128"/>
              </a:rPr>
              <a:t>Sexuality</a:t>
            </a:r>
            <a:endParaRPr lang="en-US" altLang="en-US" b="0" dirty="0">
              <a:ea typeface="MS PGothic" charset="-128"/>
            </a:endParaRPr>
          </a:p>
          <a:p>
            <a:pPr marL="0" lvl="1"/>
            <a:r>
              <a:rPr lang="en-US" altLang="en-US" dirty="0">
                <a:ea typeface="MS PGothic" charset="-128"/>
              </a:rPr>
              <a:t>However differences exist. Europe’s history of individualism reinforces the focus on the self and financial independence while Asian cultures value collectivism and emphasize family obligations such as the capability to support parents financially. Thus, parents in Asian countries have a more influential say in EA’s studies, job selection and living arrangements. Another striking difference is in sexuality. Premarital sex and cohabitation are common among western EA’s, which are both rare or forbidden throughout</a:t>
            </a:r>
            <a:r>
              <a:rPr lang="en-US" altLang="en-US" baseline="0" dirty="0">
                <a:ea typeface="MS PGothic" charset="-128"/>
              </a:rPr>
              <a:t> much of the rest of the world. </a:t>
            </a:r>
            <a:endParaRPr lang="en-US" altLang="en-US" dirty="0">
              <a:ea typeface="MS PGothic" charset="-128"/>
            </a:endParaRPr>
          </a:p>
          <a:p>
            <a:pPr marL="0" lvl="1"/>
            <a:endParaRPr lang="en-US" altLang="en-US" dirty="0">
              <a:ea typeface="MS PGothic" charset="-128"/>
            </a:endParaRPr>
          </a:p>
          <a:p>
            <a:pPr marL="0" lvl="1"/>
            <a:endParaRPr lang="en-US" altLang="en-US" dirty="0">
              <a:ea typeface="MS PGothic" charset="-128"/>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5E6FC7E6-0D23-BE43-A201-AD747E9EAC3F}" type="slidenum">
              <a:rPr lang="en-US" altLang="en-US" sz="1200">
                <a:solidFill>
                  <a:prstClr val="black"/>
                </a:solidFill>
                <a:latin typeface="Calibri" charset="0"/>
              </a:rPr>
              <a:pPr/>
              <a:t>17</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802706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of this</a:t>
            </a:r>
            <a:r>
              <a:rPr lang="en-US" altLang="en-US" baseline="0" dirty="0">
                <a:ea typeface="MS PGothic" charset="-128"/>
              </a:rPr>
              <a:t> slide is to</a:t>
            </a:r>
            <a:r>
              <a:rPr lang="en-US" altLang="en-US" dirty="0">
                <a:ea typeface="MS PGothic" charset="-128"/>
              </a:rPr>
              <a:t> continue to cover the international variations that exist in EA</a:t>
            </a:r>
          </a:p>
          <a:p>
            <a:pPr marL="0" lvl="1"/>
            <a:endParaRPr lang="en-US" altLang="en-US" b="1" dirty="0">
              <a:ea typeface="MS PGothic" charset="-128"/>
            </a:endParaRPr>
          </a:p>
          <a:p>
            <a:pPr marL="0" lvl="1"/>
            <a:r>
              <a:rPr lang="en-US" altLang="en-US" b="1" dirty="0">
                <a:ea typeface="MS PGothic" charset="-128"/>
              </a:rPr>
              <a:t>(Click)</a:t>
            </a:r>
            <a:r>
              <a:rPr lang="en-US" altLang="en-US" dirty="0">
                <a:ea typeface="MS PGothic" charset="-128"/>
              </a:rPr>
              <a:t>: Low but</a:t>
            </a:r>
            <a:r>
              <a:rPr lang="en-US" altLang="en-US" baseline="0" dirty="0">
                <a:ea typeface="MS PGothic" charset="-128"/>
              </a:rPr>
              <a:t> rising</a:t>
            </a:r>
            <a:endParaRPr lang="en-US" altLang="en-US" dirty="0">
              <a:ea typeface="MS PGothic" charset="-128"/>
            </a:endParaRPr>
          </a:p>
          <a:p>
            <a:pPr marL="0" lvl="1"/>
            <a:r>
              <a:rPr lang="en-US" altLang="en-US" dirty="0">
                <a:ea typeface="MS PGothic" charset="-128"/>
              </a:rPr>
              <a:t>Within non-industrialized countries only a minority of individuals, mainly from the urban middle class, are experiencing EA. The majority still marries in the early 20’s and do not pursue tertiary education. </a:t>
            </a:r>
          </a:p>
          <a:p>
            <a:pPr marL="0" lvl="1"/>
            <a:endParaRPr lang="en-US" altLang="en-US" dirty="0">
              <a:ea typeface="MS PGothic" charset="-128"/>
            </a:endParaRPr>
          </a:p>
          <a:p>
            <a:pPr marL="0" lvl="1"/>
            <a:r>
              <a:rPr lang="en-US" altLang="en-US" b="1" dirty="0">
                <a:ea typeface="MS PGothic" charset="-128"/>
              </a:rPr>
              <a:t>(Click): </a:t>
            </a:r>
            <a:r>
              <a:rPr lang="en-US" altLang="en-US" b="0" dirty="0">
                <a:ea typeface="MS PGothic" charset="-128"/>
              </a:rPr>
              <a:t>Globalization &amp;</a:t>
            </a:r>
            <a:r>
              <a:rPr lang="en-US" altLang="en-US" b="0" baseline="0" dirty="0">
                <a:ea typeface="MS PGothic" charset="-128"/>
              </a:rPr>
              <a:t> economic development</a:t>
            </a:r>
            <a:endParaRPr lang="en-US" altLang="en-US" b="0" dirty="0">
              <a:ea typeface="MS PGothic" charset="-128"/>
            </a:endParaRPr>
          </a:p>
          <a:p>
            <a:pPr marL="0" lvl="1"/>
            <a:r>
              <a:rPr lang="en-US" altLang="en-US" dirty="0">
                <a:ea typeface="MS PGothic" charset="-128"/>
              </a:rPr>
              <a:t>As globalization and economic development continues</a:t>
            </a:r>
            <a:r>
              <a:rPr lang="en-US" altLang="en-US" baseline="0" dirty="0">
                <a:ea typeface="MS PGothic" charset="-128"/>
              </a:rPr>
              <a:t> to grow</a:t>
            </a:r>
            <a:r>
              <a:rPr lang="en-US" altLang="en-US" dirty="0">
                <a:ea typeface="MS PGothic" charset="-128"/>
              </a:rPr>
              <a:t> so too will the number of individuals who experience EA. </a:t>
            </a: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F7B3311D-3A3B-C042-9657-98F961313B47}" type="slidenum">
              <a:rPr lang="en-US" altLang="en-US" sz="1200">
                <a:solidFill>
                  <a:prstClr val="black"/>
                </a:solidFill>
                <a:latin typeface="Calibri" charset="0"/>
              </a:rPr>
              <a:pPr/>
              <a:t>18</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078458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This slide instructs students to participate in the “current trends in EA” activity which is described in the IM under ‘Activities/Demonstrations.’ </a:t>
            </a:r>
            <a:r>
              <a:rPr lang="en-US" altLang="en-US" i="1" dirty="0">
                <a:ea typeface="MS PGothic" charset="-128"/>
              </a:rPr>
              <a:t>Please note: </a:t>
            </a:r>
            <a:r>
              <a:rPr lang="en-US" altLang="en-US" dirty="0">
                <a:ea typeface="MS PGothic" charset="-128"/>
              </a:rPr>
              <a:t>the next slide also contains a wrap-up discussion on current</a:t>
            </a:r>
            <a:r>
              <a:rPr lang="en-US" altLang="en-US" baseline="0" dirty="0">
                <a:ea typeface="MS PGothic" charset="-128"/>
              </a:rPr>
              <a:t> trends in EA, please go to the next slide when you are finished with all the activity steps on this one. </a:t>
            </a:r>
          </a:p>
          <a:p>
            <a:pPr marL="0" lvl="1"/>
            <a:endParaRPr lang="en-US" altLang="en-US" baseline="0" dirty="0">
              <a:ea typeface="MS PGothic" charset="-128"/>
            </a:endParaRPr>
          </a:p>
          <a:p>
            <a:pPr marL="0" lvl="1"/>
            <a:r>
              <a:rPr lang="en-US" altLang="en-US" b="1" baseline="0" dirty="0">
                <a:ea typeface="MS PGothic" charset="-128"/>
              </a:rPr>
              <a:t>Please note: This activity requires internet access. </a:t>
            </a:r>
            <a:endParaRPr lang="en-US" altLang="en-US" b="1" dirty="0">
              <a:ea typeface="MS PGothic" charset="-128"/>
            </a:endParaRPr>
          </a:p>
          <a:p>
            <a:pPr marL="0" lvl="1"/>
            <a:endParaRPr lang="en-US" altLang="en-US" dirty="0">
              <a:ea typeface="MS PGothic" charset="-128"/>
            </a:endParaRPr>
          </a:p>
          <a:p>
            <a:pPr marL="0" lvl="1"/>
            <a:r>
              <a:rPr lang="en-US" altLang="en-US" b="1" dirty="0">
                <a:ea typeface="MS PGothic" charset="-128"/>
              </a:rPr>
              <a:t>Notes: </a:t>
            </a:r>
          </a:p>
          <a:p>
            <a:pPr marL="228600" indent="-228600">
              <a:buFont typeface="Calibri" charset="0"/>
              <a:buAutoNum type="arabicPeriod"/>
            </a:pPr>
            <a:r>
              <a:rPr lang="en-US" altLang="en-US" dirty="0">
                <a:ea typeface="MS PGothic" charset="-128"/>
              </a:rPr>
              <a:t>Assign students to teams of 3 students (or more depending on class size). Assign each group of students a country. Make sure to assign both non-industrialized and industrialized countries to the class. </a:t>
            </a:r>
          </a:p>
          <a:p>
            <a:pPr marL="228600" indent="-228600">
              <a:buFont typeface="Calibri" charset="0"/>
              <a:buAutoNum type="arabicPeriod"/>
            </a:pPr>
            <a:r>
              <a:rPr lang="en-US" altLang="en-US" dirty="0">
                <a:ea typeface="MS PGothic" charset="-128"/>
              </a:rPr>
              <a:t>Instruct students to use the internet to answer the following questions about their country:</a:t>
            </a:r>
          </a:p>
          <a:p>
            <a:pPr marL="0" lvl="1">
              <a:buFontTx/>
              <a:buChar char="•"/>
            </a:pPr>
            <a:r>
              <a:rPr lang="en-US" altLang="en-US" dirty="0">
                <a:ea typeface="MS PGothic" charset="-128"/>
              </a:rPr>
              <a:t>What is the current rate for individuals entering tertiary education?</a:t>
            </a:r>
          </a:p>
          <a:p>
            <a:pPr marL="0" lvl="1">
              <a:buFontTx/>
              <a:buChar char="•"/>
            </a:pPr>
            <a:r>
              <a:rPr lang="en-US" altLang="en-US" dirty="0">
                <a:ea typeface="MS PGothic" charset="-128"/>
              </a:rPr>
              <a:t>What is the current average or median age for entering marriage?</a:t>
            </a:r>
          </a:p>
          <a:p>
            <a:pPr marL="0" lvl="1">
              <a:buFontTx/>
              <a:buChar char="•"/>
            </a:pPr>
            <a:r>
              <a:rPr lang="en-US" altLang="en-US" dirty="0">
                <a:ea typeface="MS PGothic" charset="-128"/>
              </a:rPr>
              <a:t>What is the current average or median age for having children?</a:t>
            </a:r>
          </a:p>
          <a:p>
            <a:pPr marL="0" lvl="1">
              <a:buFontTx/>
              <a:buChar char="•"/>
            </a:pPr>
            <a:r>
              <a:rPr lang="en-US" altLang="en-US" dirty="0">
                <a:ea typeface="MS PGothic" charset="-128"/>
              </a:rPr>
              <a:t>How many career changes do individuals go through, on average?</a:t>
            </a:r>
          </a:p>
          <a:p>
            <a:pPr marL="0" lvl="1">
              <a:buFontTx/>
              <a:buChar char="•"/>
            </a:pPr>
            <a:r>
              <a:rPr lang="en-US" altLang="en-US" dirty="0">
                <a:ea typeface="MS PGothic" charset="-128"/>
              </a:rPr>
              <a:t>What source did you use to gather this information?</a:t>
            </a:r>
          </a:p>
          <a:p>
            <a:pPr marL="228600" indent="-228600">
              <a:buFont typeface="Calibri" charset="0"/>
              <a:buAutoNum type="arabicPeriod"/>
            </a:pPr>
            <a:r>
              <a:rPr lang="en-US" altLang="en-US" dirty="0">
                <a:ea typeface="MS PGothic" charset="-128"/>
              </a:rPr>
              <a:t>Share the results as a large class. To facilitate the sharing process you can go question-by-question or you can have students write all their responses on the board and cover them country by county. Based on the numbers found, identify if the countries are experiencing EA or not. </a:t>
            </a:r>
          </a:p>
          <a:p>
            <a:pPr marL="228600" indent="-228600">
              <a:buFont typeface="Calibri" charset="0"/>
              <a:buAutoNum type="arabicPeriod"/>
            </a:pPr>
            <a:endParaRPr lang="en-US" altLang="en-US" dirty="0">
              <a:ea typeface="MS PGothic" charset="-128"/>
            </a:endParaRPr>
          </a:p>
          <a:p>
            <a:pPr marL="0" indent="0">
              <a:buFont typeface="Calibri" charset="0"/>
              <a:buNone/>
            </a:pPr>
            <a:r>
              <a:rPr lang="en-US" altLang="en-US" dirty="0">
                <a:ea typeface="MS PGothic" charset="-128"/>
              </a:rPr>
              <a:t>Continue</a:t>
            </a:r>
            <a:r>
              <a:rPr lang="en-US" altLang="en-US" baseline="0" dirty="0">
                <a:ea typeface="MS PGothic" charset="-128"/>
              </a:rPr>
              <a:t> on to the next slide for the last portion of this activity </a:t>
            </a:r>
            <a:r>
              <a:rPr lang="en-US" altLang="en-US" baseline="0" dirty="0">
                <a:ea typeface="MS PGothic" charset="-128"/>
                <a:sym typeface="Wingdings" panose="05000000000000000000" pitchFamily="2" charset="2"/>
              </a:rPr>
              <a:t> </a:t>
            </a:r>
            <a:endParaRPr lang="en-US" altLang="en-US" dirty="0">
              <a:ea typeface="MS PGothic" charset="-128"/>
            </a:endParaRPr>
          </a:p>
          <a:p>
            <a:pPr marL="0" lvl="1"/>
            <a:endParaRPr lang="en-US" altLang="en-US" dirty="0">
              <a:ea typeface="MS PGothic" charset="-128"/>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80655045-5026-B94C-9A12-0D45A7071CCC}" type="slidenum">
              <a:rPr lang="en-US" altLang="en-US" sz="1200">
                <a:solidFill>
                  <a:prstClr val="black"/>
                </a:solidFill>
                <a:latin typeface="Calibri" charset="0"/>
              </a:rPr>
              <a:pPr/>
              <a:t>19</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87092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outlines the learning objectives of the module. </a:t>
            </a:r>
          </a:p>
          <a:p>
            <a:endParaRPr lang="en-US" altLang="en-US" dirty="0">
              <a:ea typeface="MS PGothic"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8477BFD8-8CE2-6B46-AA6B-1E166D7524D5}" type="slidenum">
              <a:rPr lang="en-US" altLang="en-US" sz="1200">
                <a:solidFill>
                  <a:prstClr val="black"/>
                </a:solidFill>
                <a:latin typeface="Calibri" charset="0"/>
              </a:rPr>
              <a:pPr/>
              <a:t>2</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604429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This slide finishes the “current trends in EA” activity. </a:t>
            </a:r>
          </a:p>
          <a:p>
            <a:pPr marL="0" lvl="1"/>
            <a:endParaRPr lang="en-US" altLang="en-US" b="1" dirty="0">
              <a:ea typeface="MS PGothic" charset="-128"/>
            </a:endParaRPr>
          </a:p>
          <a:p>
            <a:pPr marL="0" lvl="1"/>
            <a:r>
              <a:rPr lang="en-US" altLang="en-US" b="1" dirty="0">
                <a:ea typeface="MS PGothic" charset="-128"/>
              </a:rPr>
              <a:t>Notes: </a:t>
            </a:r>
          </a:p>
          <a:p>
            <a:pPr>
              <a:buFont typeface="+mj-lt" charset="0"/>
              <a:buNone/>
            </a:pPr>
            <a:r>
              <a:rPr lang="en-US" altLang="en-US" dirty="0">
                <a:ea typeface="MS PGothic" charset="-128"/>
              </a:rPr>
              <a:t>4. Reflect on the responses by asking the following discussion question. </a:t>
            </a:r>
          </a:p>
          <a:p>
            <a:pPr>
              <a:buFontTx/>
              <a:buChar char="•"/>
            </a:pPr>
            <a:r>
              <a:rPr lang="en-US" altLang="en-US" dirty="0">
                <a:ea typeface="MS PGothic" charset="-128"/>
              </a:rPr>
              <a:t>Do the current trends in EA, within the various countries researched, match the reported thoughts from the module? </a:t>
            </a:r>
          </a:p>
          <a:p>
            <a:endParaRPr lang="en-US" altLang="en-US" dirty="0">
              <a:ea typeface="MS PGothic" charset="-128"/>
            </a:endParaRPr>
          </a:p>
          <a:p>
            <a:r>
              <a:rPr lang="en-US" altLang="en-US" dirty="0">
                <a:ea typeface="MS PGothic" charset="-128"/>
              </a:rPr>
              <a:t>Ask the following probing questions: </a:t>
            </a:r>
          </a:p>
          <a:p>
            <a:pPr>
              <a:buFontTx/>
              <a:buChar char="•"/>
            </a:pPr>
            <a:r>
              <a:rPr lang="en-US" altLang="en-US" dirty="0">
                <a:ea typeface="MS PGothic" charset="-128"/>
              </a:rPr>
              <a:t>How are they similar? </a:t>
            </a:r>
          </a:p>
          <a:p>
            <a:pPr>
              <a:buFontTx/>
              <a:buChar char="•"/>
            </a:pPr>
            <a:r>
              <a:rPr lang="en-US" altLang="en-US" dirty="0">
                <a:ea typeface="MS PGothic" charset="-128"/>
              </a:rPr>
              <a:t>How are they different? </a:t>
            </a:r>
          </a:p>
          <a:p>
            <a:pPr>
              <a:buFontTx/>
              <a:buChar char="•"/>
            </a:pPr>
            <a:r>
              <a:rPr lang="en-US" altLang="en-US" dirty="0">
                <a:ea typeface="MS PGothic" charset="-128"/>
              </a:rPr>
              <a:t>What do you expect to see in the coming years? </a:t>
            </a: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7FB5CB28-CC4A-DC45-A630-AAE13891DC64}" type="slidenum">
              <a:rPr lang="en-US" altLang="en-US" sz="1200">
                <a:solidFill>
                  <a:prstClr val="black"/>
                </a:solidFill>
                <a:latin typeface="Calibri" charset="0"/>
              </a:rPr>
              <a:pPr/>
              <a:t>20</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301531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a:t>
            </a:r>
            <a:r>
              <a:rPr lang="en-US" altLang="en-US" dirty="0">
                <a:ea typeface="MS PGothic" charset="-128"/>
              </a:rPr>
              <a:t>: Use this slide to transition from one major topic to another</a:t>
            </a: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C4495F58-BABC-124C-AD1E-40B9B10BAA94}" type="slidenum">
              <a:rPr lang="en-US" altLang="en-US" sz="1200">
                <a:solidFill>
                  <a:prstClr val="black"/>
                </a:solidFill>
                <a:latin typeface="Calibri" charset="0"/>
              </a:rPr>
              <a:pPr/>
              <a:t>21</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354692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The purpose of this slide is to conclude the lesson by comparing the positive and negative outcomes of EA. </a:t>
            </a:r>
            <a:endParaRPr lang="en-US" altLang="en-US" b="1" dirty="0">
              <a:ea typeface="MS PGothic" charset="-128"/>
            </a:endParaRPr>
          </a:p>
          <a:p>
            <a:endParaRPr lang="en-US" altLang="en-US" b="1" dirty="0">
              <a:ea typeface="MS PGothic" charset="-128"/>
            </a:endParaRPr>
          </a:p>
          <a:p>
            <a:r>
              <a:rPr lang="en-US" altLang="en-US" b="1" dirty="0">
                <a:ea typeface="MS PGothic" charset="-128"/>
              </a:rPr>
              <a:t>Notes: </a:t>
            </a:r>
          </a:p>
          <a:p>
            <a:r>
              <a:rPr lang="en-US" altLang="en-US" dirty="0">
                <a:ea typeface="MS PGothic" charset="-128"/>
              </a:rPr>
              <a:t>The negative impact of EA is the increased reliance on parents and the delay it takes individuals to become contributing members of society.  </a:t>
            </a:r>
          </a:p>
          <a:p>
            <a:endParaRPr lang="en-US" altLang="en-US" dirty="0">
              <a:ea typeface="MS PGothic" charset="-128"/>
            </a:endParaRPr>
          </a:p>
          <a:p>
            <a:r>
              <a:rPr lang="en-US" altLang="en-US" dirty="0">
                <a:ea typeface="MS PGothic" charset="-128"/>
              </a:rPr>
              <a:t>Advantages include ample time to obtain the education needed to meet the demands of today’s information and technology-based economy as well as more mature judgment-making in regard to life and love. </a:t>
            </a:r>
          </a:p>
          <a:p>
            <a:endParaRPr lang="en-US" altLang="en-US" dirty="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a:ea typeface="MS PGothic" charset="-128"/>
              </a:rPr>
              <a:t>To support EA,</a:t>
            </a:r>
            <a:r>
              <a:rPr lang="en-US" altLang="en-US" baseline="0" dirty="0">
                <a:ea typeface="MS PGothic" charset="-128"/>
              </a:rPr>
              <a:t> </a:t>
            </a:r>
            <a:r>
              <a:rPr lang="en-US" altLang="en-US" dirty="0">
                <a:ea typeface="MS PGothic" charset="-128"/>
              </a:rPr>
              <a:t>countries should expand opportunities for tertiary education and reduce its costs.  </a:t>
            </a:r>
          </a:p>
          <a:p>
            <a:endParaRPr lang="en-US" altLang="en-US" dirty="0">
              <a:ea typeface="MS PGothic" charset="-128"/>
            </a:endParaRPr>
          </a:p>
          <a:p>
            <a:endParaRPr lang="en-US" altLang="en-US" dirty="0">
              <a:ea typeface="MS PGothic"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9C2673D6-A0E8-1F40-90FA-A90C670FDF7B}" type="slidenum">
              <a:rPr lang="en-US" altLang="en-US" sz="1200">
                <a:solidFill>
                  <a:prstClr val="black"/>
                </a:solidFill>
                <a:latin typeface="Calibri" charset="0"/>
              </a:rPr>
              <a:pPr/>
              <a:t>22</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806927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Use this CAT to conclude class and to obtain feedback from students about the content of the lesson. </a:t>
            </a:r>
          </a:p>
          <a:p>
            <a:endParaRPr lang="en-US" altLang="en-US" dirty="0">
              <a:ea typeface="MS PGothic" charset="-128"/>
            </a:endParaRPr>
          </a:p>
          <a:p>
            <a:r>
              <a:rPr lang="en-US" altLang="en-US" b="1" dirty="0">
                <a:ea typeface="MS PGothic" charset="-128"/>
              </a:rPr>
              <a:t>Notes: </a:t>
            </a:r>
            <a:r>
              <a:rPr lang="en-US" altLang="en-US" dirty="0">
                <a:ea typeface="MS PGothic" charset="-128"/>
              </a:rPr>
              <a:t>Use the Classroom Assessment Technique “Student Generated Test Questions” to assess students understanding of the material covered in this lesson. Students are asked to write 1 to 3 multiple-choice questions. Decide</a:t>
            </a:r>
            <a:r>
              <a:rPr lang="en-US" altLang="en-US" baseline="0" dirty="0">
                <a:ea typeface="MS PGothic" charset="-128"/>
              </a:rPr>
              <a:t> on </a:t>
            </a:r>
            <a:r>
              <a:rPr lang="en-US" altLang="en-US" dirty="0">
                <a:ea typeface="MS PGothic" charset="-128"/>
              </a:rPr>
              <a:t>the number of questions based on how much time you have available at the end of the class. Students should then answer the question and provide a rationale for the answer. A variation could be to have students write a short answer or essay questions. They can also take the questions home to answer them, or trade with a partner and answer the partner’s question. All or some of the questions can be used on the next quiz or exam. </a:t>
            </a:r>
          </a:p>
          <a:p>
            <a:endParaRPr lang="en-US" altLang="en-US" i="1" dirty="0">
              <a:latin typeface="Times New Roman" charset="0"/>
              <a:ea typeface="MS Mincho" charset="-128"/>
            </a:endParaRPr>
          </a:p>
          <a:p>
            <a:r>
              <a:rPr lang="en-US" altLang="en-US" i="1" dirty="0">
                <a:latin typeface="Times New Roman" charset="0"/>
                <a:ea typeface="MS Mincho" charset="-128"/>
              </a:rPr>
              <a:t>Source: </a:t>
            </a:r>
            <a:r>
              <a:rPr lang="en-US" altLang="en-US" dirty="0">
                <a:ea typeface="MS PGothic" charset="-128"/>
              </a:rPr>
              <a:t>Angelo, T. A., &amp; Cross, P. K. (1993). </a:t>
            </a:r>
            <a:r>
              <a:rPr lang="en-US" altLang="en-US" i="1" dirty="0">
                <a:ea typeface="MS PGothic" charset="-128"/>
              </a:rPr>
              <a:t>Classroom assessment techniques: A handbook for college teachers. </a:t>
            </a:r>
            <a:r>
              <a:rPr lang="en-US" altLang="en-US" dirty="0">
                <a:ea typeface="MS PGothic" charset="-128"/>
              </a:rPr>
              <a:t>San Francisco, CA: </a:t>
            </a:r>
            <a:r>
              <a:rPr lang="en-US" altLang="en-US" dirty="0" err="1">
                <a:ea typeface="MS PGothic" charset="-128"/>
              </a:rPr>
              <a:t>Jossey</a:t>
            </a:r>
            <a:r>
              <a:rPr lang="en-US" altLang="en-US" dirty="0">
                <a:ea typeface="MS PGothic" charset="-128"/>
              </a:rPr>
              <a:t>-Bass.</a:t>
            </a:r>
          </a:p>
          <a:p>
            <a:endParaRPr lang="en-US" altLang="en-US" dirty="0">
              <a:ea typeface="MS PGothic" charset="-128"/>
            </a:endParaRPr>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a:t>For more information on CATs click here: </a:t>
            </a:r>
            <a:r>
              <a:rPr lang="en-US" altLang="en-US">
                <a:hlinkClick r:id="rId3"/>
              </a:rPr>
              <a:t>http://cft.vanderbilt.edu/guides-sub-pages/cats/</a:t>
            </a:r>
            <a:r>
              <a:rPr lang="en-US" altLang="en-US"/>
              <a:t> </a:t>
            </a:r>
          </a:p>
          <a:p>
            <a:endParaRPr lang="en-US" altLang="en-US" dirty="0">
              <a:ea typeface="MS PGothic" charset="-128"/>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BA885B83-48F0-6740-AE44-D2B6E4403EB1}" type="slidenum">
              <a:rPr lang="en-US" altLang="en-US" sz="1200">
                <a:solidFill>
                  <a:prstClr val="black"/>
                </a:solidFill>
                <a:latin typeface="Calibri" charset="0"/>
              </a:rPr>
              <a:pPr/>
              <a:t>23</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629528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Photo Attribution Slide</a:t>
            </a:r>
          </a:p>
          <a:p>
            <a:pPr eaLnBrk="1" hangingPunct="1">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5335EB5-A495-46C7-924D-DF1A7377993A}" type="slidenum">
              <a:rPr lang="en-US" altLang="en-US" smtClean="0">
                <a:solidFill>
                  <a:srgbClr val="000000"/>
                </a:solidFill>
                <a:ea typeface="MS PGothic" panose="020B0600070205080204" pitchFamily="34" charset="-128"/>
              </a:rPr>
              <a:pPr/>
              <a:t>25</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143165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outlines a warm-up activity. This activity has students imagine their possible self as a 20 years-old in the year 1960. The student then compares this to who they were, or might be, in their real life at 20 years old. This activity is described in the IM under ‘Activities/Demonstrations.’ </a:t>
            </a:r>
            <a:r>
              <a:rPr lang="en-US" altLang="en-US" i="1" dirty="0">
                <a:ea typeface="MS PGothic" charset="-128"/>
              </a:rPr>
              <a:t>Please</a:t>
            </a:r>
            <a:r>
              <a:rPr lang="en-US" altLang="en-US" i="1" baseline="0" dirty="0">
                <a:ea typeface="MS PGothic" charset="-128"/>
              </a:rPr>
              <a:t> note</a:t>
            </a:r>
            <a:r>
              <a:rPr lang="en-US" altLang="en-US" baseline="0" dirty="0">
                <a:ea typeface="MS PGothic" charset="-128"/>
              </a:rPr>
              <a:t>: this activity is comprised of two slides – this one and the next, please move on to the next slide once your students have answered all the questions presented here. </a:t>
            </a:r>
            <a:endParaRPr lang="en-US" altLang="en-US" dirty="0">
              <a:ea typeface="MS PGothic" charset="-128"/>
            </a:endParaRP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Notes: </a:t>
            </a:r>
            <a:r>
              <a:rPr lang="en-US" altLang="en-US" dirty="0">
                <a:ea typeface="MS PGothic" charset="-128"/>
              </a:rPr>
              <a:t>Tell students to </a:t>
            </a:r>
            <a:r>
              <a:rPr lang="en-US" altLang="en-US" dirty="0">
                <a:solidFill>
                  <a:srgbClr val="00B0F0"/>
                </a:solidFill>
                <a:ea typeface="MS PGothic" charset="-128"/>
              </a:rPr>
              <a:t>pull out a sheet of paper to make notes/answer questions on. This will not be collected.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(Click) </a:t>
            </a:r>
            <a:r>
              <a:rPr lang="en-US" altLang="en-US" b="1" dirty="0">
                <a:solidFill>
                  <a:srgbClr val="00B0F0"/>
                </a:solidFill>
                <a:ea typeface="MS PGothic" charset="-128"/>
              </a:rPr>
              <a:t>Imagine that you are 20 years old in the year 1960. </a:t>
            </a:r>
          </a:p>
          <a:p>
            <a:pPr eaLnBrk="1" hangingPunct="1">
              <a:spcBef>
                <a:spcPct val="0"/>
              </a:spcBef>
            </a:pPr>
            <a:r>
              <a:rPr lang="en-US" altLang="en-US" dirty="0">
                <a:ea typeface="MS PGothic" charset="-128"/>
              </a:rPr>
              <a:t>Some students may not know much about the 1960’s. You can use the following web links to cover some quick fun facts about history or pop culture. </a:t>
            </a:r>
            <a:r>
              <a:rPr lang="en-US" altLang="en-US" u="sng" dirty="0">
                <a:ea typeface="MS PGothic" charset="-128"/>
                <a:hlinkClick r:id="rId3"/>
              </a:rPr>
              <a:t>https://www.census.gov/history/www/through_the_decades/fast_facts/1960_fast_facts.html</a:t>
            </a:r>
            <a:r>
              <a:rPr lang="en-US" altLang="en-US" dirty="0">
                <a:ea typeface="MS PGothic" charset="-128"/>
              </a:rPr>
              <a:t> </a:t>
            </a:r>
          </a:p>
          <a:p>
            <a:pPr eaLnBrk="1" hangingPunct="1">
              <a:spcBef>
                <a:spcPct val="0"/>
              </a:spcBef>
            </a:pPr>
            <a:r>
              <a:rPr lang="en-US" altLang="en-US" u="sng" dirty="0">
                <a:ea typeface="MS PGothic" charset="-128"/>
                <a:hlinkClick r:id="rId4"/>
              </a:rPr>
              <a:t>http://www.thepeoplehistory.com/1960.html</a:t>
            </a:r>
            <a:r>
              <a:rPr lang="en-US" altLang="en-US" dirty="0">
                <a:ea typeface="MS PGothic" charset="-128"/>
              </a:rPr>
              <a:t> </a:t>
            </a:r>
            <a:endParaRPr lang="en-US" altLang="en-US" dirty="0">
              <a:solidFill>
                <a:srgbClr val="00B0F0"/>
              </a:solidFill>
              <a:ea typeface="MS PGothic" charset="-128"/>
            </a:endParaRPr>
          </a:p>
          <a:p>
            <a:pPr eaLnBrk="1" hangingPunct="1">
              <a:spcBef>
                <a:spcPct val="0"/>
              </a:spcBef>
            </a:pPr>
            <a:r>
              <a:rPr lang="en-US" altLang="en-US" b="1" dirty="0">
                <a:solidFill>
                  <a:srgbClr val="00B0F0"/>
                </a:solidFill>
                <a:ea typeface="MS PGothic" charset="-128"/>
              </a:rPr>
              <a:t>Note: </a:t>
            </a:r>
            <a:r>
              <a:rPr lang="en-US" altLang="en-US" dirty="0">
                <a:solidFill>
                  <a:srgbClr val="00B0F0"/>
                </a:solidFill>
                <a:ea typeface="MS PGothic" charset="-128"/>
              </a:rPr>
              <a:t>If you are conducting this activity outside</a:t>
            </a:r>
            <a:r>
              <a:rPr lang="en-US" altLang="en-US" baseline="0" dirty="0">
                <a:solidFill>
                  <a:srgbClr val="00B0F0"/>
                </a:solidFill>
                <a:ea typeface="MS PGothic" charset="-128"/>
              </a:rPr>
              <a:t> the United States, please conduct an online search and/or consult the archives of your country of residence for additional information about life in the 1960s. </a:t>
            </a:r>
            <a:endParaRPr lang="en-US" altLang="en-US" dirty="0">
              <a:solidFill>
                <a:srgbClr val="00B0F0"/>
              </a:solidFill>
              <a:ea typeface="MS PGothic" charset="-128"/>
            </a:endParaRPr>
          </a:p>
          <a:p>
            <a:pPr eaLnBrk="1" hangingPunct="1">
              <a:spcBef>
                <a:spcPct val="0"/>
              </a:spcBef>
            </a:pPr>
            <a:endParaRPr lang="en-US" altLang="en-US" dirty="0">
              <a:solidFill>
                <a:srgbClr val="00B0F0"/>
              </a:solidFill>
              <a:ea typeface="MS PGothic" charset="-128"/>
            </a:endParaRPr>
          </a:p>
          <a:p>
            <a:pPr eaLnBrk="1" hangingPunct="1">
              <a:spcBef>
                <a:spcPct val="0"/>
              </a:spcBef>
            </a:pPr>
            <a:r>
              <a:rPr lang="en-US" altLang="en-US" b="1" dirty="0">
                <a:ea typeface="MS PGothic" charset="-128"/>
              </a:rPr>
              <a:t>(Click) </a:t>
            </a:r>
            <a:r>
              <a:rPr lang="en-US" altLang="en-US" b="1" dirty="0">
                <a:solidFill>
                  <a:srgbClr val="00B0F0"/>
                </a:solidFill>
                <a:ea typeface="MS PGothic" charset="-128"/>
              </a:rPr>
              <a:t>Consider the following questions.</a:t>
            </a:r>
          </a:p>
          <a:p>
            <a:pPr eaLnBrk="1" hangingPunct="1">
              <a:spcBef>
                <a:spcPct val="0"/>
              </a:spcBef>
            </a:pPr>
            <a:r>
              <a:rPr lang="en-US" altLang="en-US" dirty="0">
                <a:ea typeface="MS PGothic" charset="-128"/>
              </a:rPr>
              <a:t>Have students write answers/ideas to the questions on the screen:</a:t>
            </a:r>
          </a:p>
          <a:p>
            <a:pPr lvl="1" eaLnBrk="1" hangingPunct="1">
              <a:buFont typeface="Wingdings" charset="2"/>
              <a:buChar char="§"/>
            </a:pPr>
            <a:r>
              <a:rPr lang="en-US" altLang="en-US" sz="2400" b="0" dirty="0">
                <a:ea typeface="MS PGothic" charset="-128"/>
              </a:rPr>
              <a:t> Where do you think you live? </a:t>
            </a:r>
          </a:p>
          <a:p>
            <a:pPr lvl="1" eaLnBrk="1" hangingPunct="1">
              <a:buFont typeface="Wingdings" charset="2"/>
              <a:buChar char="§"/>
            </a:pPr>
            <a:r>
              <a:rPr lang="en-US" altLang="en-US" sz="2400" b="0" dirty="0">
                <a:ea typeface="MS PGothic" charset="-128"/>
              </a:rPr>
              <a:t> Where do your parents live? </a:t>
            </a:r>
          </a:p>
          <a:p>
            <a:pPr lvl="1" eaLnBrk="1" hangingPunct="1">
              <a:buFont typeface="Wingdings" charset="2"/>
              <a:buChar char="§"/>
            </a:pPr>
            <a:r>
              <a:rPr lang="en-US" altLang="en-US" sz="2400" b="0" dirty="0">
                <a:ea typeface="MS PGothic" charset="-128"/>
              </a:rPr>
              <a:t> Do you work or go to school?</a:t>
            </a:r>
          </a:p>
          <a:p>
            <a:pPr lvl="1" eaLnBrk="1" hangingPunct="1">
              <a:buFont typeface="Wingdings" charset="2"/>
              <a:buChar char="§"/>
            </a:pPr>
            <a:r>
              <a:rPr lang="en-US" altLang="en-US" sz="2400" b="0" dirty="0">
                <a:ea typeface="MS PGothic" charset="-128"/>
              </a:rPr>
              <a:t> Where do you work or go to school? </a:t>
            </a:r>
          </a:p>
          <a:p>
            <a:pPr lvl="1" eaLnBrk="1" hangingPunct="1">
              <a:buFont typeface="Wingdings" charset="2"/>
              <a:buChar char="§"/>
            </a:pPr>
            <a:r>
              <a:rPr lang="en-US" altLang="en-US" sz="2400" b="0" dirty="0">
                <a:ea typeface="MS PGothic" charset="-128"/>
              </a:rPr>
              <a:t> What issues are important to you? </a:t>
            </a:r>
          </a:p>
          <a:p>
            <a:pPr lvl="1" eaLnBrk="1" hangingPunct="1">
              <a:buFont typeface="Wingdings" charset="2"/>
              <a:buChar char="§"/>
            </a:pPr>
            <a:r>
              <a:rPr lang="en-US" altLang="en-US" sz="2400" b="0" dirty="0">
                <a:ea typeface="MS PGothic" charset="-128"/>
              </a:rPr>
              <a:t> Are you in a relationship or single? </a:t>
            </a:r>
          </a:p>
          <a:p>
            <a:pPr lvl="1" eaLnBrk="1" hangingPunct="1">
              <a:buFont typeface="Wingdings" charset="2"/>
              <a:buChar char="§"/>
            </a:pPr>
            <a:r>
              <a:rPr lang="en-US" altLang="en-US" sz="2400" b="0" dirty="0">
                <a:ea typeface="MS PGothic" charset="-128"/>
              </a:rPr>
              <a:t> Do you have children?                                                      </a:t>
            </a:r>
          </a:p>
          <a:p>
            <a:pPr eaLnBrk="1" hangingPunct="1">
              <a:spcBef>
                <a:spcPct val="0"/>
              </a:spcBef>
            </a:pPr>
            <a:endParaRPr lang="en-US" altLang="en-US" dirty="0">
              <a:solidFill>
                <a:srgbClr val="00B0F0"/>
              </a:solidFill>
              <a:ea typeface="MS PGothic" charset="-128"/>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0DCEA0C5-3D64-E14B-A204-238FE9536C6A}" type="slidenum">
              <a:rPr lang="en-US" altLang="en-US" sz="1200">
                <a:solidFill>
                  <a:prstClr val="black"/>
                </a:solidFill>
                <a:latin typeface="Calibri" charset="0"/>
              </a:rPr>
              <a:pPr/>
              <a:t>3</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94781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is part two of the outlined warm-up activity.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Notes: </a:t>
            </a:r>
          </a:p>
          <a:p>
            <a:pPr eaLnBrk="1" hangingPunct="1">
              <a:spcBef>
                <a:spcPct val="0"/>
              </a:spcBef>
            </a:pPr>
            <a:r>
              <a:rPr lang="en-US" altLang="en-US" b="1" dirty="0">
                <a:ea typeface="MS PGothic" charset="-128"/>
              </a:rPr>
              <a:t>(Click) </a:t>
            </a:r>
            <a:r>
              <a:rPr lang="en-US" altLang="en-US" sz="800" b="1" dirty="0">
                <a:ea typeface="MS PGothic" charset="-128"/>
              </a:rPr>
              <a:t>Reflect on your actual life at 20 years old </a:t>
            </a:r>
            <a:r>
              <a:rPr lang="en-US" altLang="en-US" dirty="0">
                <a:ea typeface="MS PGothic" charset="-128"/>
              </a:rPr>
              <a:t>have students answer the same question about their possible self currently, thinking either about their life when they were 20 or what it might be like when they are 20. </a:t>
            </a:r>
          </a:p>
          <a:p>
            <a:pPr eaLnBrk="1" hangingPunct="1">
              <a:spcBef>
                <a:spcPct val="0"/>
              </a:spcBef>
            </a:pPr>
            <a:endParaRPr lang="en-US" altLang="en-US" dirty="0">
              <a:solidFill>
                <a:srgbClr val="00B0F0"/>
              </a:solidFill>
              <a:ea typeface="MS PGothic" charset="-128"/>
            </a:endParaRPr>
          </a:p>
          <a:p>
            <a:pPr eaLnBrk="1" hangingPunct="1">
              <a:spcBef>
                <a:spcPct val="0"/>
              </a:spcBef>
            </a:pPr>
            <a:r>
              <a:rPr lang="en-US" altLang="en-US" b="1" dirty="0">
                <a:ea typeface="MS PGothic" charset="-128"/>
              </a:rPr>
              <a:t>(Click) </a:t>
            </a:r>
            <a:r>
              <a:rPr lang="en-US" altLang="en-US" b="1" dirty="0">
                <a:solidFill>
                  <a:srgbClr val="00B0F0"/>
                </a:solidFill>
                <a:ea typeface="MS PGothic" charset="-128"/>
              </a:rPr>
              <a:t>Consider the following questions.</a:t>
            </a:r>
          </a:p>
          <a:p>
            <a:pPr eaLnBrk="1" hangingPunct="1">
              <a:spcBef>
                <a:spcPct val="0"/>
              </a:spcBef>
            </a:pPr>
            <a:r>
              <a:rPr lang="en-US" altLang="en-US" dirty="0">
                <a:ea typeface="MS PGothic" charset="-128"/>
              </a:rPr>
              <a:t>Have students write answers/ideas to the questions on the screen</a:t>
            </a:r>
          </a:p>
          <a:p>
            <a:pPr eaLnBrk="1" hangingPunct="1">
              <a:spcBef>
                <a:spcPct val="0"/>
              </a:spcBef>
            </a:pPr>
            <a:endParaRPr lang="en-US" altLang="en-US" dirty="0">
              <a:solidFill>
                <a:srgbClr val="00B0F0"/>
              </a:solidFill>
              <a:ea typeface="MS PGothic" charset="-128"/>
            </a:endParaRPr>
          </a:p>
          <a:p>
            <a:r>
              <a:rPr lang="en-US" altLang="en-US" dirty="0">
                <a:ea typeface="MS PGothic" charset="-128"/>
              </a:rPr>
              <a:t>Have students pair with up with a peer to discuss their results. What similarities do they see between the two people they imagined? What differences exist? </a:t>
            </a:r>
          </a:p>
          <a:p>
            <a:endParaRPr lang="en-US" altLang="en-US" dirty="0">
              <a:ea typeface="MS PGothic" charset="-128"/>
            </a:endParaRPr>
          </a:p>
          <a:p>
            <a:r>
              <a:rPr lang="en-US" altLang="en-US" dirty="0">
                <a:ea typeface="MS PGothic" charset="-128"/>
              </a:rPr>
              <a:t>Facilitate a class wide discussion where students can share their ideas with the larger group. List the differences between the 1960’s 20 year olds on the board with the actual 20 year olds. Make sure to touch on the differences in residency, jobs/school, and marriage/family. In the 1960’s young men and women were married, having children, and in the workforce in their early 20’s. Currently, these adult-like milestones are occurring in the late 20’s. Many are pursuing education and training beyond secondary school and are facing greater job instability</a:t>
            </a:r>
            <a:r>
              <a:rPr lang="en-US" altLang="en-US" baseline="0" dirty="0">
                <a:ea typeface="MS PGothic" charset="-128"/>
              </a:rPr>
              <a:t> in their early 20’s. </a:t>
            </a:r>
            <a:endParaRPr lang="en-US" altLang="en-US" dirty="0">
              <a:ea typeface="MS PGothic" charset="-128"/>
            </a:endParaRPr>
          </a:p>
          <a:p>
            <a:pPr eaLnBrk="1" hangingPunct="1"/>
            <a:endParaRPr lang="en-US" altLang="en-US" dirty="0">
              <a:ea typeface="MS PGothic"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C9FC6C68-3EC3-204E-A56C-DC7268B3C180}" type="slidenum">
              <a:rPr lang="en-US" altLang="en-US" sz="1200">
                <a:solidFill>
                  <a:prstClr val="black"/>
                </a:solidFill>
                <a:latin typeface="Calibri" charset="0"/>
              </a:rPr>
              <a:pPr/>
              <a:t>4</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267597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5"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defRPr/>
            </a:pPr>
            <a:r>
              <a:rPr lang="en-US" b="1" dirty="0">
                <a:ea typeface="MS PGothic" charset="0"/>
              </a:rPr>
              <a:t>Purpose: </a:t>
            </a:r>
            <a:r>
              <a:rPr lang="en-US" altLang="en-US" dirty="0">
                <a:cs typeface="+mn-cs"/>
              </a:rPr>
              <a:t>The purpose of this slide is to provide students with an overview of the material that will be covered during the lecture</a:t>
            </a: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6E004E2F-8D2F-D14A-99E3-79BB164AE876}" type="slidenum">
              <a:rPr lang="en-US" altLang="en-US" sz="1200">
                <a:solidFill>
                  <a:prstClr val="black"/>
                </a:solidFill>
                <a:latin typeface="Calibri" charset="0"/>
              </a:rPr>
              <a:pPr/>
              <a:t>5</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17113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is meant provide a definition for emerging adulthood.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Notes:</a:t>
            </a:r>
          </a:p>
          <a:p>
            <a:pPr>
              <a:buFont typeface="Wingdings" charset="2"/>
              <a:buNone/>
            </a:pPr>
            <a:r>
              <a:rPr lang="en-US" altLang="en-US" dirty="0">
                <a:ea typeface="MS PGothic" charset="-128"/>
              </a:rPr>
              <a:t>Emerging adulthood (EA) is a new stage of the life span, roughly between the ages of 18 to 25 (moving to 29) that arose over the past half-century in industrialized countries. </a:t>
            </a:r>
          </a:p>
          <a:p>
            <a:pPr>
              <a:buFont typeface="Wingdings" charset="2"/>
              <a:buNone/>
            </a:pPr>
            <a:endParaRPr lang="en-US" altLang="en-US" dirty="0">
              <a:ea typeface="MS PGothic" charset="-128"/>
            </a:endParaRPr>
          </a:p>
          <a:p>
            <a:pPr>
              <a:buFont typeface="Wingdings" charset="2"/>
              <a:buNone/>
            </a:pPr>
            <a:r>
              <a:rPr lang="en-US" altLang="en-US" dirty="0">
                <a:ea typeface="MS PGothic" charset="-128"/>
              </a:rPr>
              <a:t>For</a:t>
            </a:r>
            <a:r>
              <a:rPr lang="en-US" altLang="en-US" baseline="0" dirty="0">
                <a:ea typeface="MS PGothic" charset="-128"/>
              </a:rPr>
              <a:t> more information on EA – from the Emerging Adulthood module: </a:t>
            </a:r>
          </a:p>
          <a:p>
            <a:pPr>
              <a:buFont typeface="Wingdings" charset="2"/>
              <a:buNone/>
            </a:pPr>
            <a:r>
              <a:rPr lang="en-US" altLang="en-US" baseline="0" dirty="0">
                <a:ea typeface="MS PGothic" charset="-128"/>
              </a:rPr>
              <a:t>“The theory of emerging adulthood proposes that a new life stage has arisen between adolescence and young adulthood over the past half-century in industrialized countries.”</a:t>
            </a:r>
            <a:endParaRPr lang="en-US" altLang="en-US" dirty="0">
              <a:ea typeface="MS PGothic" charset="-128"/>
            </a:endParaRPr>
          </a:p>
          <a:p>
            <a:endParaRPr lang="en-US" altLang="en-US" dirty="0">
              <a:ea typeface="MS PGothic" charset="-128"/>
            </a:endParaRPr>
          </a:p>
          <a:p>
            <a:endParaRPr lang="en-US" altLang="en-US" dirty="0">
              <a:ea typeface="MS PGothic"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BB848991-4DF5-864D-9807-8FE6EBFBFDA4}" type="slidenum">
              <a:rPr lang="en-US" altLang="en-US" sz="1200">
                <a:solidFill>
                  <a:prstClr val="black"/>
                </a:solidFill>
                <a:latin typeface="Calibri" charset="0"/>
              </a:rPr>
              <a:pPr/>
              <a:t>6</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4237107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Use this slide to transition from one major topic to another</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38F284DD-B2EB-4649-8589-1799D0C1FAAC}" type="slidenum">
              <a:rPr lang="en-US" altLang="en-US" sz="1200">
                <a:solidFill>
                  <a:prstClr val="black"/>
                </a:solidFill>
                <a:latin typeface="Calibri" charset="0"/>
              </a:rPr>
              <a:pPr/>
              <a:t>7</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3285430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instructs students to complete the IDEA-8 activity which is described in the IM under ‘Activities/Demonstrations.’, also</a:t>
            </a:r>
            <a:r>
              <a:rPr lang="en-US" altLang="en-US" baseline="0" dirty="0">
                <a:ea typeface="MS PGothic" charset="-128"/>
              </a:rPr>
              <a:t> refer to the Appendix to find the scale.  </a:t>
            </a:r>
            <a:endParaRPr lang="en-US" altLang="en-US" dirty="0">
              <a:ea typeface="MS PGothic" charset="-128"/>
            </a:endParaRP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Notes:</a:t>
            </a:r>
          </a:p>
          <a:p>
            <a:pPr eaLnBrk="1" hangingPunct="1">
              <a:spcBef>
                <a:spcPct val="0"/>
              </a:spcBef>
            </a:pPr>
            <a:r>
              <a:rPr lang="en-US" altLang="en-US" b="1" dirty="0">
                <a:ea typeface="MS PGothic" charset="-128"/>
              </a:rPr>
              <a:t>(Click) </a:t>
            </a:r>
            <a:r>
              <a:rPr lang="en-US" altLang="en-US" b="1" dirty="0">
                <a:solidFill>
                  <a:srgbClr val="00B0F0"/>
                </a:solidFill>
                <a:ea typeface="MS PGothic" charset="-128"/>
              </a:rPr>
              <a:t>complete the inventory: </a:t>
            </a:r>
            <a:r>
              <a:rPr lang="en-US" altLang="en-US" dirty="0">
                <a:solidFill>
                  <a:srgbClr val="00B0F0"/>
                </a:solidFill>
                <a:ea typeface="MS PGothic" charset="-128"/>
              </a:rPr>
              <a:t>allow students 5 minutes to do so</a:t>
            </a:r>
            <a:r>
              <a:rPr lang="en-US" altLang="en-US" b="1" dirty="0">
                <a:solidFill>
                  <a:srgbClr val="00B0F0"/>
                </a:solidFill>
                <a:ea typeface="MS PGothic" charset="-128"/>
              </a:rPr>
              <a:t>. </a:t>
            </a:r>
            <a:r>
              <a:rPr lang="en-US" altLang="en-US" dirty="0">
                <a:ea typeface="MS PGothic" charset="-128"/>
              </a:rPr>
              <a:t>Tell students </a:t>
            </a:r>
            <a:r>
              <a:rPr lang="en-US" altLang="en-US" dirty="0">
                <a:solidFill>
                  <a:srgbClr val="00B0F0"/>
                </a:solidFill>
                <a:ea typeface="MS PGothic" charset="-128"/>
              </a:rPr>
              <a:t>this will not be collected but they will be scoring and working on their responses as the lesson continues. </a:t>
            </a:r>
          </a:p>
          <a:p>
            <a:pPr eaLnBrk="1" hangingPunct="1">
              <a:spcBef>
                <a:spcPct val="0"/>
              </a:spcBef>
            </a:pPr>
            <a:endParaRPr lang="en-US" altLang="en-US" b="1" dirty="0">
              <a:solidFill>
                <a:srgbClr val="00B0F0"/>
              </a:solidFill>
              <a:ea typeface="MS PGothic" charset="-128"/>
            </a:endParaRPr>
          </a:p>
          <a:p>
            <a:pPr eaLnBrk="1" hangingPunct="1">
              <a:spcBef>
                <a:spcPct val="0"/>
              </a:spcBef>
            </a:pPr>
            <a:r>
              <a:rPr lang="en-US" altLang="en-US" dirty="0">
                <a:solidFill>
                  <a:srgbClr val="00B0F0"/>
                </a:solidFill>
                <a:ea typeface="MS PGothic" charset="-128"/>
              </a:rPr>
              <a:t>When students are done they will not yet discuss responses. Students will be prompted to discuss their survey scores while covering the five features of EA in the next few slides. </a:t>
            </a:r>
            <a:endParaRPr lang="en-US" altLang="en-US" b="1" dirty="0">
              <a:solidFill>
                <a:srgbClr val="00B0F0"/>
              </a:solidFill>
              <a:ea typeface="MS PGothic" charset="-128"/>
            </a:endParaRP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“The Short Form of the Inventory of Dimensions of Emerging Adulthood (IDEA-8; Baggio et al., 2015) was developed as a shorter form of the original 31-item Inventory of Dimensions of Emerging Adulthood (IDEA; </a:t>
            </a:r>
            <a:r>
              <a:rPr lang="en-US" altLang="en-US" dirty="0" err="1">
                <a:ea typeface="MS PGothic" charset="-128"/>
              </a:rPr>
              <a:t>Reifman</a:t>
            </a:r>
            <a:r>
              <a:rPr lang="en-US" altLang="en-US" dirty="0">
                <a:ea typeface="MS PGothic" charset="-128"/>
              </a:rPr>
              <a:t>, Colwell, &amp; Arnett, 2007), which assesses psychological issues associated with emerging adulthood. Exploratory factor analysis resulted in an 8-item, short-form scale (IDEA-8) with 4 factors: experimentation, negativity, identity exploration, and feeling in between. Confirmatory factor analysis showed that each item loaded significantly on the corresponding factors and that correlations between factors were medium or high. Support was found for construct and convergent validity, as well as high convergence with the initial scale. (PsycTESTS Database Record (c) 2015 APA, all rights reserved).” </a:t>
            </a:r>
            <a:endParaRPr lang="en-US" altLang="en-US" dirty="0">
              <a:solidFill>
                <a:srgbClr val="00B0F0"/>
              </a:solidFill>
              <a:ea typeface="MS PGothic" charset="-128"/>
            </a:endParaRPr>
          </a:p>
          <a:p>
            <a:pPr eaLnBrk="1" hangingPunct="1">
              <a:spcBef>
                <a:spcPct val="0"/>
              </a:spcBef>
            </a:pPr>
            <a:endParaRPr lang="en-US" altLang="en-US" dirty="0">
              <a:solidFill>
                <a:srgbClr val="00B0F0"/>
              </a:solidFill>
              <a:ea typeface="MS PGothic" charset="-128"/>
            </a:endParaRPr>
          </a:p>
          <a:p>
            <a:r>
              <a:rPr lang="en-US" altLang="en-US" dirty="0">
                <a:ea typeface="MS PGothic" charset="-128"/>
              </a:rPr>
              <a:t>PsycTESTS Citation:</a:t>
            </a:r>
          </a:p>
          <a:p>
            <a:r>
              <a:rPr lang="en-US" altLang="en-US" dirty="0">
                <a:ea typeface="MS PGothic" charset="-128"/>
              </a:rPr>
              <a:t>Baggio, S., Iglesias, K., Studer, J., &amp; Gmel, G. (2015). Short Form of Inventory of Dimensions of Emerging Adulthood. </a:t>
            </a:r>
            <a:r>
              <a:rPr lang="en-US" altLang="en-US" u="sng" dirty="0">
                <a:ea typeface="MS PGothic" charset="-128"/>
                <a:hlinkClick r:id="rId3" invalidUrl="file://localhost\Retrieved from PsycTESTS. doi\ http\::dx.doi.org:10.1037:t42105-000" action="ppaction://hlinkfile"/>
              </a:rPr>
              <a:t>Retrieved from PsycTESTS. doi: http://dx.doi.org/10.1037/t42105-000</a:t>
            </a:r>
            <a:endParaRPr lang="en-US" altLang="en-US" dirty="0">
              <a:ea typeface="MS PGothic" charset="-128"/>
            </a:endParaRPr>
          </a:p>
          <a:p>
            <a:pPr eaLnBrk="1" hangingPunct="1">
              <a:spcBef>
                <a:spcPct val="0"/>
              </a:spcBef>
            </a:pPr>
            <a:endParaRPr lang="en-US" altLang="en-US" dirty="0">
              <a:solidFill>
                <a:srgbClr val="00B0F0"/>
              </a:solidFill>
              <a:ea typeface="MS PGothic"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7AB7D8CF-589A-314C-B896-FDA7CD955E75}" type="slidenum">
              <a:rPr lang="en-US" altLang="en-US" sz="1200">
                <a:solidFill>
                  <a:prstClr val="black"/>
                </a:solidFill>
                <a:latin typeface="Calibri" charset="0"/>
              </a:rPr>
              <a:pPr/>
              <a:t>8</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622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introduce the students to the 5 features of EA.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Notes: </a:t>
            </a:r>
            <a:r>
              <a:rPr lang="en-US" altLang="en-US" dirty="0">
                <a:ea typeface="MS PGothic" charset="-128"/>
              </a:rPr>
              <a:t>There are five distinguishing characteristics of EA that separate it from other developmental periods. They are: The age of identity explorations, The age of instability, The self-focused age, The age of feeling in-between, and The age of possibilities. </a:t>
            </a:r>
          </a:p>
          <a:p>
            <a:pPr eaLnBrk="1" hangingPunct="1">
              <a:spcBef>
                <a:spcPct val="0"/>
              </a:spcBef>
            </a:pPr>
            <a:endParaRPr lang="en-US" altLang="en-US" dirty="0">
              <a:ea typeface="MS PGothic" charset="-128"/>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fld id="{A5B9ACCD-70E4-364B-9767-628DE831A647}" type="slidenum">
              <a:rPr lang="en-US" altLang="en-US" sz="1200">
                <a:solidFill>
                  <a:prstClr val="black"/>
                </a:solidFill>
                <a:latin typeface="Calibri" charset="0"/>
              </a:rPr>
              <a:pPr/>
              <a:t>9</a:t>
            </a:fld>
            <a:endParaRPr lang="en-US" altLang="en-US" sz="1200" dirty="0">
              <a:solidFill>
                <a:prstClr val="black"/>
              </a:solidFill>
              <a:latin typeface="Calibri" charset="0"/>
            </a:endParaRPr>
          </a:p>
        </p:txBody>
      </p:sp>
    </p:spTree>
    <p:extLst>
      <p:ext uri="{BB962C8B-B14F-4D97-AF65-F5344CB8AC3E}">
        <p14:creationId xmlns:p14="http://schemas.microsoft.com/office/powerpoint/2010/main" val="163001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A40F0-0C25-4E75-9B8B-5AA1BC2FC9C9}"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216727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A40F0-0C25-4E75-9B8B-5AA1BC2FC9C9}"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341766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A40F0-0C25-4E75-9B8B-5AA1BC2FC9C9}"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2375793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DC48F49A-4B2C-6647-A2C1-331582FF7FDE}" type="datetimeFigureOut">
              <a:rPr lang="en-US" altLang="en-US"/>
              <a:pPr/>
              <a:t>5/30/2020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3FB10572-DBD4-C646-9FF0-92F8B6EBCB80}" type="slidenum">
              <a:rPr lang="en-US" altLang="en-US"/>
              <a:pPr/>
              <a:t>‹#›</a:t>
            </a:fld>
            <a:endParaRPr lang="en-US" altLang="en-US" dirty="0"/>
          </a:p>
        </p:txBody>
      </p:sp>
    </p:spTree>
    <p:extLst>
      <p:ext uri="{BB962C8B-B14F-4D97-AF65-F5344CB8AC3E}">
        <p14:creationId xmlns:p14="http://schemas.microsoft.com/office/powerpoint/2010/main" val="3069595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04C1E54-5094-8742-BB0D-F159A5FAC7E9}" type="datetimeFigureOut">
              <a:rPr lang="en-US" altLang="en-US"/>
              <a:pPr/>
              <a:t>5/30/2020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4526A01A-40B1-214A-804E-5D3A52031B72}" type="slidenum">
              <a:rPr lang="en-US" altLang="en-US"/>
              <a:pPr/>
              <a:t>‹#›</a:t>
            </a:fld>
            <a:endParaRPr lang="en-US" altLang="en-US" dirty="0"/>
          </a:p>
        </p:txBody>
      </p:sp>
    </p:spTree>
    <p:extLst>
      <p:ext uri="{BB962C8B-B14F-4D97-AF65-F5344CB8AC3E}">
        <p14:creationId xmlns:p14="http://schemas.microsoft.com/office/powerpoint/2010/main" val="3116598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EDE3C26-C7E2-B14D-82FC-CB7577694BE0}" type="datetimeFigureOut">
              <a:rPr lang="en-US" altLang="en-US"/>
              <a:pPr/>
              <a:t>5/30/2020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4F710F49-1B09-374B-B8DC-BC4644A15E4C}" type="slidenum">
              <a:rPr lang="en-US" altLang="en-US"/>
              <a:pPr/>
              <a:t>‹#›</a:t>
            </a:fld>
            <a:endParaRPr lang="en-US" altLang="en-US" dirty="0"/>
          </a:p>
        </p:txBody>
      </p:sp>
    </p:spTree>
    <p:extLst>
      <p:ext uri="{BB962C8B-B14F-4D97-AF65-F5344CB8AC3E}">
        <p14:creationId xmlns:p14="http://schemas.microsoft.com/office/powerpoint/2010/main" val="86530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32EAC1C-FDE4-4640-8F18-FEC43AA7AC1E}" type="datetimeFigureOut">
              <a:rPr lang="en-US" altLang="en-US"/>
              <a:pPr/>
              <a:t>5/30/2020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C55C4058-557B-2A46-BC75-71FEAA049754}" type="slidenum">
              <a:rPr lang="en-US" altLang="en-US"/>
              <a:pPr/>
              <a:t>‹#›</a:t>
            </a:fld>
            <a:endParaRPr lang="en-US" altLang="en-US" dirty="0"/>
          </a:p>
        </p:txBody>
      </p:sp>
    </p:spTree>
    <p:extLst>
      <p:ext uri="{BB962C8B-B14F-4D97-AF65-F5344CB8AC3E}">
        <p14:creationId xmlns:p14="http://schemas.microsoft.com/office/powerpoint/2010/main" val="1141967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FEA4EFB-46F1-A245-A642-58D07D4B792A}" type="datetimeFigureOut">
              <a:rPr lang="en-US" altLang="en-US"/>
              <a:pPr/>
              <a:t>5/30/2020</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6535A611-3430-0E4C-BE64-73E3459E1D80}" type="slidenum">
              <a:rPr lang="en-US" altLang="en-US"/>
              <a:pPr/>
              <a:t>‹#›</a:t>
            </a:fld>
            <a:endParaRPr lang="en-US" altLang="en-US" dirty="0"/>
          </a:p>
        </p:txBody>
      </p:sp>
    </p:spTree>
    <p:extLst>
      <p:ext uri="{BB962C8B-B14F-4D97-AF65-F5344CB8AC3E}">
        <p14:creationId xmlns:p14="http://schemas.microsoft.com/office/powerpoint/2010/main" val="37205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800D3A-7098-144B-AD46-3137F15A6266}" type="datetimeFigureOut">
              <a:rPr lang="en-US" altLang="en-US"/>
              <a:pPr/>
              <a:t>5/30/2020</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F6DBE56F-A4C7-7E4F-9A80-F3E1B1473B13}" type="slidenum">
              <a:rPr lang="en-US" altLang="en-US"/>
              <a:pPr/>
              <a:t>‹#›</a:t>
            </a:fld>
            <a:endParaRPr lang="en-US" altLang="en-US" dirty="0"/>
          </a:p>
        </p:txBody>
      </p:sp>
    </p:spTree>
    <p:extLst>
      <p:ext uri="{BB962C8B-B14F-4D97-AF65-F5344CB8AC3E}">
        <p14:creationId xmlns:p14="http://schemas.microsoft.com/office/powerpoint/2010/main" val="4234596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5FF64CA-7E29-3B4F-A325-DE0C3D6AE2E0}" type="datetimeFigureOut">
              <a:rPr lang="en-US" altLang="en-US"/>
              <a:pPr/>
              <a:t>5/30/2020</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2050A1BE-3B3F-954A-BFCF-41DC94FA59BB}" type="slidenum">
              <a:rPr lang="en-US" altLang="en-US"/>
              <a:pPr/>
              <a:t>‹#›</a:t>
            </a:fld>
            <a:endParaRPr lang="en-US" altLang="en-US" dirty="0"/>
          </a:p>
        </p:txBody>
      </p:sp>
    </p:spTree>
    <p:extLst>
      <p:ext uri="{BB962C8B-B14F-4D97-AF65-F5344CB8AC3E}">
        <p14:creationId xmlns:p14="http://schemas.microsoft.com/office/powerpoint/2010/main" val="1958294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4A1843C-B1B5-2144-914F-CA484E827C31}" type="datetimeFigureOut">
              <a:rPr lang="en-US" altLang="en-US"/>
              <a:pPr/>
              <a:t>5/30/2020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D86F104A-EE37-A443-8EEB-CD64F7A68354}" type="slidenum">
              <a:rPr lang="en-US" altLang="en-US"/>
              <a:pPr/>
              <a:t>‹#›</a:t>
            </a:fld>
            <a:endParaRPr lang="en-US" altLang="en-US" dirty="0"/>
          </a:p>
        </p:txBody>
      </p:sp>
    </p:spTree>
    <p:extLst>
      <p:ext uri="{BB962C8B-B14F-4D97-AF65-F5344CB8AC3E}">
        <p14:creationId xmlns:p14="http://schemas.microsoft.com/office/powerpoint/2010/main" val="21301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A40F0-0C25-4E75-9B8B-5AA1BC2FC9C9}"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3333844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6553622-55C8-DC4D-9A11-40B93C538D62}" type="datetimeFigureOut">
              <a:rPr lang="en-US" altLang="en-US"/>
              <a:pPr/>
              <a:t>5/30/2020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2DE0C198-9F57-4944-B342-9A2A54104689}" type="slidenum">
              <a:rPr lang="en-US" altLang="en-US"/>
              <a:pPr/>
              <a:t>‹#›</a:t>
            </a:fld>
            <a:endParaRPr lang="en-US" altLang="en-US" dirty="0"/>
          </a:p>
        </p:txBody>
      </p:sp>
    </p:spTree>
    <p:extLst>
      <p:ext uri="{BB962C8B-B14F-4D97-AF65-F5344CB8AC3E}">
        <p14:creationId xmlns:p14="http://schemas.microsoft.com/office/powerpoint/2010/main" val="3143886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4F2389F-BB1A-CE43-9724-B272EBAB40E1}" type="datetimeFigureOut">
              <a:rPr lang="en-US" altLang="en-US"/>
              <a:pPr/>
              <a:t>5/30/2020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A9594E7D-D265-184D-935F-ABAFB0AA3B11}" type="slidenum">
              <a:rPr lang="en-US" altLang="en-US"/>
              <a:pPr/>
              <a:t>‹#›</a:t>
            </a:fld>
            <a:endParaRPr lang="en-US" altLang="en-US" dirty="0"/>
          </a:p>
        </p:txBody>
      </p:sp>
    </p:spTree>
    <p:extLst>
      <p:ext uri="{BB962C8B-B14F-4D97-AF65-F5344CB8AC3E}">
        <p14:creationId xmlns:p14="http://schemas.microsoft.com/office/powerpoint/2010/main" val="3016310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0B93319-75C2-C94D-AA0A-F01B42F24B4D}" type="datetimeFigureOut">
              <a:rPr lang="en-US" altLang="en-US"/>
              <a:pPr/>
              <a:t>5/30/2020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A2AF3F7D-918B-4E4C-AB46-4669B7E77DD5}" type="slidenum">
              <a:rPr lang="en-US" altLang="en-US"/>
              <a:pPr/>
              <a:t>‹#›</a:t>
            </a:fld>
            <a:endParaRPr lang="en-US" altLang="en-US" dirty="0"/>
          </a:p>
        </p:txBody>
      </p:sp>
    </p:spTree>
    <p:extLst>
      <p:ext uri="{BB962C8B-B14F-4D97-AF65-F5344CB8AC3E}">
        <p14:creationId xmlns:p14="http://schemas.microsoft.com/office/powerpoint/2010/main" val="89178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AA40F0-0C25-4E75-9B8B-5AA1BC2FC9C9}"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30199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AA40F0-0C25-4E75-9B8B-5AA1BC2FC9C9}"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178128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AA40F0-0C25-4E75-9B8B-5AA1BC2FC9C9}"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117598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AA40F0-0C25-4E75-9B8B-5AA1BC2FC9C9}"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420421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40F0-0C25-4E75-9B8B-5AA1BC2FC9C9}"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404003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AA40F0-0C25-4E75-9B8B-5AA1BC2FC9C9}"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22251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AA40F0-0C25-4E75-9B8B-5AA1BC2FC9C9}"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8B6-B35C-48B3-9FA5-2B1E1F4199F3}" type="slidenum">
              <a:rPr lang="en-US" smtClean="0"/>
              <a:t>‹#›</a:t>
            </a:fld>
            <a:endParaRPr lang="en-US"/>
          </a:p>
        </p:txBody>
      </p:sp>
    </p:spTree>
    <p:extLst>
      <p:ext uri="{BB962C8B-B14F-4D97-AF65-F5344CB8AC3E}">
        <p14:creationId xmlns:p14="http://schemas.microsoft.com/office/powerpoint/2010/main" val="290811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A40F0-0C25-4E75-9B8B-5AA1BC2FC9C9}" type="datetimeFigureOut">
              <a:rPr lang="en-US" smtClean="0"/>
              <a:t>5/30/2020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408B6-B35C-48B3-9FA5-2B1E1F4199F3}" type="slidenum">
              <a:rPr lang="en-US" smtClean="0"/>
              <a:t>‹#›</a:t>
            </a:fld>
            <a:endParaRPr lang="en-US"/>
          </a:p>
        </p:txBody>
      </p:sp>
    </p:spTree>
    <p:extLst>
      <p:ext uri="{BB962C8B-B14F-4D97-AF65-F5344CB8AC3E}">
        <p14:creationId xmlns:p14="http://schemas.microsoft.com/office/powerpoint/2010/main" val="479051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pPr defTabSz="457200" fontAlgn="base">
              <a:spcBef>
                <a:spcPct val="0"/>
              </a:spcBef>
              <a:spcAft>
                <a:spcPct val="0"/>
              </a:spcAft>
            </a:pPr>
            <a:fld id="{5DAFBB67-3DFD-9744-9B08-0D4332D85FF6}" type="datetimeFigureOut">
              <a:rPr lang="en-US" altLang="en-US">
                <a:ea typeface="MS PGothic" charset="-128"/>
              </a:rPr>
              <a:pPr defTabSz="457200" fontAlgn="base">
                <a:spcBef>
                  <a:spcPct val="0"/>
                </a:spcBef>
                <a:spcAft>
                  <a:spcPct val="0"/>
                </a:spcAft>
              </a:pPr>
              <a:t>5/30/2020</a:t>
            </a:fld>
            <a:endParaRPr lang="en-US" altLang="en-US" dirty="0">
              <a:ea typeface="MS PGothic"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smtClean="0">
                <a:solidFill>
                  <a:srgbClr val="898989"/>
                </a:solidFill>
                <a:latin typeface="Calibri" charset="0"/>
                <a:ea typeface="MS PGothic" charset="0"/>
                <a:cs typeface="MS PGothic" charset="0"/>
              </a:defRPr>
            </a:lvl1pPr>
          </a:lstStyle>
          <a:p>
            <a:pPr defTabSz="457200" fontAlgn="base">
              <a:spcBef>
                <a:spcPct val="0"/>
              </a:spcBef>
              <a:spcAft>
                <a:spcPct val="0"/>
              </a:spcAft>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defRPr>
            </a:lvl1pPr>
          </a:lstStyle>
          <a:p>
            <a:pPr defTabSz="457200" fontAlgn="base">
              <a:spcBef>
                <a:spcPct val="0"/>
              </a:spcBef>
              <a:spcAft>
                <a:spcPct val="0"/>
              </a:spcAft>
            </a:pPr>
            <a:fld id="{1FC12929-504F-2048-863B-3A855F453001}" type="slidenum">
              <a:rPr lang="en-US" altLang="en-US">
                <a:ea typeface="MS PGothic" charset="-128"/>
              </a:rPr>
              <a:pPr defTabSz="457200" fontAlgn="base">
                <a:spcBef>
                  <a:spcPct val="0"/>
                </a:spcBef>
                <a:spcAft>
                  <a:spcPct val="0"/>
                </a:spcAft>
              </a:pPr>
              <a:t>‹#›</a:t>
            </a:fld>
            <a:endParaRPr lang="en-US" altLang="en-US" dirty="0">
              <a:ea typeface="MS PGothic" charset="-128"/>
            </a:endParaRPr>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13545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package" Target="../embeddings/Microsoft_Word_Document1.docx"/><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524250"/>
            <a:ext cx="7772400" cy="1470025"/>
          </a:xfrm>
        </p:spPr>
        <p:txBody>
          <a:bodyPr/>
          <a:lstStyle/>
          <a:p>
            <a:pPr eaLnBrk="1" hangingPunct="1"/>
            <a:r>
              <a:rPr lang="en-US" altLang="en-US" b="1" dirty="0">
                <a:ea typeface="MS PGothic" charset="-128"/>
              </a:rPr>
              <a:t>Emerging Adulthood </a:t>
            </a:r>
          </a:p>
        </p:txBody>
      </p:sp>
      <p:sp>
        <p:nvSpPr>
          <p:cNvPr id="3" name="Subtitle 2"/>
          <p:cNvSpPr>
            <a:spLocks noGrp="1"/>
          </p:cNvSpPr>
          <p:nvPr>
            <p:ph type="subTitle" idx="1"/>
          </p:nvPr>
        </p:nvSpPr>
        <p:spPr>
          <a:xfrm>
            <a:off x="1371600" y="4635500"/>
            <a:ext cx="6400800" cy="1752600"/>
          </a:xfrm>
        </p:spPr>
        <p:txBody>
          <a:bodyPr rtlCol="0">
            <a:normAutofit/>
          </a:bodyPr>
          <a:lstStyle/>
          <a:p>
            <a:pPr eaLnBrk="1" fontAlgn="auto" hangingPunct="1">
              <a:spcAft>
                <a:spcPts val="0"/>
              </a:spcAft>
              <a:buFont typeface="Arial"/>
              <a:buNone/>
              <a:defRPr/>
            </a:pPr>
            <a:r>
              <a:rPr lang="en-US" dirty="0">
                <a:ea typeface="+mn-ea"/>
                <a:cs typeface="+mn-cs"/>
              </a:rPr>
              <a:t>[Professor Name]</a:t>
            </a:r>
          </a:p>
          <a:p>
            <a:pPr eaLnBrk="1" fontAlgn="auto" hangingPunct="1">
              <a:spcAft>
                <a:spcPts val="0"/>
              </a:spcAft>
              <a:buFont typeface="Arial"/>
              <a:buNone/>
              <a:defRPr/>
            </a:pPr>
            <a:r>
              <a:rPr lang="en-US" dirty="0">
                <a:ea typeface="+mn-ea"/>
                <a:cs typeface="+mn-cs"/>
              </a:rPr>
              <a:t>[Class and Section Number]</a:t>
            </a:r>
          </a:p>
        </p:txBody>
      </p:sp>
      <p:pic>
        <p:nvPicPr>
          <p:cNvPr id="14339"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 descr="Young Adults_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1000"/>
            <a:ext cx="4481513" cy="3360738"/>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06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457200" y="274638"/>
            <a:ext cx="8229600" cy="1325562"/>
          </a:xfrm>
        </p:spPr>
        <p:txBody>
          <a:bodyPr/>
          <a:lstStyle/>
          <a:p>
            <a:pPr eaLnBrk="1" hangingPunct="1"/>
            <a:r>
              <a:rPr lang="en-US" altLang="en-US" b="1" u="sng" dirty="0">
                <a:ea typeface="MS PGothic" charset="-128"/>
              </a:rPr>
              <a:t>The Five Features of EA</a:t>
            </a:r>
          </a:p>
        </p:txBody>
      </p:sp>
      <p:graphicFrame>
        <p:nvGraphicFramePr>
          <p:cNvPr id="2" name="Content Placeholder 1"/>
          <p:cNvGraphicFramePr>
            <a:graphicFrameLocks noGrp="1"/>
          </p:cNvGraphicFramePr>
          <p:nvPr>
            <p:ph sz="half" idx="1"/>
          </p:nvPr>
        </p:nvGraphicFramePr>
        <p:xfrm>
          <a:off x="457200" y="1600201"/>
          <a:ext cx="8229600" cy="114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a:spLocks noChangeArrowheads="1"/>
          </p:cNvSpPr>
          <p:nvPr/>
        </p:nvSpPr>
        <p:spPr bwMode="auto">
          <a:xfrm>
            <a:off x="457200" y="2930525"/>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MS PGothic" charset="-128"/>
              </a:defRPr>
            </a:lvl1pPr>
            <a:lvl2pPr marL="914400" indent="-45720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marL="0" indent="0" defTabSz="457200" eaLnBrk="0" fontAlgn="base" hangingPunct="0">
              <a:spcBef>
                <a:spcPct val="0"/>
              </a:spcBef>
              <a:spcAft>
                <a:spcPct val="0"/>
              </a:spcAft>
            </a:pPr>
            <a:r>
              <a:rPr lang="en-US" altLang="en-US" sz="2800" b="1" dirty="0">
                <a:solidFill>
                  <a:prstClr val="black"/>
                </a:solidFill>
                <a:latin typeface="Calibri" charset="0"/>
              </a:rPr>
              <a:t>Average questions 5 and 6 on your IDEA-8 scale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1  = strongly disagree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2 = somewhat disagree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3 = somewhat 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4 = strongly agree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Compare your scores with your peers. </a:t>
            </a: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In what ways have you explored your identity?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p:txBody>
      </p:sp>
      <p:sp>
        <p:nvSpPr>
          <p:cNvPr id="6" name="TextBox 5"/>
          <p:cNvSpPr txBox="1"/>
          <p:nvPr/>
        </p:nvSpPr>
        <p:spPr>
          <a:xfrm>
            <a:off x="134140" y="965899"/>
            <a:ext cx="771021" cy="1015663"/>
          </a:xfrm>
          <a:prstGeom prst="rect">
            <a:avLst/>
          </a:prstGeom>
          <a:noFill/>
        </p:spPr>
        <p:txBody>
          <a:bodyPr>
            <a:spAutoFit/>
          </a:bodyPr>
          <a:lstStyle/>
          <a:p>
            <a:pPr defTabSz="457200" eaLnBrk="0" fontAlgn="base" hangingPunct="0">
              <a:spcBef>
                <a:spcPct val="0"/>
              </a:spcBef>
              <a:spcAft>
                <a:spcPct val="0"/>
              </a:spcAft>
              <a:defRPr/>
            </a:pPr>
            <a:r>
              <a:rPr lang="en-US" sz="60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1</a:t>
            </a:r>
          </a:p>
        </p:txBody>
      </p:sp>
    </p:spTree>
    <p:extLst>
      <p:ext uri="{BB962C8B-B14F-4D97-AF65-F5344CB8AC3E}">
        <p14:creationId xmlns:p14="http://schemas.microsoft.com/office/powerpoint/2010/main" val="3834091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274638"/>
            <a:ext cx="8229600" cy="1325562"/>
          </a:xfrm>
        </p:spPr>
        <p:txBody>
          <a:bodyPr/>
          <a:lstStyle/>
          <a:p>
            <a:pPr eaLnBrk="1" hangingPunct="1"/>
            <a:r>
              <a:rPr lang="en-US" altLang="en-US" b="1" u="sng" dirty="0">
                <a:ea typeface="MS PGothic" charset="-128"/>
              </a:rPr>
              <a:t>The Five Features of EA</a:t>
            </a:r>
          </a:p>
        </p:txBody>
      </p:sp>
      <p:graphicFrame>
        <p:nvGraphicFramePr>
          <p:cNvPr id="2" name="Content Placeholder 1"/>
          <p:cNvGraphicFramePr>
            <a:graphicFrameLocks noGrp="1"/>
          </p:cNvGraphicFramePr>
          <p:nvPr>
            <p:ph sz="half" idx="1"/>
          </p:nvPr>
        </p:nvGraphicFramePr>
        <p:xfrm>
          <a:off x="457200" y="1600201"/>
          <a:ext cx="8229600" cy="114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a:spLocks noChangeArrowheads="1"/>
          </p:cNvSpPr>
          <p:nvPr/>
        </p:nvSpPr>
        <p:spPr bwMode="auto">
          <a:xfrm>
            <a:off x="457200" y="2930525"/>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MS PGothic" charset="-128"/>
              </a:defRPr>
            </a:lvl1pPr>
            <a:lvl2pPr marL="914400" indent="-45720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marL="0" indent="0" defTabSz="457200" eaLnBrk="0" fontAlgn="base" hangingPunct="0">
              <a:spcBef>
                <a:spcPct val="0"/>
              </a:spcBef>
              <a:spcAft>
                <a:spcPct val="0"/>
              </a:spcAft>
            </a:pPr>
            <a:r>
              <a:rPr lang="en-US" altLang="en-US" sz="2800" b="1" dirty="0">
                <a:solidFill>
                  <a:prstClr val="black"/>
                </a:solidFill>
                <a:latin typeface="Calibri" charset="0"/>
              </a:rPr>
              <a:t>Average questions 3 and 4 on your IDEA-8 scale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1  = strongly disagree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2 = somewhat disagree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3 = somewhat 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4 = strongly agree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Compare your scores with your peers. </a:t>
            </a: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In what ways have you experienced instability?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p:txBody>
      </p:sp>
      <p:sp>
        <p:nvSpPr>
          <p:cNvPr id="5" name="TextBox 4"/>
          <p:cNvSpPr txBox="1"/>
          <p:nvPr/>
        </p:nvSpPr>
        <p:spPr>
          <a:xfrm>
            <a:off x="134140" y="965899"/>
            <a:ext cx="771021" cy="1015663"/>
          </a:xfrm>
          <a:prstGeom prst="rect">
            <a:avLst/>
          </a:prstGeom>
          <a:noFill/>
        </p:spPr>
        <p:txBody>
          <a:bodyPr>
            <a:spAutoFit/>
          </a:bodyPr>
          <a:lstStyle/>
          <a:p>
            <a:pPr defTabSz="457200" eaLnBrk="0" fontAlgn="base" hangingPunct="0">
              <a:spcBef>
                <a:spcPct val="0"/>
              </a:spcBef>
              <a:spcAft>
                <a:spcPct val="0"/>
              </a:spcAft>
              <a:defRPr/>
            </a:pPr>
            <a:r>
              <a:rPr lang="en-US" sz="60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2</a:t>
            </a:r>
          </a:p>
        </p:txBody>
      </p:sp>
    </p:spTree>
    <p:extLst>
      <p:ext uri="{BB962C8B-B14F-4D97-AF65-F5344CB8AC3E}">
        <p14:creationId xmlns:p14="http://schemas.microsoft.com/office/powerpoint/2010/main" val="2142307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457200" y="274638"/>
            <a:ext cx="8229600" cy="1325562"/>
          </a:xfrm>
        </p:spPr>
        <p:txBody>
          <a:bodyPr/>
          <a:lstStyle/>
          <a:p>
            <a:pPr eaLnBrk="1" hangingPunct="1"/>
            <a:r>
              <a:rPr lang="en-US" altLang="en-US" b="1" u="sng" dirty="0">
                <a:ea typeface="MS PGothic" charset="-128"/>
              </a:rPr>
              <a:t>The Five Features of EA</a:t>
            </a:r>
          </a:p>
        </p:txBody>
      </p:sp>
      <p:graphicFrame>
        <p:nvGraphicFramePr>
          <p:cNvPr id="2" name="Content Placeholder 1"/>
          <p:cNvGraphicFramePr>
            <a:graphicFrameLocks noGrp="1"/>
          </p:cNvGraphicFramePr>
          <p:nvPr>
            <p:ph sz="half" idx="1"/>
          </p:nvPr>
        </p:nvGraphicFramePr>
        <p:xfrm>
          <a:off x="457200" y="1600201"/>
          <a:ext cx="8229600" cy="114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a:spLocks noChangeArrowheads="1"/>
          </p:cNvSpPr>
          <p:nvPr/>
        </p:nvSpPr>
        <p:spPr bwMode="auto">
          <a:xfrm>
            <a:off x="457200" y="2930525"/>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defTabSz="457200" eaLnBrk="0" fontAlgn="base" hangingPunct="0">
              <a:spcBef>
                <a:spcPct val="0"/>
              </a:spcBef>
              <a:spcAft>
                <a:spcPct val="0"/>
              </a:spcAft>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What question might you add to the IDEA-8 that would reflect this feature?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p:txBody>
      </p:sp>
      <p:sp>
        <p:nvSpPr>
          <p:cNvPr id="5" name="TextBox 4"/>
          <p:cNvSpPr txBox="1"/>
          <p:nvPr/>
        </p:nvSpPr>
        <p:spPr>
          <a:xfrm>
            <a:off x="134140" y="965899"/>
            <a:ext cx="771021" cy="1015663"/>
          </a:xfrm>
          <a:prstGeom prst="rect">
            <a:avLst/>
          </a:prstGeom>
          <a:noFill/>
        </p:spPr>
        <p:txBody>
          <a:bodyPr>
            <a:spAutoFit/>
          </a:bodyPr>
          <a:lstStyle/>
          <a:p>
            <a:pPr defTabSz="457200" eaLnBrk="0" fontAlgn="base" hangingPunct="0">
              <a:spcBef>
                <a:spcPct val="0"/>
              </a:spcBef>
              <a:spcAft>
                <a:spcPct val="0"/>
              </a:spcAft>
              <a:defRPr/>
            </a:pPr>
            <a:r>
              <a:rPr lang="en-US" sz="60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3</a:t>
            </a:r>
          </a:p>
        </p:txBody>
      </p:sp>
    </p:spTree>
    <p:extLst>
      <p:ext uri="{BB962C8B-B14F-4D97-AF65-F5344CB8AC3E}">
        <p14:creationId xmlns:p14="http://schemas.microsoft.com/office/powerpoint/2010/main" val="4239820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457200" y="274638"/>
            <a:ext cx="8229600" cy="1325562"/>
          </a:xfrm>
        </p:spPr>
        <p:txBody>
          <a:bodyPr/>
          <a:lstStyle/>
          <a:p>
            <a:pPr eaLnBrk="1" hangingPunct="1"/>
            <a:r>
              <a:rPr lang="en-US" altLang="en-US" b="1" u="sng" dirty="0">
                <a:ea typeface="MS PGothic" charset="-128"/>
              </a:rPr>
              <a:t>The Five Features of EA</a:t>
            </a:r>
          </a:p>
        </p:txBody>
      </p:sp>
      <p:graphicFrame>
        <p:nvGraphicFramePr>
          <p:cNvPr id="2" name="Content Placeholder 1"/>
          <p:cNvGraphicFramePr>
            <a:graphicFrameLocks noGrp="1"/>
          </p:cNvGraphicFramePr>
          <p:nvPr>
            <p:ph sz="half" idx="1"/>
          </p:nvPr>
        </p:nvGraphicFramePr>
        <p:xfrm>
          <a:off x="457200" y="1600201"/>
          <a:ext cx="8229600" cy="114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a:spLocks noChangeArrowheads="1"/>
          </p:cNvSpPr>
          <p:nvPr/>
        </p:nvSpPr>
        <p:spPr bwMode="auto">
          <a:xfrm>
            <a:off x="457200" y="2930525"/>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MS PGothic" charset="-128"/>
              </a:defRPr>
            </a:lvl1pPr>
            <a:lvl2pPr marL="914400" indent="-45720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marL="0" indent="0" defTabSz="457200" eaLnBrk="0" fontAlgn="base" hangingPunct="0">
              <a:spcBef>
                <a:spcPct val="0"/>
              </a:spcBef>
              <a:spcAft>
                <a:spcPct val="0"/>
              </a:spcAft>
            </a:pPr>
            <a:r>
              <a:rPr lang="en-US" altLang="en-US" sz="2800" b="1" dirty="0">
                <a:solidFill>
                  <a:prstClr val="black"/>
                </a:solidFill>
                <a:latin typeface="Calibri" charset="0"/>
              </a:rPr>
              <a:t>Average questions 7 and 8 on your IDEA-8 scale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1  = strongly disagree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2 = somewhat disagree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3 = somewhat 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4 = strongly agree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Compare your scores with your peers. </a:t>
            </a: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What does “feeling in-between” mean to you?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p:txBody>
      </p:sp>
      <p:sp>
        <p:nvSpPr>
          <p:cNvPr id="5" name="TextBox 4"/>
          <p:cNvSpPr txBox="1"/>
          <p:nvPr/>
        </p:nvSpPr>
        <p:spPr>
          <a:xfrm>
            <a:off x="134140" y="965899"/>
            <a:ext cx="771021" cy="1015663"/>
          </a:xfrm>
          <a:prstGeom prst="rect">
            <a:avLst/>
          </a:prstGeom>
          <a:noFill/>
        </p:spPr>
        <p:txBody>
          <a:bodyPr>
            <a:spAutoFit/>
          </a:bodyPr>
          <a:lstStyle/>
          <a:p>
            <a:pPr defTabSz="457200" eaLnBrk="0" fontAlgn="base" hangingPunct="0">
              <a:spcBef>
                <a:spcPct val="0"/>
              </a:spcBef>
              <a:spcAft>
                <a:spcPct val="0"/>
              </a:spcAft>
              <a:defRPr/>
            </a:pPr>
            <a:r>
              <a:rPr lang="en-US" sz="60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4</a:t>
            </a:r>
          </a:p>
        </p:txBody>
      </p:sp>
    </p:spTree>
    <p:extLst>
      <p:ext uri="{BB962C8B-B14F-4D97-AF65-F5344CB8AC3E}">
        <p14:creationId xmlns:p14="http://schemas.microsoft.com/office/powerpoint/2010/main" val="3041319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274638"/>
            <a:ext cx="8229600" cy="1325562"/>
          </a:xfrm>
        </p:spPr>
        <p:txBody>
          <a:bodyPr/>
          <a:lstStyle/>
          <a:p>
            <a:pPr eaLnBrk="1" hangingPunct="1"/>
            <a:r>
              <a:rPr lang="en-US" altLang="en-US" b="1" u="sng" dirty="0">
                <a:ea typeface="MS PGothic" charset="-128"/>
              </a:rPr>
              <a:t>The Five Features of EA</a:t>
            </a:r>
          </a:p>
        </p:txBody>
      </p:sp>
      <p:graphicFrame>
        <p:nvGraphicFramePr>
          <p:cNvPr id="2" name="Content Placeholder 1"/>
          <p:cNvGraphicFramePr>
            <a:graphicFrameLocks noGrp="1"/>
          </p:cNvGraphicFramePr>
          <p:nvPr>
            <p:ph sz="half" idx="1"/>
          </p:nvPr>
        </p:nvGraphicFramePr>
        <p:xfrm>
          <a:off x="457200" y="1600201"/>
          <a:ext cx="8229600" cy="114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a:spLocks noChangeArrowheads="1"/>
          </p:cNvSpPr>
          <p:nvPr/>
        </p:nvSpPr>
        <p:spPr bwMode="auto">
          <a:xfrm>
            <a:off x="457200" y="2930525"/>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MS PGothic" charset="-128"/>
              </a:defRPr>
            </a:lvl1pPr>
            <a:lvl2pPr marL="914400" indent="-45720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marL="0" indent="0" defTabSz="457200" eaLnBrk="0" fontAlgn="base" hangingPunct="0">
              <a:spcBef>
                <a:spcPct val="0"/>
              </a:spcBef>
              <a:spcAft>
                <a:spcPct val="0"/>
              </a:spcAft>
            </a:pPr>
            <a:r>
              <a:rPr lang="en-US" altLang="en-US" sz="2800" b="1" dirty="0">
                <a:solidFill>
                  <a:prstClr val="black"/>
                </a:solidFill>
                <a:latin typeface="Calibri" charset="0"/>
              </a:rPr>
              <a:t>Average questions 1 and 2 on your IDEA-8 scale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1  = strongly disagree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2 = somewhat disagree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3 = somewhat agree</a:t>
            </a:r>
          </a:p>
          <a:p>
            <a:pPr marL="457200" lvl="1" indent="0" defTabSz="457200" eaLnBrk="0" fontAlgn="base" hangingPunct="0">
              <a:spcBef>
                <a:spcPct val="0"/>
              </a:spcBef>
              <a:spcAft>
                <a:spcPct val="0"/>
              </a:spcAft>
            </a:pPr>
            <a:r>
              <a:rPr lang="en-US" altLang="en-US" sz="2800" dirty="0">
                <a:solidFill>
                  <a:prstClr val="black"/>
                </a:solidFill>
                <a:latin typeface="Calibri" charset="0"/>
                <a:ea typeface="ＭＳ Ｐゴシック" charset="-128"/>
              </a:rPr>
              <a:t>4 = strongly agree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Compare your scores with your peers. </a:t>
            </a:r>
          </a:p>
          <a:p>
            <a:pPr defTabSz="457200" eaLnBrk="0" fontAlgn="base" hangingPunct="0">
              <a:spcBef>
                <a:spcPct val="0"/>
              </a:spcBef>
              <a:spcAft>
                <a:spcPct val="0"/>
              </a:spcAft>
              <a:buFont typeface="Wingdings" charset="2"/>
              <a:buChar char="§"/>
            </a:pPr>
            <a:r>
              <a:rPr lang="en-US" altLang="en-US" sz="2800" b="1" dirty="0">
                <a:solidFill>
                  <a:prstClr val="black"/>
                </a:solidFill>
                <a:latin typeface="Calibri" charset="0"/>
              </a:rPr>
              <a:t>What possibilities lie ahead for you? </a:t>
            </a: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a:p>
            <a:pPr defTabSz="457200" eaLnBrk="0" fontAlgn="base" hangingPunct="0">
              <a:spcBef>
                <a:spcPct val="0"/>
              </a:spcBef>
              <a:spcAft>
                <a:spcPct val="0"/>
              </a:spcAft>
              <a:buFont typeface="Wingdings" charset="2"/>
              <a:buChar char="§"/>
            </a:pPr>
            <a:endParaRPr lang="en-US" altLang="en-US" sz="2800" dirty="0">
              <a:solidFill>
                <a:prstClr val="black"/>
              </a:solidFill>
              <a:latin typeface="Calibri" charset="0"/>
            </a:endParaRPr>
          </a:p>
        </p:txBody>
      </p:sp>
      <p:sp>
        <p:nvSpPr>
          <p:cNvPr id="5" name="TextBox 4"/>
          <p:cNvSpPr txBox="1"/>
          <p:nvPr/>
        </p:nvSpPr>
        <p:spPr>
          <a:xfrm>
            <a:off x="134140" y="965899"/>
            <a:ext cx="771021" cy="1015663"/>
          </a:xfrm>
          <a:prstGeom prst="rect">
            <a:avLst/>
          </a:prstGeom>
          <a:noFill/>
        </p:spPr>
        <p:txBody>
          <a:bodyPr>
            <a:spAutoFit/>
          </a:bodyPr>
          <a:lstStyle/>
          <a:p>
            <a:pPr defTabSz="457200" eaLnBrk="0" fontAlgn="base" hangingPunct="0">
              <a:spcBef>
                <a:spcPct val="0"/>
              </a:spcBef>
              <a:spcAft>
                <a:spcPct val="0"/>
              </a:spcAft>
              <a:defRPr/>
            </a:pPr>
            <a:r>
              <a:rPr lang="en-US" sz="60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5</a:t>
            </a:r>
          </a:p>
        </p:txBody>
      </p:sp>
    </p:spTree>
    <p:extLst>
      <p:ext uri="{BB962C8B-B14F-4D97-AF65-F5344CB8AC3E}">
        <p14:creationId xmlns:p14="http://schemas.microsoft.com/office/powerpoint/2010/main" val="2688727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tLang="en-US" b="1" u="sng" dirty="0">
                <a:ea typeface="MS PGothic" charset="-128"/>
              </a:rPr>
              <a:t>Overview</a:t>
            </a:r>
          </a:p>
        </p:txBody>
      </p:sp>
      <p:sp>
        <p:nvSpPr>
          <p:cNvPr id="43010" name="Content Placeholder 2"/>
          <p:cNvSpPr>
            <a:spLocks noGrp="1"/>
          </p:cNvSpPr>
          <p:nvPr>
            <p:ph idx="1"/>
          </p:nvPr>
        </p:nvSpPr>
        <p:spPr>
          <a:xfrm>
            <a:off x="457200" y="1600200"/>
            <a:ext cx="8483600" cy="5041900"/>
          </a:xfrm>
        </p:spPr>
        <p:txBody>
          <a:bodyPr/>
          <a:lstStyle/>
          <a:p>
            <a:pPr>
              <a:buFont typeface="Arial" panose="020B0604020202020204" pitchFamily="34" charset="0"/>
              <a:buChar char="•"/>
            </a:pPr>
            <a:r>
              <a:rPr lang="en-US" altLang="en-US" dirty="0">
                <a:ea typeface="MS PGothic" charset="-128"/>
              </a:rPr>
              <a:t>Introduction</a:t>
            </a:r>
          </a:p>
          <a:p>
            <a:pPr lvl="1">
              <a:buFont typeface="Arial" panose="020B0604020202020204" pitchFamily="34" charset="0"/>
              <a:buChar char="•"/>
            </a:pPr>
            <a:r>
              <a:rPr lang="en-US" altLang="en-US" dirty="0">
                <a:ea typeface="MS PGothic" charset="-128"/>
              </a:rPr>
              <a:t>Emerging adulthood (EA)</a:t>
            </a:r>
          </a:p>
          <a:p>
            <a:pPr>
              <a:buFont typeface="Arial" panose="020B0604020202020204" pitchFamily="34" charset="0"/>
              <a:buChar char="•"/>
            </a:pPr>
            <a:r>
              <a:rPr lang="en-US" altLang="en-US" dirty="0">
                <a:ea typeface="MS PGothic" charset="-128"/>
              </a:rPr>
              <a:t>The Five Features of EA</a:t>
            </a:r>
          </a:p>
          <a:p>
            <a:pPr>
              <a:buFont typeface="Arial" panose="020B0604020202020204" pitchFamily="34" charset="0"/>
              <a:buChar char="•"/>
            </a:pPr>
            <a:r>
              <a:rPr lang="en-US" altLang="en-US" b="1" dirty="0">
                <a:ea typeface="MS PGothic" charset="-128"/>
              </a:rPr>
              <a:t>International variations </a:t>
            </a:r>
          </a:p>
          <a:p>
            <a:pPr lvl="1">
              <a:buFont typeface="Arial" panose="020B0604020202020204" pitchFamily="34" charset="0"/>
              <a:buChar char="•"/>
            </a:pPr>
            <a:r>
              <a:rPr lang="en-US" altLang="en-US" b="1" dirty="0">
                <a:ea typeface="MS PGothic" charset="-128"/>
              </a:rPr>
              <a:t>EA in OECD countries: The advantages of affluence</a:t>
            </a:r>
          </a:p>
          <a:p>
            <a:pPr lvl="1">
              <a:buFont typeface="Arial" panose="020B0604020202020204" pitchFamily="34" charset="0"/>
              <a:buChar char="•"/>
            </a:pPr>
            <a:r>
              <a:rPr lang="en-US" altLang="en-US" b="1" dirty="0">
                <a:ea typeface="MS PGothic" charset="-128"/>
              </a:rPr>
              <a:t>EA in non-industrialized countries: low but rising</a:t>
            </a:r>
          </a:p>
          <a:p>
            <a:pPr>
              <a:buFont typeface="Arial" panose="020B0604020202020204" pitchFamily="34" charset="0"/>
              <a:buChar char="•"/>
            </a:pPr>
            <a:r>
              <a:rPr lang="en-US" altLang="en-US" dirty="0">
                <a:ea typeface="MS PGothic" charset="-128"/>
              </a:rPr>
              <a:t>Conclusion </a:t>
            </a:r>
          </a:p>
        </p:txBody>
      </p:sp>
    </p:spTree>
    <p:extLst>
      <p:ext uri="{BB962C8B-B14F-4D97-AF65-F5344CB8AC3E}">
        <p14:creationId xmlns:p14="http://schemas.microsoft.com/office/powerpoint/2010/main" val="170567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tLang="en-US" b="1" u="sng" dirty="0">
                <a:ea typeface="MS PGothic" charset="-128"/>
              </a:rPr>
              <a:t>International Variations</a:t>
            </a:r>
          </a:p>
        </p:txBody>
      </p:sp>
      <p:sp>
        <p:nvSpPr>
          <p:cNvPr id="45058" name="Content Placeholder 5"/>
          <p:cNvSpPr>
            <a:spLocks noGrp="1"/>
          </p:cNvSpPr>
          <p:nvPr>
            <p:ph sz="half" idx="1"/>
          </p:nvPr>
        </p:nvSpPr>
        <p:spPr>
          <a:xfrm>
            <a:off x="601663" y="5503863"/>
            <a:ext cx="8229600" cy="1852612"/>
          </a:xfrm>
        </p:spPr>
        <p:txBody>
          <a:bodyPr/>
          <a:lstStyle/>
          <a:p>
            <a:pPr marL="0" indent="0" algn="ctr">
              <a:buFont typeface="Arial" charset="0"/>
              <a:buNone/>
            </a:pPr>
            <a:r>
              <a:rPr lang="en-US" altLang="en-US" dirty="0">
                <a:ea typeface="MS PGothic" charset="-128"/>
              </a:rPr>
              <a:t>Distinctions are made between OECD countries &amp; non-industrialized countries. </a:t>
            </a:r>
          </a:p>
          <a:p>
            <a:pPr marL="0" indent="0">
              <a:buFont typeface="Arial" charset="0"/>
              <a:buNone/>
            </a:pPr>
            <a:endParaRPr lang="en-US" altLang="en-US" dirty="0">
              <a:ea typeface="MS PGothic" charset="-128"/>
            </a:endParaRPr>
          </a:p>
          <a:p>
            <a:pPr marL="0" indent="0">
              <a:buFont typeface="Arial" charset="0"/>
              <a:buNone/>
            </a:pPr>
            <a:endParaRPr lang="en-US" altLang="en-US" sz="3600" dirty="0">
              <a:ea typeface="MS PGothic" charset="-128"/>
            </a:endParaRPr>
          </a:p>
        </p:txBody>
      </p:sp>
      <p:pic>
        <p:nvPicPr>
          <p:cNvPr id="45059" name="Picture 1" descr="Screen Shot 2016-01-19 at 3.01.16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6575" y="1343025"/>
            <a:ext cx="5840413"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4870450" y="1343025"/>
            <a:ext cx="0" cy="42068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01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b="1" u="sng" dirty="0">
                <a:ea typeface="MS PGothic" charset="-128"/>
              </a:rPr>
              <a:t>OECD Countries</a:t>
            </a:r>
            <a:endParaRPr lang="en-US" altLang="en-US" dirty="0">
              <a:ea typeface="MS PGothic" charset="-128"/>
            </a:endParaRPr>
          </a:p>
        </p:txBody>
      </p:sp>
      <p:sp>
        <p:nvSpPr>
          <p:cNvPr id="43010" name="Content Placeholder 2"/>
          <p:cNvSpPr>
            <a:spLocks noGrp="1"/>
          </p:cNvSpPr>
          <p:nvPr>
            <p:ph sz="half" idx="1"/>
          </p:nvPr>
        </p:nvSpPr>
        <p:spPr>
          <a:xfrm>
            <a:off x="457200" y="1463676"/>
            <a:ext cx="4038600" cy="4525963"/>
          </a:xfrm>
        </p:spPr>
        <p:txBody>
          <a:bodyPr/>
          <a:lstStyle/>
          <a:p>
            <a:pPr marL="0" indent="0">
              <a:buNone/>
            </a:pPr>
            <a:r>
              <a:rPr lang="en-US" altLang="en-US" b="1" dirty="0">
                <a:ea typeface="MS PGothic" charset="-128"/>
              </a:rPr>
              <a:t>Tertiary education</a:t>
            </a:r>
          </a:p>
          <a:p>
            <a:pPr marL="0" indent="0">
              <a:buNone/>
            </a:pPr>
            <a:r>
              <a:rPr lang="en-US" altLang="en-US" b="1" dirty="0">
                <a:ea typeface="MS PGothic" charset="-128"/>
              </a:rPr>
              <a:t>Mean age of marriage &amp; parenthood</a:t>
            </a:r>
          </a:p>
          <a:p>
            <a:pPr lvl="1">
              <a:buFont typeface="Wingdings" charset="2"/>
              <a:buChar char="§"/>
            </a:pPr>
            <a:r>
              <a:rPr lang="en-US" altLang="en-US" dirty="0">
                <a:ea typeface="MS PGothic" charset="-128"/>
              </a:rPr>
              <a:t>Low or free costs</a:t>
            </a:r>
          </a:p>
          <a:p>
            <a:pPr lvl="1">
              <a:buFont typeface="Wingdings" charset="2"/>
              <a:buChar char="§"/>
            </a:pPr>
            <a:r>
              <a:rPr lang="en-US" altLang="en-US" dirty="0">
                <a:ea typeface="MS PGothic" charset="-128"/>
              </a:rPr>
              <a:t>Generous social welfare systems</a:t>
            </a:r>
          </a:p>
          <a:p>
            <a:pPr marL="0" indent="0">
              <a:buNone/>
            </a:pPr>
            <a:r>
              <a:rPr lang="en-US" altLang="en-US" b="1" dirty="0">
                <a:ea typeface="MS PGothic" charset="-128"/>
              </a:rPr>
              <a:t>Individualism vs. Collectivism</a:t>
            </a:r>
          </a:p>
          <a:p>
            <a:pPr lvl="1">
              <a:buFont typeface="Wingdings" charset="2"/>
              <a:buChar char="§"/>
            </a:pPr>
            <a:r>
              <a:rPr lang="en-US" altLang="en-US" dirty="0">
                <a:ea typeface="MS PGothic" charset="-128"/>
              </a:rPr>
              <a:t>Family influence </a:t>
            </a:r>
          </a:p>
          <a:p>
            <a:pPr lvl="1">
              <a:buFont typeface="Wingdings" charset="2"/>
              <a:buChar char="§"/>
            </a:pPr>
            <a:r>
              <a:rPr lang="en-US" altLang="en-US" dirty="0">
                <a:ea typeface="MS PGothic" charset="-128"/>
              </a:rPr>
              <a:t>Sexuality </a:t>
            </a:r>
          </a:p>
          <a:p>
            <a:pPr lvl="1">
              <a:buFont typeface="Wingdings" charset="2"/>
              <a:buChar char="§"/>
            </a:pPr>
            <a:endParaRPr lang="en-US" altLang="en-US" dirty="0">
              <a:ea typeface="MS PGothic" charset="-128"/>
            </a:endParaRPr>
          </a:p>
        </p:txBody>
      </p:sp>
      <p:pic>
        <p:nvPicPr>
          <p:cNvPr id="47107" name="Picture 6" descr="Screen Shot 2016-01-19 at 3.42.35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0"/>
            <a:ext cx="4215145" cy="280754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11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b="1" u="sng" dirty="0">
                <a:ea typeface="MS PGothic" charset="-128"/>
              </a:rPr>
              <a:t>Non-Industrialized Countries</a:t>
            </a:r>
            <a:endParaRPr lang="en-US" altLang="en-US" dirty="0">
              <a:ea typeface="MS PGothic" charset="-128"/>
            </a:endParaRPr>
          </a:p>
        </p:txBody>
      </p:sp>
      <p:sp>
        <p:nvSpPr>
          <p:cNvPr id="43010" name="Content Placeholder 2"/>
          <p:cNvSpPr>
            <a:spLocks noGrp="1"/>
          </p:cNvSpPr>
          <p:nvPr>
            <p:ph idx="1"/>
          </p:nvPr>
        </p:nvSpPr>
        <p:spPr>
          <a:xfrm>
            <a:off x="1993900" y="4859338"/>
            <a:ext cx="6692900" cy="1662545"/>
          </a:xfrm>
        </p:spPr>
        <p:txBody>
          <a:bodyPr/>
          <a:lstStyle/>
          <a:p>
            <a:pPr>
              <a:buFont typeface="Wingdings" charset="2"/>
              <a:buChar char="§"/>
            </a:pPr>
            <a:r>
              <a:rPr lang="en-US" altLang="en-US" dirty="0">
                <a:ea typeface="MS PGothic" charset="-128"/>
              </a:rPr>
              <a:t>Low but rising</a:t>
            </a:r>
          </a:p>
          <a:p>
            <a:pPr>
              <a:buFont typeface="Wingdings" charset="2"/>
              <a:buChar char="§"/>
            </a:pPr>
            <a:r>
              <a:rPr lang="en-US" altLang="en-US" dirty="0">
                <a:ea typeface="MS PGothic" charset="-128"/>
              </a:rPr>
              <a:t>Globalization &amp; economic development  </a:t>
            </a:r>
          </a:p>
          <a:p>
            <a:pPr lvl="1">
              <a:buFont typeface="Wingdings" charset="2"/>
              <a:buChar char="§"/>
            </a:pPr>
            <a:endParaRPr lang="en-US" altLang="en-US" dirty="0">
              <a:ea typeface="MS PGothic" charset="-128"/>
            </a:endParaRPr>
          </a:p>
        </p:txBody>
      </p:sp>
      <p:pic>
        <p:nvPicPr>
          <p:cNvPr id="49155" name="Picture 1" descr="Screen Shot 2016-01-19 at 3.43.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1417638"/>
            <a:ext cx="5156200" cy="34417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8897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b="1" u="sng" dirty="0">
                <a:solidFill>
                  <a:srgbClr val="00B0F0"/>
                </a:solidFill>
                <a:ea typeface="MS PGothic" charset="-128"/>
              </a:rPr>
              <a:t>Current Trends in EA</a:t>
            </a:r>
            <a:endParaRPr lang="en-US" altLang="en-US" u="sng" dirty="0">
              <a:ea typeface="MS PGothic" charset="-128"/>
            </a:endParaRPr>
          </a:p>
        </p:txBody>
      </p:sp>
      <p:sp>
        <p:nvSpPr>
          <p:cNvPr id="15" name="Content Placeholder 14"/>
          <p:cNvSpPr>
            <a:spLocks noGrp="1"/>
          </p:cNvSpPr>
          <p:nvPr>
            <p:ph idx="1"/>
          </p:nvPr>
        </p:nvSpPr>
        <p:spPr>
          <a:xfrm>
            <a:off x="457200" y="4922838"/>
            <a:ext cx="8229600" cy="1792287"/>
          </a:xfrm>
        </p:spPr>
        <p:txBody>
          <a:bodyPr/>
          <a:lstStyle/>
          <a:p>
            <a:pPr marL="0" indent="0">
              <a:buFont typeface="Arial" charset="0"/>
              <a:buNone/>
              <a:defRPr/>
            </a:pPr>
            <a:r>
              <a:rPr lang="en-US" sz="2000" b="1" dirty="0"/>
              <a:t>Directions</a:t>
            </a:r>
          </a:p>
          <a:p>
            <a:pPr marL="514350" indent="-514350">
              <a:buFont typeface="+mj-lt"/>
              <a:buAutoNum type="arabicPeriod"/>
              <a:defRPr/>
            </a:pPr>
            <a:r>
              <a:rPr lang="en-US" sz="2000" b="1" dirty="0"/>
              <a:t>Make small groups (3-4 students) </a:t>
            </a:r>
          </a:p>
          <a:p>
            <a:pPr marL="514350" indent="-514350">
              <a:buFont typeface="+mj-lt"/>
              <a:buAutoNum type="arabicPeriod"/>
              <a:defRPr/>
            </a:pPr>
            <a:r>
              <a:rPr lang="en-US" sz="2000" b="1" dirty="0"/>
              <a:t>Using the internet research for your assigned country</a:t>
            </a:r>
          </a:p>
          <a:p>
            <a:pPr marL="514350" indent="-514350">
              <a:buFont typeface="+mj-lt"/>
              <a:buAutoNum type="arabicPeriod"/>
              <a:defRPr/>
            </a:pPr>
            <a:r>
              <a:rPr lang="en-US" sz="2000" b="1" dirty="0"/>
              <a:t>Answer the questions on the handout (20 minutes)</a:t>
            </a:r>
          </a:p>
          <a:p>
            <a:pPr marL="514350" indent="-514350">
              <a:buFont typeface="+mj-lt"/>
              <a:buAutoNum type="arabicPeriod"/>
              <a:defRPr/>
            </a:pPr>
            <a:r>
              <a:rPr lang="en-US" sz="2000" b="1" dirty="0"/>
              <a:t>Share your answers with the class </a:t>
            </a:r>
          </a:p>
        </p:txBody>
      </p:sp>
      <p:graphicFrame>
        <p:nvGraphicFramePr>
          <p:cNvPr id="10" name="Diagram 9"/>
          <p:cNvGraphicFramePr/>
          <p:nvPr>
            <p:extLst>
              <p:ext uri="{D42A27DB-BD31-4B8C-83A1-F6EECF244321}">
                <p14:modId xmlns:p14="http://schemas.microsoft.com/office/powerpoint/2010/main" val="743195994"/>
              </p:ext>
            </p:extLst>
          </p:nvPr>
        </p:nvGraphicFramePr>
        <p:xfrm>
          <a:off x="457199" y="1312885"/>
          <a:ext cx="8354559" cy="337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814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b="1" u="sng" dirty="0">
                <a:ea typeface="MS PGothic" charset="-128"/>
              </a:rPr>
              <a:t>Learning Objectives</a:t>
            </a:r>
            <a:endParaRPr lang="en-US" altLang="en-US" dirty="0">
              <a:ea typeface="MS PGothic" charset="-128"/>
            </a:endParaRPr>
          </a:p>
        </p:txBody>
      </p:sp>
      <p:sp>
        <p:nvSpPr>
          <p:cNvPr id="16386" name="Content Placeholder 2"/>
          <p:cNvSpPr>
            <a:spLocks noGrp="1"/>
          </p:cNvSpPr>
          <p:nvPr>
            <p:ph idx="1"/>
          </p:nvPr>
        </p:nvSpPr>
        <p:spPr/>
        <p:txBody>
          <a:bodyPr/>
          <a:lstStyle/>
          <a:p>
            <a:pPr marL="571500" indent="-514350">
              <a:buFont typeface="Calibri" charset="0"/>
              <a:buAutoNum type="arabicPeriod"/>
            </a:pPr>
            <a:r>
              <a:rPr lang="en-US" altLang="en-US" dirty="0">
                <a:ea typeface="MS PGothic" charset="-128"/>
              </a:rPr>
              <a:t>Explain where, when, and why a new life stage of emerging adulthood appeared over the past half-century.</a:t>
            </a:r>
          </a:p>
          <a:p>
            <a:pPr marL="571500" indent="-514350">
              <a:buFont typeface="Calibri" charset="0"/>
              <a:buAutoNum type="arabicPeriod"/>
            </a:pPr>
            <a:r>
              <a:rPr lang="en-US" altLang="en-US" dirty="0">
                <a:ea typeface="MS PGothic" charset="-128"/>
              </a:rPr>
              <a:t>Identify the five features that distinguish emerging adulthood from other life stages.</a:t>
            </a:r>
          </a:p>
          <a:p>
            <a:pPr marL="571500" indent="-514350">
              <a:buFont typeface="Calibri" charset="0"/>
              <a:buAutoNum type="arabicPeriod"/>
            </a:pPr>
            <a:r>
              <a:rPr lang="en-US" altLang="en-US" dirty="0">
                <a:ea typeface="MS PGothic" charset="-128"/>
              </a:rPr>
              <a:t>Describe the variations in emerging adulthood in countries around the world.</a:t>
            </a:r>
          </a:p>
        </p:txBody>
      </p:sp>
    </p:spTree>
    <p:extLst>
      <p:ext uri="{BB962C8B-B14F-4D97-AF65-F5344CB8AC3E}">
        <p14:creationId xmlns:p14="http://schemas.microsoft.com/office/powerpoint/2010/main" val="63398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457200" y="1600200"/>
            <a:ext cx="4978400" cy="4525963"/>
          </a:xfrm>
        </p:spPr>
        <p:txBody>
          <a:bodyPr/>
          <a:lstStyle/>
          <a:p>
            <a:pPr marL="0" indent="0">
              <a:buNone/>
            </a:pPr>
            <a:r>
              <a:rPr lang="en-US" altLang="en-US" b="1" dirty="0">
                <a:ea typeface="MS PGothic" charset="-128"/>
              </a:rPr>
              <a:t>Do the current trends in EA, within the various countries researched, match the reported thoughts from the module? </a:t>
            </a:r>
          </a:p>
          <a:p>
            <a:pPr lvl="1"/>
            <a:endParaRPr lang="en-US" altLang="en-US" dirty="0">
              <a:ea typeface="MS PGothic" charset="-128"/>
            </a:endParaRPr>
          </a:p>
        </p:txBody>
      </p:sp>
      <p:sp>
        <p:nvSpPr>
          <p:cNvPr id="53250" name="Title 1"/>
          <p:cNvSpPr txBox="1">
            <a:spLocks/>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ct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defRPr>
            </a:lvl9pPr>
          </a:lstStyle>
          <a:p>
            <a:pPr algn="ctr" defTabSz="457200" eaLnBrk="0" fontAlgn="base" hangingPunct="0">
              <a:spcBef>
                <a:spcPct val="0"/>
              </a:spcBef>
              <a:spcAft>
                <a:spcPct val="0"/>
              </a:spcAft>
            </a:pPr>
            <a:r>
              <a:rPr lang="en-US" altLang="en-US" sz="4400" b="1" u="sng" dirty="0">
                <a:solidFill>
                  <a:srgbClr val="00B0F0"/>
                </a:solidFill>
                <a:latin typeface="Calibri" charset="0"/>
              </a:rPr>
              <a:t>Current Trends in EA</a:t>
            </a:r>
            <a:endParaRPr lang="en-US" altLang="en-US" sz="4400" u="sng" dirty="0">
              <a:solidFill>
                <a:prstClr val="black"/>
              </a:solidFill>
              <a:latin typeface="Calibri" charset="0"/>
            </a:endParaRPr>
          </a:p>
        </p:txBody>
      </p:sp>
      <p:pic>
        <p:nvPicPr>
          <p:cNvPr id="53251" name="Picture 2" descr="International Emerging Adulthood_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1570038"/>
            <a:ext cx="3251200" cy="4884738"/>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259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ltLang="en-US" b="1" u="sng" dirty="0">
                <a:ea typeface="MS PGothic" charset="-128"/>
              </a:rPr>
              <a:t>Overview</a:t>
            </a:r>
          </a:p>
        </p:txBody>
      </p:sp>
      <p:sp>
        <p:nvSpPr>
          <p:cNvPr id="55298" name="Content Placeholder 2"/>
          <p:cNvSpPr>
            <a:spLocks noGrp="1"/>
          </p:cNvSpPr>
          <p:nvPr>
            <p:ph idx="1"/>
          </p:nvPr>
        </p:nvSpPr>
        <p:spPr>
          <a:xfrm>
            <a:off x="457200" y="1600200"/>
            <a:ext cx="8483600" cy="5041900"/>
          </a:xfrm>
        </p:spPr>
        <p:txBody>
          <a:bodyPr/>
          <a:lstStyle/>
          <a:p>
            <a:pPr>
              <a:buFont typeface="Arial" panose="020B0604020202020204" pitchFamily="34" charset="0"/>
              <a:buChar char="•"/>
            </a:pPr>
            <a:r>
              <a:rPr lang="en-US" altLang="en-US" dirty="0">
                <a:ea typeface="MS PGothic" charset="-128"/>
              </a:rPr>
              <a:t>Introduction</a:t>
            </a:r>
          </a:p>
          <a:p>
            <a:pPr lvl="1">
              <a:buFont typeface="Arial" panose="020B0604020202020204" pitchFamily="34" charset="0"/>
              <a:buChar char="•"/>
            </a:pPr>
            <a:r>
              <a:rPr lang="en-US" altLang="en-US" dirty="0">
                <a:ea typeface="MS PGothic" charset="-128"/>
              </a:rPr>
              <a:t>Emerging adulthood (EA)</a:t>
            </a:r>
          </a:p>
          <a:p>
            <a:pPr>
              <a:buFont typeface="Arial" panose="020B0604020202020204" pitchFamily="34" charset="0"/>
              <a:buChar char="•"/>
            </a:pPr>
            <a:r>
              <a:rPr lang="en-US" altLang="en-US" dirty="0">
                <a:ea typeface="MS PGothic" charset="-128"/>
              </a:rPr>
              <a:t>The Five Features of EA</a:t>
            </a:r>
          </a:p>
          <a:p>
            <a:pPr>
              <a:buFont typeface="Arial" panose="020B0604020202020204" pitchFamily="34" charset="0"/>
              <a:buChar char="•"/>
            </a:pPr>
            <a:r>
              <a:rPr lang="en-US" altLang="en-US" dirty="0">
                <a:ea typeface="MS PGothic" charset="-128"/>
              </a:rPr>
              <a:t>International variations </a:t>
            </a:r>
          </a:p>
          <a:p>
            <a:pPr lvl="1">
              <a:buFont typeface="Arial" panose="020B0604020202020204" pitchFamily="34" charset="0"/>
              <a:buChar char="•"/>
            </a:pPr>
            <a:r>
              <a:rPr lang="en-US" altLang="en-US" dirty="0">
                <a:ea typeface="MS PGothic" charset="-128"/>
              </a:rPr>
              <a:t>EA in OECD countries: The advantages of affluence</a:t>
            </a:r>
          </a:p>
          <a:p>
            <a:pPr lvl="1">
              <a:buFont typeface="Arial" panose="020B0604020202020204" pitchFamily="34" charset="0"/>
              <a:buChar char="•"/>
            </a:pPr>
            <a:r>
              <a:rPr lang="en-US" altLang="en-US" dirty="0">
                <a:ea typeface="MS PGothic" charset="-128"/>
              </a:rPr>
              <a:t>EA in non-industrialized countries: low but rising</a:t>
            </a:r>
          </a:p>
          <a:p>
            <a:pPr>
              <a:buFont typeface="Arial" panose="020B0604020202020204" pitchFamily="34" charset="0"/>
              <a:buChar char="•"/>
            </a:pPr>
            <a:r>
              <a:rPr lang="en-US" altLang="en-US" b="1" dirty="0">
                <a:ea typeface="MS PGothic" charset="-128"/>
              </a:rPr>
              <a:t>Conclusion </a:t>
            </a:r>
          </a:p>
        </p:txBody>
      </p:sp>
    </p:spTree>
    <p:extLst>
      <p:ext uri="{BB962C8B-B14F-4D97-AF65-F5344CB8AC3E}">
        <p14:creationId xmlns:p14="http://schemas.microsoft.com/office/powerpoint/2010/main" val="255415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altLang="en-US" b="1" u="sng" dirty="0">
                <a:ea typeface="MS PGothic" charset="-128"/>
              </a:rPr>
              <a:t>Conclusion</a:t>
            </a:r>
          </a:p>
        </p:txBody>
      </p:sp>
      <p:graphicFrame>
        <p:nvGraphicFramePr>
          <p:cNvPr id="2" name="Content Placeholder 1"/>
          <p:cNvGraphicFramePr>
            <a:graphicFrameLocks noGrp="1"/>
          </p:cNvGraphicFramePr>
          <p:nvPr>
            <p:ph sz="half" idx="1"/>
          </p:nvPr>
        </p:nvGraphicFramePr>
        <p:xfrm>
          <a:off x="104746" y="1309404"/>
          <a:ext cx="8929598" cy="4399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487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644769" y="324580"/>
            <a:ext cx="7866185" cy="951402"/>
          </a:xfrm>
        </p:spPr>
        <p:txBody>
          <a:bodyPr/>
          <a:lstStyle/>
          <a:p>
            <a:r>
              <a:rPr lang="en-US" altLang="en-US" sz="3200" b="1" u="sng" dirty="0">
                <a:solidFill>
                  <a:srgbClr val="00B0F0"/>
                </a:solidFill>
                <a:ea typeface="MS PGothic" charset="-128"/>
              </a:rPr>
              <a:t>CAT: Student-Generated Test Questions</a:t>
            </a:r>
          </a:p>
        </p:txBody>
      </p:sp>
      <p:sp>
        <p:nvSpPr>
          <p:cNvPr id="59394" name="Content Placeholder 2"/>
          <p:cNvSpPr>
            <a:spLocks noGrp="1"/>
          </p:cNvSpPr>
          <p:nvPr>
            <p:ph idx="1"/>
          </p:nvPr>
        </p:nvSpPr>
        <p:spPr>
          <a:xfrm>
            <a:off x="457200" y="1768906"/>
            <a:ext cx="8229600" cy="4525963"/>
          </a:xfrm>
        </p:spPr>
        <p:txBody>
          <a:bodyPr/>
          <a:lstStyle/>
          <a:p>
            <a:pPr marL="0" indent="0">
              <a:buNone/>
            </a:pPr>
            <a:r>
              <a:rPr lang="en-US" altLang="en-US" b="1" dirty="0">
                <a:ea typeface="MS PGothic" charset="-128"/>
              </a:rPr>
              <a:t>Student Generated Test Questions:</a:t>
            </a:r>
          </a:p>
          <a:p>
            <a:pPr lvl="1">
              <a:buFont typeface="Wingdings" charset="2"/>
              <a:buChar char="§"/>
            </a:pPr>
            <a:r>
              <a:rPr lang="en-US" altLang="en-US" dirty="0">
                <a:ea typeface="MS PGothic" charset="-128"/>
              </a:rPr>
              <a:t>Write one multiple-choice question about EA. Answer the question and write a rationale for the question.</a:t>
            </a:r>
          </a:p>
          <a:p>
            <a:pPr lvl="1">
              <a:buFont typeface="Wingdings" charset="2"/>
              <a:buChar char="§"/>
            </a:pPr>
            <a:r>
              <a:rPr lang="en-US" altLang="en-US" dirty="0">
                <a:ea typeface="MS PGothic" charset="-128"/>
              </a:rPr>
              <a:t>Submit your work by the end of class.</a:t>
            </a:r>
          </a:p>
        </p:txBody>
      </p:sp>
      <p:pic>
        <p:nvPicPr>
          <p:cNvPr id="4" name="Picture 3"/>
          <p:cNvPicPr>
            <a:picLocks noChangeAspect="1"/>
          </p:cNvPicPr>
          <p:nvPr/>
        </p:nvPicPr>
        <p:blipFill>
          <a:blip r:embed="rId3"/>
          <a:stretch>
            <a:fillRect/>
          </a:stretch>
        </p:blipFill>
        <p:spPr>
          <a:xfrm>
            <a:off x="0" y="312333"/>
            <a:ext cx="1070915" cy="975896"/>
          </a:xfrm>
          <a:prstGeom prst="rect">
            <a:avLst/>
          </a:prstGeom>
        </p:spPr>
      </p:pic>
    </p:spTree>
    <p:extLst>
      <p:ext uri="{BB962C8B-B14F-4D97-AF65-F5344CB8AC3E}">
        <p14:creationId xmlns:p14="http://schemas.microsoft.com/office/powerpoint/2010/main" val="321748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A&amp;B</a:t>
            </a:r>
          </a:p>
        </p:txBody>
      </p:sp>
      <p:sp>
        <p:nvSpPr>
          <p:cNvPr id="3" name="Content Placeholder 2"/>
          <p:cNvSpPr>
            <a:spLocks noGrp="1"/>
          </p:cNvSpPr>
          <p:nvPr>
            <p:ph idx="1"/>
          </p:nvPr>
        </p:nvSpPr>
        <p:spPr/>
        <p:txBody>
          <a:bodyPr/>
          <a:lstStyle/>
          <a:p>
            <a:r>
              <a:rPr lang="en-US" dirty="0"/>
              <a:t>Student handouts for IDEA-8 and Current Trends in EA activities. Click icons to open.</a:t>
            </a:r>
          </a:p>
        </p:txBody>
      </p:sp>
      <p:graphicFrame>
        <p:nvGraphicFramePr>
          <p:cNvPr id="4" name="Object 3"/>
          <p:cNvGraphicFramePr>
            <a:graphicFrameLocks noChangeAspect="1"/>
          </p:cNvGraphicFramePr>
          <p:nvPr>
            <p:extLst>
              <p:ext uri="{D42A27DB-BD31-4B8C-83A1-F6EECF244321}">
                <p14:modId xmlns:p14="http://schemas.microsoft.com/office/powerpoint/2010/main" val="46008493"/>
              </p:ext>
            </p:extLst>
          </p:nvPr>
        </p:nvGraphicFramePr>
        <p:xfrm>
          <a:off x="4114800" y="3032125"/>
          <a:ext cx="914400" cy="792163"/>
        </p:xfrm>
        <a:graphic>
          <a:graphicData uri="http://schemas.openxmlformats.org/presentationml/2006/ole">
            <mc:AlternateContent xmlns:mc="http://schemas.openxmlformats.org/markup-compatibility/2006">
              <mc:Choice xmlns:v="urn:schemas-microsoft-com:vml" Requires="v">
                <p:oleObj spid="_x0000_s1033" name="Document" showAsIcon="1" r:id="rId3" imgW="914400" imgH="792360" progId="Word.Document.12">
                  <p:embed/>
                </p:oleObj>
              </mc:Choice>
              <mc:Fallback>
                <p:oleObj name="Document" showAsIcon="1" r:id="rId3" imgW="914400" imgH="792360" progId="Word.Document.12">
                  <p:embed/>
                  <p:pic>
                    <p:nvPicPr>
                      <p:cNvPr id="0" name=""/>
                      <p:cNvPicPr/>
                      <p:nvPr/>
                    </p:nvPicPr>
                    <p:blipFill>
                      <a:blip r:embed="rId4"/>
                      <a:stretch>
                        <a:fillRect/>
                      </a:stretch>
                    </p:blipFill>
                    <p:spPr>
                      <a:xfrm>
                        <a:off x="4114800" y="3032125"/>
                        <a:ext cx="914400" cy="7921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15302568"/>
              </p:ext>
            </p:extLst>
          </p:nvPr>
        </p:nvGraphicFramePr>
        <p:xfrm>
          <a:off x="4114800" y="4464050"/>
          <a:ext cx="914400" cy="792163"/>
        </p:xfrm>
        <a:graphic>
          <a:graphicData uri="http://schemas.openxmlformats.org/presentationml/2006/ole">
            <mc:AlternateContent xmlns:mc="http://schemas.openxmlformats.org/markup-compatibility/2006">
              <mc:Choice xmlns:v="urn:schemas-microsoft-com:vml" Requires="v">
                <p:oleObj spid="_x0000_s1034" name="Document" showAsIcon="1" r:id="rId5" imgW="914400" imgH="792360" progId="Word.Document.12">
                  <p:embed/>
                </p:oleObj>
              </mc:Choice>
              <mc:Fallback>
                <p:oleObj name="Document" showAsIcon="1" r:id="rId5" imgW="914400" imgH="792360" progId="Word.Document.12">
                  <p:embed/>
                  <p:pic>
                    <p:nvPicPr>
                      <p:cNvPr id="0" name=""/>
                      <p:cNvPicPr/>
                      <p:nvPr/>
                    </p:nvPicPr>
                    <p:blipFill>
                      <a:blip r:embed="rId6"/>
                      <a:stretch>
                        <a:fillRect/>
                      </a:stretch>
                    </p:blipFill>
                    <p:spPr>
                      <a:xfrm>
                        <a:off x="4114800" y="446405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934841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3586165"/>
        </p:xfrm>
        <a:graphic>
          <a:graphicData uri="http://schemas.openxmlformats.org/drawingml/2006/table">
            <a:tbl>
              <a:tblPr/>
              <a:tblGrid>
                <a:gridCol w="508912">
                  <a:extLst>
                    <a:ext uri="{9D8B030D-6E8A-4147-A177-3AD203B41FA5}">
                      <a16:colId xmlns:a16="http://schemas.microsoft.com/office/drawing/2014/main" val="20000"/>
                    </a:ext>
                  </a:extLst>
                </a:gridCol>
                <a:gridCol w="5663288">
                  <a:extLst>
                    <a:ext uri="{9D8B030D-6E8A-4147-A177-3AD203B41FA5}">
                      <a16:colId xmlns:a16="http://schemas.microsoft.com/office/drawing/2014/main" val="20001"/>
                    </a:ext>
                  </a:extLst>
                </a:gridCol>
              </a:tblGrid>
              <a:tr h="326015">
                <a:tc>
                  <a:txBody>
                    <a:bodyPr/>
                    <a:lstStyle/>
                    <a:p>
                      <a:pPr algn="l" fontAlgn="b"/>
                      <a:r>
                        <a:rPr lang="en-US" sz="900" b="0" i="0" u="none" strike="noStrike" dirty="0">
                          <a:solidFill>
                            <a:schemeClr val="tx1"/>
                          </a:solidFill>
                          <a:effectLst/>
                          <a:latin typeface="Calibri"/>
                        </a:rPr>
                        <a:t>Slide 1</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Young People karosieben </a:t>
                      </a:r>
                      <a:r>
                        <a:rPr lang="en-US" sz="900" b="0" i="0" u="none" strike="noStrike" baseline="0" dirty="0">
                          <a:solidFill>
                            <a:srgbClr val="00B050"/>
                          </a:solidFill>
                          <a:effectLst/>
                          <a:latin typeface="+mn-lt"/>
                        </a:rPr>
                        <a:t>https://pixabay.com/en/young-people-forward-uncertainty-737150/ https://creativecommons.org/publicdomain/zero/1.0/deed.en</a:t>
                      </a:r>
                    </a:p>
                  </a:txBody>
                  <a:tcPr marL="3493" marR="3493" marT="3492" marB="0" anchor="b">
                    <a:lnL>
                      <a:noFill/>
                    </a:lnL>
                    <a:lnR>
                      <a:noFill/>
                    </a:lnR>
                    <a:lnT>
                      <a:noFill/>
                    </a:lnT>
                    <a:lnB>
                      <a:noFill/>
                    </a:lnB>
                  </a:tcPr>
                </a:tc>
                <a:extLst>
                  <a:ext uri="{0D108BD9-81ED-4DB2-BD59-A6C34878D82A}">
                    <a16:rowId xmlns:a16="http://schemas.microsoft.com/office/drawing/2014/main" val="10000"/>
                  </a:ext>
                </a:extLst>
              </a:tr>
              <a:tr h="326015">
                <a:tc>
                  <a:txBody>
                    <a:bodyPr/>
                    <a:lstStyle/>
                    <a:p>
                      <a:pPr algn="l" fontAlgn="b"/>
                      <a:r>
                        <a:rPr lang="en-US" sz="900" b="0" i="0" u="none" strike="noStrike" dirty="0">
                          <a:solidFill>
                            <a:schemeClr val="tx1"/>
                          </a:solidFill>
                          <a:effectLst/>
                          <a:latin typeface="Calibri"/>
                        </a:rPr>
                        <a:t>Slide 3</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Photo Credit: Parisian Couple tiffany terry </a:t>
                      </a:r>
                      <a:r>
                        <a:rPr lang="en-US" sz="900" b="0" i="0" u="none" strike="noStrike" dirty="0">
                          <a:solidFill>
                            <a:srgbClr val="00B050"/>
                          </a:solidFill>
                          <a:effectLst/>
                          <a:latin typeface="+mn-lt"/>
                        </a:rPr>
                        <a:t>https://www.flickr.com/photos/35168673@N03/3727362530/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1"/>
                  </a:ext>
                </a:extLst>
              </a:tr>
              <a:tr h="326015">
                <a:tc>
                  <a:txBody>
                    <a:bodyPr/>
                    <a:lstStyle/>
                    <a:p>
                      <a:pPr algn="l" fontAlgn="b"/>
                      <a:r>
                        <a:rPr lang="en-US" sz="900" b="0" i="0" u="none" strike="noStrike" dirty="0">
                          <a:solidFill>
                            <a:schemeClr val="tx1"/>
                          </a:solidFill>
                          <a:effectLst/>
                          <a:latin typeface="Calibri"/>
                        </a:rPr>
                        <a:t>Slide 4</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Couple in living room smiling Richard foster </a:t>
                      </a:r>
                      <a:r>
                        <a:rPr lang="en-US" sz="900" b="0" i="0" u="none" strike="noStrike" dirty="0">
                          <a:solidFill>
                            <a:srgbClr val="00B050"/>
                          </a:solidFill>
                          <a:effectLst/>
                          <a:latin typeface="+mn-lt"/>
                        </a:rPr>
                        <a:t>https://www.flickr.com/photos/93963757@N05/8550837925 https://creativecommons.org/licenses/by-sa/2.0/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2"/>
                  </a:ext>
                </a:extLst>
              </a:tr>
              <a:tr h="326015">
                <a:tc>
                  <a:txBody>
                    <a:bodyPr/>
                    <a:lstStyle/>
                    <a:p>
                      <a:pPr algn="l" fontAlgn="b"/>
                      <a:r>
                        <a:rPr lang="en-US" sz="900" b="0" i="0" u="none" strike="noStrike" dirty="0">
                          <a:solidFill>
                            <a:schemeClr val="tx1"/>
                          </a:solidFill>
                          <a:effectLst/>
                          <a:latin typeface="Calibri"/>
                        </a:rPr>
                        <a:t>Slide 6</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5 Fs Rachel Kramer </a:t>
                      </a:r>
                      <a:r>
                        <a:rPr lang="en-US" sz="900" b="0" i="0" u="none" strike="noStrike" dirty="0">
                          <a:solidFill>
                            <a:srgbClr val="00B050"/>
                          </a:solidFill>
                          <a:effectLst/>
                          <a:latin typeface="+mn-lt"/>
                        </a:rPr>
                        <a:t>https://www.flickr.com/photos/26503922@N08/6281459192/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3"/>
                  </a:ext>
                </a:extLst>
              </a:tr>
              <a:tr h="326015">
                <a:tc>
                  <a:txBody>
                    <a:bodyPr/>
                    <a:lstStyle/>
                    <a:p>
                      <a:pPr algn="l" fontAlgn="b"/>
                      <a:r>
                        <a:rPr lang="en-US" sz="900" b="0" i="0" u="none" strike="noStrike" dirty="0">
                          <a:solidFill>
                            <a:schemeClr val="tx1"/>
                          </a:solidFill>
                          <a:effectLst/>
                          <a:latin typeface="Calibri"/>
                        </a:rPr>
                        <a:t>Slide 8</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a:t>
                      </a:r>
                      <a:r>
                        <a:rPr lang="en-US" sz="900" b="0" i="0" u="none" strike="noStrike" baseline="0" dirty="0">
                          <a:solidFill>
                            <a:schemeClr val="tx1"/>
                          </a:solidFill>
                          <a:effectLst/>
                          <a:latin typeface="+mn-lt"/>
                        </a:rPr>
                        <a:t> Credit: PO-untitledIMG_0415_09-04-13.jpg Armando Tura </a:t>
                      </a:r>
                      <a:r>
                        <a:rPr lang="en-US" sz="900" b="0" i="0" u="none" strike="noStrike" baseline="0" dirty="0">
                          <a:solidFill>
                            <a:srgbClr val="00B050"/>
                          </a:solidFill>
                          <a:effectLst/>
                          <a:latin typeface="+mn-lt"/>
                        </a:rPr>
                        <a:t>https://www.flickr.com/photos/98067729@N03/9696521127/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4"/>
                  </a:ext>
                </a:extLst>
              </a:tr>
              <a:tr h="326015">
                <a:tc>
                  <a:txBody>
                    <a:bodyPr/>
                    <a:lstStyle/>
                    <a:p>
                      <a:pPr algn="l" fontAlgn="b"/>
                      <a:r>
                        <a:rPr lang="en-US" sz="900" b="0" i="0" u="none" strike="noStrike" dirty="0">
                          <a:solidFill>
                            <a:schemeClr val="tx1"/>
                          </a:solidFill>
                          <a:effectLst/>
                          <a:latin typeface="Calibri"/>
                        </a:rPr>
                        <a:t>Slide 16</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a:t>
                      </a:r>
                      <a:r>
                        <a:rPr lang="en-US" sz="900" b="0" i="0" u="none" strike="noStrike" baseline="0" dirty="0">
                          <a:solidFill>
                            <a:schemeClr val="tx1"/>
                          </a:solidFill>
                          <a:effectLst/>
                          <a:latin typeface="Calibri"/>
                        </a:rPr>
                        <a:t> Credit: </a:t>
                      </a:r>
                      <a:r>
                        <a:rPr lang="en-US" sz="900" b="0" i="0" u="none" strike="noStrike" baseline="0" dirty="0" err="1">
                          <a:solidFill>
                            <a:schemeClr val="tx1"/>
                          </a:solidFill>
                          <a:effectLst/>
                          <a:latin typeface="Calibri"/>
                        </a:rPr>
                        <a:t>Noba</a:t>
                      </a:r>
                      <a:r>
                        <a:rPr lang="en-US" sz="900" b="0" i="0" u="none" strike="noStrike" baseline="0" dirty="0">
                          <a:solidFill>
                            <a:schemeClr val="tx1"/>
                          </a:solidFill>
                          <a:effectLst/>
                          <a:latin typeface="Calibri"/>
                        </a:rPr>
                        <a:t> Staff</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5"/>
                  </a:ext>
                </a:extLst>
              </a:tr>
              <a:tr h="326015">
                <a:tc>
                  <a:txBody>
                    <a:bodyPr/>
                    <a:lstStyle/>
                    <a:p>
                      <a:pPr algn="l" fontAlgn="b"/>
                      <a:r>
                        <a:rPr lang="en-US" sz="900" b="0" i="0" u="none" strike="noStrike" dirty="0">
                          <a:solidFill>
                            <a:schemeClr val="tx1"/>
                          </a:solidFill>
                          <a:effectLst/>
                          <a:latin typeface="Calibri"/>
                        </a:rPr>
                        <a:t>Slide 17</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Le </a:t>
                      </a:r>
                      <a:r>
                        <a:rPr lang="en-US" sz="900" b="0" i="0" u="none" strike="noStrike" dirty="0" err="1">
                          <a:solidFill>
                            <a:schemeClr val="tx1"/>
                          </a:solidFill>
                          <a:effectLst/>
                          <a:latin typeface="+mn-lt"/>
                        </a:rPr>
                        <a:t>Défilement</a:t>
                      </a:r>
                      <a:r>
                        <a:rPr lang="en-US" sz="900" b="0" i="0" u="none" strike="noStrike" dirty="0">
                          <a:solidFill>
                            <a:schemeClr val="tx1"/>
                          </a:solidFill>
                          <a:effectLst/>
                          <a:latin typeface="+mn-lt"/>
                        </a:rPr>
                        <a:t> du Temps Adrien Leguay </a:t>
                      </a:r>
                      <a:r>
                        <a:rPr lang="en-US" sz="900" b="0" i="0" u="none" strike="noStrike" dirty="0">
                          <a:solidFill>
                            <a:srgbClr val="00B050"/>
                          </a:solidFill>
                          <a:effectLst/>
                          <a:latin typeface="+mn-lt"/>
                        </a:rPr>
                        <a:t>https://www.flickr.com/photos/52783780@N03/8257932756/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6"/>
                  </a:ext>
                </a:extLst>
              </a:tr>
              <a:tr h="326015">
                <a:tc>
                  <a:txBody>
                    <a:bodyPr/>
                    <a:lstStyle/>
                    <a:p>
                      <a:pPr algn="l" fontAlgn="b"/>
                      <a:r>
                        <a:rPr lang="en-US" sz="900" b="0" i="0" u="none" strike="noStrike" dirty="0">
                          <a:solidFill>
                            <a:schemeClr val="tx1"/>
                          </a:solidFill>
                          <a:effectLst/>
                          <a:latin typeface="Calibri"/>
                        </a:rPr>
                        <a:t>Slide 18</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a:t>
                      </a:r>
                      <a:r>
                        <a:rPr lang="en-US" sz="900" b="0" i="0" u="none" strike="noStrike" dirty="0">
                          <a:solidFill>
                            <a:schemeClr val="tx1"/>
                          </a:solidFill>
                          <a:effectLst/>
                          <a:latin typeface="+mn-lt"/>
                        </a:rPr>
                        <a:t>: Han River Riders - Seoul, South Korea. Patrick Rodwell </a:t>
                      </a:r>
                      <a:r>
                        <a:rPr lang="en-US" sz="900" b="0" i="0" u="none" strike="noStrike" dirty="0">
                          <a:solidFill>
                            <a:srgbClr val="00B050"/>
                          </a:solidFill>
                          <a:effectLst/>
                          <a:latin typeface="+mn-lt"/>
                        </a:rPr>
                        <a:t>https://www.flickr.com/photos/patrickrodwell/4793955112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7"/>
                  </a:ext>
                </a:extLst>
              </a:tr>
              <a:tr h="326015">
                <a:tc>
                  <a:txBody>
                    <a:bodyPr/>
                    <a:lstStyle/>
                    <a:p>
                      <a:pPr algn="l" fontAlgn="b"/>
                      <a:r>
                        <a:rPr lang="en-US" sz="900" b="0" i="0" u="none" strike="noStrike" dirty="0">
                          <a:solidFill>
                            <a:schemeClr val="tx1"/>
                          </a:solidFill>
                          <a:effectLst/>
                          <a:latin typeface="Calibri"/>
                        </a:rPr>
                        <a:t>Slide 20</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2010-08-29be Exchange [</a:t>
                      </a:r>
                      <a:r>
                        <a:rPr lang="en-US" sz="900" b="0" i="0" u="none" strike="noStrike" dirty="0" err="1">
                          <a:solidFill>
                            <a:schemeClr val="tx1"/>
                          </a:solidFill>
                          <a:effectLst/>
                          <a:latin typeface="+mn-lt"/>
                        </a:rPr>
                        <a:t>Ananabanana</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https://www.flickr.com/photos/45358973@N04/7747363700/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8"/>
                  </a:ext>
                </a:extLst>
              </a:tr>
              <a:tr h="326015">
                <a:tc>
                  <a:txBody>
                    <a:bodyPr/>
                    <a:lstStyle/>
                    <a:p>
                      <a:pPr algn="l" fontAlgn="b"/>
                      <a:r>
                        <a:rPr lang="en-US" sz="900" b="0" i="0" u="none" strike="noStrike" dirty="0">
                          <a:solidFill>
                            <a:schemeClr val="tx1"/>
                          </a:solidFill>
                          <a:effectLst/>
                          <a:latin typeface="Calibri"/>
                        </a:rPr>
                        <a:t>Slide 22</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a:t>
                      </a:r>
                      <a:r>
                        <a:rPr lang="en-US" sz="900" b="0" i="0" u="none" strike="noStrike" baseline="0" dirty="0">
                          <a:solidFill>
                            <a:schemeClr val="tx1"/>
                          </a:solidFill>
                          <a:effectLst/>
                          <a:latin typeface="+mn-lt"/>
                        </a:rPr>
                        <a:t> </a:t>
                      </a:r>
                      <a:r>
                        <a:rPr lang="en-US" altLang="zh-TW" sz="900" b="0" i="0" u="none" strike="noStrike" baseline="0" dirty="0">
                          <a:solidFill>
                            <a:schemeClr val="tx1"/>
                          </a:solidFill>
                          <a:effectLst/>
                          <a:latin typeface="+mn-lt"/>
                        </a:rPr>
                        <a:t>[ </a:t>
                      </a:r>
                      <a:r>
                        <a:rPr lang="zh-TW" altLang="en-US" sz="900" b="0" i="0" u="none" strike="noStrike" baseline="0" dirty="0">
                          <a:solidFill>
                            <a:schemeClr val="tx1"/>
                          </a:solidFill>
                          <a:effectLst/>
                          <a:latin typeface="+mn-lt"/>
                        </a:rPr>
                        <a:t>發現。愛 </a:t>
                      </a:r>
                      <a:r>
                        <a:rPr lang="en-US" altLang="zh-TW" sz="900" b="0" i="0" u="none" strike="noStrike" baseline="0" dirty="0">
                          <a:solidFill>
                            <a:schemeClr val="tx1"/>
                          </a:solidFill>
                          <a:effectLst/>
                          <a:latin typeface="+mn-lt"/>
                        </a:rPr>
                        <a:t>]</a:t>
                      </a:r>
                      <a:r>
                        <a:rPr lang="zh-TW" altLang="en-US" sz="900" b="0" i="0" u="none" strike="noStrike" baseline="0" dirty="0">
                          <a:solidFill>
                            <a:schemeClr val="tx1"/>
                          </a:solidFill>
                          <a:effectLst/>
                          <a:latin typeface="+mn-lt"/>
                        </a:rPr>
                        <a:t>那一年花季的浪漫 </a:t>
                      </a:r>
                      <a:r>
                        <a:rPr lang="en-US" sz="900" b="0" i="0" u="none" strike="noStrike" baseline="0" dirty="0">
                          <a:solidFill>
                            <a:schemeClr val="tx1"/>
                          </a:solidFill>
                          <a:effectLst/>
                          <a:latin typeface="+mn-lt"/>
                        </a:rPr>
                        <a:t>dennis </a:t>
                      </a:r>
                      <a:r>
                        <a:rPr lang="en-US" sz="900" b="0" i="0" u="none" strike="noStrike" baseline="0" dirty="0">
                          <a:solidFill>
                            <a:srgbClr val="00B050"/>
                          </a:solidFill>
                          <a:effectLst/>
                          <a:latin typeface="+mn-lt"/>
                        </a:rPr>
                        <a:t>https://www.flickr.com/photos/8929029@N07/5116985045/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9"/>
                  </a:ext>
                </a:extLst>
              </a:tr>
              <a:tr h="326015">
                <a:tc>
                  <a:txBody>
                    <a:bodyPr/>
                    <a:lstStyle/>
                    <a:p>
                      <a:pPr algn="l" fontAlgn="b"/>
                      <a:r>
                        <a:rPr lang="en-US" sz="900" b="0" i="0" u="none" strike="noStrike" dirty="0">
                          <a:solidFill>
                            <a:schemeClr val="tx1"/>
                          </a:solidFill>
                          <a:effectLst/>
                          <a:latin typeface="Calibri"/>
                        </a:rPr>
                        <a:t>Slide 23</a:t>
                      </a:r>
                    </a:p>
                  </a:txBody>
                  <a:tcPr marL="3493" marR="3493" marT="3492" marB="0" anchor="b">
                    <a:lnL>
                      <a:noFill/>
                    </a:lnL>
                    <a:lnR>
                      <a:noFill/>
                    </a:lnR>
                    <a:lnT>
                      <a:noFill/>
                    </a:lnT>
                    <a:lnB>
                      <a:noFill/>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chemeClr val="tx1"/>
                          </a:solidFill>
                          <a:effectLst/>
                          <a:latin typeface="+mn-lt"/>
                        </a:rPr>
                        <a:t>Photo</a:t>
                      </a:r>
                      <a:r>
                        <a:rPr lang="en-US" sz="900" b="0" i="0" u="none" strike="noStrike" baseline="0" dirty="0">
                          <a:solidFill>
                            <a:schemeClr val="tx1"/>
                          </a:solidFill>
                          <a:effectLst/>
                          <a:latin typeface="+mn-lt"/>
                        </a:rPr>
                        <a:t> Credit: Photo Credit: Illustrated silhouette of a black cat nehtaeh79 </a:t>
                      </a:r>
                      <a:r>
                        <a:rPr lang="en-US" sz="900" b="0" i="0" u="none" strike="noStrike" baseline="0" dirty="0">
                          <a:solidFill>
                            <a:srgbClr val="00B050"/>
                          </a:solidFill>
                          <a:effectLst/>
                          <a:latin typeface="+mn-lt"/>
                        </a:rPr>
                        <a:t>http://www.freestockphotos.biz/stockphoto/16624 http://creativecommons.org/publicdomain/zero/1.0/</a:t>
                      </a:r>
                    </a:p>
                  </a:txBody>
                  <a:tcPr marL="3493" marR="3493" marT="3492" marB="0" anchor="b">
                    <a:lnL>
                      <a:noFill/>
                    </a:lnL>
                    <a:lnR>
                      <a:noFill/>
                    </a:lnR>
                    <a:lnT>
                      <a:noFill/>
                    </a:lnT>
                    <a:lnB>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3453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270162" y="87600"/>
            <a:ext cx="8229600" cy="1143000"/>
          </a:xfrm>
        </p:spPr>
        <p:txBody>
          <a:bodyPr/>
          <a:lstStyle/>
          <a:p>
            <a:pPr eaLnBrk="1" hangingPunct="1"/>
            <a:r>
              <a:rPr lang="en-US" altLang="en-US" b="1" u="sng" dirty="0">
                <a:solidFill>
                  <a:srgbClr val="00B0F0"/>
                </a:solidFill>
                <a:ea typeface="MS PGothic" charset="-128"/>
              </a:rPr>
              <a:t>Warm up Activity: Possible Selves</a:t>
            </a:r>
          </a:p>
        </p:txBody>
      </p:sp>
      <p:sp>
        <p:nvSpPr>
          <p:cNvPr id="3" name="Content Placeholder 2"/>
          <p:cNvSpPr>
            <a:spLocks noGrp="1"/>
          </p:cNvSpPr>
          <p:nvPr>
            <p:ph idx="1"/>
          </p:nvPr>
        </p:nvSpPr>
        <p:spPr>
          <a:xfrm>
            <a:off x="457200" y="1131264"/>
            <a:ext cx="8229600" cy="4525962"/>
          </a:xfrm>
        </p:spPr>
        <p:txBody>
          <a:bodyPr/>
          <a:lstStyle/>
          <a:p>
            <a:pPr marL="0" indent="0" eaLnBrk="1" hangingPunct="1">
              <a:buNone/>
            </a:pPr>
            <a:r>
              <a:rPr lang="en-US" altLang="en-US" sz="2800" b="1" dirty="0">
                <a:ea typeface="MS PGothic" charset="-128"/>
              </a:rPr>
              <a:t>Imagine you are 20 years old in the in the year 1960</a:t>
            </a:r>
          </a:p>
          <a:p>
            <a:pPr marL="0" indent="0" eaLnBrk="1" hangingPunct="1">
              <a:buNone/>
            </a:pPr>
            <a:r>
              <a:rPr lang="en-US" altLang="en-US" sz="2800" b="1" dirty="0">
                <a:ea typeface="MS PGothic" charset="-128"/>
              </a:rPr>
              <a:t>Consider the following questions:</a:t>
            </a:r>
          </a:p>
          <a:p>
            <a:pPr lvl="1" eaLnBrk="1" hangingPunct="1">
              <a:buFont typeface="Wingdings" charset="2"/>
              <a:buChar char="§"/>
            </a:pPr>
            <a:r>
              <a:rPr lang="en-US" altLang="en-US" sz="2400" dirty="0">
                <a:ea typeface="MS PGothic" charset="-128"/>
              </a:rPr>
              <a:t>Where do you think you live? </a:t>
            </a:r>
          </a:p>
          <a:p>
            <a:pPr lvl="1" eaLnBrk="1" hangingPunct="1">
              <a:buFont typeface="Wingdings" charset="2"/>
              <a:buChar char="§"/>
            </a:pPr>
            <a:r>
              <a:rPr lang="en-US" altLang="en-US" sz="2400" dirty="0">
                <a:ea typeface="MS PGothic" charset="-128"/>
              </a:rPr>
              <a:t>Where do your parents live? </a:t>
            </a:r>
          </a:p>
          <a:p>
            <a:pPr lvl="1" eaLnBrk="1" hangingPunct="1">
              <a:buFont typeface="Wingdings" charset="2"/>
              <a:buChar char="§"/>
            </a:pPr>
            <a:r>
              <a:rPr lang="en-US" altLang="en-US" sz="2400" dirty="0">
                <a:ea typeface="MS PGothic" charset="-128"/>
              </a:rPr>
              <a:t>Do you work or go to school?</a:t>
            </a:r>
          </a:p>
          <a:p>
            <a:pPr lvl="1" eaLnBrk="1" hangingPunct="1">
              <a:buFont typeface="Wingdings" charset="2"/>
              <a:buChar char="§"/>
            </a:pPr>
            <a:r>
              <a:rPr lang="en-US" altLang="en-US" sz="2400" dirty="0">
                <a:ea typeface="MS PGothic" charset="-128"/>
              </a:rPr>
              <a:t> Where do you work or go to school? </a:t>
            </a:r>
          </a:p>
          <a:p>
            <a:pPr lvl="1" eaLnBrk="1" hangingPunct="1">
              <a:buFont typeface="Wingdings" charset="2"/>
              <a:buChar char="§"/>
            </a:pPr>
            <a:r>
              <a:rPr lang="en-US" altLang="en-US" sz="2400" dirty="0">
                <a:ea typeface="MS PGothic" charset="-128"/>
              </a:rPr>
              <a:t>What issues are important to you? </a:t>
            </a:r>
          </a:p>
          <a:p>
            <a:pPr lvl="1" eaLnBrk="1" hangingPunct="1">
              <a:buFont typeface="Wingdings" charset="2"/>
              <a:buChar char="§"/>
            </a:pPr>
            <a:r>
              <a:rPr lang="en-US" altLang="en-US" sz="2400" dirty="0">
                <a:ea typeface="MS PGothic" charset="-128"/>
              </a:rPr>
              <a:t>Are you in a relationship or single? </a:t>
            </a:r>
          </a:p>
          <a:p>
            <a:pPr lvl="1" eaLnBrk="1" hangingPunct="1">
              <a:buFont typeface="Wingdings" charset="2"/>
              <a:buChar char="§"/>
            </a:pPr>
            <a:r>
              <a:rPr lang="en-US" altLang="en-US" sz="2400" dirty="0">
                <a:ea typeface="MS PGothic" charset="-128"/>
              </a:rPr>
              <a:t>Do you have children?                                                      </a:t>
            </a:r>
          </a:p>
          <a:p>
            <a:pPr lvl="1" eaLnBrk="1" hangingPunct="1">
              <a:buFont typeface="Arial" charset="0"/>
              <a:buNone/>
            </a:pPr>
            <a:endParaRPr lang="en-US" altLang="en-US" b="1" dirty="0">
              <a:ea typeface="MS PGothic" charset="-128"/>
            </a:endParaRPr>
          </a:p>
          <a:p>
            <a:pPr eaLnBrk="1" hangingPunct="1">
              <a:buFont typeface="Arial" charset="0"/>
              <a:buNone/>
            </a:pPr>
            <a:endParaRPr lang="en-US" altLang="en-US" b="1" dirty="0">
              <a:ea typeface="MS PGothic" charset="-128"/>
            </a:endParaRPr>
          </a:p>
        </p:txBody>
      </p:sp>
      <p:pic>
        <p:nvPicPr>
          <p:cNvPr id="2" name="Picture 1"/>
          <p:cNvPicPr>
            <a:picLocks noChangeAspect="1"/>
          </p:cNvPicPr>
          <p:nvPr/>
        </p:nvPicPr>
        <p:blipFill>
          <a:blip r:embed="rId3"/>
          <a:stretch>
            <a:fillRect/>
          </a:stretch>
        </p:blipFill>
        <p:spPr>
          <a:xfrm>
            <a:off x="6164317" y="1884074"/>
            <a:ext cx="2701774" cy="3528848"/>
          </a:xfrm>
          <a:prstGeom prst="rect">
            <a:avLst/>
          </a:prstGeom>
          <a:ln w="3175">
            <a:solidFill>
              <a:schemeClr val="tx1"/>
            </a:solidFill>
          </a:ln>
        </p:spPr>
      </p:pic>
    </p:spTree>
    <p:extLst>
      <p:ext uri="{BB962C8B-B14F-4D97-AF65-F5344CB8AC3E}">
        <p14:creationId xmlns:p14="http://schemas.microsoft.com/office/powerpoint/2010/main" val="2550353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50934"/>
            <a:ext cx="6754091" cy="4525962"/>
          </a:xfrm>
        </p:spPr>
        <p:txBody>
          <a:bodyPr/>
          <a:lstStyle/>
          <a:p>
            <a:pPr marL="0" indent="0" eaLnBrk="1" hangingPunct="1">
              <a:buNone/>
            </a:pPr>
            <a:r>
              <a:rPr lang="en-US" altLang="en-US" sz="2800" b="1" dirty="0">
                <a:ea typeface="MS PGothic" charset="-128"/>
              </a:rPr>
              <a:t>Reflect on your actual life at 20 years old </a:t>
            </a:r>
          </a:p>
          <a:p>
            <a:pPr marL="0" indent="0" eaLnBrk="1" hangingPunct="1">
              <a:buNone/>
            </a:pPr>
            <a:r>
              <a:rPr lang="en-US" altLang="en-US" sz="2800" b="1" dirty="0">
                <a:ea typeface="MS PGothic" charset="-128"/>
              </a:rPr>
              <a:t>Consider the following questions:</a:t>
            </a:r>
          </a:p>
          <a:p>
            <a:pPr lvl="1" eaLnBrk="1" hangingPunct="1">
              <a:buFont typeface="Wingdings" charset="2"/>
              <a:buChar char="§"/>
            </a:pPr>
            <a:r>
              <a:rPr lang="en-US" altLang="en-US" sz="2400" dirty="0">
                <a:ea typeface="MS PGothic" charset="-128"/>
              </a:rPr>
              <a:t>Where do you live? </a:t>
            </a:r>
          </a:p>
          <a:p>
            <a:pPr lvl="1" eaLnBrk="1" hangingPunct="1">
              <a:buFont typeface="Wingdings" charset="2"/>
              <a:buChar char="§"/>
            </a:pPr>
            <a:r>
              <a:rPr lang="en-US" altLang="en-US" sz="2400" dirty="0">
                <a:ea typeface="MS PGothic" charset="-128"/>
              </a:rPr>
              <a:t>Where do your parents live? </a:t>
            </a:r>
          </a:p>
          <a:p>
            <a:pPr lvl="1" eaLnBrk="1" hangingPunct="1">
              <a:buFont typeface="Wingdings" charset="2"/>
              <a:buChar char="§"/>
            </a:pPr>
            <a:r>
              <a:rPr lang="en-US" altLang="en-US" sz="2400" dirty="0">
                <a:ea typeface="MS PGothic" charset="-128"/>
              </a:rPr>
              <a:t>Do you work or go to school?</a:t>
            </a:r>
          </a:p>
          <a:p>
            <a:pPr lvl="1" eaLnBrk="1" hangingPunct="1">
              <a:buFont typeface="Wingdings" charset="2"/>
              <a:buChar char="§"/>
            </a:pPr>
            <a:r>
              <a:rPr lang="en-US" altLang="en-US" sz="2400" dirty="0">
                <a:ea typeface="MS PGothic" charset="-128"/>
              </a:rPr>
              <a:t>Where do you work or go to school? </a:t>
            </a:r>
          </a:p>
          <a:p>
            <a:pPr lvl="1" eaLnBrk="1" hangingPunct="1">
              <a:buFont typeface="Wingdings" charset="2"/>
              <a:buChar char="§"/>
            </a:pPr>
            <a:r>
              <a:rPr lang="en-US" altLang="en-US" sz="2400" dirty="0">
                <a:ea typeface="MS PGothic" charset="-128"/>
              </a:rPr>
              <a:t>What issues are important to you? </a:t>
            </a:r>
          </a:p>
          <a:p>
            <a:pPr lvl="1" eaLnBrk="1" hangingPunct="1">
              <a:buFont typeface="Wingdings" charset="2"/>
              <a:buChar char="§"/>
            </a:pPr>
            <a:r>
              <a:rPr lang="en-US" altLang="en-US" sz="2400" dirty="0">
                <a:ea typeface="MS PGothic" charset="-128"/>
              </a:rPr>
              <a:t>Are you in a relationship or single? </a:t>
            </a:r>
          </a:p>
          <a:p>
            <a:pPr lvl="1" eaLnBrk="1" hangingPunct="1">
              <a:buFont typeface="Wingdings" charset="2"/>
              <a:buChar char="§"/>
            </a:pPr>
            <a:r>
              <a:rPr lang="en-US" altLang="en-US" sz="2400" dirty="0">
                <a:ea typeface="MS PGothic" charset="-128"/>
              </a:rPr>
              <a:t>Do you have children?                                                      </a:t>
            </a:r>
          </a:p>
          <a:p>
            <a:pPr eaLnBrk="1" hangingPunct="1">
              <a:buFont typeface="Wingdings" charset="2"/>
              <a:buChar char="§"/>
            </a:pPr>
            <a:endParaRPr lang="en-US" altLang="en-US" b="1" dirty="0">
              <a:ea typeface="MS PGothic" charset="-128"/>
            </a:endParaRPr>
          </a:p>
          <a:p>
            <a:pPr lvl="1" eaLnBrk="1" hangingPunct="1">
              <a:buFont typeface="Arial" charset="0"/>
              <a:buNone/>
            </a:pPr>
            <a:endParaRPr lang="en-US" altLang="en-US" b="1" dirty="0">
              <a:ea typeface="MS PGothic" charset="-128"/>
            </a:endParaRPr>
          </a:p>
          <a:p>
            <a:pPr eaLnBrk="1" hangingPunct="1">
              <a:buFont typeface="Arial" charset="0"/>
              <a:buNone/>
            </a:pPr>
            <a:endParaRPr lang="en-US" altLang="en-US" b="1" dirty="0">
              <a:ea typeface="MS PGothic" charset="-128"/>
            </a:endParaRPr>
          </a:p>
        </p:txBody>
      </p:sp>
      <p:pic>
        <p:nvPicPr>
          <p:cNvPr id="2" name="Picture 1"/>
          <p:cNvPicPr>
            <a:picLocks noChangeAspect="1"/>
          </p:cNvPicPr>
          <p:nvPr/>
        </p:nvPicPr>
        <p:blipFill>
          <a:blip r:embed="rId3"/>
          <a:stretch>
            <a:fillRect/>
          </a:stretch>
        </p:blipFill>
        <p:spPr>
          <a:xfrm>
            <a:off x="6050539" y="1887678"/>
            <a:ext cx="2695575" cy="4038600"/>
          </a:xfrm>
          <a:prstGeom prst="rect">
            <a:avLst/>
          </a:prstGeom>
        </p:spPr>
      </p:pic>
      <p:sp>
        <p:nvSpPr>
          <p:cNvPr id="6" name="Title 1"/>
          <p:cNvSpPr txBox="1">
            <a:spLocks/>
          </p:cNvSpPr>
          <p:nvPr/>
        </p:nvSpPr>
        <p:spPr bwMode="auto">
          <a:xfrm>
            <a:off x="270162" y="87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a:lstStyle>
          <a:p>
            <a:pPr eaLnBrk="1" hangingPunct="1"/>
            <a:r>
              <a:rPr lang="en-US" altLang="en-US" b="1" u="sng">
                <a:solidFill>
                  <a:srgbClr val="00B0F0"/>
                </a:solidFill>
                <a:ea typeface="MS PGothic" charset="-128"/>
              </a:rPr>
              <a:t>Warm up Activity: Possible Selves</a:t>
            </a:r>
            <a:endParaRPr lang="en-US" altLang="en-US" b="1" u="sng" dirty="0">
              <a:solidFill>
                <a:srgbClr val="00B0F0"/>
              </a:solidFill>
              <a:ea typeface="MS PGothic" charset="-128"/>
            </a:endParaRPr>
          </a:p>
        </p:txBody>
      </p:sp>
    </p:spTree>
    <p:extLst>
      <p:ext uri="{BB962C8B-B14F-4D97-AF65-F5344CB8AC3E}">
        <p14:creationId xmlns:p14="http://schemas.microsoft.com/office/powerpoint/2010/main" val="2893749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b="1" u="sng" dirty="0">
                <a:ea typeface="MS PGothic" charset="-128"/>
              </a:rPr>
              <a:t>Overview</a:t>
            </a:r>
          </a:p>
        </p:txBody>
      </p:sp>
      <p:sp>
        <p:nvSpPr>
          <p:cNvPr id="22530" name="Content Placeholder 2"/>
          <p:cNvSpPr>
            <a:spLocks noGrp="1"/>
          </p:cNvSpPr>
          <p:nvPr>
            <p:ph idx="1"/>
          </p:nvPr>
        </p:nvSpPr>
        <p:spPr>
          <a:xfrm>
            <a:off x="457200" y="1600200"/>
            <a:ext cx="8229600" cy="5041900"/>
          </a:xfrm>
        </p:spPr>
        <p:txBody>
          <a:bodyPr/>
          <a:lstStyle/>
          <a:p>
            <a:pPr>
              <a:buFont typeface="Arial" panose="020B0604020202020204" pitchFamily="34" charset="0"/>
              <a:buChar char="•"/>
            </a:pPr>
            <a:r>
              <a:rPr lang="en-US" altLang="en-US" b="1" dirty="0">
                <a:ea typeface="MS PGothic" charset="-128"/>
              </a:rPr>
              <a:t>Introduction</a:t>
            </a:r>
          </a:p>
          <a:p>
            <a:pPr lvl="1">
              <a:buFont typeface="Arial" panose="020B0604020202020204" pitchFamily="34" charset="0"/>
              <a:buChar char="•"/>
            </a:pPr>
            <a:r>
              <a:rPr lang="en-US" altLang="en-US" b="1" dirty="0">
                <a:ea typeface="MS PGothic" charset="-128"/>
              </a:rPr>
              <a:t>Emerging adulthood (EA)</a:t>
            </a:r>
          </a:p>
          <a:p>
            <a:pPr>
              <a:buFont typeface="Arial" panose="020B0604020202020204" pitchFamily="34" charset="0"/>
              <a:buChar char="•"/>
            </a:pPr>
            <a:r>
              <a:rPr lang="en-US" altLang="en-US" dirty="0">
                <a:ea typeface="MS PGothic" charset="-128"/>
              </a:rPr>
              <a:t>The Five Features of EA</a:t>
            </a:r>
          </a:p>
          <a:p>
            <a:pPr>
              <a:buFont typeface="Arial" panose="020B0604020202020204" pitchFamily="34" charset="0"/>
              <a:buChar char="•"/>
            </a:pPr>
            <a:r>
              <a:rPr lang="en-US" altLang="en-US" dirty="0">
                <a:ea typeface="MS PGothic" charset="-128"/>
              </a:rPr>
              <a:t>International variations </a:t>
            </a:r>
          </a:p>
          <a:p>
            <a:pPr lvl="1">
              <a:buFont typeface="Arial" panose="020B0604020202020204" pitchFamily="34" charset="0"/>
              <a:buChar char="•"/>
            </a:pPr>
            <a:r>
              <a:rPr lang="en-US" altLang="en-US" dirty="0">
                <a:ea typeface="MS PGothic" charset="-128"/>
              </a:rPr>
              <a:t>EA in OECD countries: The advantages of affluence</a:t>
            </a:r>
          </a:p>
          <a:p>
            <a:pPr lvl="1">
              <a:buFont typeface="Arial" panose="020B0604020202020204" pitchFamily="34" charset="0"/>
              <a:buChar char="•"/>
            </a:pPr>
            <a:r>
              <a:rPr lang="en-US" altLang="en-US" dirty="0">
                <a:ea typeface="MS PGothic" charset="-128"/>
              </a:rPr>
              <a:t>EA in non-industrialized countries: low but rising</a:t>
            </a:r>
          </a:p>
          <a:p>
            <a:pPr>
              <a:buFont typeface="Arial" panose="020B0604020202020204" pitchFamily="34" charset="0"/>
              <a:buChar char="•"/>
            </a:pPr>
            <a:r>
              <a:rPr lang="en-US" altLang="en-US" dirty="0">
                <a:ea typeface="MS PGothic" charset="-128"/>
              </a:rPr>
              <a:t>Conclusion </a:t>
            </a:r>
          </a:p>
        </p:txBody>
      </p:sp>
    </p:spTree>
    <p:extLst>
      <p:ext uri="{BB962C8B-B14F-4D97-AF65-F5344CB8AC3E}">
        <p14:creationId xmlns:p14="http://schemas.microsoft.com/office/powerpoint/2010/main" val="9565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b="1" u="sng" dirty="0">
                <a:ea typeface="MS PGothic" charset="-128"/>
              </a:rPr>
              <a:t>What is Emerging Adulthood?</a:t>
            </a:r>
          </a:p>
        </p:txBody>
      </p:sp>
      <p:sp>
        <p:nvSpPr>
          <p:cNvPr id="24578" name="Content Placeholder 5"/>
          <p:cNvSpPr>
            <a:spLocks noGrp="1"/>
          </p:cNvSpPr>
          <p:nvPr>
            <p:ph sz="half" idx="1"/>
          </p:nvPr>
        </p:nvSpPr>
        <p:spPr>
          <a:xfrm>
            <a:off x="784225" y="4705350"/>
            <a:ext cx="8229600" cy="1852613"/>
          </a:xfrm>
        </p:spPr>
        <p:txBody>
          <a:bodyPr/>
          <a:lstStyle/>
          <a:p>
            <a:pPr marL="0" indent="0">
              <a:buFont typeface="Arial" charset="0"/>
              <a:buNone/>
            </a:pPr>
            <a:r>
              <a:rPr lang="en-US" altLang="en-US" dirty="0">
                <a:ea typeface="MS PGothic" charset="-128"/>
              </a:rPr>
              <a:t>Emerging adulthood (EA) is a new stage of the life span, roughly between the ages of 18 and 25 that has arose over the past half-century in industrialized countries. </a:t>
            </a:r>
          </a:p>
          <a:p>
            <a:pPr marL="0" indent="0">
              <a:buFont typeface="Arial" charset="0"/>
              <a:buNone/>
            </a:pPr>
            <a:endParaRPr lang="en-US" altLang="en-US" dirty="0">
              <a:ea typeface="MS PGothic" charset="-128"/>
            </a:endParaRPr>
          </a:p>
          <a:p>
            <a:pPr marL="0" indent="0">
              <a:buFont typeface="Arial" charset="0"/>
              <a:buNone/>
            </a:pPr>
            <a:endParaRPr lang="en-US" altLang="en-US" sz="3600" dirty="0">
              <a:ea typeface="MS PGothic" charset="-128"/>
            </a:endParaRPr>
          </a:p>
        </p:txBody>
      </p:sp>
      <p:pic>
        <p:nvPicPr>
          <p:cNvPr id="24579" name="Picture 3" descr="Emerging Adulthood_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4938" y="1417638"/>
            <a:ext cx="4216400" cy="31623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5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b="1" u="sng" dirty="0">
                <a:ea typeface="MS PGothic" charset="-128"/>
              </a:rPr>
              <a:t>Overview</a:t>
            </a:r>
          </a:p>
        </p:txBody>
      </p:sp>
      <p:sp>
        <p:nvSpPr>
          <p:cNvPr id="26626" name="Content Placeholder 2"/>
          <p:cNvSpPr>
            <a:spLocks noGrp="1"/>
          </p:cNvSpPr>
          <p:nvPr>
            <p:ph idx="1"/>
          </p:nvPr>
        </p:nvSpPr>
        <p:spPr>
          <a:xfrm>
            <a:off x="457200" y="1600200"/>
            <a:ext cx="8229600" cy="5041900"/>
          </a:xfrm>
        </p:spPr>
        <p:txBody>
          <a:bodyPr/>
          <a:lstStyle/>
          <a:p>
            <a:pPr>
              <a:buFont typeface="Arial" panose="020B0604020202020204" pitchFamily="34" charset="0"/>
              <a:buChar char="•"/>
            </a:pPr>
            <a:r>
              <a:rPr lang="en-US" altLang="en-US" dirty="0">
                <a:ea typeface="MS PGothic" charset="-128"/>
              </a:rPr>
              <a:t>Introduction</a:t>
            </a:r>
          </a:p>
          <a:p>
            <a:pPr lvl="1">
              <a:buFont typeface="Arial" panose="020B0604020202020204" pitchFamily="34" charset="0"/>
              <a:buChar char="•"/>
            </a:pPr>
            <a:r>
              <a:rPr lang="en-US" altLang="en-US" dirty="0">
                <a:ea typeface="MS PGothic" charset="-128"/>
              </a:rPr>
              <a:t>Emerging adulthood (EA)</a:t>
            </a:r>
          </a:p>
          <a:p>
            <a:pPr>
              <a:buFont typeface="Arial" panose="020B0604020202020204" pitchFamily="34" charset="0"/>
              <a:buChar char="•"/>
            </a:pPr>
            <a:r>
              <a:rPr lang="en-US" altLang="en-US" b="1" dirty="0">
                <a:ea typeface="MS PGothic" charset="-128"/>
              </a:rPr>
              <a:t>The Five Features of EA</a:t>
            </a:r>
          </a:p>
          <a:p>
            <a:pPr>
              <a:buFont typeface="Arial" panose="020B0604020202020204" pitchFamily="34" charset="0"/>
              <a:buChar char="•"/>
            </a:pPr>
            <a:r>
              <a:rPr lang="en-US" altLang="en-US" dirty="0">
                <a:ea typeface="MS PGothic" charset="-128"/>
              </a:rPr>
              <a:t>International variations </a:t>
            </a:r>
          </a:p>
          <a:p>
            <a:pPr lvl="1">
              <a:buFont typeface="Arial" panose="020B0604020202020204" pitchFamily="34" charset="0"/>
              <a:buChar char="•"/>
            </a:pPr>
            <a:r>
              <a:rPr lang="en-US" altLang="en-US" dirty="0">
                <a:ea typeface="MS PGothic" charset="-128"/>
              </a:rPr>
              <a:t>EA in OECD countries: The advantages of affluence</a:t>
            </a:r>
          </a:p>
          <a:p>
            <a:pPr lvl="1">
              <a:buFont typeface="Arial" panose="020B0604020202020204" pitchFamily="34" charset="0"/>
              <a:buChar char="•"/>
            </a:pPr>
            <a:r>
              <a:rPr lang="en-US" altLang="en-US" dirty="0">
                <a:ea typeface="MS PGothic" charset="-128"/>
              </a:rPr>
              <a:t>EA in non-industrialized countries: low but rising</a:t>
            </a:r>
          </a:p>
          <a:p>
            <a:pPr>
              <a:buFont typeface="Arial" panose="020B0604020202020204" pitchFamily="34" charset="0"/>
              <a:buChar char="•"/>
            </a:pPr>
            <a:r>
              <a:rPr lang="en-US" altLang="en-US" dirty="0">
                <a:ea typeface="MS PGothic" charset="-128"/>
              </a:rPr>
              <a:t>Conclusion </a:t>
            </a:r>
          </a:p>
        </p:txBody>
      </p:sp>
    </p:spTree>
    <p:extLst>
      <p:ext uri="{BB962C8B-B14F-4D97-AF65-F5344CB8AC3E}">
        <p14:creationId xmlns:p14="http://schemas.microsoft.com/office/powerpoint/2010/main" val="2611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400050"/>
            <a:ext cx="8229600" cy="1143000"/>
          </a:xfrm>
        </p:spPr>
        <p:txBody>
          <a:bodyPr/>
          <a:lstStyle/>
          <a:p>
            <a:pPr eaLnBrk="1" hangingPunct="1"/>
            <a:r>
              <a:rPr lang="en-US" altLang="en-US" b="1" u="sng" dirty="0">
                <a:solidFill>
                  <a:srgbClr val="00B0F0"/>
                </a:solidFill>
                <a:ea typeface="MS PGothic" charset="-128"/>
              </a:rPr>
              <a:t>Inventory of Dimensions of </a:t>
            </a:r>
            <a:br>
              <a:rPr lang="en-US" altLang="en-US" b="1" u="sng" dirty="0">
                <a:solidFill>
                  <a:srgbClr val="00B0F0"/>
                </a:solidFill>
                <a:ea typeface="MS PGothic" charset="-128"/>
              </a:rPr>
            </a:br>
            <a:r>
              <a:rPr lang="en-US" altLang="en-US" b="1" u="sng" dirty="0">
                <a:solidFill>
                  <a:srgbClr val="00B0F0"/>
                </a:solidFill>
                <a:ea typeface="MS PGothic" charset="-128"/>
              </a:rPr>
              <a:t>EA Scale IDEA-8</a:t>
            </a:r>
          </a:p>
        </p:txBody>
      </p:sp>
      <p:sp>
        <p:nvSpPr>
          <p:cNvPr id="3" name="Content Placeholder 2"/>
          <p:cNvSpPr>
            <a:spLocks noGrp="1"/>
          </p:cNvSpPr>
          <p:nvPr>
            <p:ph idx="1"/>
          </p:nvPr>
        </p:nvSpPr>
        <p:spPr>
          <a:xfrm>
            <a:off x="2262457" y="5290885"/>
            <a:ext cx="5029200" cy="655390"/>
          </a:xfrm>
        </p:spPr>
        <p:txBody>
          <a:bodyPr/>
          <a:lstStyle/>
          <a:p>
            <a:pPr marL="0" indent="0" eaLnBrk="1" hangingPunct="1">
              <a:buNone/>
            </a:pPr>
            <a:r>
              <a:rPr lang="en-US" altLang="en-US" sz="3600" b="1" dirty="0">
                <a:ea typeface="MS PGothic" charset="-128"/>
              </a:rPr>
              <a:t>Complete the inventory </a:t>
            </a:r>
          </a:p>
          <a:p>
            <a:pPr eaLnBrk="1" hangingPunct="1">
              <a:buFont typeface="Arial" charset="0"/>
              <a:buNone/>
            </a:pPr>
            <a:endParaRPr lang="en-US" altLang="en-US" b="1" dirty="0">
              <a:ea typeface="MS PGothic" charset="-128"/>
            </a:endParaRPr>
          </a:p>
        </p:txBody>
      </p:sp>
      <p:pic>
        <p:nvPicPr>
          <p:cNvPr id="28675" name="Picture 3" descr="Young Adults_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868" y="1917692"/>
            <a:ext cx="4894263" cy="32639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265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274638"/>
            <a:ext cx="8229600" cy="1325562"/>
          </a:xfrm>
        </p:spPr>
        <p:txBody>
          <a:bodyPr/>
          <a:lstStyle/>
          <a:p>
            <a:pPr eaLnBrk="1" hangingPunct="1"/>
            <a:r>
              <a:rPr lang="en-US" altLang="en-US" b="1" u="sng" dirty="0">
                <a:ea typeface="MS PGothic" charset="-128"/>
              </a:rPr>
              <a:t>The Five Features of EA</a:t>
            </a:r>
          </a:p>
        </p:txBody>
      </p:sp>
      <p:graphicFrame>
        <p:nvGraphicFramePr>
          <p:cNvPr id="2" name="Content Placeholder 1"/>
          <p:cNvGraphicFramePr>
            <a:graphicFrameLocks noGrp="1"/>
          </p:cNvGraphicFramePr>
          <p:nvPr>
            <p:ph sz="half" idx="1"/>
          </p:nvPr>
        </p:nvGraphicFramePr>
        <p:xfrm>
          <a:off x="457200" y="1600200"/>
          <a:ext cx="8229600" cy="4729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1854899"/>
            <a:ext cx="577060" cy="646331"/>
          </a:xfrm>
          <a:prstGeom prst="rect">
            <a:avLst/>
          </a:prstGeom>
          <a:noFill/>
        </p:spPr>
        <p:txBody>
          <a:bodyPr>
            <a:spAutoFit/>
          </a:bodyPr>
          <a:lstStyle/>
          <a:p>
            <a:pPr defTabSz="457200" eaLnBrk="0" fontAlgn="base" hangingPunct="0">
              <a:spcBef>
                <a:spcPct val="0"/>
              </a:spcBef>
              <a:spcAft>
                <a:spcPct val="0"/>
              </a:spcAft>
              <a:defRPr/>
            </a:pPr>
            <a:r>
              <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1</a:t>
            </a:r>
          </a:p>
        </p:txBody>
      </p:sp>
      <p:sp>
        <p:nvSpPr>
          <p:cNvPr id="5" name="TextBox 4"/>
          <p:cNvSpPr txBox="1"/>
          <p:nvPr/>
        </p:nvSpPr>
        <p:spPr>
          <a:xfrm>
            <a:off x="0" y="2794699"/>
            <a:ext cx="577060" cy="646331"/>
          </a:xfrm>
          <a:prstGeom prst="rect">
            <a:avLst/>
          </a:prstGeom>
          <a:noFill/>
        </p:spPr>
        <p:txBody>
          <a:bodyPr>
            <a:spAutoFit/>
          </a:bodyPr>
          <a:lstStyle/>
          <a:p>
            <a:pPr defTabSz="457200" eaLnBrk="0" fontAlgn="base" hangingPunct="0">
              <a:spcBef>
                <a:spcPct val="0"/>
              </a:spcBef>
              <a:spcAft>
                <a:spcPct val="0"/>
              </a:spcAft>
              <a:defRPr/>
            </a:pPr>
            <a:r>
              <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2</a:t>
            </a:r>
          </a:p>
        </p:txBody>
      </p:sp>
      <p:sp>
        <p:nvSpPr>
          <p:cNvPr id="6" name="TextBox 5"/>
          <p:cNvSpPr txBox="1"/>
          <p:nvPr/>
        </p:nvSpPr>
        <p:spPr>
          <a:xfrm>
            <a:off x="-19840" y="3734499"/>
            <a:ext cx="577060" cy="646331"/>
          </a:xfrm>
          <a:prstGeom prst="rect">
            <a:avLst/>
          </a:prstGeom>
          <a:noFill/>
        </p:spPr>
        <p:txBody>
          <a:bodyPr>
            <a:spAutoFit/>
          </a:bodyPr>
          <a:lstStyle/>
          <a:p>
            <a:pPr defTabSz="457200" eaLnBrk="0" fontAlgn="base" hangingPunct="0">
              <a:spcBef>
                <a:spcPct val="0"/>
              </a:spcBef>
              <a:spcAft>
                <a:spcPct val="0"/>
              </a:spcAft>
              <a:defRPr/>
            </a:pPr>
            <a:r>
              <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3</a:t>
            </a:r>
          </a:p>
        </p:txBody>
      </p:sp>
      <p:sp>
        <p:nvSpPr>
          <p:cNvPr id="7" name="TextBox 6"/>
          <p:cNvSpPr txBox="1"/>
          <p:nvPr/>
        </p:nvSpPr>
        <p:spPr>
          <a:xfrm>
            <a:off x="-19840" y="4712399"/>
            <a:ext cx="577060" cy="646331"/>
          </a:xfrm>
          <a:prstGeom prst="rect">
            <a:avLst/>
          </a:prstGeom>
          <a:noFill/>
        </p:spPr>
        <p:txBody>
          <a:bodyPr>
            <a:spAutoFit/>
          </a:bodyPr>
          <a:lstStyle/>
          <a:p>
            <a:pPr defTabSz="457200" eaLnBrk="0" fontAlgn="base" hangingPunct="0">
              <a:spcBef>
                <a:spcPct val="0"/>
              </a:spcBef>
              <a:spcAft>
                <a:spcPct val="0"/>
              </a:spcAft>
              <a:defRPr/>
            </a:pPr>
            <a:r>
              <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4</a:t>
            </a:r>
          </a:p>
        </p:txBody>
      </p:sp>
      <p:sp>
        <p:nvSpPr>
          <p:cNvPr id="8" name="TextBox 7"/>
          <p:cNvSpPr txBox="1"/>
          <p:nvPr/>
        </p:nvSpPr>
        <p:spPr>
          <a:xfrm>
            <a:off x="-19840" y="5683330"/>
            <a:ext cx="577060" cy="646331"/>
          </a:xfrm>
          <a:prstGeom prst="rect">
            <a:avLst/>
          </a:prstGeom>
          <a:noFill/>
        </p:spPr>
        <p:txBody>
          <a:bodyPr>
            <a:spAutoFit/>
          </a:bodyPr>
          <a:lstStyle/>
          <a:p>
            <a:pPr defTabSz="457200" eaLnBrk="0" fontAlgn="base" hangingPunct="0">
              <a:spcBef>
                <a:spcPct val="0"/>
              </a:spcBef>
              <a:spcAft>
                <a:spcPct val="0"/>
              </a:spcAft>
              <a:defRPr/>
            </a:pPr>
            <a:r>
              <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charset="0"/>
                <a:ea typeface="MS PGothic" charset="0"/>
                <a:cs typeface="MS PGothic" charset="0"/>
              </a:rPr>
              <a:t>5</a:t>
            </a:r>
          </a:p>
        </p:txBody>
      </p:sp>
    </p:spTree>
    <p:extLst>
      <p:ext uri="{BB962C8B-B14F-4D97-AF65-F5344CB8AC3E}">
        <p14:creationId xmlns:p14="http://schemas.microsoft.com/office/powerpoint/2010/main" val="29422651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ABAFDF00-1821-4E7B-BA1F-B79ED18B845C}"/>
</file>

<file path=customXml/itemProps2.xml><?xml version="1.0" encoding="utf-8"?>
<ds:datastoreItem xmlns:ds="http://schemas.openxmlformats.org/officeDocument/2006/customXml" ds:itemID="{F3C5EB6C-DF57-47F7-A17A-963E58055001}"/>
</file>

<file path=customXml/itemProps3.xml><?xml version="1.0" encoding="utf-8"?>
<ds:datastoreItem xmlns:ds="http://schemas.openxmlformats.org/officeDocument/2006/customXml" ds:itemID="{2AB7CA04-E870-41A8-AE79-52CB3A0F356E}"/>
</file>

<file path=docProps/app.xml><?xml version="1.0" encoding="utf-8"?>
<Properties xmlns="http://schemas.openxmlformats.org/officeDocument/2006/extended-properties" xmlns:vt="http://schemas.openxmlformats.org/officeDocument/2006/docPropsVTypes">
  <Template>Office Theme</Template>
  <TotalTime>26</TotalTime>
  <Words>4615</Words>
  <Application>Microsoft Office PowerPoint</Application>
  <PresentationFormat>On-screen Show (4:3)</PresentationFormat>
  <Paragraphs>397</Paragraphs>
  <Slides>25</Slides>
  <Notes>24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Calibri Light</vt:lpstr>
      <vt:lpstr>Times New Roman</vt:lpstr>
      <vt:lpstr>Wingdings</vt:lpstr>
      <vt:lpstr>Office Theme</vt:lpstr>
      <vt:lpstr>1_Office Theme</vt:lpstr>
      <vt:lpstr>Document</vt:lpstr>
      <vt:lpstr>Emerging Adulthood </vt:lpstr>
      <vt:lpstr>Learning Objectives</vt:lpstr>
      <vt:lpstr>Warm up Activity: Possible Selves</vt:lpstr>
      <vt:lpstr>PowerPoint Presentation</vt:lpstr>
      <vt:lpstr>Overview</vt:lpstr>
      <vt:lpstr>What is Emerging Adulthood?</vt:lpstr>
      <vt:lpstr>Overview</vt:lpstr>
      <vt:lpstr>Inventory of Dimensions of  EA Scale IDEA-8</vt:lpstr>
      <vt:lpstr>The Five Features of EA</vt:lpstr>
      <vt:lpstr>The Five Features of EA</vt:lpstr>
      <vt:lpstr>The Five Features of EA</vt:lpstr>
      <vt:lpstr>The Five Features of EA</vt:lpstr>
      <vt:lpstr>The Five Features of EA</vt:lpstr>
      <vt:lpstr>The Five Features of EA</vt:lpstr>
      <vt:lpstr>Overview</vt:lpstr>
      <vt:lpstr>International Variations</vt:lpstr>
      <vt:lpstr>OECD Countries</vt:lpstr>
      <vt:lpstr>Non-Industrialized Countries</vt:lpstr>
      <vt:lpstr>Current Trends in EA</vt:lpstr>
      <vt:lpstr>PowerPoint Presentation</vt:lpstr>
      <vt:lpstr>Overview</vt:lpstr>
      <vt:lpstr>Conclusion</vt:lpstr>
      <vt:lpstr>CAT: Student-Generated Test Questions</vt:lpstr>
      <vt:lpstr>Appendix A&amp;B</vt:lpstr>
      <vt:lpstr>Photo Attribution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Adulthood </dc:title>
  <dc:creator>Noba Psychology</dc:creator>
  <cp:revision>5</cp:revision>
  <dcterms:created xsi:type="dcterms:W3CDTF">2016-08-30T19:00:19Z</dcterms:created>
  <dcterms:modified xsi:type="dcterms:W3CDTF">2020-05-30T18:30:40Z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