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7.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4.xml" ContentType="application/vnd.openxmlformats-officedocument.presentationml.slideMaster+xml"/>
  <Override PartName="/ppt/notesSlides/notesSlide10.xml" ContentType="application/vnd.openxmlformats-officedocument.presentationml.notesSlide+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9.xml" ContentType="application/vnd.openxmlformats-officedocument.presentationml.notesSlide+xml"/>
  <Override PartName="/ppt/slideLayouts/slideLayout2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28.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84" r:id="rId2"/>
    <p:sldMasterId id="2147483672" r:id="rId3"/>
    <p:sldMasterId id="2147483660" r:id="rId4"/>
  </p:sldMasterIdLst>
  <p:notesMasterIdLst>
    <p:notesMasterId r:id="rId22"/>
  </p:notesMasterIdLst>
  <p:handoutMasterIdLst>
    <p:handoutMasterId r:id="rId23"/>
  </p:handoutMasterIdLst>
  <p:sldIdLst>
    <p:sldId id="257" r:id="rId5"/>
    <p:sldId id="258" r:id="rId6"/>
    <p:sldId id="259" r:id="rId7"/>
    <p:sldId id="260" r:id="rId8"/>
    <p:sldId id="261" r:id="rId9"/>
    <p:sldId id="277" r:id="rId10"/>
    <p:sldId id="278" r:id="rId11"/>
    <p:sldId id="279" r:id="rId12"/>
    <p:sldId id="275" r:id="rId13"/>
    <p:sldId id="264" r:id="rId14"/>
    <p:sldId id="288" r:id="rId15"/>
    <p:sldId id="281" r:id="rId16"/>
    <p:sldId id="287" r:id="rId17"/>
    <p:sldId id="276" r:id="rId18"/>
    <p:sldId id="268"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a Psychology" initials="NOBA" lastIdx="3" clrIdx="0">
    <p:extLst>
      <p:ext uri="{19B8F6BF-5375-455C-9EA6-DF929625EA0E}">
        <p15:presenceInfo xmlns:p15="http://schemas.microsoft.com/office/powerpoint/2012/main" userId="Noba Psychology" providerId="None"/>
      </p:ext>
    </p:extLst>
  </p:cmAuthor>
  <p:cmAuthor id="2" name="Nadezda Lyubchik" initials="NL" lastIdx="1" clrIdx="1">
    <p:extLst>
      <p:ext uri="{19B8F6BF-5375-455C-9EA6-DF929625EA0E}">
        <p15:presenceInfo xmlns:p15="http://schemas.microsoft.com/office/powerpoint/2012/main" userId="bddfbc346a0ab4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2119" autoAdjust="0"/>
  </p:normalViewPr>
  <p:slideViewPr>
    <p:cSldViewPr>
      <p:cViewPr varScale="1">
        <p:scale>
          <a:sx n="30" d="100"/>
          <a:sy n="30" d="100"/>
        </p:scale>
        <p:origin x="2556" y="54"/>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3067"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B5C105-E9EE-4FC3-B772-C4367ED85107}" type="datetimeFigureOut">
              <a:rPr lang="en-US" smtClean="0"/>
              <a:t>12/22/2016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605C29-7845-4EE1-868D-7CC45AE52699}" type="slidenum">
              <a:rPr lang="en-US" smtClean="0"/>
              <a:t>‹#›</a:t>
            </a:fld>
            <a:endParaRPr lang="en-US"/>
          </a:p>
        </p:txBody>
      </p:sp>
    </p:spTree>
    <p:extLst>
      <p:ext uri="{BB962C8B-B14F-4D97-AF65-F5344CB8AC3E}">
        <p14:creationId xmlns:p14="http://schemas.microsoft.com/office/powerpoint/2010/main" val="995247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F2E88B-F3AC-4D85-8538-8F2DC162F180}" type="datetimeFigureOut">
              <a:rPr lang="en-US" smtClean="0"/>
              <a:pPr/>
              <a:t>12/22/2016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461F7-73C3-4AFB-8FC8-9C1FD73D930C}" type="slidenum">
              <a:rPr lang="en-US" smtClean="0"/>
              <a:pPr/>
              <a:t>‹#›</a:t>
            </a:fld>
            <a:endParaRPr lang="en-US"/>
          </a:p>
        </p:txBody>
      </p:sp>
    </p:spTree>
    <p:extLst>
      <p:ext uri="{BB962C8B-B14F-4D97-AF65-F5344CB8AC3E}">
        <p14:creationId xmlns:p14="http://schemas.microsoft.com/office/powerpoint/2010/main" val="510962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l1VK2iawS3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7FC4qRD1vn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nobaproject.com/modules/an-introduction-to-the-science-of-social-psychology#social-psychology-is-a-scienc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youtube.com/watch?v=gMBYs-pP-9o"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b="1" dirty="0">
                <a:latin typeface="Calibri" charset="0"/>
                <a:ea typeface="MS PGothic" charset="0"/>
              </a:rPr>
              <a:t>Classroom Recommendations: </a:t>
            </a:r>
            <a:r>
              <a:rPr lang="en-US" sz="1200" kern="1200" dirty="0">
                <a:solidFill>
                  <a:schemeClr val="tx1"/>
                </a:solidFill>
                <a:effectLst/>
                <a:latin typeface="+mn-lt"/>
                <a:ea typeface="MS PGothic" panose="020B0600070205080204" pitchFamily="34" charset="-128"/>
                <a:cs typeface="MS PGothic" charset="0"/>
              </a:rPr>
              <a:t>This material could be covered in one 50 to 75-minute class period. It is intended to present topics related to research design and methods in developmental psychology. Many instructors teach these topics as a review</a:t>
            </a:r>
            <a:r>
              <a:rPr lang="en-US" sz="1200" kern="1200" baseline="0" dirty="0">
                <a:solidFill>
                  <a:schemeClr val="tx1"/>
                </a:solidFill>
                <a:effectLst/>
                <a:latin typeface="+mn-lt"/>
                <a:ea typeface="MS PGothic" panose="020B0600070205080204" pitchFamily="34" charset="-128"/>
                <a:cs typeface="MS PGothic" charset="0"/>
              </a:rPr>
              <a:t> of basic methods taught in introductory or methodology courses. This module is intended to build on foundational knowledge (such as understanding the experimental method) and focus especially on conducting research with children and in the context of development. </a:t>
            </a:r>
            <a:r>
              <a:rPr lang="en-US" sz="1200" kern="1200" dirty="0">
                <a:solidFill>
                  <a:schemeClr val="tx1"/>
                </a:solidFill>
                <a:effectLst/>
                <a:latin typeface="+mn-lt"/>
                <a:ea typeface="MS PGothic" panose="020B0600070205080204" pitchFamily="34" charset="-128"/>
                <a:cs typeface="MS PGothic" charset="0"/>
              </a:rPr>
              <a:t>Please refer to the Lecture Framework in the Noba</a:t>
            </a:r>
            <a:r>
              <a:rPr lang="en-US" sz="1200" kern="1200" baseline="0" dirty="0">
                <a:solidFill>
                  <a:schemeClr val="tx1"/>
                </a:solidFill>
                <a:effectLst/>
                <a:latin typeface="+mn-lt"/>
                <a:ea typeface="MS PGothic" panose="020B0600070205080204" pitchFamily="34" charset="-128"/>
                <a:cs typeface="MS PGothic" charset="0"/>
              </a:rPr>
              <a:t> Instructor Manual for this module </a:t>
            </a:r>
            <a:r>
              <a:rPr lang="en-US" sz="1200" kern="1200" dirty="0">
                <a:solidFill>
                  <a:schemeClr val="tx1"/>
                </a:solidFill>
                <a:effectLst/>
                <a:latin typeface="+mn-lt"/>
                <a:ea typeface="MS PGothic" panose="020B0600070205080204" pitchFamily="34" charset="-128"/>
                <a:cs typeface="MS PGothic" charset="0"/>
              </a:rPr>
              <a:t>for specific details. </a:t>
            </a:r>
            <a:endParaRPr lang="en-US" dirty="0">
              <a:effectLst/>
            </a:endParaRPr>
          </a:p>
          <a:p>
            <a:pPr eaLnBrk="1" hangingPunct="1">
              <a:spcBef>
                <a:spcPct val="0"/>
              </a:spcBef>
            </a:pPr>
            <a:endParaRPr lang="en-US" b="1" dirty="0">
              <a:latin typeface="Calibri" charset="0"/>
              <a:ea typeface="MS PGothic" charset="0"/>
            </a:endParaRPr>
          </a:p>
          <a:p>
            <a:pPr eaLnBrk="1" hangingPunct="1">
              <a:spcBef>
                <a:spcPct val="0"/>
              </a:spcBef>
            </a:pPr>
            <a:r>
              <a:rPr lang="en-US" b="1" dirty="0">
                <a:latin typeface="Calibri" charset="0"/>
                <a:ea typeface="MS PGothic" charset="0"/>
              </a:rPr>
              <a:t>Overview:  </a:t>
            </a:r>
            <a:r>
              <a:rPr lang="en-US" b="0" dirty="0">
                <a:latin typeface="Calibri" charset="0"/>
                <a:ea typeface="MS PGothic" charset="0"/>
              </a:rPr>
              <a:t>You may choose to begin by having students write </a:t>
            </a:r>
            <a:r>
              <a:rPr lang="en-US" dirty="0">
                <a:latin typeface="Calibri" charset="0"/>
                <a:ea typeface="MS PGothic" charset="0"/>
              </a:rPr>
              <a:t>a 3-5 sentence summary of the module content. This should, of course, only be done if the reading was assigned prior to the class session. You</a:t>
            </a:r>
            <a:r>
              <a:rPr lang="en-US" baseline="0" dirty="0">
                <a:latin typeface="Calibri" charset="0"/>
                <a:ea typeface="MS PGothic" charset="0"/>
              </a:rPr>
              <a:t> may also choose to have students generate questions from the reading related to material they found confusing or interesting. </a:t>
            </a:r>
            <a:r>
              <a:rPr lang="en-US" dirty="0">
                <a:latin typeface="Calibri" charset="0"/>
                <a:ea typeface="MS PGothic" charset="0"/>
              </a:rPr>
              <a:t>For a more involved warm up activity, see the slide titled “Warmup: Studying Development”.</a:t>
            </a:r>
          </a:p>
          <a:p>
            <a:pPr eaLnBrk="1" hangingPunct="1">
              <a:spcBef>
                <a:spcPct val="0"/>
              </a:spcBef>
              <a:buFontTx/>
              <a:buChar char="•"/>
            </a:pPr>
            <a:endParaRPr lang="en-US" dirty="0">
              <a:latin typeface="Calibri" charset="0"/>
              <a:ea typeface="MS PGothic" charset="0"/>
            </a:endParaRPr>
          </a:p>
          <a:p>
            <a:pPr eaLnBrk="1" hangingPunct="1">
              <a:spcBef>
                <a:spcPct val="0"/>
              </a:spcBef>
            </a:pPr>
            <a:r>
              <a:rPr lang="en-US" b="1" dirty="0">
                <a:latin typeface="Calibri" charset="0"/>
                <a:ea typeface="MS PGothic" charset="0"/>
              </a:rPr>
              <a:t>Technical Note: </a:t>
            </a:r>
            <a:r>
              <a:rPr lang="en-US" dirty="0">
                <a:latin typeface="Calibri" charset="0"/>
                <a:ea typeface="MS PGothic" charset="0"/>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b="1" dirty="0">
                <a:latin typeface="Calibri" charset="0"/>
                <a:ea typeface="MS PGothic" charset="0"/>
              </a:rPr>
              <a:t>(Click) </a:t>
            </a:r>
            <a:r>
              <a:rPr lang="en-US" dirty="0">
                <a:latin typeface="Calibri" charset="0"/>
                <a:ea typeface="MS PGothic" charset="0"/>
              </a:rPr>
              <a:t>– that corresponds to each animation.</a:t>
            </a:r>
          </a:p>
          <a:p>
            <a:pPr eaLnBrk="1" hangingPunct="1">
              <a:spcBef>
                <a:spcPct val="0"/>
              </a:spcBef>
            </a:pPr>
            <a:endParaRPr lang="en-US" dirty="0">
              <a:latin typeface="Calibri" charset="0"/>
              <a:ea typeface="MS PGothic" charset="0"/>
            </a:endParaRPr>
          </a:p>
          <a:p>
            <a:pPr eaLnBrk="1" hangingPunct="1">
              <a:spcBef>
                <a:spcPct val="0"/>
              </a:spcBef>
            </a:pPr>
            <a:r>
              <a:rPr lang="en-US" dirty="0">
                <a:latin typeface="Calibri" charset="0"/>
                <a:ea typeface="MS PGothic" charset="0"/>
              </a:rPr>
              <a:t>You may also find hyperlinks to outside videos at various places in the slides. These hyperlinks are embedded in text and indicated by color and in the notes section.</a:t>
            </a:r>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33940ED0-B3DB-8847-A78E-B50FAE6E2F77}" type="slidenum">
              <a:rPr lang="en-US">
                <a:latin typeface="Calibri" charset="0"/>
              </a:rPr>
              <a:pPr/>
              <a:t>1</a:t>
            </a:fld>
            <a:endParaRPr lang="en-US">
              <a:latin typeface="Calibri" charset="0"/>
            </a:endParaRPr>
          </a:p>
        </p:txBody>
      </p:sp>
    </p:spTree>
    <p:extLst>
      <p:ext uri="{BB962C8B-B14F-4D97-AF65-F5344CB8AC3E}">
        <p14:creationId xmlns:p14="http://schemas.microsoft.com/office/powerpoint/2010/main" val="843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Here, instructors shift from research methods to research designs. Research designs are strategies (or “blueprints”) for deciding</a:t>
            </a:r>
            <a:r>
              <a:rPr lang="en-US" baseline="0" dirty="0">
                <a:latin typeface="Calibri" charset="0"/>
                <a:ea typeface="MS PGothic" charset="0"/>
              </a:rPr>
              <a:t> how to collect and analyze data. In this section of the lecture, instructors will cover three distinct research designs: longitudinal, cross-sectional, and cross-sequential. </a:t>
            </a:r>
          </a:p>
          <a:p>
            <a:pPr eaLnBrk="1" hangingPunct="1">
              <a:spcBef>
                <a:spcPct val="0"/>
              </a:spcBef>
            </a:pPr>
            <a:endParaRPr lang="en-US" baseline="0" dirty="0">
              <a:latin typeface="Calibri" charset="0"/>
              <a:ea typeface="MS PGothic" charset="0"/>
            </a:endParaRPr>
          </a:p>
          <a:p>
            <a:pPr eaLnBrk="1" hangingPunct="1">
              <a:spcBef>
                <a:spcPct val="0"/>
              </a:spcBef>
            </a:pPr>
            <a:r>
              <a:rPr lang="en-US" baseline="0" dirty="0">
                <a:latin typeface="Calibri" charset="0"/>
                <a:ea typeface="MS PGothic" charset="0"/>
              </a:rPr>
              <a:t>Begin with longitudinal design (research examining the same participant or participants over multiple times). For example, if a researcher counted the number of words in a child’s vocabulary when she was 2 years old, in 2004, and then followed this same procedure every 2 years until the child was 8, in 2010. The diagram shows a single subject of a longitudinal study but make clear to students that a cohort could be studied in the same way.</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Issues to consider:</a:t>
            </a:r>
          </a:p>
          <a:p>
            <a:pPr eaLnBrk="1" hangingPunct="1">
              <a:spcBef>
                <a:spcPct val="0"/>
              </a:spcBef>
            </a:pPr>
            <a:r>
              <a:rPr lang="en-US" baseline="0" dirty="0">
                <a:latin typeface="Calibri" charset="0"/>
                <a:ea typeface="MS PGothic" charset="0"/>
              </a:rPr>
              <a:t>-- the time periods do NOT need to be spaced at even internals nor do they need to occur over long periods of time (such as years). Any research that examines the same variables in the same participants at multiple times counts as longitudinal.</a:t>
            </a:r>
          </a:p>
          <a:p>
            <a:pPr eaLnBrk="1" hangingPunct="1">
              <a:spcBef>
                <a:spcPct val="0"/>
              </a:spcBef>
            </a:pPr>
            <a:r>
              <a:rPr lang="en-US" baseline="0" dirty="0">
                <a:latin typeface="Calibri" charset="0"/>
                <a:ea typeface="MS PGothic" charset="0"/>
              </a:rPr>
              <a:t>-- research can be “case study” (single subject) as in the example of studying one child’s response to therapy, or in aggregate across dozens or even thousands of children</a:t>
            </a:r>
          </a:p>
          <a:p>
            <a:pPr eaLnBrk="1" hangingPunct="1">
              <a:spcBef>
                <a:spcPct val="0"/>
              </a:spcBef>
            </a:pPr>
            <a:r>
              <a:rPr lang="en-US" baseline="0" dirty="0">
                <a:latin typeface="Calibri" charset="0"/>
                <a:ea typeface="MS PGothic" charset="0"/>
              </a:rPr>
              <a:t>-- care must be taken so that each administration of the measure is consistent</a:t>
            </a:r>
          </a:p>
          <a:p>
            <a:pPr eaLnBrk="1" hangingPunct="1">
              <a:spcBef>
                <a:spcPct val="0"/>
              </a:spcBef>
            </a:pPr>
            <a:r>
              <a:rPr lang="en-US" baseline="0" dirty="0">
                <a:latin typeface="Calibri" charset="0"/>
                <a:ea typeface="MS PGothic" charset="0"/>
              </a:rPr>
              <a:t>-- this research can be expensive and there is the potential problem of participants dropping out over time</a:t>
            </a:r>
            <a:endParaRPr lang="en-US" dirty="0">
              <a:latin typeface="Calibri" charset="0"/>
              <a:ea typeface="MS PGothic" charset="0"/>
            </a:endParaRPr>
          </a:p>
        </p:txBody>
      </p:sp>
      <p:sp>
        <p:nvSpPr>
          <p:cNvPr id="2662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F5D4DA4A-68F9-B74D-9229-F016E360F882}" type="slidenum">
              <a:rPr lang="en-US">
                <a:latin typeface="Calibri" charset="0"/>
              </a:rPr>
              <a:pPr/>
              <a:t>10</a:t>
            </a:fld>
            <a:endParaRPr lang="en-US">
              <a:latin typeface="Calibri" charset="0"/>
            </a:endParaRPr>
          </a:p>
        </p:txBody>
      </p:sp>
    </p:spTree>
    <p:extLst>
      <p:ext uri="{BB962C8B-B14F-4D97-AF65-F5344CB8AC3E}">
        <p14:creationId xmlns:p14="http://schemas.microsoft.com/office/powerpoint/2010/main" val="610515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dirty="0">
                <a:latin typeface="Calibri" charset="0"/>
                <a:ea typeface="MS PGothic" charset="0"/>
              </a:rPr>
              <a:t>Here, instructors shift from</a:t>
            </a:r>
            <a:r>
              <a:rPr lang="en-US" baseline="0" dirty="0">
                <a:latin typeface="Calibri" charset="0"/>
                <a:ea typeface="MS PGothic" charset="0"/>
              </a:rPr>
              <a:t> longitudinal design to cross-sectional design. Cross-sectional designs are those that sample different cohorts at the same single point in time. For example, if – in 2004-- a researcher counted the number of words in the vocabularies of 2-year-olds, 6-year-olds, and 8-year-olds. Like the example used in the previous slide this would provide information about possible differences between age groups in language acquisition (overall vocabulary size in this instance). </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Discussion: </a:t>
            </a:r>
            <a:r>
              <a:rPr lang="en-US" baseline="0" dirty="0">
                <a:latin typeface="Calibri" charset="0"/>
                <a:ea typeface="MS PGothic" charset="0"/>
              </a:rPr>
              <a:t>Have your students discuss– in pairs or small groups– the relative advantages or disadvantages of longitudinal and cross-sectional designs. Have them use the current example of the development of children’s vocabulary as the target of their discussion. When they are finished, you may want to debrief as a whole class. Main point may include:</a:t>
            </a:r>
          </a:p>
          <a:p>
            <a:pPr eaLnBrk="1" hangingPunct="1">
              <a:spcBef>
                <a:spcPct val="0"/>
              </a:spcBef>
            </a:pPr>
            <a:endParaRPr lang="en-US" baseline="0" dirty="0">
              <a:latin typeface="Calibri" charset="0"/>
              <a:ea typeface="MS PGothic" charset="0"/>
            </a:endParaRPr>
          </a:p>
          <a:p>
            <a:pPr eaLnBrk="1" hangingPunct="1">
              <a:spcBef>
                <a:spcPct val="0"/>
              </a:spcBef>
            </a:pPr>
            <a:r>
              <a:rPr lang="en-US" baseline="0" dirty="0">
                <a:latin typeface="Calibri" charset="0"/>
                <a:ea typeface="MS PGothic" charset="0"/>
              </a:rPr>
              <a:t>-- cross-sectional designs are less likely to have attrition</a:t>
            </a:r>
          </a:p>
          <a:p>
            <a:pPr eaLnBrk="1" hangingPunct="1">
              <a:spcBef>
                <a:spcPct val="0"/>
              </a:spcBef>
            </a:pPr>
            <a:r>
              <a:rPr lang="en-US" baseline="0" dirty="0">
                <a:latin typeface="Calibri" charset="0"/>
                <a:ea typeface="MS PGothic" charset="0"/>
              </a:rPr>
              <a:t>-- cross-sectional designs are less costly</a:t>
            </a:r>
          </a:p>
          <a:p>
            <a:pPr eaLnBrk="1" hangingPunct="1">
              <a:spcBef>
                <a:spcPct val="0"/>
              </a:spcBef>
            </a:pPr>
            <a:r>
              <a:rPr lang="en-US" baseline="0" dirty="0">
                <a:latin typeface="Calibri" charset="0"/>
                <a:ea typeface="MS PGothic" charset="0"/>
              </a:rPr>
              <a:t>-- cross-sectional designs are less likely to be contaminated by context effects</a:t>
            </a:r>
          </a:p>
          <a:p>
            <a:pPr eaLnBrk="1" hangingPunct="1">
              <a:spcBef>
                <a:spcPct val="0"/>
              </a:spcBef>
            </a:pPr>
            <a:r>
              <a:rPr lang="en-US" baseline="0" dirty="0">
                <a:latin typeface="Calibri" charset="0"/>
                <a:ea typeface="MS PGothic" charset="0"/>
              </a:rPr>
              <a:t>-- longitudinal designs are less susceptible to cohort effects (more likely to show actual within-person change rather than differences between cohorts)</a:t>
            </a:r>
          </a:p>
          <a:p>
            <a:pPr eaLnBrk="1" hangingPunct="1">
              <a:spcBef>
                <a:spcPct val="0"/>
              </a:spcBef>
            </a:pPr>
            <a:endParaRPr lang="en-US" baseline="0" dirty="0">
              <a:latin typeface="Calibri" charset="0"/>
              <a:ea typeface="MS PGothic" charset="0"/>
            </a:endParaRPr>
          </a:p>
        </p:txBody>
      </p:sp>
      <p:sp>
        <p:nvSpPr>
          <p:cNvPr id="2662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F5D4DA4A-68F9-B74D-9229-F016E360F882}" type="slidenum">
              <a:rPr lang="en-US">
                <a:latin typeface="Calibri" charset="0"/>
              </a:rPr>
              <a:pPr/>
              <a:t>11</a:t>
            </a:fld>
            <a:endParaRPr lang="en-US">
              <a:latin typeface="Calibri" charset="0"/>
            </a:endParaRPr>
          </a:p>
        </p:txBody>
      </p:sp>
    </p:spTree>
    <p:extLst>
      <p:ext uri="{BB962C8B-B14F-4D97-AF65-F5344CB8AC3E}">
        <p14:creationId xmlns:p14="http://schemas.microsoft.com/office/powerpoint/2010/main" val="610515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spcBef>
                <a:spcPct val="0"/>
              </a:spcBef>
            </a:pPr>
            <a:r>
              <a:rPr lang="en-US" dirty="0">
                <a:latin typeface="Calibri" charset="0"/>
                <a:ea typeface="MS PGothic" charset="0"/>
              </a:rPr>
              <a:t>Here, instructors present the third and final research design covered in this module:</a:t>
            </a:r>
            <a:r>
              <a:rPr lang="en-US" baseline="0" dirty="0">
                <a:latin typeface="Calibri" charset="0"/>
                <a:ea typeface="MS PGothic" charset="0"/>
              </a:rPr>
              <a:t> cross-sequential design. Cross-sequential designs are a combination of longitudinal and cross-sectional in that they collect data from distinct cohort samples (cross-sectional) and follow each of these over a period of time (longitudinal). </a:t>
            </a:r>
          </a:p>
          <a:p>
            <a:pPr eaLnBrk="1" hangingPunct="1">
              <a:spcBef>
                <a:spcPct val="0"/>
              </a:spcBef>
            </a:pPr>
            <a:endParaRPr lang="en-US" baseline="0" dirty="0">
              <a:latin typeface="Calibri" charset="0"/>
              <a:ea typeface="MS PGothic" charset="0"/>
            </a:endParaRPr>
          </a:p>
          <a:p>
            <a:pPr eaLnBrk="1" hangingPunct="1">
              <a:spcBef>
                <a:spcPct val="0"/>
              </a:spcBef>
            </a:pPr>
            <a:r>
              <a:rPr lang="en-US" baseline="0" dirty="0">
                <a:latin typeface="Calibri" charset="0"/>
                <a:ea typeface="MS PGothic" charset="0"/>
              </a:rPr>
              <a:t>This design allows for multiple analyses. First, it allows for a longitudinal analysis as illustrated by the blue horizontal bars in the figure above. For example, a researcher could look at the size of children's vocabulary when they are 2, 4 and 6 years old. The first data collection would begin– for example purposes– in 2002 when the first cohort was two years old. Then, at each subsequent data collection (every two years in this example) a new cohort of 2 year olds would begin the study. This allows for between groups (between cohorts) analyses shown by the yellow lines in the figure above. This design has the advantages of both longitudinal and cross-sectional designs.</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Discussion question: </a:t>
            </a:r>
            <a:r>
              <a:rPr lang="en-US" baseline="0" dirty="0">
                <a:latin typeface="Calibri" charset="0"/>
                <a:ea typeface="MS PGothic" charset="0"/>
              </a:rPr>
              <a:t>If cross-sectional designs are so strong (have so many advantages) why don’t researchers always use them?</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Possible answers include:</a:t>
            </a:r>
          </a:p>
          <a:p>
            <a:pPr eaLnBrk="1" hangingPunct="1">
              <a:spcBef>
                <a:spcPct val="0"/>
              </a:spcBef>
            </a:pPr>
            <a:r>
              <a:rPr lang="en-US" baseline="0" dirty="0">
                <a:latin typeface="Calibri" charset="0"/>
                <a:ea typeface="MS PGothic" charset="0"/>
              </a:rPr>
              <a:t>-- they are expensive</a:t>
            </a:r>
          </a:p>
          <a:p>
            <a:pPr eaLnBrk="1" hangingPunct="1">
              <a:spcBef>
                <a:spcPct val="0"/>
              </a:spcBef>
            </a:pPr>
            <a:r>
              <a:rPr lang="en-US" baseline="0" dirty="0">
                <a:latin typeface="Calibri" charset="0"/>
                <a:ea typeface="MS PGothic" charset="0"/>
              </a:rPr>
              <a:t>-- they are complicated</a:t>
            </a:r>
          </a:p>
          <a:p>
            <a:pPr eaLnBrk="1" hangingPunct="1">
              <a:spcBef>
                <a:spcPct val="0"/>
              </a:spcBef>
            </a:pPr>
            <a:r>
              <a:rPr lang="en-US" baseline="0" dirty="0">
                <a:latin typeface="Calibri" charset="0"/>
                <a:ea typeface="MS PGothic" charset="0"/>
              </a:rPr>
              <a:t>-- they are not appropriate to every research question</a:t>
            </a:r>
          </a:p>
          <a:p>
            <a:pPr eaLnBrk="1" hangingPunct="1">
              <a:spcBef>
                <a:spcPct val="0"/>
              </a:spcBef>
            </a:pPr>
            <a:r>
              <a:rPr lang="en-US" baseline="0" dirty="0">
                <a:latin typeface="Calibri" charset="0"/>
                <a:ea typeface="MS PGothic" charset="0"/>
              </a:rPr>
              <a:t>--there is a risk of attrition</a:t>
            </a:r>
            <a:endParaRPr lang="en-US" dirty="0">
              <a:latin typeface="Calibri" charset="0"/>
              <a:ea typeface="MS PGothic" charset="0"/>
            </a:endParaRPr>
          </a:p>
        </p:txBody>
      </p:sp>
      <p:sp>
        <p:nvSpPr>
          <p:cNvPr id="2662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F5D4DA4A-68F9-B74D-9229-F016E360F882}" type="slidenum">
              <a:rPr lang="en-US">
                <a:latin typeface="Calibri" charset="0"/>
              </a:rPr>
              <a:pPr/>
              <a:t>12</a:t>
            </a:fld>
            <a:endParaRPr lang="en-US">
              <a:latin typeface="Calibri" charset="0"/>
            </a:endParaRPr>
          </a:p>
        </p:txBody>
      </p:sp>
    </p:spTree>
    <p:extLst>
      <p:ext uri="{BB962C8B-B14F-4D97-AF65-F5344CB8AC3E}">
        <p14:creationId xmlns:p14="http://schemas.microsoft.com/office/powerpoint/2010/main" val="610515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slide shows the relative advantages and disadvantages of each of the three designs discussed earlier. It can be helpful to students to have the various designs presented succinctly in this way. You can use this slide as a review slide of this section, perhaps even offering a short quiz about the three designs.</a:t>
            </a:r>
            <a:r>
              <a:rPr lang="en-US" baseline="0" dirty="0"/>
              <a:t> </a:t>
            </a:r>
          </a:p>
          <a:p>
            <a:endParaRPr lang="en-US" baseline="0" dirty="0"/>
          </a:p>
          <a:p>
            <a:r>
              <a:rPr lang="en-US" baseline="0" dirty="0"/>
              <a:t>You can also use it to have students apply their knowledge. For example, break the class into small groups and have them consider which design they would choose if they wanted to study:</a:t>
            </a:r>
          </a:p>
          <a:p>
            <a:endParaRPr lang="en-US" baseline="0" dirty="0"/>
          </a:p>
          <a:p>
            <a:pPr marL="228600" indent="-228600">
              <a:buAutoNum type="arabicParenR"/>
            </a:pPr>
            <a:r>
              <a:rPr lang="en-US" baseline="0" dirty="0"/>
              <a:t>The development of the ability to manage fear in children</a:t>
            </a:r>
          </a:p>
          <a:p>
            <a:pPr marL="228600" indent="-228600">
              <a:buAutoNum type="arabicParenR"/>
            </a:pPr>
            <a:r>
              <a:rPr lang="en-US" baseline="0" dirty="0"/>
              <a:t>The development of hand-eye coordination in children</a:t>
            </a:r>
          </a:p>
          <a:p>
            <a:pPr marL="228600" indent="-228600">
              <a:buAutoNum type="arabicParenR"/>
            </a:pPr>
            <a:r>
              <a:rPr lang="en-US" baseline="0" dirty="0"/>
              <a:t>How children’s answer to the question “what do you want to be when you grow up?” changes across their youth</a:t>
            </a:r>
          </a:p>
          <a:p>
            <a:pPr marL="228600" indent="-228600">
              <a:buNone/>
            </a:pPr>
            <a:endParaRPr lang="en-US" dirty="0"/>
          </a:p>
        </p:txBody>
      </p:sp>
      <p:sp>
        <p:nvSpPr>
          <p:cNvPr id="4" name="Slide Number Placeholder 3"/>
          <p:cNvSpPr>
            <a:spLocks noGrp="1"/>
          </p:cNvSpPr>
          <p:nvPr>
            <p:ph type="sldNum" sz="quarter" idx="10"/>
          </p:nvPr>
        </p:nvSpPr>
        <p:spPr/>
        <p:txBody>
          <a:bodyPr/>
          <a:lstStyle/>
          <a:p>
            <a:fld id="{A4B461F7-73C3-4AFB-8FC8-9C1FD73D930C}" type="slidenum">
              <a:rPr lang="en-US" smtClean="0"/>
              <a:pPr/>
              <a:t>13</a:t>
            </a:fld>
            <a:endParaRPr lang="en-US"/>
          </a:p>
        </p:txBody>
      </p:sp>
    </p:spTree>
    <p:extLst>
      <p:ext uri="{BB962C8B-B14F-4D97-AF65-F5344CB8AC3E}">
        <p14:creationId xmlns:p14="http://schemas.microsoft.com/office/powerpoint/2010/main" val="2028217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8195"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cs typeface="+mn-cs"/>
              </a:rPr>
              <a:t>The purpose of this slide is to provide students with an overview of the material that will be covered during each portion of the lecture</a:t>
            </a:r>
          </a:p>
        </p:txBody>
      </p:sp>
      <p:sp>
        <p:nvSpPr>
          <p:cNvPr id="163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CD71D9DE-24C5-6A45-A02E-6021F98D73A6}" type="slidenum">
              <a:rPr lang="en-US">
                <a:latin typeface="Calibri" charset="0"/>
              </a:rPr>
              <a:pPr/>
              <a:t>14</a:t>
            </a:fld>
            <a:endParaRPr lang="en-US">
              <a:latin typeface="Calibri" charset="0"/>
            </a:endParaRPr>
          </a:p>
        </p:txBody>
      </p:sp>
    </p:spTree>
    <p:extLst>
      <p:ext uri="{BB962C8B-B14F-4D97-AF65-F5344CB8AC3E}">
        <p14:creationId xmlns:p14="http://schemas.microsoft.com/office/powerpoint/2010/main" val="1998898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latin typeface="+mn-lt"/>
                <a:ea typeface="+mn-ea"/>
                <a:cs typeface="+mn-cs"/>
              </a:rPr>
              <a:t>In this</a:t>
            </a:r>
            <a:r>
              <a:rPr lang="en-US" sz="1200" kern="1200" baseline="0" dirty="0">
                <a:solidFill>
                  <a:schemeClr val="tx1"/>
                </a:solidFill>
                <a:latin typeface="+mn-lt"/>
                <a:ea typeface="+mn-ea"/>
                <a:cs typeface="+mn-cs"/>
              </a:rPr>
              <a:t> slide, instructors can present problems and considerations specific to conducting research with children. You may opt to review the idea of professional ethics and explain the IRB ethics approval process. Ultimately, ethical research justifies intrusions into privacy or the experience of some unpleasantness by arguing that the potential benefits of the research outweigh any potential risks.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several issues related to research conducted with children. Here, you can present three of them: informed consent, attrition, and recruitment.</a:t>
            </a:r>
          </a:p>
          <a:p>
            <a:endParaRPr lang="en-US" sz="1200" kern="1200" baseline="0" dirty="0">
              <a:solidFill>
                <a:schemeClr val="tx1"/>
              </a:solidFill>
              <a:latin typeface="+mn-lt"/>
              <a:ea typeface="+mn-ea"/>
              <a:cs typeface="+mn-cs"/>
            </a:endParaRPr>
          </a:p>
          <a:p>
            <a:r>
              <a:rPr lang="en-US" sz="1200" b="1" u="sng" kern="1200" baseline="0" dirty="0">
                <a:solidFill>
                  <a:schemeClr val="tx1"/>
                </a:solidFill>
                <a:latin typeface="+mn-lt"/>
                <a:ea typeface="+mn-ea"/>
                <a:cs typeface="+mn-cs"/>
              </a:rPr>
              <a:t>(Click) Informed consent</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general, people must give informed consent before participating in research. This means that they have been informed about the length and purpose of the study, any risks associated with the study, any compensation associated with the study, and that they have the right to withdraw from the study at any time. Because small children and infants cannot fully understand these issues or make mature decisions regarding participation parents give informed consent on behalf of their children. Discussion question: How appropriate do you think it is for parents to give informed consent for teenagers to participate in research? What influences your answer?</a:t>
            </a:r>
          </a:p>
          <a:p>
            <a:endParaRPr lang="en-US" sz="1200" kern="1200" baseline="0" dirty="0">
              <a:solidFill>
                <a:schemeClr val="tx1"/>
              </a:solidFill>
              <a:latin typeface="+mn-lt"/>
              <a:ea typeface="+mn-ea"/>
              <a:cs typeface="+mn-cs"/>
            </a:endParaRPr>
          </a:p>
          <a:p>
            <a:r>
              <a:rPr lang="en-US" sz="1200" b="1" u="sng" kern="1200" baseline="0" dirty="0">
                <a:solidFill>
                  <a:schemeClr val="tx1"/>
                </a:solidFill>
                <a:latin typeface="+mn-lt"/>
                <a:ea typeface="+mn-ea"/>
                <a:cs typeface="+mn-cs"/>
              </a:rPr>
              <a:t>(Click) Attrition</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One problem in research is incomplete data. This occurs when participants drop out of a study prematurely. Attrition, as this phenomenon is called, is particularly problematic with children.  Discussion question: Why might attrition be higher among children than among adult participants? (Possible answers: children cannot independently arrive at the research site. Children are more prone to stressful reactions during research. Children may become ill at a higher rate than adults.)</a:t>
            </a:r>
          </a:p>
          <a:p>
            <a:endParaRPr lang="en-US" sz="1200" kern="1200" baseline="0" dirty="0">
              <a:solidFill>
                <a:schemeClr val="tx1"/>
              </a:solidFill>
              <a:latin typeface="+mn-lt"/>
              <a:ea typeface="+mn-ea"/>
              <a:cs typeface="+mn-cs"/>
            </a:endParaRPr>
          </a:p>
          <a:p>
            <a:r>
              <a:rPr lang="en-US" sz="1200" b="1" u="sng" kern="1200" baseline="0" dirty="0">
                <a:solidFill>
                  <a:schemeClr val="tx1"/>
                </a:solidFill>
                <a:latin typeface="+mn-lt"/>
                <a:ea typeface="+mn-ea"/>
                <a:cs typeface="+mn-cs"/>
              </a:rPr>
              <a:t>(Click) Recruitment</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It is widely acknowledged that the lion’s share of research participants in psychology studies are university students. This is because it is convenient for researcher– who largely work at universities– to recruit them. It is more difficult to recruit children. Announcements of research must be posted in places where children and parents are. Similarly, research has to be conducted at a time that is convenient for both parents and their children. Discussion question: If you wanted to research the phenomenon of “imaginary friends” how would you recruit participants? </a:t>
            </a:r>
          </a:p>
        </p:txBody>
      </p:sp>
      <p:sp>
        <p:nvSpPr>
          <p:cNvPr id="4" name="Slide Number Placeholder 3"/>
          <p:cNvSpPr>
            <a:spLocks noGrp="1"/>
          </p:cNvSpPr>
          <p:nvPr>
            <p:ph type="sldNum" sz="quarter" idx="10"/>
          </p:nvPr>
        </p:nvSpPr>
        <p:spPr/>
        <p:txBody>
          <a:bodyPr/>
          <a:lstStyle/>
          <a:p>
            <a:fld id="{359432FD-02BC-4E04-90BC-E2EA8963F6BD}" type="slidenum">
              <a:rPr lang="en-US" smtClean="0"/>
              <a:pPr/>
              <a:t>15</a:t>
            </a:fld>
            <a:endParaRPr lang="en-US"/>
          </a:p>
        </p:txBody>
      </p:sp>
    </p:spTree>
    <p:extLst>
      <p:ext uri="{BB962C8B-B14F-4D97-AF65-F5344CB8AC3E}">
        <p14:creationId xmlns:p14="http://schemas.microsoft.com/office/powerpoint/2010/main" val="452331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libri" charset="0"/>
                <a:ea typeface="MS PGothic" charset="0"/>
              </a:rPr>
              <a:t>This slide helps</a:t>
            </a:r>
            <a:r>
              <a:rPr lang="en-US" baseline="0" dirty="0">
                <a:latin typeface="Calibri" charset="0"/>
                <a:ea typeface="MS PGothic" charset="0"/>
              </a:rPr>
              <a:t> you have students complete a one-minute paper. </a:t>
            </a:r>
            <a:r>
              <a:rPr lang="en-US" dirty="0">
                <a:latin typeface="Calibri" charset="0"/>
                <a:ea typeface="MS PGothic" charset="0"/>
              </a:rPr>
              <a:t>The Minute Paper tests whether students are gaining knowledge, or not.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latin typeface="Calibri" charset="0"/>
              <a:ea typeface="MS PGothic"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latin typeface="Calibri" charset="0"/>
                <a:ea typeface="MS PGothic" charset="0"/>
              </a:rPr>
              <a:t>(Click) </a:t>
            </a:r>
            <a:r>
              <a:rPr lang="en-US" dirty="0">
                <a:latin typeface="Calibri" charset="0"/>
                <a:ea typeface="MS PGothic" charset="0"/>
              </a:rPr>
              <a:t>What was the most important thing you learned during this class?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latin typeface="Calibri" charset="0"/>
              <a:ea typeface="MS PGothic"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solidFill>
                  <a:srgbClr val="00B0F0"/>
                </a:solidFill>
                <a:latin typeface="Calibri" charset="0"/>
                <a:ea typeface="MS PGothic" charset="0"/>
              </a:rPr>
              <a:t>(Click) </a:t>
            </a:r>
            <a:r>
              <a:rPr lang="en-US" sz="1200" b="0" dirty="0">
                <a:solidFill>
                  <a:srgbClr val="00B0F0"/>
                </a:solidFill>
                <a:latin typeface="Calibri" charset="0"/>
                <a:ea typeface="MS PGothic" charset="0"/>
              </a:rPr>
              <a:t>What will you do with this information? How will it affect your life? </a:t>
            </a:r>
            <a:endParaRPr lang="en-US" sz="1200" b="0" dirty="0">
              <a:latin typeface="Calibri" charset="0"/>
              <a:ea typeface="MS PGothic" charset="0"/>
            </a:endParaRPr>
          </a:p>
          <a:p>
            <a:endParaRPr lang="en-US" dirty="0">
              <a:latin typeface="Calibri" charset="0"/>
              <a:ea typeface="MS PGothic" charset="0"/>
            </a:endParaRPr>
          </a:p>
          <a:p>
            <a:r>
              <a:rPr lang="en-US" b="1" dirty="0">
                <a:latin typeface="Calibri" charset="0"/>
                <a:ea typeface="MS PGothic" charset="0"/>
              </a:rPr>
              <a:t>(Click) </a:t>
            </a:r>
            <a:r>
              <a:rPr lang="en-US" dirty="0">
                <a:latin typeface="Calibri" charset="0"/>
                <a:ea typeface="MS PGothic" charset="0"/>
              </a:rPr>
              <a:t>What important question remains unanswered?</a:t>
            </a:r>
          </a:p>
          <a:p>
            <a:endParaRPr lang="en-US" dirty="0">
              <a:latin typeface="Calibri" charset="0"/>
              <a:ea typeface="MS PGothic" charset="0"/>
            </a:endParaRPr>
          </a:p>
          <a:p>
            <a:r>
              <a:rPr lang="en-US" dirty="0">
                <a:latin typeface="Calibri" charset="0"/>
                <a:ea typeface="MS PGothic" charset="0"/>
              </a:rPr>
              <a:t>Have</a:t>
            </a:r>
            <a:r>
              <a:rPr lang="en-US" baseline="0" dirty="0">
                <a:latin typeface="Calibri" charset="0"/>
                <a:ea typeface="MS PGothic" charset="0"/>
              </a:rPr>
              <a:t> students briefly answer these questions in writing and turn them in. After class, assess students’ responses. At the beginning of the next class, go over any misunderstandings or relevant questions. </a:t>
            </a:r>
          </a:p>
          <a:p>
            <a:endParaRPr lang="en-US" dirty="0">
              <a:latin typeface="Calibri" charset="0"/>
              <a:ea typeface="MS PGothic" charset="0"/>
            </a:endParaRPr>
          </a:p>
          <a:p>
            <a:r>
              <a:rPr lang="en-US" dirty="0">
                <a:latin typeface="Calibri" charset="0"/>
                <a:ea typeface="MS PGothic" charset="0"/>
              </a:rPr>
              <a:t>If you do not conclude</a:t>
            </a:r>
            <a:r>
              <a:rPr lang="en-US" baseline="0" dirty="0">
                <a:latin typeface="Calibri" charset="0"/>
                <a:ea typeface="MS PGothic" charset="0"/>
              </a:rPr>
              <a:t> with this Classroom Assessment Technique (</a:t>
            </a:r>
            <a:r>
              <a:rPr lang="en-US" dirty="0">
                <a:latin typeface="Calibri" charset="0"/>
                <a:ea typeface="MS PGothic" charset="0"/>
              </a:rPr>
              <a:t>CAT), it</a:t>
            </a:r>
            <a:r>
              <a:rPr lang="en-US" baseline="0" dirty="0">
                <a:latin typeface="Calibri" charset="0"/>
                <a:ea typeface="MS PGothic" charset="0"/>
              </a:rPr>
              <a:t> would helpful to use another CAT</a:t>
            </a:r>
            <a:r>
              <a:rPr lang="en-US" dirty="0">
                <a:latin typeface="Calibri" charset="0"/>
                <a:ea typeface="MS PGothic" charset="0"/>
              </a:rPr>
              <a:t>. For more information on CATs click here: </a:t>
            </a:r>
            <a:r>
              <a:rPr lang="en-US" dirty="0">
                <a:latin typeface="Calibri" charset="0"/>
                <a:ea typeface="MS PGothic" charset="0"/>
                <a:hlinkClick r:id="rId3"/>
              </a:rPr>
              <a:t>http://cft.vanderbilt.edu/guides-sub-pages/cats/</a:t>
            </a:r>
            <a:r>
              <a:rPr lang="en-US" dirty="0">
                <a:latin typeface="Calibri" charset="0"/>
                <a:ea typeface="MS PGothic" charset="0"/>
              </a:rPr>
              <a:t> </a:t>
            </a:r>
          </a:p>
          <a:p>
            <a:endParaRPr lang="en-US" dirty="0">
              <a:latin typeface="Calibri" charset="0"/>
              <a:ea typeface="MS PGothic" charset="0"/>
            </a:endParaRPr>
          </a:p>
        </p:txBody>
      </p:sp>
      <p:sp>
        <p:nvSpPr>
          <p:cNvPr id="4" name="Slide Number Placeholder 3"/>
          <p:cNvSpPr>
            <a:spLocks noGrp="1"/>
          </p:cNvSpPr>
          <p:nvPr>
            <p:ph type="sldNum" sz="quarter" idx="10"/>
          </p:nvPr>
        </p:nvSpPr>
        <p:spPr/>
        <p:txBody>
          <a:bodyPr/>
          <a:lstStyle/>
          <a:p>
            <a:fld id="{E166D2E6-47B8-2B49-9F64-05B7D6C0A9A1}" type="slidenum">
              <a:rPr lang="en-US" smtClean="0"/>
              <a:pPr/>
              <a:t>16</a:t>
            </a:fld>
            <a:endParaRPr lang="en-US"/>
          </a:p>
        </p:txBody>
      </p:sp>
    </p:spTree>
    <p:extLst>
      <p:ext uri="{BB962C8B-B14F-4D97-AF65-F5344CB8AC3E}">
        <p14:creationId xmlns:p14="http://schemas.microsoft.com/office/powerpoint/2010/main" val="221255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r>
              <a:rPr lang="en-US" baseline="0" dirty="0">
                <a:latin typeface="Calibri" charset="0"/>
                <a:ea typeface="MS PGothic" charset="0"/>
              </a:rPr>
              <a:t>This is a photo attribution slide. </a:t>
            </a:r>
          </a:p>
        </p:txBody>
      </p:sp>
      <p:sp>
        <p:nvSpPr>
          <p:cNvPr id="450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25ABEB70-0F0E-D944-B232-A854B4343C8E}" type="slidenum">
              <a:rPr lang="en-US">
                <a:latin typeface="Calibri" charset="0"/>
              </a:rPr>
              <a:pPr/>
              <a:t>17</a:t>
            </a:fld>
            <a:endParaRPr lang="en-US">
              <a:latin typeface="Calibri" charset="0"/>
            </a:endParaRPr>
          </a:p>
        </p:txBody>
      </p:sp>
    </p:spTree>
    <p:extLst>
      <p:ext uri="{BB962C8B-B14F-4D97-AF65-F5344CB8AC3E}">
        <p14:creationId xmlns:p14="http://schemas.microsoft.com/office/powerpoint/2010/main" val="603570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Calibri" charset="0"/>
                <a:ea typeface="MS PGothic" charset="0"/>
              </a:rPr>
              <a:t>This slide outlines the learning objectives of the module. </a:t>
            </a:r>
          </a:p>
        </p:txBody>
      </p:sp>
      <p:sp>
        <p:nvSpPr>
          <p:cNvPr id="819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B6F1B8C3-2887-1145-B681-882625639935}" type="slidenum">
              <a:rPr lang="en-US">
                <a:latin typeface="Calibri" charset="0"/>
              </a:rPr>
              <a:pPr/>
              <a:t>2</a:t>
            </a:fld>
            <a:endParaRPr lang="en-US">
              <a:latin typeface="Calibri" charset="0"/>
            </a:endParaRPr>
          </a:p>
        </p:txBody>
      </p:sp>
    </p:spTree>
    <p:extLst>
      <p:ext uri="{BB962C8B-B14F-4D97-AF65-F5344CB8AC3E}">
        <p14:creationId xmlns:p14="http://schemas.microsoft.com/office/powerpoint/2010/main" val="939819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147"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85000" lnSpcReduction="20000"/>
          </a:bodyPr>
          <a:lstStyle/>
          <a:p>
            <a:pPr eaLnBrk="1" hangingPunct="1"/>
            <a:r>
              <a:rPr lang="en-US" dirty="0">
                <a:latin typeface="Calibri" charset="0"/>
                <a:ea typeface="MS PGothic" charset="0"/>
              </a:rPr>
              <a:t>The purpose of this slide is to facilitate</a:t>
            </a:r>
            <a:r>
              <a:rPr lang="en-US" baseline="0" dirty="0">
                <a:latin typeface="Calibri" charset="0"/>
                <a:ea typeface="MS PGothic" charset="0"/>
              </a:rPr>
              <a:t> an activity to get students thinking about researching developmental psychology. This is an opportunity to build on their general knowledge of research methods and to explore the everyday work context of developmental researchers. This introductory exercise encourages students to reflect on how they are currently different from when they were a child. You may opt to have them share their answers in pairs or small groups before debriefing with the class as a whole, although this will add time to the activity.</a:t>
            </a:r>
          </a:p>
          <a:p>
            <a:pPr eaLnBrk="1" hangingPunct="1"/>
            <a:endParaRPr lang="en-US" baseline="0" dirty="0">
              <a:latin typeface="Calibri" charset="0"/>
              <a:ea typeface="MS PGothic" charset="0"/>
            </a:endParaRPr>
          </a:p>
          <a:p>
            <a:pPr eaLnBrk="1" hangingPunct="1"/>
            <a:r>
              <a:rPr lang="en-US" b="1" u="sng" baseline="0" dirty="0">
                <a:latin typeface="Calibri" charset="0"/>
                <a:ea typeface="MS PGothic" charset="0"/>
              </a:rPr>
              <a:t>Materials</a:t>
            </a:r>
            <a:r>
              <a:rPr lang="en-US" b="1" baseline="0" dirty="0">
                <a:latin typeface="Calibri" charset="0"/>
                <a:ea typeface="MS PGothic" charset="0"/>
              </a:rPr>
              <a:t>: </a:t>
            </a:r>
            <a:r>
              <a:rPr lang="en-US" baseline="0" dirty="0">
                <a:latin typeface="Calibri" charset="0"/>
                <a:ea typeface="MS PGothic" charset="0"/>
              </a:rPr>
              <a:t>pen and paper for notes</a:t>
            </a:r>
          </a:p>
          <a:p>
            <a:pPr eaLnBrk="1" hangingPunct="1"/>
            <a:endParaRPr lang="en-US" baseline="0" dirty="0">
              <a:latin typeface="Calibri" charset="0"/>
              <a:ea typeface="MS PGothic" charset="0"/>
            </a:endParaRPr>
          </a:p>
          <a:p>
            <a:pPr eaLnBrk="1" hangingPunct="1"/>
            <a:r>
              <a:rPr lang="en-US" b="1" u="sng" baseline="0" dirty="0">
                <a:latin typeface="Calibri" charset="0"/>
                <a:ea typeface="MS PGothic" charset="0"/>
              </a:rPr>
              <a:t>PROMPT</a:t>
            </a:r>
            <a:r>
              <a:rPr lang="en-US" b="1" baseline="0" dirty="0">
                <a:latin typeface="Calibri" charset="0"/>
                <a:ea typeface="MS PGothic" charset="0"/>
              </a:rPr>
              <a:t>: </a:t>
            </a:r>
            <a:r>
              <a:rPr lang="en-US" baseline="0" dirty="0">
                <a:latin typeface="Calibri" charset="0"/>
                <a:ea typeface="MS PGothic" charset="0"/>
              </a:rPr>
              <a:t>Take a moment and recall yourself at age nine or ten. If it helps, try to remember a specific day such as a family trip, a birthday, or an interaction with a sibling or best friend. Remember yourself in as much detail as possible. You may choose to take some specific notes. How did you speak? What foods did you like? How did you dress? What did you think you were going to be when you grew up? What were your hobbies? Now, take a moment and determine in what ways you were different at that time than you are now. List the ways in which you are different. </a:t>
            </a:r>
          </a:p>
          <a:p>
            <a:pPr eaLnBrk="1" hangingPunct="1"/>
            <a:endParaRPr lang="en-US" baseline="0" dirty="0">
              <a:latin typeface="Calibri" charset="0"/>
              <a:ea typeface="MS PGothic" charset="0"/>
            </a:endParaRPr>
          </a:p>
          <a:p>
            <a:pPr eaLnBrk="1" hangingPunct="1"/>
            <a:r>
              <a:rPr lang="en-US" b="1" baseline="0" dirty="0">
                <a:latin typeface="Calibri" charset="0"/>
                <a:ea typeface="MS PGothic" charset="0"/>
              </a:rPr>
              <a:t>Possible debriefing questions for the whole class:</a:t>
            </a:r>
          </a:p>
          <a:p>
            <a:pPr eaLnBrk="1" hangingPunct="1"/>
            <a:r>
              <a:rPr lang="en-US" baseline="0" dirty="0">
                <a:latin typeface="Calibri" charset="0"/>
                <a:ea typeface="MS PGothic" charset="0"/>
              </a:rPr>
              <a:t> -- have students share examples of how they have changed over the years. Then, ask the class to weigh in on how individual versus how universal human development is. Where do there appear to be broad similarities?</a:t>
            </a:r>
          </a:p>
          <a:p>
            <a:pPr eaLnBrk="1" hangingPunct="1"/>
            <a:r>
              <a:rPr lang="en-US" baseline="0" dirty="0">
                <a:latin typeface="Calibri" charset="0"/>
                <a:ea typeface="MS PGothic" charset="0"/>
              </a:rPr>
              <a:t>-- ask the students to offer personal theories of how and why various types of development happen</a:t>
            </a:r>
          </a:p>
          <a:p>
            <a:pPr eaLnBrk="1" hangingPunct="1"/>
            <a:r>
              <a:rPr lang="en-US" baseline="0" dirty="0">
                <a:latin typeface="Calibri" charset="0"/>
                <a:ea typeface="MS PGothic" charset="0"/>
              </a:rPr>
              <a:t>-- ask the students to project forward into the future. How different do they anticipate being on these same identified dimensions 10 or 20 years down the road? Then, ask them how they might go about researching their hypotheses regarding future development. </a:t>
            </a:r>
          </a:p>
          <a:p>
            <a:pPr eaLnBrk="1" hangingPunct="1"/>
            <a:endParaRPr lang="en-US" baseline="0" dirty="0">
              <a:latin typeface="Calibri" charset="0"/>
              <a:ea typeface="MS PGothic" charset="0"/>
            </a:endParaRPr>
          </a:p>
          <a:p>
            <a:pPr eaLnBrk="1" hangingPunct="1"/>
            <a:r>
              <a:rPr lang="en-US" b="1" baseline="0" dirty="0">
                <a:latin typeface="Calibri" charset="0"/>
                <a:ea typeface="MS PGothic" charset="0"/>
              </a:rPr>
              <a:t>Note: </a:t>
            </a:r>
            <a:r>
              <a:rPr lang="en-US" baseline="0" dirty="0">
                <a:latin typeface="Calibri" charset="0"/>
                <a:ea typeface="MS PGothic" charset="0"/>
              </a:rPr>
              <a:t>You may choose to tie the student answers, and the broad themes of the discussion, to the topic of research methods. For example, having students notice real world differences in development in their own lives can lead to the generation of testable hypotheses. You may also choose to point out that developmental psychology, by definition, is interested in a person at multiple points in time, and this requires special attention to methods and design. </a:t>
            </a:r>
          </a:p>
          <a:p>
            <a:pPr eaLnBrk="1" hangingPunct="1"/>
            <a:endParaRPr lang="en-US" b="0" baseline="0" dirty="0">
              <a:latin typeface="Calibri" charset="0"/>
              <a:ea typeface="MS PGothic" charset="0"/>
            </a:endParaRPr>
          </a:p>
          <a:p>
            <a:pPr eaLnBrk="1" hangingPunct="1"/>
            <a:endParaRPr lang="en-US" b="0" dirty="0">
              <a:latin typeface="Calibri" charset="0"/>
              <a:ea typeface="MS PGothic" charset="0"/>
            </a:endParaRPr>
          </a:p>
        </p:txBody>
      </p:sp>
      <p:sp>
        <p:nvSpPr>
          <p:cNvPr id="1229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88107DC5-3C82-DA46-9A3A-DC19E0191F2F}" type="slidenum">
              <a:rPr lang="en-US">
                <a:latin typeface="Calibri" charset="0"/>
              </a:rPr>
              <a:pPr/>
              <a:t>3</a:t>
            </a:fld>
            <a:endParaRPr lang="en-US">
              <a:latin typeface="Calibri" charset="0"/>
            </a:endParaRPr>
          </a:p>
        </p:txBody>
      </p:sp>
    </p:spTree>
    <p:extLst>
      <p:ext uri="{BB962C8B-B14F-4D97-AF65-F5344CB8AC3E}">
        <p14:creationId xmlns:p14="http://schemas.microsoft.com/office/powerpoint/2010/main" val="2001100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8195"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cs typeface="+mn-cs"/>
              </a:rPr>
              <a:t>The purpose of this slide is to provide students with an overview of the material that will be covered during each portion of the lecture</a:t>
            </a:r>
          </a:p>
        </p:txBody>
      </p:sp>
      <p:sp>
        <p:nvSpPr>
          <p:cNvPr id="163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CD71D9DE-24C5-6A45-A02E-6021F98D73A6}" type="slidenum">
              <a:rPr lang="en-US">
                <a:latin typeface="Calibri" charset="0"/>
              </a:rPr>
              <a:pPr/>
              <a:t>4</a:t>
            </a:fld>
            <a:endParaRPr lang="en-US">
              <a:latin typeface="Calibri" charset="0"/>
            </a:endParaRPr>
          </a:p>
        </p:txBody>
      </p:sp>
    </p:spTree>
    <p:extLst>
      <p:ext uri="{BB962C8B-B14F-4D97-AF65-F5344CB8AC3E}">
        <p14:creationId xmlns:p14="http://schemas.microsoft.com/office/powerpoint/2010/main" val="1998898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eaLnBrk="1" hangingPunct="1">
              <a:spcBef>
                <a:spcPct val="0"/>
              </a:spcBef>
            </a:pPr>
            <a:r>
              <a:rPr lang="en-US" dirty="0">
                <a:latin typeface="Calibri" charset="0"/>
                <a:ea typeface="MS PGothic" charset="0"/>
              </a:rPr>
              <a:t>In this slide, the instructor can introduce research methods. Note that research methods is a “bottleneck term” and some students become stuck trying to disentangle the</a:t>
            </a:r>
            <a:r>
              <a:rPr lang="en-US" baseline="0" dirty="0">
                <a:latin typeface="Calibri" charset="0"/>
                <a:ea typeface="MS PGothic" charset="0"/>
              </a:rPr>
              <a:t> concept of methods from that of designs. You may choose to begin with a brief explanation of these two topics. </a:t>
            </a:r>
          </a:p>
          <a:p>
            <a:pPr eaLnBrk="1" hangingPunct="1">
              <a:spcBef>
                <a:spcPct val="0"/>
              </a:spcBef>
            </a:pPr>
            <a:endParaRPr lang="en-US" baseline="0" dirty="0">
              <a:latin typeface="Calibri" charset="0"/>
              <a:ea typeface="MS PGothic" charset="0"/>
            </a:endParaRPr>
          </a:p>
          <a:p>
            <a:pPr marL="228600" indent="-228600" algn="l" eaLnBrk="1" hangingPunct="1">
              <a:spcBef>
                <a:spcPct val="0"/>
              </a:spcBef>
              <a:buNone/>
            </a:pPr>
            <a:r>
              <a:rPr lang="en-US" baseline="0" dirty="0">
                <a:latin typeface="Calibri" charset="0"/>
                <a:ea typeface="MS PGothic" charset="0"/>
              </a:rPr>
              <a:t>Research methods are the specific tools used by researchers to collect information. Two common types of methods used in research with adults are observation of behavior in laboratory experiments and information collected via interviews/surveys. Given that the lion’s share of research in developmental psychology is conducted with children it makes sense to consider how best to collect information from children who are either pre-verbal or have very limited vocabularies. </a:t>
            </a:r>
          </a:p>
          <a:p>
            <a:pPr marL="228600" indent="-228600" eaLnBrk="1" hangingPunct="1">
              <a:spcBef>
                <a:spcPct val="0"/>
              </a:spcBef>
              <a:buNone/>
            </a:pPr>
            <a:endParaRPr lang="en-US" baseline="0" dirty="0">
              <a:latin typeface="Calibri" charset="0"/>
              <a:ea typeface="MS PGothic" charset="0"/>
            </a:endParaRPr>
          </a:p>
          <a:p>
            <a:pPr marL="228600" indent="-228600" eaLnBrk="1" hangingPunct="1">
              <a:spcBef>
                <a:spcPct val="0"/>
              </a:spcBef>
              <a:buNone/>
            </a:pPr>
            <a:r>
              <a:rPr lang="en-US" b="1" baseline="0" dirty="0">
                <a:latin typeface="Calibri" charset="0"/>
                <a:ea typeface="MS PGothic" charset="0"/>
              </a:rPr>
              <a:t>(Click) </a:t>
            </a:r>
            <a:r>
              <a:rPr lang="en-US" baseline="0" dirty="0">
                <a:latin typeface="Calibri" charset="0"/>
                <a:ea typeface="MS PGothic" charset="0"/>
              </a:rPr>
              <a:t>Involuntary responses - In this slide you can introduce the idea of involuntary responses (behaviors that require little or no conscious effort) as a means of collecting information from very young children and infants. Examples include eye tracking (the image on the slide shows an eye tracking experiment set up) or turning the head to track movement or sound.  </a:t>
            </a:r>
          </a:p>
          <a:p>
            <a:pPr marL="228600" indent="-228600" eaLnBrk="1" hangingPunct="1">
              <a:spcBef>
                <a:spcPct val="0"/>
              </a:spcBef>
              <a:buNone/>
            </a:pPr>
            <a:endParaRPr lang="en-US" baseline="0" dirty="0">
              <a:latin typeface="Calibri" charset="0"/>
              <a:ea typeface="MS PGothic" charset="0"/>
            </a:endParaRPr>
          </a:p>
          <a:p>
            <a:pPr marL="228600" indent="-228600" eaLnBrk="1" hangingPunct="1">
              <a:spcBef>
                <a:spcPct val="0"/>
              </a:spcBef>
              <a:buNone/>
            </a:pPr>
            <a:r>
              <a:rPr lang="en-US" b="1" baseline="0" dirty="0">
                <a:latin typeface="Calibri" charset="0"/>
                <a:ea typeface="MS PGothic" charset="0"/>
              </a:rPr>
              <a:t>(Click) </a:t>
            </a:r>
            <a:r>
              <a:rPr lang="en-US" baseline="0" dirty="0">
                <a:latin typeface="Calibri" charset="0"/>
                <a:ea typeface="MS PGothic" charset="0"/>
              </a:rPr>
              <a:t>Violation of expectation paradigm - Show the embedded 3 and a half minute video to introduce students to the “violation of expectation paradigm.” Explore student reactions to this method. </a:t>
            </a:r>
          </a:p>
          <a:p>
            <a:pPr marL="228600" marR="0" lvl="0" indent="-228600" algn="l" defTabSz="914400" rtl="0" eaLnBrk="1" fontAlgn="auto" latinLnBrk="0" hangingPunct="1">
              <a:lnSpc>
                <a:spcPct val="100000"/>
              </a:lnSpc>
              <a:spcBef>
                <a:spcPct val="0"/>
              </a:spcBef>
              <a:spcAft>
                <a:spcPts val="0"/>
              </a:spcAft>
              <a:buClrTx/>
              <a:buSzTx/>
              <a:buFontTx/>
              <a:buNone/>
              <a:tabLst/>
              <a:defRPr/>
            </a:pPr>
            <a:r>
              <a:rPr lang="en-US" sz="1200" dirty="0">
                <a:hlinkClick r:id="rId3"/>
              </a:rPr>
              <a:t>https://www.youtube.com/watch?v=l1VK2iawS34</a:t>
            </a:r>
            <a:endParaRPr lang="en-US" sz="1200" dirty="0"/>
          </a:p>
          <a:p>
            <a:pPr marL="228600" indent="-228600" eaLnBrk="1" hangingPunct="1">
              <a:spcBef>
                <a:spcPct val="0"/>
              </a:spcBef>
              <a:buNone/>
            </a:pPr>
            <a:endParaRPr lang="en-US" baseline="0" dirty="0">
              <a:latin typeface="Calibri" charset="0"/>
              <a:ea typeface="MS PGothic" charset="0"/>
            </a:endParaRPr>
          </a:p>
          <a:p>
            <a:pPr marL="228600" indent="-228600" eaLnBrk="1" hangingPunct="1">
              <a:spcBef>
                <a:spcPct val="0"/>
              </a:spcBef>
              <a:buNone/>
            </a:pPr>
            <a:endParaRPr lang="en-US" baseline="0" dirty="0">
              <a:latin typeface="Calibri" charset="0"/>
              <a:ea typeface="MS PGothic" charset="0"/>
            </a:endParaRPr>
          </a:p>
          <a:p>
            <a:pPr marL="228600" indent="-228600" eaLnBrk="1" hangingPunct="1">
              <a:spcBef>
                <a:spcPct val="0"/>
              </a:spcBef>
              <a:buNone/>
            </a:pPr>
            <a:r>
              <a:rPr lang="en-US" baseline="0" dirty="0">
                <a:latin typeface="Calibri" charset="0"/>
                <a:ea typeface="MS PGothic" charset="0"/>
              </a:rPr>
              <a:t> </a:t>
            </a:r>
          </a:p>
          <a:p>
            <a:pPr eaLnBrk="1" hangingPunct="1">
              <a:spcBef>
                <a:spcPct val="0"/>
              </a:spcBef>
            </a:pPr>
            <a:endParaRPr lang="en-US" dirty="0">
              <a:latin typeface="Calibri" charset="0"/>
              <a:ea typeface="MS PGothic" charset="0"/>
            </a:endParaRPr>
          </a:p>
          <a:p>
            <a:pPr eaLnBrk="1" hangingPunct="1">
              <a:spcBef>
                <a:spcPct val="0"/>
              </a:spcBef>
            </a:pPr>
            <a:r>
              <a:rPr lang="en-US" baseline="0" dirty="0">
                <a:latin typeface="Calibri" charset="0"/>
                <a:ea typeface="MS PGothic" charset="0"/>
              </a:rPr>
              <a:t> </a:t>
            </a:r>
            <a:endParaRPr lang="en-US"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BE94F0B7-18B5-B14B-86B1-7EB421E89380}" type="slidenum">
              <a:rPr lang="en-US">
                <a:latin typeface="Calibri" charset="0"/>
              </a:rPr>
              <a:pPr/>
              <a:t>5</a:t>
            </a:fld>
            <a:endParaRPr lang="en-US">
              <a:latin typeface="Calibri" charset="0"/>
            </a:endParaRPr>
          </a:p>
        </p:txBody>
      </p:sp>
    </p:spTree>
    <p:extLst>
      <p:ext uri="{BB962C8B-B14F-4D97-AF65-F5344CB8AC3E}">
        <p14:creationId xmlns:p14="http://schemas.microsoft.com/office/powerpoint/2010/main" val="1548233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In this slide, the instructor can introduce research with voluntary responses. As opposed to obligatory or involuntary response these responses are those that require more effortful thought and control. In developmental psychology, researchers often use imitation tasks to measure the</a:t>
            </a:r>
            <a:r>
              <a:rPr lang="en-US" baseline="0" dirty="0">
                <a:latin typeface="Calibri" charset="0"/>
                <a:ea typeface="MS PGothic" charset="0"/>
              </a:rPr>
              <a:t> extent to which small children can remember sequences. </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(Click) </a:t>
            </a:r>
            <a:r>
              <a:rPr lang="en-US" baseline="0" dirty="0">
                <a:latin typeface="Calibri" charset="0"/>
                <a:ea typeface="MS PGothic" charset="0"/>
              </a:rPr>
              <a:t>Event sequence – a toy that children engage with and demonstrate voluntary responses in a study of memory</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(Click) </a:t>
            </a:r>
            <a:r>
              <a:rPr lang="en-US" baseline="0" dirty="0">
                <a:latin typeface="Calibri" charset="0"/>
                <a:ea typeface="MS PGothic" charset="0"/>
              </a:rPr>
              <a:t>Find the Surprise – this is the toy/event sequence introduced in the module reading</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(Click) </a:t>
            </a:r>
            <a:r>
              <a:rPr lang="en-US" baseline="0" dirty="0">
                <a:latin typeface="Calibri" charset="0"/>
                <a:ea typeface="MS PGothic" charset="0"/>
              </a:rPr>
              <a:t>Video: Emotional information guides behavior - In the embedded 2 and a half minute video, researchers are interested in the extent to which children modify their own behavior in relation to emotional tone. The experiment shows a child who is interested in various toys, but who elects not to play with them when it appears an adult will find the play irritating. Explore students reactions to this video and to voluntary response research more broadly.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a:hlinkClick r:id="rId3"/>
              </a:rPr>
              <a:t>https://www.youtube.com/watch?v=7FC4qRD1vn8</a:t>
            </a:r>
            <a:endParaRPr lang="en-US" dirty="0"/>
          </a:p>
          <a:p>
            <a:pPr eaLnBrk="1" hangingPunct="1">
              <a:spcBef>
                <a:spcPct val="0"/>
              </a:spcBef>
            </a:pPr>
            <a:endParaRPr lang="en-US"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BE94F0B7-18B5-B14B-86B1-7EB421E89380}" type="slidenum">
              <a:rPr lang="en-US">
                <a:latin typeface="Calibri" charset="0"/>
              </a:rPr>
              <a:pPr/>
              <a:t>6</a:t>
            </a:fld>
            <a:endParaRPr lang="en-US">
              <a:latin typeface="Calibri" charset="0"/>
            </a:endParaRPr>
          </a:p>
        </p:txBody>
      </p:sp>
    </p:spTree>
    <p:extLst>
      <p:ext uri="{BB962C8B-B14F-4D97-AF65-F5344CB8AC3E}">
        <p14:creationId xmlns:p14="http://schemas.microsoft.com/office/powerpoint/2010/main" val="1548233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spcBef>
                <a:spcPct val="0"/>
              </a:spcBef>
            </a:pPr>
            <a:r>
              <a:rPr lang="en-US" dirty="0">
                <a:latin typeface="Calibri" charset="0"/>
                <a:ea typeface="MS PGothic" charset="0"/>
              </a:rPr>
              <a:t>In this slide, the instructor can introduce psycho-physiological research</a:t>
            </a:r>
            <a:r>
              <a:rPr lang="en-US" baseline="0" dirty="0">
                <a:latin typeface="Calibri" charset="0"/>
                <a:ea typeface="MS PGothic" charset="0"/>
              </a:rPr>
              <a:t> methods. Because of the occasional tendency of some students to equate physiological methods with “real science” or “hard science” it may be helpful to remind them about levels of analysis. Levels of analysis assumes that psychological phenomena co-occur across different levels of analysis. At times, variables at one level cause variables at another but this is not always the case. It would be a mistake, for instance, for students to assume that “brain waves cause thinking.” Rather, it is more accurate to understand that the two concepts occur simultaneously and can be measured independently (brain activity, on the one hand, and conscious though on the other). </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(Click) </a:t>
            </a:r>
            <a:r>
              <a:rPr lang="en-US" baseline="0" dirty="0">
                <a:latin typeface="Calibri" charset="0"/>
                <a:ea typeface="MS PGothic" charset="0"/>
              </a:rPr>
              <a:t>Culture-Environment, Relationships-Groups, Behavior, Thoughts-Feelings-Perceptions, Physiology, Chemistry/DNA</a:t>
            </a:r>
          </a:p>
          <a:p>
            <a:pPr marL="0" marR="0" lvl="0" indent="0" algn="l" defTabSz="914400" rtl="0" eaLnBrk="1" fontAlgn="auto" latinLnBrk="0" hangingPunct="1">
              <a:lnSpc>
                <a:spcPct val="100000"/>
              </a:lnSpc>
              <a:spcBef>
                <a:spcPct val="0"/>
              </a:spcBef>
              <a:spcAft>
                <a:spcPts val="0"/>
              </a:spcAft>
              <a:buClrTx/>
              <a:buSzTx/>
              <a:buFontTx/>
              <a:buNone/>
              <a:tabLst/>
              <a:defRPr/>
            </a:pPr>
            <a:r>
              <a:rPr lang="en-US" baseline="0" dirty="0">
                <a:latin typeface="Calibri" charset="0"/>
                <a:ea typeface="MS PGothic" charset="0"/>
              </a:rPr>
              <a:t>Please note that more information on levels of analysis can be found in the Introduction to Science of Social Psychology Module: </a:t>
            </a:r>
            <a:r>
              <a:rPr lang="en-US" sz="1200" u="sng" kern="1200" dirty="0">
                <a:solidFill>
                  <a:schemeClr val="tx1"/>
                </a:solidFill>
                <a:effectLst/>
                <a:latin typeface="+mn-lt"/>
                <a:ea typeface="+mn-ea"/>
                <a:cs typeface="+mn-cs"/>
                <a:hlinkClick r:id="rId3"/>
              </a:rPr>
              <a:t>http://nobaproject.com/modules/an-introduction-to-the-science-of-social-psychology#social-psychology-is-a-science</a:t>
            </a:r>
            <a:endParaRPr lang="en-US" sz="1200" kern="1200" dirty="0">
              <a:solidFill>
                <a:schemeClr val="tx1"/>
              </a:solidFill>
              <a:effectLst/>
              <a:latin typeface="+mn-lt"/>
              <a:ea typeface="+mn-ea"/>
              <a:cs typeface="+mn-cs"/>
            </a:endParaRPr>
          </a:p>
          <a:p>
            <a:pPr eaLnBrk="1" hangingPunct="1">
              <a:spcBef>
                <a:spcPct val="0"/>
              </a:spcBef>
            </a:pPr>
            <a:endParaRPr lang="en-US" baseline="0" dirty="0">
              <a:latin typeface="Calibri" charset="0"/>
              <a:ea typeface="MS PGothic" charset="0"/>
            </a:endParaRP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(Click) </a:t>
            </a:r>
            <a:r>
              <a:rPr lang="en-US" baseline="0" dirty="0">
                <a:latin typeface="Calibri" charset="0"/>
                <a:ea typeface="MS PGothic" charset="0"/>
              </a:rPr>
              <a:t>Event Related Potentials - In the embedded 2 and a half minute video, a researcher interested in mapping language acquisition in the brain uses event related potential (ERP) to measure brain activity in a child. She explains her research. Explore student reactions to this research, and to physiological methods in general.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a:hlinkClick r:id="rId4"/>
              </a:rPr>
              <a:t>https://www.youtube.com/watch?v=gMBYs-pP-9o</a:t>
            </a:r>
            <a:endParaRPr lang="en-US" dirty="0"/>
          </a:p>
          <a:p>
            <a:pPr eaLnBrk="1" hangingPunct="1">
              <a:spcBef>
                <a:spcPct val="0"/>
              </a:spcBef>
            </a:pPr>
            <a:endParaRPr lang="en-US"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BE94F0B7-18B5-B14B-86B1-7EB421E89380}" type="slidenum">
              <a:rPr lang="en-US">
                <a:latin typeface="Calibri" charset="0"/>
              </a:rPr>
              <a:pPr/>
              <a:t>7</a:t>
            </a:fld>
            <a:endParaRPr lang="en-US">
              <a:latin typeface="Calibri" charset="0"/>
            </a:endParaRPr>
          </a:p>
        </p:txBody>
      </p:sp>
    </p:spTree>
    <p:extLst>
      <p:ext uri="{BB962C8B-B14F-4D97-AF65-F5344CB8AC3E}">
        <p14:creationId xmlns:p14="http://schemas.microsoft.com/office/powerpoint/2010/main" val="154823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In this slide the instructor can introduce surveys and interviews as a method of collecting research data. Note that these methods rely on verbal ability to some degree</a:t>
            </a:r>
            <a:r>
              <a:rPr lang="en-US" baseline="0" dirty="0">
                <a:latin typeface="Calibri" charset="0"/>
                <a:ea typeface="MS PGothic" charset="0"/>
              </a:rPr>
              <a:t> and are, therefore, more commonly used with school aged children. Examples of this method include:</a:t>
            </a:r>
          </a:p>
          <a:p>
            <a:pPr eaLnBrk="1" hangingPunct="1">
              <a:spcBef>
                <a:spcPct val="0"/>
              </a:spcBef>
            </a:pPr>
            <a:r>
              <a:rPr lang="en-US" baseline="0" dirty="0">
                <a:latin typeface="Calibri" charset="0"/>
                <a:ea typeface="MS PGothic" charset="0"/>
              </a:rPr>
              <a:t>-- the WPPSI-IV, a standardized test of intelligence for pre-schoolers</a:t>
            </a:r>
          </a:p>
          <a:p>
            <a:pPr eaLnBrk="1" hangingPunct="1">
              <a:spcBef>
                <a:spcPct val="0"/>
              </a:spcBef>
            </a:pPr>
            <a:r>
              <a:rPr lang="en-US" baseline="0" dirty="0">
                <a:latin typeface="Calibri" charset="0"/>
                <a:ea typeface="MS PGothic" charset="0"/>
              </a:rPr>
              <a:t>-- the Child Behavior Checklist (CBC), a list of various childhood behaviors such as nightmares, screaming, excessive fearfulness or chewing on objects</a:t>
            </a:r>
          </a:p>
          <a:p>
            <a:pPr eaLnBrk="1" hangingPunct="1">
              <a:spcBef>
                <a:spcPct val="0"/>
              </a:spcBef>
            </a:pPr>
            <a:r>
              <a:rPr lang="en-US" baseline="0" dirty="0">
                <a:latin typeface="Calibri" charset="0"/>
                <a:ea typeface="MS PGothic" charset="0"/>
              </a:rPr>
              <a:t>-- surveys sampling experience with drugs and alcohol; used to assess base rates of use by teens and pre-teens</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Discussion: </a:t>
            </a:r>
            <a:r>
              <a:rPr lang="en-US" baseline="0" dirty="0">
                <a:latin typeface="Calibri" charset="0"/>
                <a:ea typeface="MS PGothic" charset="0"/>
              </a:rPr>
              <a:t>What advantages or disadvantages do you see with interviewing children? What about questionnaires with young people?</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Possible answers might include: </a:t>
            </a:r>
          </a:p>
          <a:p>
            <a:pPr eaLnBrk="1" hangingPunct="1">
              <a:spcBef>
                <a:spcPct val="0"/>
              </a:spcBef>
            </a:pPr>
            <a:r>
              <a:rPr lang="en-US" baseline="0" dirty="0">
                <a:latin typeface="Calibri" charset="0"/>
                <a:ea typeface="MS PGothic" charset="0"/>
              </a:rPr>
              <a:t>-- limited vocabulary, difficulty articulating </a:t>
            </a:r>
          </a:p>
          <a:p>
            <a:pPr eaLnBrk="1" hangingPunct="1">
              <a:spcBef>
                <a:spcPct val="0"/>
              </a:spcBef>
            </a:pPr>
            <a:r>
              <a:rPr lang="en-US" baseline="0" dirty="0">
                <a:latin typeface="Calibri" charset="0"/>
                <a:ea typeface="MS PGothic" charset="0"/>
              </a:rPr>
              <a:t>-- lack of reliability (lying, wanting to please, etc)</a:t>
            </a:r>
          </a:p>
          <a:p>
            <a:pPr eaLnBrk="1" hangingPunct="1">
              <a:spcBef>
                <a:spcPct val="0"/>
              </a:spcBef>
            </a:pPr>
            <a:r>
              <a:rPr lang="en-US" baseline="0" dirty="0">
                <a:latin typeface="Calibri" charset="0"/>
                <a:ea typeface="MS PGothic" charset="0"/>
              </a:rPr>
              <a:t>-- lack of responding (afraid of researcher, research setting, etc)</a:t>
            </a:r>
          </a:p>
          <a:p>
            <a:pPr eaLnBrk="1" hangingPunct="1">
              <a:spcBef>
                <a:spcPct val="0"/>
              </a:spcBef>
            </a:pPr>
            <a:endParaRPr lang="en-US"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BE94F0B7-18B5-B14B-86B1-7EB421E89380}" type="slidenum">
              <a:rPr lang="en-US">
                <a:latin typeface="Calibri" charset="0"/>
              </a:rPr>
              <a:pPr/>
              <a:t>8</a:t>
            </a:fld>
            <a:endParaRPr lang="en-US">
              <a:latin typeface="Calibri" charset="0"/>
            </a:endParaRPr>
          </a:p>
        </p:txBody>
      </p:sp>
    </p:spTree>
    <p:extLst>
      <p:ext uri="{BB962C8B-B14F-4D97-AF65-F5344CB8AC3E}">
        <p14:creationId xmlns:p14="http://schemas.microsoft.com/office/powerpoint/2010/main" val="1548233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8195"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cs typeface="+mn-cs"/>
              </a:rPr>
              <a:t>The purpose of this slide is to provide students with an overview of the material that will be covered during each portion of the lecture</a:t>
            </a:r>
          </a:p>
        </p:txBody>
      </p:sp>
      <p:sp>
        <p:nvSpPr>
          <p:cNvPr id="163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CD71D9DE-24C5-6A45-A02E-6021F98D73A6}" type="slidenum">
              <a:rPr lang="en-US">
                <a:latin typeface="Calibri" charset="0"/>
              </a:rPr>
              <a:pPr/>
              <a:t>9</a:t>
            </a:fld>
            <a:endParaRPr lang="en-US">
              <a:latin typeface="Calibri" charset="0"/>
            </a:endParaRPr>
          </a:p>
        </p:txBody>
      </p:sp>
    </p:spTree>
    <p:extLst>
      <p:ext uri="{BB962C8B-B14F-4D97-AF65-F5344CB8AC3E}">
        <p14:creationId xmlns:p14="http://schemas.microsoft.com/office/powerpoint/2010/main" val="199889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F909FB7-10D8-9549-9103-56240A6CAB77}"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39EC3C7-870F-1242-BD5C-88103CC464F6}" type="slidenum">
              <a:rPr lang="en-US" altLang="en-US"/>
              <a:pPr>
                <a:defRPr/>
              </a:pPr>
              <a:t>‹#›</a:t>
            </a:fld>
            <a:endParaRPr lang="en-US" altLang="en-US"/>
          </a:p>
        </p:txBody>
      </p:sp>
    </p:spTree>
    <p:extLst>
      <p:ext uri="{BB962C8B-B14F-4D97-AF65-F5344CB8AC3E}">
        <p14:creationId xmlns:p14="http://schemas.microsoft.com/office/powerpoint/2010/main" val="355947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EC195DE-846B-4C4F-89AA-E77C74E886DC}"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558631-2EC4-4E4E-8A3A-25A795F4D197}" type="slidenum">
              <a:rPr lang="en-US" altLang="en-US"/>
              <a:pPr>
                <a:defRPr/>
              </a:pPr>
              <a:t>‹#›</a:t>
            </a:fld>
            <a:endParaRPr lang="en-US" altLang="en-US"/>
          </a:p>
        </p:txBody>
      </p:sp>
    </p:spTree>
    <p:extLst>
      <p:ext uri="{BB962C8B-B14F-4D97-AF65-F5344CB8AC3E}">
        <p14:creationId xmlns:p14="http://schemas.microsoft.com/office/powerpoint/2010/main" val="48136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464F616-4AF3-B440-955B-46868F25E141}"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EA80CE7-F19D-6046-B534-F88BF08DCDCE}" type="slidenum">
              <a:rPr lang="en-US" altLang="en-US"/>
              <a:pPr>
                <a:defRPr/>
              </a:pPr>
              <a:t>‹#›</a:t>
            </a:fld>
            <a:endParaRPr lang="en-US" altLang="en-US"/>
          </a:p>
        </p:txBody>
      </p:sp>
    </p:spTree>
    <p:extLst>
      <p:ext uri="{BB962C8B-B14F-4D97-AF65-F5344CB8AC3E}">
        <p14:creationId xmlns:p14="http://schemas.microsoft.com/office/powerpoint/2010/main" val="2689648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F909FB7-10D8-9549-9103-56240A6CAB77}"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39EC3C7-870F-1242-BD5C-88103CC464F6}" type="slidenum">
              <a:rPr lang="en-US" altLang="en-US"/>
              <a:pPr>
                <a:defRPr/>
              </a:pPr>
              <a:t>‹#›</a:t>
            </a:fld>
            <a:endParaRPr lang="en-US" altLang="en-US"/>
          </a:p>
        </p:txBody>
      </p:sp>
    </p:spTree>
    <p:extLst>
      <p:ext uri="{BB962C8B-B14F-4D97-AF65-F5344CB8AC3E}">
        <p14:creationId xmlns:p14="http://schemas.microsoft.com/office/powerpoint/2010/main" val="2144714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30E247-0208-E644-A6DF-15B058D1C3C5}"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7C5E97E-97CF-C543-A0B7-38A215FD2326}" type="slidenum">
              <a:rPr lang="en-US" altLang="en-US"/>
              <a:pPr>
                <a:defRPr/>
              </a:pPr>
              <a:t>‹#›</a:t>
            </a:fld>
            <a:endParaRPr lang="en-US" altLang="en-US"/>
          </a:p>
        </p:txBody>
      </p:sp>
    </p:spTree>
    <p:extLst>
      <p:ext uri="{BB962C8B-B14F-4D97-AF65-F5344CB8AC3E}">
        <p14:creationId xmlns:p14="http://schemas.microsoft.com/office/powerpoint/2010/main" val="3113620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4DC69BB-BBF8-0143-988A-E871AF6EE377}"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020632F-D83B-474D-8C53-9C1DFDE277D0}" type="slidenum">
              <a:rPr lang="en-US" altLang="en-US"/>
              <a:pPr>
                <a:defRPr/>
              </a:pPr>
              <a:t>‹#›</a:t>
            </a:fld>
            <a:endParaRPr lang="en-US" altLang="en-US"/>
          </a:p>
        </p:txBody>
      </p:sp>
    </p:spTree>
    <p:extLst>
      <p:ext uri="{BB962C8B-B14F-4D97-AF65-F5344CB8AC3E}">
        <p14:creationId xmlns:p14="http://schemas.microsoft.com/office/powerpoint/2010/main" val="4064511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022C086-8A90-AE48-9CFB-538C1F35D756}"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8F9EE54-6240-9942-AD21-3BD7307BE5C3}" type="slidenum">
              <a:rPr lang="en-US" altLang="en-US"/>
              <a:pPr>
                <a:defRPr/>
              </a:pPr>
              <a:t>‹#›</a:t>
            </a:fld>
            <a:endParaRPr lang="en-US" altLang="en-US"/>
          </a:p>
        </p:txBody>
      </p:sp>
    </p:spTree>
    <p:extLst>
      <p:ext uri="{BB962C8B-B14F-4D97-AF65-F5344CB8AC3E}">
        <p14:creationId xmlns:p14="http://schemas.microsoft.com/office/powerpoint/2010/main" val="101719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0A8D045-2DC1-7A4F-A893-361E823021FF}" type="datetimeFigureOut">
              <a:rPr lang="en-US" altLang="en-US"/>
              <a:pPr>
                <a:defRPr/>
              </a:pPr>
              <a:t>12/22/2016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F00275B-6530-F14D-AB78-AF7DD020AF5F}" type="slidenum">
              <a:rPr lang="en-US" altLang="en-US"/>
              <a:pPr>
                <a:defRPr/>
              </a:pPr>
              <a:t>‹#›</a:t>
            </a:fld>
            <a:endParaRPr lang="en-US" altLang="en-US"/>
          </a:p>
        </p:txBody>
      </p:sp>
    </p:spTree>
    <p:extLst>
      <p:ext uri="{BB962C8B-B14F-4D97-AF65-F5344CB8AC3E}">
        <p14:creationId xmlns:p14="http://schemas.microsoft.com/office/powerpoint/2010/main" val="179377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38269AB-1ED8-8747-B14E-A1DDA0ADCD15}" type="datetimeFigureOut">
              <a:rPr lang="en-US" altLang="en-US"/>
              <a:pPr>
                <a:defRPr/>
              </a:pPr>
              <a:t>12/22/2016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A44736D-5B21-C349-A582-E2294D5F2CF7}" type="slidenum">
              <a:rPr lang="en-US" altLang="en-US"/>
              <a:pPr>
                <a:defRPr/>
              </a:pPr>
              <a:t>‹#›</a:t>
            </a:fld>
            <a:endParaRPr lang="en-US" altLang="en-US"/>
          </a:p>
        </p:txBody>
      </p:sp>
    </p:spTree>
    <p:extLst>
      <p:ext uri="{BB962C8B-B14F-4D97-AF65-F5344CB8AC3E}">
        <p14:creationId xmlns:p14="http://schemas.microsoft.com/office/powerpoint/2010/main" val="1313887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774C7F-D1C1-0543-BEBB-82EBC4ACE532}" type="datetimeFigureOut">
              <a:rPr lang="en-US" altLang="en-US"/>
              <a:pPr>
                <a:defRPr/>
              </a:pPr>
              <a:t>12/22/2016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7F6C140-7070-F249-A907-D72CAA92D42D}" type="slidenum">
              <a:rPr lang="en-US" altLang="en-US"/>
              <a:pPr>
                <a:defRPr/>
              </a:pPr>
              <a:t>‹#›</a:t>
            </a:fld>
            <a:endParaRPr lang="en-US" altLang="en-US"/>
          </a:p>
        </p:txBody>
      </p:sp>
    </p:spTree>
    <p:extLst>
      <p:ext uri="{BB962C8B-B14F-4D97-AF65-F5344CB8AC3E}">
        <p14:creationId xmlns:p14="http://schemas.microsoft.com/office/powerpoint/2010/main" val="4096513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18C194-0768-0E47-96B6-B7248D0862AA}"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8CC42A0-B51C-8D43-A287-E2343425D1AE}" type="slidenum">
              <a:rPr lang="en-US" altLang="en-US"/>
              <a:pPr>
                <a:defRPr/>
              </a:pPr>
              <a:t>‹#›</a:t>
            </a:fld>
            <a:endParaRPr lang="en-US" altLang="en-US"/>
          </a:p>
        </p:txBody>
      </p:sp>
    </p:spTree>
    <p:extLst>
      <p:ext uri="{BB962C8B-B14F-4D97-AF65-F5344CB8AC3E}">
        <p14:creationId xmlns:p14="http://schemas.microsoft.com/office/powerpoint/2010/main" val="235425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30E247-0208-E644-A6DF-15B058D1C3C5}"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7C5E97E-97CF-C543-A0B7-38A215FD2326}" type="slidenum">
              <a:rPr lang="en-US" altLang="en-US"/>
              <a:pPr>
                <a:defRPr/>
              </a:pPr>
              <a:t>‹#›</a:t>
            </a:fld>
            <a:endParaRPr lang="en-US" altLang="en-US"/>
          </a:p>
        </p:txBody>
      </p:sp>
    </p:spTree>
    <p:extLst>
      <p:ext uri="{BB962C8B-B14F-4D97-AF65-F5344CB8AC3E}">
        <p14:creationId xmlns:p14="http://schemas.microsoft.com/office/powerpoint/2010/main" val="2910847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387C29C-B97D-3E49-A812-6500D106BFF1}"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7CA2C54-2C1F-194C-A916-9C20E8AEB21A}" type="slidenum">
              <a:rPr lang="en-US" altLang="en-US"/>
              <a:pPr>
                <a:defRPr/>
              </a:pPr>
              <a:t>‹#›</a:t>
            </a:fld>
            <a:endParaRPr lang="en-US" altLang="en-US"/>
          </a:p>
        </p:txBody>
      </p:sp>
    </p:spTree>
    <p:extLst>
      <p:ext uri="{BB962C8B-B14F-4D97-AF65-F5344CB8AC3E}">
        <p14:creationId xmlns:p14="http://schemas.microsoft.com/office/powerpoint/2010/main" val="740696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EC195DE-846B-4C4F-89AA-E77C74E886DC}"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558631-2EC4-4E4E-8A3A-25A795F4D197}" type="slidenum">
              <a:rPr lang="en-US" altLang="en-US"/>
              <a:pPr>
                <a:defRPr/>
              </a:pPr>
              <a:t>‹#›</a:t>
            </a:fld>
            <a:endParaRPr lang="en-US" altLang="en-US"/>
          </a:p>
        </p:txBody>
      </p:sp>
    </p:spTree>
    <p:extLst>
      <p:ext uri="{BB962C8B-B14F-4D97-AF65-F5344CB8AC3E}">
        <p14:creationId xmlns:p14="http://schemas.microsoft.com/office/powerpoint/2010/main" val="3594209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464F616-4AF3-B440-955B-46868F25E141}"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EA80CE7-F19D-6046-B534-F88BF08DCDCE}" type="slidenum">
              <a:rPr lang="en-US" altLang="en-US"/>
              <a:pPr>
                <a:defRPr/>
              </a:pPr>
              <a:t>‹#›</a:t>
            </a:fld>
            <a:endParaRPr lang="en-US" altLang="en-US"/>
          </a:p>
        </p:txBody>
      </p:sp>
    </p:spTree>
    <p:extLst>
      <p:ext uri="{BB962C8B-B14F-4D97-AF65-F5344CB8AC3E}">
        <p14:creationId xmlns:p14="http://schemas.microsoft.com/office/powerpoint/2010/main" val="1265542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F909FB7-10D8-9549-9103-56240A6CAB77}"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39EC3C7-870F-1242-BD5C-88103CC464F6}" type="slidenum">
              <a:rPr lang="en-US" altLang="en-US"/>
              <a:pPr>
                <a:defRPr/>
              </a:pPr>
              <a:t>‹#›</a:t>
            </a:fld>
            <a:endParaRPr lang="en-US" altLang="en-US"/>
          </a:p>
        </p:txBody>
      </p:sp>
    </p:spTree>
    <p:extLst>
      <p:ext uri="{BB962C8B-B14F-4D97-AF65-F5344CB8AC3E}">
        <p14:creationId xmlns:p14="http://schemas.microsoft.com/office/powerpoint/2010/main" val="39629253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30E247-0208-E644-A6DF-15B058D1C3C5}"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7C5E97E-97CF-C543-A0B7-38A215FD2326}" type="slidenum">
              <a:rPr lang="en-US" altLang="en-US"/>
              <a:pPr>
                <a:defRPr/>
              </a:pPr>
              <a:t>‹#›</a:t>
            </a:fld>
            <a:endParaRPr lang="en-US" altLang="en-US"/>
          </a:p>
        </p:txBody>
      </p:sp>
    </p:spTree>
    <p:extLst>
      <p:ext uri="{BB962C8B-B14F-4D97-AF65-F5344CB8AC3E}">
        <p14:creationId xmlns:p14="http://schemas.microsoft.com/office/powerpoint/2010/main" val="2760642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4DC69BB-BBF8-0143-988A-E871AF6EE377}"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020632F-D83B-474D-8C53-9C1DFDE277D0}" type="slidenum">
              <a:rPr lang="en-US" altLang="en-US"/>
              <a:pPr>
                <a:defRPr/>
              </a:pPr>
              <a:t>‹#›</a:t>
            </a:fld>
            <a:endParaRPr lang="en-US" altLang="en-US"/>
          </a:p>
        </p:txBody>
      </p:sp>
    </p:spTree>
    <p:extLst>
      <p:ext uri="{BB962C8B-B14F-4D97-AF65-F5344CB8AC3E}">
        <p14:creationId xmlns:p14="http://schemas.microsoft.com/office/powerpoint/2010/main" val="2778803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022C086-8A90-AE48-9CFB-538C1F35D756}"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8F9EE54-6240-9942-AD21-3BD7307BE5C3}" type="slidenum">
              <a:rPr lang="en-US" altLang="en-US"/>
              <a:pPr>
                <a:defRPr/>
              </a:pPr>
              <a:t>‹#›</a:t>
            </a:fld>
            <a:endParaRPr lang="en-US" altLang="en-US"/>
          </a:p>
        </p:txBody>
      </p:sp>
    </p:spTree>
    <p:extLst>
      <p:ext uri="{BB962C8B-B14F-4D97-AF65-F5344CB8AC3E}">
        <p14:creationId xmlns:p14="http://schemas.microsoft.com/office/powerpoint/2010/main" val="36915303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0A8D045-2DC1-7A4F-A893-361E823021FF}" type="datetimeFigureOut">
              <a:rPr lang="en-US" altLang="en-US"/>
              <a:pPr>
                <a:defRPr/>
              </a:pPr>
              <a:t>12/22/2016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F00275B-6530-F14D-AB78-AF7DD020AF5F}" type="slidenum">
              <a:rPr lang="en-US" altLang="en-US"/>
              <a:pPr>
                <a:defRPr/>
              </a:pPr>
              <a:t>‹#›</a:t>
            </a:fld>
            <a:endParaRPr lang="en-US" altLang="en-US"/>
          </a:p>
        </p:txBody>
      </p:sp>
    </p:spTree>
    <p:extLst>
      <p:ext uri="{BB962C8B-B14F-4D97-AF65-F5344CB8AC3E}">
        <p14:creationId xmlns:p14="http://schemas.microsoft.com/office/powerpoint/2010/main" val="29846574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38269AB-1ED8-8747-B14E-A1DDA0ADCD15}" type="datetimeFigureOut">
              <a:rPr lang="en-US" altLang="en-US"/>
              <a:pPr>
                <a:defRPr/>
              </a:pPr>
              <a:t>12/22/2016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A44736D-5B21-C349-A582-E2294D5F2CF7}" type="slidenum">
              <a:rPr lang="en-US" altLang="en-US"/>
              <a:pPr>
                <a:defRPr/>
              </a:pPr>
              <a:t>‹#›</a:t>
            </a:fld>
            <a:endParaRPr lang="en-US" altLang="en-US"/>
          </a:p>
        </p:txBody>
      </p:sp>
    </p:spTree>
    <p:extLst>
      <p:ext uri="{BB962C8B-B14F-4D97-AF65-F5344CB8AC3E}">
        <p14:creationId xmlns:p14="http://schemas.microsoft.com/office/powerpoint/2010/main" val="653924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774C7F-D1C1-0543-BEBB-82EBC4ACE532}" type="datetimeFigureOut">
              <a:rPr lang="en-US" altLang="en-US"/>
              <a:pPr>
                <a:defRPr/>
              </a:pPr>
              <a:t>12/22/2016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7F6C140-7070-F249-A907-D72CAA92D42D}" type="slidenum">
              <a:rPr lang="en-US" altLang="en-US"/>
              <a:pPr>
                <a:defRPr/>
              </a:pPr>
              <a:t>‹#›</a:t>
            </a:fld>
            <a:endParaRPr lang="en-US" altLang="en-US"/>
          </a:p>
        </p:txBody>
      </p:sp>
    </p:spTree>
    <p:extLst>
      <p:ext uri="{BB962C8B-B14F-4D97-AF65-F5344CB8AC3E}">
        <p14:creationId xmlns:p14="http://schemas.microsoft.com/office/powerpoint/2010/main" val="370962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4DC69BB-BBF8-0143-988A-E871AF6EE377}"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020632F-D83B-474D-8C53-9C1DFDE277D0}" type="slidenum">
              <a:rPr lang="en-US" altLang="en-US"/>
              <a:pPr>
                <a:defRPr/>
              </a:pPr>
              <a:t>‹#›</a:t>
            </a:fld>
            <a:endParaRPr lang="en-US" altLang="en-US"/>
          </a:p>
        </p:txBody>
      </p:sp>
    </p:spTree>
    <p:extLst>
      <p:ext uri="{BB962C8B-B14F-4D97-AF65-F5344CB8AC3E}">
        <p14:creationId xmlns:p14="http://schemas.microsoft.com/office/powerpoint/2010/main" val="591073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18C194-0768-0E47-96B6-B7248D0862AA}"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8CC42A0-B51C-8D43-A287-E2343425D1AE}" type="slidenum">
              <a:rPr lang="en-US" altLang="en-US"/>
              <a:pPr>
                <a:defRPr/>
              </a:pPr>
              <a:t>‹#›</a:t>
            </a:fld>
            <a:endParaRPr lang="en-US" altLang="en-US"/>
          </a:p>
        </p:txBody>
      </p:sp>
    </p:spTree>
    <p:extLst>
      <p:ext uri="{BB962C8B-B14F-4D97-AF65-F5344CB8AC3E}">
        <p14:creationId xmlns:p14="http://schemas.microsoft.com/office/powerpoint/2010/main" val="40088464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387C29C-B97D-3E49-A812-6500D106BFF1}"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7CA2C54-2C1F-194C-A916-9C20E8AEB21A}" type="slidenum">
              <a:rPr lang="en-US" altLang="en-US"/>
              <a:pPr>
                <a:defRPr/>
              </a:pPr>
              <a:t>‹#›</a:t>
            </a:fld>
            <a:endParaRPr lang="en-US" altLang="en-US"/>
          </a:p>
        </p:txBody>
      </p:sp>
    </p:spTree>
    <p:extLst>
      <p:ext uri="{BB962C8B-B14F-4D97-AF65-F5344CB8AC3E}">
        <p14:creationId xmlns:p14="http://schemas.microsoft.com/office/powerpoint/2010/main" val="25074918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EC195DE-846B-4C4F-89AA-E77C74E886DC}"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558631-2EC4-4E4E-8A3A-25A795F4D197}" type="slidenum">
              <a:rPr lang="en-US" altLang="en-US"/>
              <a:pPr>
                <a:defRPr/>
              </a:pPr>
              <a:t>‹#›</a:t>
            </a:fld>
            <a:endParaRPr lang="en-US" altLang="en-US"/>
          </a:p>
        </p:txBody>
      </p:sp>
    </p:spTree>
    <p:extLst>
      <p:ext uri="{BB962C8B-B14F-4D97-AF65-F5344CB8AC3E}">
        <p14:creationId xmlns:p14="http://schemas.microsoft.com/office/powerpoint/2010/main" val="1096423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464F616-4AF3-B440-955B-46868F25E141}"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EA80CE7-F19D-6046-B534-F88BF08DCDCE}" type="slidenum">
              <a:rPr lang="en-US" altLang="en-US"/>
              <a:pPr>
                <a:defRPr/>
              </a:pPr>
              <a:t>‹#›</a:t>
            </a:fld>
            <a:endParaRPr lang="en-US" altLang="en-US"/>
          </a:p>
        </p:txBody>
      </p:sp>
    </p:spTree>
    <p:extLst>
      <p:ext uri="{BB962C8B-B14F-4D97-AF65-F5344CB8AC3E}">
        <p14:creationId xmlns:p14="http://schemas.microsoft.com/office/powerpoint/2010/main" val="13424649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F909FB7-10D8-9549-9103-56240A6CAB77}"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39EC3C7-870F-1242-BD5C-88103CC464F6}" type="slidenum">
              <a:rPr lang="en-US" altLang="en-US"/>
              <a:pPr>
                <a:defRPr/>
              </a:pPr>
              <a:t>‹#›</a:t>
            </a:fld>
            <a:endParaRPr lang="en-US" altLang="en-US"/>
          </a:p>
        </p:txBody>
      </p:sp>
    </p:spTree>
    <p:extLst>
      <p:ext uri="{BB962C8B-B14F-4D97-AF65-F5344CB8AC3E}">
        <p14:creationId xmlns:p14="http://schemas.microsoft.com/office/powerpoint/2010/main" val="14557228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30E247-0208-E644-A6DF-15B058D1C3C5}"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7C5E97E-97CF-C543-A0B7-38A215FD2326}" type="slidenum">
              <a:rPr lang="en-US" altLang="en-US"/>
              <a:pPr>
                <a:defRPr/>
              </a:pPr>
              <a:t>‹#›</a:t>
            </a:fld>
            <a:endParaRPr lang="en-US" altLang="en-US"/>
          </a:p>
        </p:txBody>
      </p:sp>
    </p:spTree>
    <p:extLst>
      <p:ext uri="{BB962C8B-B14F-4D97-AF65-F5344CB8AC3E}">
        <p14:creationId xmlns:p14="http://schemas.microsoft.com/office/powerpoint/2010/main" val="14838884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4DC69BB-BBF8-0143-988A-E871AF6EE377}"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020632F-D83B-474D-8C53-9C1DFDE277D0}" type="slidenum">
              <a:rPr lang="en-US" altLang="en-US"/>
              <a:pPr>
                <a:defRPr/>
              </a:pPr>
              <a:t>‹#›</a:t>
            </a:fld>
            <a:endParaRPr lang="en-US" altLang="en-US"/>
          </a:p>
        </p:txBody>
      </p:sp>
    </p:spTree>
    <p:extLst>
      <p:ext uri="{BB962C8B-B14F-4D97-AF65-F5344CB8AC3E}">
        <p14:creationId xmlns:p14="http://schemas.microsoft.com/office/powerpoint/2010/main" val="24033984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022C086-8A90-AE48-9CFB-538C1F35D756}"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8F9EE54-6240-9942-AD21-3BD7307BE5C3}" type="slidenum">
              <a:rPr lang="en-US" altLang="en-US"/>
              <a:pPr>
                <a:defRPr/>
              </a:pPr>
              <a:t>‹#›</a:t>
            </a:fld>
            <a:endParaRPr lang="en-US" altLang="en-US"/>
          </a:p>
        </p:txBody>
      </p:sp>
    </p:spTree>
    <p:extLst>
      <p:ext uri="{BB962C8B-B14F-4D97-AF65-F5344CB8AC3E}">
        <p14:creationId xmlns:p14="http://schemas.microsoft.com/office/powerpoint/2010/main" val="11433386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0A8D045-2DC1-7A4F-A893-361E823021FF}" type="datetimeFigureOut">
              <a:rPr lang="en-US" altLang="en-US"/>
              <a:pPr>
                <a:defRPr/>
              </a:pPr>
              <a:t>12/22/2016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F00275B-6530-F14D-AB78-AF7DD020AF5F}" type="slidenum">
              <a:rPr lang="en-US" altLang="en-US"/>
              <a:pPr>
                <a:defRPr/>
              </a:pPr>
              <a:t>‹#›</a:t>
            </a:fld>
            <a:endParaRPr lang="en-US" altLang="en-US"/>
          </a:p>
        </p:txBody>
      </p:sp>
    </p:spTree>
    <p:extLst>
      <p:ext uri="{BB962C8B-B14F-4D97-AF65-F5344CB8AC3E}">
        <p14:creationId xmlns:p14="http://schemas.microsoft.com/office/powerpoint/2010/main" val="11610580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38269AB-1ED8-8747-B14E-A1DDA0ADCD15}" type="datetimeFigureOut">
              <a:rPr lang="en-US" altLang="en-US"/>
              <a:pPr>
                <a:defRPr/>
              </a:pPr>
              <a:t>12/22/2016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A44736D-5B21-C349-A582-E2294D5F2CF7}" type="slidenum">
              <a:rPr lang="en-US" altLang="en-US"/>
              <a:pPr>
                <a:defRPr/>
              </a:pPr>
              <a:t>‹#›</a:t>
            </a:fld>
            <a:endParaRPr lang="en-US" altLang="en-US"/>
          </a:p>
        </p:txBody>
      </p:sp>
    </p:spTree>
    <p:extLst>
      <p:ext uri="{BB962C8B-B14F-4D97-AF65-F5344CB8AC3E}">
        <p14:creationId xmlns:p14="http://schemas.microsoft.com/office/powerpoint/2010/main" val="236243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022C086-8A90-AE48-9CFB-538C1F35D756}"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8F9EE54-6240-9942-AD21-3BD7307BE5C3}" type="slidenum">
              <a:rPr lang="en-US" altLang="en-US"/>
              <a:pPr>
                <a:defRPr/>
              </a:pPr>
              <a:t>‹#›</a:t>
            </a:fld>
            <a:endParaRPr lang="en-US" altLang="en-US"/>
          </a:p>
        </p:txBody>
      </p:sp>
    </p:spTree>
    <p:extLst>
      <p:ext uri="{BB962C8B-B14F-4D97-AF65-F5344CB8AC3E}">
        <p14:creationId xmlns:p14="http://schemas.microsoft.com/office/powerpoint/2010/main" val="32066772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774C7F-D1C1-0543-BEBB-82EBC4ACE532}" type="datetimeFigureOut">
              <a:rPr lang="en-US" altLang="en-US"/>
              <a:pPr>
                <a:defRPr/>
              </a:pPr>
              <a:t>12/22/2016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7F6C140-7070-F249-A907-D72CAA92D42D}" type="slidenum">
              <a:rPr lang="en-US" altLang="en-US"/>
              <a:pPr>
                <a:defRPr/>
              </a:pPr>
              <a:t>‹#›</a:t>
            </a:fld>
            <a:endParaRPr lang="en-US" altLang="en-US"/>
          </a:p>
        </p:txBody>
      </p:sp>
    </p:spTree>
    <p:extLst>
      <p:ext uri="{BB962C8B-B14F-4D97-AF65-F5344CB8AC3E}">
        <p14:creationId xmlns:p14="http://schemas.microsoft.com/office/powerpoint/2010/main" val="28560662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18C194-0768-0E47-96B6-B7248D0862AA}"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8CC42A0-B51C-8D43-A287-E2343425D1AE}" type="slidenum">
              <a:rPr lang="en-US" altLang="en-US"/>
              <a:pPr>
                <a:defRPr/>
              </a:pPr>
              <a:t>‹#›</a:t>
            </a:fld>
            <a:endParaRPr lang="en-US" altLang="en-US"/>
          </a:p>
        </p:txBody>
      </p:sp>
    </p:spTree>
    <p:extLst>
      <p:ext uri="{BB962C8B-B14F-4D97-AF65-F5344CB8AC3E}">
        <p14:creationId xmlns:p14="http://schemas.microsoft.com/office/powerpoint/2010/main" val="37305236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387C29C-B97D-3E49-A812-6500D106BFF1}"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7CA2C54-2C1F-194C-A916-9C20E8AEB21A}" type="slidenum">
              <a:rPr lang="en-US" altLang="en-US"/>
              <a:pPr>
                <a:defRPr/>
              </a:pPr>
              <a:t>‹#›</a:t>
            </a:fld>
            <a:endParaRPr lang="en-US" altLang="en-US"/>
          </a:p>
        </p:txBody>
      </p:sp>
    </p:spTree>
    <p:extLst>
      <p:ext uri="{BB962C8B-B14F-4D97-AF65-F5344CB8AC3E}">
        <p14:creationId xmlns:p14="http://schemas.microsoft.com/office/powerpoint/2010/main" val="2904017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EC195DE-846B-4C4F-89AA-E77C74E886DC}"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558631-2EC4-4E4E-8A3A-25A795F4D197}" type="slidenum">
              <a:rPr lang="en-US" altLang="en-US"/>
              <a:pPr>
                <a:defRPr/>
              </a:pPr>
              <a:t>‹#›</a:t>
            </a:fld>
            <a:endParaRPr lang="en-US" altLang="en-US"/>
          </a:p>
        </p:txBody>
      </p:sp>
    </p:spTree>
    <p:extLst>
      <p:ext uri="{BB962C8B-B14F-4D97-AF65-F5344CB8AC3E}">
        <p14:creationId xmlns:p14="http://schemas.microsoft.com/office/powerpoint/2010/main" val="1057077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464F616-4AF3-B440-955B-46868F25E141}" type="datetimeFigureOut">
              <a:rPr lang="en-US" altLang="en-US"/>
              <a:pPr>
                <a:defRPr/>
              </a:pPr>
              <a:t>12/22/2016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EA80CE7-F19D-6046-B534-F88BF08DCDCE}" type="slidenum">
              <a:rPr lang="en-US" altLang="en-US"/>
              <a:pPr>
                <a:defRPr/>
              </a:pPr>
              <a:t>‹#›</a:t>
            </a:fld>
            <a:endParaRPr lang="en-US" altLang="en-US"/>
          </a:p>
        </p:txBody>
      </p:sp>
    </p:spTree>
    <p:extLst>
      <p:ext uri="{BB962C8B-B14F-4D97-AF65-F5344CB8AC3E}">
        <p14:creationId xmlns:p14="http://schemas.microsoft.com/office/powerpoint/2010/main" val="54304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0A8D045-2DC1-7A4F-A893-361E823021FF}" type="datetimeFigureOut">
              <a:rPr lang="en-US" altLang="en-US"/>
              <a:pPr>
                <a:defRPr/>
              </a:pPr>
              <a:t>12/22/2016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F00275B-6530-F14D-AB78-AF7DD020AF5F}" type="slidenum">
              <a:rPr lang="en-US" altLang="en-US"/>
              <a:pPr>
                <a:defRPr/>
              </a:pPr>
              <a:t>‹#›</a:t>
            </a:fld>
            <a:endParaRPr lang="en-US" altLang="en-US"/>
          </a:p>
        </p:txBody>
      </p:sp>
    </p:spTree>
    <p:extLst>
      <p:ext uri="{BB962C8B-B14F-4D97-AF65-F5344CB8AC3E}">
        <p14:creationId xmlns:p14="http://schemas.microsoft.com/office/powerpoint/2010/main" val="97315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38269AB-1ED8-8747-B14E-A1DDA0ADCD15}" type="datetimeFigureOut">
              <a:rPr lang="en-US" altLang="en-US"/>
              <a:pPr>
                <a:defRPr/>
              </a:pPr>
              <a:t>12/22/2016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A44736D-5B21-C349-A582-E2294D5F2CF7}" type="slidenum">
              <a:rPr lang="en-US" altLang="en-US"/>
              <a:pPr>
                <a:defRPr/>
              </a:pPr>
              <a:t>‹#›</a:t>
            </a:fld>
            <a:endParaRPr lang="en-US" altLang="en-US"/>
          </a:p>
        </p:txBody>
      </p:sp>
    </p:spTree>
    <p:extLst>
      <p:ext uri="{BB962C8B-B14F-4D97-AF65-F5344CB8AC3E}">
        <p14:creationId xmlns:p14="http://schemas.microsoft.com/office/powerpoint/2010/main" val="378923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774C7F-D1C1-0543-BEBB-82EBC4ACE532}" type="datetimeFigureOut">
              <a:rPr lang="en-US" altLang="en-US"/>
              <a:pPr>
                <a:defRPr/>
              </a:pPr>
              <a:t>12/22/2016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7F6C140-7070-F249-A907-D72CAA92D42D}" type="slidenum">
              <a:rPr lang="en-US" altLang="en-US"/>
              <a:pPr>
                <a:defRPr/>
              </a:pPr>
              <a:t>‹#›</a:t>
            </a:fld>
            <a:endParaRPr lang="en-US" altLang="en-US"/>
          </a:p>
        </p:txBody>
      </p:sp>
    </p:spTree>
    <p:extLst>
      <p:ext uri="{BB962C8B-B14F-4D97-AF65-F5344CB8AC3E}">
        <p14:creationId xmlns:p14="http://schemas.microsoft.com/office/powerpoint/2010/main" val="339090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18C194-0768-0E47-96B6-B7248D0862AA}"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8CC42A0-B51C-8D43-A287-E2343425D1AE}" type="slidenum">
              <a:rPr lang="en-US" altLang="en-US"/>
              <a:pPr>
                <a:defRPr/>
              </a:pPr>
              <a:t>‹#›</a:t>
            </a:fld>
            <a:endParaRPr lang="en-US" altLang="en-US"/>
          </a:p>
        </p:txBody>
      </p:sp>
    </p:spTree>
    <p:extLst>
      <p:ext uri="{BB962C8B-B14F-4D97-AF65-F5344CB8AC3E}">
        <p14:creationId xmlns:p14="http://schemas.microsoft.com/office/powerpoint/2010/main" val="253691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387C29C-B97D-3E49-A812-6500D106BFF1}" type="datetimeFigureOut">
              <a:rPr lang="en-US" altLang="en-US"/>
              <a:pPr>
                <a:defRPr/>
              </a:pPr>
              <a:t>12/22/2016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7CA2C54-2C1F-194C-A916-9C20E8AEB21A}" type="slidenum">
              <a:rPr lang="en-US" altLang="en-US"/>
              <a:pPr>
                <a:defRPr/>
              </a:pPr>
              <a:t>‹#›</a:t>
            </a:fld>
            <a:endParaRPr lang="en-US" altLang="en-US"/>
          </a:p>
        </p:txBody>
      </p:sp>
    </p:spTree>
    <p:extLst>
      <p:ext uri="{BB962C8B-B14F-4D97-AF65-F5344CB8AC3E}">
        <p14:creationId xmlns:p14="http://schemas.microsoft.com/office/powerpoint/2010/main" val="422212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349721D6-E91C-784A-B5B5-6D33DA846D3F}" type="datetimeFigureOut">
              <a:rPr lang="en-US" altLang="en-US"/>
              <a:pPr defTabSz="457200" fontAlgn="base">
                <a:spcBef>
                  <a:spcPct val="0"/>
                </a:spcBef>
                <a:spcAft>
                  <a:spcPct val="0"/>
                </a:spcAft>
                <a:defRPr/>
              </a:pPr>
              <a:t>12/22/2016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FFF4FDFD-FC26-B540-BC6C-3DFF67F1CA47}" type="slidenum">
              <a:rPr lang="en-US" altLang="en-US"/>
              <a:pPr defTabSz="457200" fontAlgn="base">
                <a:spcBef>
                  <a:spcPct val="0"/>
                </a:spcBef>
                <a:spcAft>
                  <a:spcPct val="0"/>
                </a:spcAft>
                <a:defRPr/>
              </a:pPr>
              <a:t>‹#›</a:t>
            </a:fld>
            <a:endParaRPr lang="en-US" altLang="en-US"/>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84820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349721D6-E91C-784A-B5B5-6D33DA846D3F}" type="datetimeFigureOut">
              <a:rPr lang="en-US" altLang="en-US"/>
              <a:pPr defTabSz="457200" fontAlgn="base">
                <a:spcBef>
                  <a:spcPct val="0"/>
                </a:spcBef>
                <a:spcAft>
                  <a:spcPct val="0"/>
                </a:spcAft>
                <a:defRPr/>
              </a:pPr>
              <a:t>12/22/2016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FFF4FDFD-FC26-B540-BC6C-3DFF67F1CA47}" type="slidenum">
              <a:rPr lang="en-US" altLang="en-US"/>
              <a:pPr defTabSz="457200" fontAlgn="base">
                <a:spcBef>
                  <a:spcPct val="0"/>
                </a:spcBef>
                <a:spcAft>
                  <a:spcPct val="0"/>
                </a:spcAft>
                <a:defRPr/>
              </a:pPr>
              <a:t>‹#›</a:t>
            </a:fld>
            <a:endParaRPr lang="en-US" altLang="en-US"/>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30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349721D6-E91C-784A-B5B5-6D33DA846D3F}" type="datetimeFigureOut">
              <a:rPr lang="en-US" altLang="en-US"/>
              <a:pPr defTabSz="457200" fontAlgn="base">
                <a:spcBef>
                  <a:spcPct val="0"/>
                </a:spcBef>
                <a:spcAft>
                  <a:spcPct val="0"/>
                </a:spcAft>
                <a:defRPr/>
              </a:pPr>
              <a:t>12/22/2016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FFF4FDFD-FC26-B540-BC6C-3DFF67F1CA47}" type="slidenum">
              <a:rPr lang="en-US" altLang="en-US"/>
              <a:pPr defTabSz="457200" fontAlgn="base">
                <a:spcBef>
                  <a:spcPct val="0"/>
                </a:spcBef>
                <a:spcAft>
                  <a:spcPct val="0"/>
                </a:spcAft>
                <a:defRPr/>
              </a:pPr>
              <a:t>‹#›</a:t>
            </a:fld>
            <a:endParaRPr lang="en-US" altLang="en-US"/>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81014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349721D6-E91C-784A-B5B5-6D33DA846D3F}" type="datetimeFigureOut">
              <a:rPr lang="en-US" altLang="en-US"/>
              <a:pPr defTabSz="457200" fontAlgn="base">
                <a:spcBef>
                  <a:spcPct val="0"/>
                </a:spcBef>
                <a:spcAft>
                  <a:spcPct val="0"/>
                </a:spcAft>
                <a:defRPr/>
              </a:pPr>
              <a:t>12/22/2016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FFF4FDFD-FC26-B540-BC6C-3DFF67F1CA47}" type="slidenum">
              <a:rPr lang="en-US" altLang="en-US"/>
              <a:pPr defTabSz="457200" fontAlgn="base">
                <a:spcBef>
                  <a:spcPct val="0"/>
                </a:spcBef>
                <a:spcAft>
                  <a:spcPct val="0"/>
                </a:spcAft>
                <a:defRPr/>
              </a:pPr>
              <a:t>‹#›</a:t>
            </a:fld>
            <a:endParaRPr lang="en-US" altLang="en-US"/>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3224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File:Example_of_Object_Permanence_.png" TargetMode="External"/><Relationship Id="rId7" Type="http://schemas.openxmlformats.org/officeDocument/2006/relationships/hyperlink" Target="https://www.flickr.com/photos/7339259@N08/1428244794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flickr.com/photos/mattcain/10907276725" TargetMode="External"/><Relationship Id="rId5" Type="http://schemas.openxmlformats.org/officeDocument/2006/relationships/hyperlink" Target="https://www.flickr.com/photos/128281807@N03/27548099900/" TargetMode="External"/><Relationship Id="rId4" Type="http://schemas.openxmlformats.org/officeDocument/2006/relationships/hyperlink" Target="https://www.flickr.com/photos/65331292@N00/556711545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l1VK2iawS34"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youtube.com/watch?v=7FC4qRD1vn8"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gMBYs-pP-9o"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3429000"/>
            <a:ext cx="7772400" cy="1470025"/>
          </a:xfrm>
        </p:spPr>
        <p:txBody>
          <a:bodyPr/>
          <a:lstStyle/>
          <a:p>
            <a:pPr eaLnBrk="1" hangingPunct="1"/>
            <a:r>
              <a:rPr lang="en-US" b="1" dirty="0">
                <a:latin typeface="Calibri" charset="0"/>
                <a:ea typeface="MS PGothic" charset="0"/>
              </a:rPr>
              <a:t>Research Methods in Developmental Psychology</a:t>
            </a:r>
          </a:p>
        </p:txBody>
      </p:sp>
      <p:sp>
        <p:nvSpPr>
          <p:cNvPr id="3" name="Subtitle 2"/>
          <p:cNvSpPr>
            <a:spLocks noGrp="1"/>
          </p:cNvSpPr>
          <p:nvPr>
            <p:ph type="subTitle" idx="1"/>
          </p:nvPr>
        </p:nvSpPr>
        <p:spPr>
          <a:xfrm>
            <a:off x="1371600" y="4876800"/>
            <a:ext cx="6400800" cy="1752600"/>
          </a:xfrm>
        </p:spPr>
        <p:txBody>
          <a:bodyPr rtlCol="0">
            <a:normAutofit/>
          </a:bodyPr>
          <a:lstStyle/>
          <a:p>
            <a:pPr eaLnBrk="1" fontAlgn="auto" hangingPunct="1">
              <a:spcAft>
                <a:spcPts val="0"/>
              </a:spcAft>
              <a:buFont typeface="Arial"/>
              <a:buNone/>
              <a:defRPr/>
            </a:pPr>
            <a:r>
              <a:rPr lang="en-US" dirty="0">
                <a:ea typeface="+mn-ea"/>
                <a:cs typeface="+mn-cs"/>
              </a:rPr>
              <a:t>[Professor Name]</a:t>
            </a:r>
          </a:p>
          <a:p>
            <a:pPr eaLnBrk="1" fontAlgn="auto" hangingPunct="1">
              <a:spcAft>
                <a:spcPts val="0"/>
              </a:spcAft>
              <a:buFont typeface="Arial"/>
              <a:buNone/>
              <a:defRPr/>
            </a:pPr>
            <a:r>
              <a:rPr lang="en-US" dirty="0">
                <a:ea typeface="+mn-ea"/>
                <a:cs typeface="+mn-cs"/>
              </a:rPr>
              <a:t>[Class and Section Number]</a:t>
            </a:r>
          </a:p>
        </p:txBody>
      </p:sp>
      <p:pic>
        <p:nvPicPr>
          <p:cNvPr id="3076"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638" y="6275388"/>
            <a:ext cx="1228725"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843" y="1066800"/>
            <a:ext cx="7424314" cy="21456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b="1" u="sng" dirty="0">
                <a:latin typeface="Calibri" charset="0"/>
                <a:ea typeface="MS PGothic" charset="0"/>
              </a:rPr>
              <a:t>Research Designs: </a:t>
            </a:r>
            <a:br>
              <a:rPr lang="en-US" b="1" u="sng" dirty="0">
                <a:latin typeface="Calibri" charset="0"/>
                <a:ea typeface="MS PGothic" charset="0"/>
              </a:rPr>
            </a:br>
            <a:r>
              <a:rPr lang="en-US" b="1" u="sng" dirty="0">
                <a:latin typeface="Calibri" charset="0"/>
                <a:ea typeface="MS PGothic" charset="0"/>
              </a:rPr>
              <a:t>Longitudinal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835" y="2685286"/>
            <a:ext cx="8592329" cy="1487427"/>
          </a:xfrm>
          <a:prstGeom prst="rect">
            <a:avLst/>
          </a:prstGeom>
        </p:spPr>
      </p:pic>
    </p:spTree>
    <p:extLst>
      <p:ext uri="{BB962C8B-B14F-4D97-AF65-F5344CB8AC3E}">
        <p14:creationId xmlns:p14="http://schemas.microsoft.com/office/powerpoint/2010/main" val="360398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b="1" u="sng" dirty="0">
                <a:latin typeface="Calibri" charset="0"/>
                <a:ea typeface="MS PGothic" charset="0"/>
              </a:rPr>
              <a:t>Research Designs: </a:t>
            </a:r>
            <a:br>
              <a:rPr lang="en-US" b="1" u="sng" dirty="0">
                <a:latin typeface="Calibri" charset="0"/>
                <a:ea typeface="MS PGothic" charset="0"/>
              </a:rPr>
            </a:br>
            <a:r>
              <a:rPr lang="en-US" b="1" u="sng" dirty="0">
                <a:latin typeface="Calibri" charset="0"/>
                <a:ea typeface="MS PGothic" charset="0"/>
              </a:rPr>
              <a:t>Cross-Sectional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6778" y="2362200"/>
            <a:ext cx="5350444" cy="3203451"/>
          </a:xfrm>
          <a:prstGeom prst="rect">
            <a:avLst/>
          </a:prstGeom>
        </p:spPr>
      </p:pic>
    </p:spTree>
    <p:extLst>
      <p:ext uri="{BB962C8B-B14F-4D97-AF65-F5344CB8AC3E}">
        <p14:creationId xmlns:p14="http://schemas.microsoft.com/office/powerpoint/2010/main" val="360398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b="1" u="sng" dirty="0">
                <a:latin typeface="Calibri" charset="0"/>
                <a:ea typeface="MS PGothic" charset="0"/>
              </a:rPr>
              <a:t>Research Designs: </a:t>
            </a:r>
            <a:br>
              <a:rPr lang="en-US" b="1" u="sng" dirty="0">
                <a:latin typeface="Calibri" charset="0"/>
                <a:ea typeface="MS PGothic" charset="0"/>
              </a:rPr>
            </a:br>
            <a:r>
              <a:rPr lang="en-US" b="1" u="sng" dirty="0">
                <a:latin typeface="Calibri" charset="0"/>
                <a:ea typeface="MS PGothic" charset="0"/>
              </a:rPr>
              <a:t>Sequential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775" y="1905000"/>
            <a:ext cx="8790450" cy="3898400"/>
          </a:xfrm>
          <a:prstGeom prst="rect">
            <a:avLst/>
          </a:prstGeom>
        </p:spPr>
      </p:pic>
    </p:spTree>
    <p:extLst>
      <p:ext uri="{BB962C8B-B14F-4D97-AF65-F5344CB8AC3E}">
        <p14:creationId xmlns:p14="http://schemas.microsoft.com/office/powerpoint/2010/main" val="3603987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 Comparison of Designs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417638"/>
            <a:ext cx="7924800" cy="49243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u="sng">
                <a:latin typeface="Calibri" charset="0"/>
                <a:ea typeface="MS PGothic" charset="0"/>
              </a:rPr>
              <a:t>Overview</a:t>
            </a:r>
          </a:p>
        </p:txBody>
      </p:sp>
      <p:sp>
        <p:nvSpPr>
          <p:cNvPr id="4" name="Content Placeholder 2"/>
          <p:cNvSpPr txBox="1">
            <a:spLocks/>
          </p:cNvSpPr>
          <p:nvPr/>
        </p:nvSpPr>
        <p:spPr bwMode="auto">
          <a:xfrm>
            <a:off x="685800" y="1417638"/>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fontAlgn="auto" hangingPunct="1">
              <a:spcAft>
                <a:spcPts val="0"/>
              </a:spcAft>
              <a:defRPr/>
            </a:pPr>
            <a:r>
              <a:rPr lang="en-US" b="1" dirty="0">
                <a:solidFill>
                  <a:schemeClr val="bg1">
                    <a:lumMod val="75000"/>
                  </a:schemeClr>
                </a:solidFill>
              </a:rPr>
              <a:t>Warmup: Studying Development</a:t>
            </a:r>
            <a:endParaRPr lang="en-US" sz="2600" b="1" dirty="0">
              <a:solidFill>
                <a:schemeClr val="bg1">
                  <a:lumMod val="75000"/>
                </a:schemeClr>
              </a:solidFill>
            </a:endParaRPr>
          </a:p>
          <a:p>
            <a:pPr eaLnBrk="1" fontAlgn="auto" hangingPunct="1">
              <a:spcAft>
                <a:spcPts val="0"/>
              </a:spcAft>
              <a:defRPr/>
            </a:pPr>
            <a:r>
              <a:rPr lang="en-US" b="1" dirty="0">
                <a:solidFill>
                  <a:schemeClr val="bg1">
                    <a:lumMod val="75000"/>
                  </a:schemeClr>
                </a:solidFill>
              </a:rPr>
              <a:t>Research Methods</a:t>
            </a:r>
          </a:p>
          <a:p>
            <a:pPr eaLnBrk="1" fontAlgn="auto" hangingPunct="1">
              <a:spcAft>
                <a:spcPts val="0"/>
              </a:spcAft>
              <a:defRPr/>
            </a:pPr>
            <a:r>
              <a:rPr lang="en-US" b="1" dirty="0">
                <a:solidFill>
                  <a:schemeClr val="bg1">
                    <a:lumMod val="75000"/>
                  </a:schemeClr>
                </a:solidFill>
              </a:rPr>
              <a:t>Research Designs</a:t>
            </a:r>
          </a:p>
          <a:p>
            <a:pPr eaLnBrk="1" fontAlgn="auto" hangingPunct="1">
              <a:spcAft>
                <a:spcPts val="0"/>
              </a:spcAft>
              <a:defRPr/>
            </a:pPr>
            <a:r>
              <a:rPr lang="en-US" sz="2900" b="1" dirty="0"/>
              <a:t>Issues in Developmental Research</a:t>
            </a:r>
          </a:p>
          <a:p>
            <a:pPr lvl="1">
              <a:buFont typeface="Arial" panose="020B0604020202020204" pitchFamily="34" charset="0"/>
              <a:buChar char="•"/>
              <a:defRPr/>
            </a:pPr>
            <a:r>
              <a:rPr lang="en-US" sz="2600" b="1" dirty="0"/>
              <a:t>Informed consent</a:t>
            </a:r>
          </a:p>
          <a:p>
            <a:pPr lvl="1">
              <a:buFont typeface="Arial" panose="020B0604020202020204" pitchFamily="34" charset="0"/>
              <a:buChar char="•"/>
              <a:defRPr/>
            </a:pPr>
            <a:r>
              <a:rPr lang="en-US" sz="2600" b="1" dirty="0"/>
              <a:t>Recruitment</a:t>
            </a:r>
          </a:p>
          <a:p>
            <a:pPr lvl="1">
              <a:buFont typeface="Arial" panose="020B0604020202020204" pitchFamily="34" charset="0"/>
              <a:buChar char="•"/>
              <a:defRPr/>
            </a:pPr>
            <a:r>
              <a:rPr lang="en-US" sz="2600" b="1" dirty="0"/>
              <a:t>Attrition</a:t>
            </a:r>
            <a:endParaRPr lang="en-US" sz="2900" b="1" dirty="0">
              <a:solidFill>
                <a:schemeClr val="bg1">
                  <a:lumMod val="75000"/>
                </a:schemeClr>
              </a:solidFill>
            </a:endParaRPr>
          </a:p>
          <a:p>
            <a:pPr eaLnBrk="1" fontAlgn="auto" hangingPunct="1">
              <a:spcAft>
                <a:spcPts val="0"/>
              </a:spcAft>
              <a:defRPr/>
            </a:pPr>
            <a:r>
              <a:rPr lang="en-US" b="1" dirty="0">
                <a:solidFill>
                  <a:schemeClr val="bg1">
                    <a:lumMod val="75000"/>
                  </a:schemeClr>
                </a:solidFill>
              </a:rPr>
              <a:t>Wrap-up</a:t>
            </a:r>
          </a:p>
          <a:p>
            <a:pPr marL="0" indent="0" eaLnBrk="1" fontAlgn="auto" hangingPunct="1">
              <a:spcAft>
                <a:spcPts val="0"/>
              </a:spcAft>
              <a:buFont typeface="Arial" charset="0"/>
              <a:buNone/>
              <a:defRPr/>
            </a:pPr>
            <a:endParaRPr lang="en-US" dirty="0">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Issues</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309" t="7356" r="179" b="8773"/>
          <a:stretch/>
        </p:blipFill>
        <p:spPr>
          <a:xfrm>
            <a:off x="1600200" y="1219200"/>
            <a:ext cx="6248400" cy="3925288"/>
          </a:xfrm>
          <a:prstGeom prst="rect">
            <a:avLst/>
          </a:prstGeom>
        </p:spPr>
      </p:pic>
      <p:sp>
        <p:nvSpPr>
          <p:cNvPr id="3" name="TextBox 2"/>
          <p:cNvSpPr txBox="1"/>
          <p:nvPr/>
        </p:nvSpPr>
        <p:spPr>
          <a:xfrm>
            <a:off x="1600200" y="5296888"/>
            <a:ext cx="3886200" cy="646331"/>
          </a:xfrm>
          <a:prstGeom prst="rect">
            <a:avLst/>
          </a:prstGeom>
          <a:noFill/>
        </p:spPr>
        <p:txBody>
          <a:bodyPr wrap="square" rtlCol="0">
            <a:spAutoFit/>
          </a:bodyPr>
          <a:lstStyle/>
          <a:p>
            <a:pPr marL="285750" indent="-285750">
              <a:buFont typeface="Wingdings" panose="05000000000000000000" pitchFamily="2" charset="2"/>
              <a:buChar char="§"/>
            </a:pPr>
            <a:r>
              <a:rPr lang="en-US" sz="3600" b="1" dirty="0"/>
              <a:t>Informed Consent</a:t>
            </a:r>
          </a:p>
        </p:txBody>
      </p:sp>
      <p:sp>
        <p:nvSpPr>
          <p:cNvPr id="5" name="TextBox 4"/>
          <p:cNvSpPr txBox="1"/>
          <p:nvPr/>
        </p:nvSpPr>
        <p:spPr>
          <a:xfrm>
            <a:off x="5562600" y="5296888"/>
            <a:ext cx="3429000" cy="1077218"/>
          </a:xfrm>
          <a:prstGeom prst="rect">
            <a:avLst/>
          </a:prstGeom>
          <a:noFill/>
        </p:spPr>
        <p:txBody>
          <a:bodyPr wrap="square" rtlCol="0">
            <a:spAutoFit/>
          </a:bodyPr>
          <a:lstStyle/>
          <a:p>
            <a:pPr marL="285750" indent="-285750">
              <a:buFont typeface="Wingdings" panose="05000000000000000000" pitchFamily="2" charset="2"/>
              <a:buChar char="§"/>
            </a:pPr>
            <a:r>
              <a:rPr lang="en-US" sz="3600" b="1" dirty="0"/>
              <a:t>Attrition</a:t>
            </a:r>
          </a:p>
          <a:p>
            <a:pPr marL="285750" indent="-285750">
              <a:buFont typeface="Wingdings" panose="05000000000000000000" pitchFamily="2" charset="2"/>
              <a:buChar char="§"/>
            </a:pPr>
            <a:endParaRPr lang="en-US" sz="2800" b="1" dirty="0"/>
          </a:p>
        </p:txBody>
      </p:sp>
      <p:sp>
        <p:nvSpPr>
          <p:cNvPr id="6" name="TextBox 5"/>
          <p:cNvSpPr txBox="1"/>
          <p:nvPr/>
        </p:nvSpPr>
        <p:spPr>
          <a:xfrm>
            <a:off x="1590261" y="5867400"/>
            <a:ext cx="3429000" cy="646331"/>
          </a:xfrm>
          <a:prstGeom prst="rect">
            <a:avLst/>
          </a:prstGeom>
          <a:noFill/>
        </p:spPr>
        <p:txBody>
          <a:bodyPr wrap="square" rtlCol="0">
            <a:spAutoFit/>
          </a:bodyPr>
          <a:lstStyle/>
          <a:p>
            <a:pPr marL="285750" indent="-285750">
              <a:buFont typeface="Wingdings" panose="05000000000000000000" pitchFamily="2" charset="2"/>
              <a:buChar char="§"/>
            </a:pPr>
            <a:r>
              <a:rPr lang="en-US" sz="3600" b="1" dirty="0"/>
              <a:t>Recruitment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338136"/>
            <a:ext cx="8229600" cy="1143000"/>
          </a:xfrm>
        </p:spPr>
        <p:txBody>
          <a:bodyPr/>
          <a:lstStyle/>
          <a:p>
            <a:r>
              <a:rPr lang="en-US" b="1" u="sng" dirty="0">
                <a:solidFill>
                  <a:srgbClr val="00B0F0"/>
                </a:solidFill>
              </a:rPr>
              <a:t>CAT: One-Minute Paper</a:t>
            </a:r>
          </a:p>
        </p:txBody>
      </p:sp>
      <p:sp>
        <p:nvSpPr>
          <p:cNvPr id="4" name="Content Placeholder 7"/>
          <p:cNvSpPr>
            <a:spLocks noGrp="1"/>
          </p:cNvSpPr>
          <p:nvPr>
            <p:ph sz="half" idx="1"/>
          </p:nvPr>
        </p:nvSpPr>
        <p:spPr>
          <a:xfrm>
            <a:off x="914400" y="1874837"/>
            <a:ext cx="7315200" cy="4525963"/>
          </a:xfrm>
        </p:spPr>
        <p:txBody>
          <a:bodyPr>
            <a:normAutofit/>
          </a:bodyPr>
          <a:lstStyle/>
          <a:p>
            <a:pPr>
              <a:buFont typeface="Wingdings" panose="05000000000000000000" pitchFamily="2" charset="2"/>
              <a:buChar char="§"/>
            </a:pPr>
            <a:r>
              <a:rPr lang="en-US" sz="3200" b="1" dirty="0"/>
              <a:t>What was the most important thing you learned during this class? </a:t>
            </a:r>
          </a:p>
          <a:p>
            <a:pPr>
              <a:buFont typeface="Wingdings" panose="05000000000000000000" pitchFamily="2" charset="2"/>
              <a:buChar char="§"/>
            </a:pPr>
            <a:endParaRPr lang="en-US" sz="3200" b="1" dirty="0"/>
          </a:p>
          <a:p>
            <a:pPr>
              <a:buFont typeface="Wingdings" panose="05000000000000000000" pitchFamily="2" charset="2"/>
              <a:buChar char="§"/>
            </a:pPr>
            <a:r>
              <a:rPr lang="en-US" sz="3200" b="1" dirty="0">
                <a:latin typeface="Calibri" charset="0"/>
                <a:ea typeface="MS PGothic" charset="0"/>
              </a:rPr>
              <a:t>What will you do with this information? How will it affect your life? </a:t>
            </a:r>
          </a:p>
          <a:p>
            <a:pPr>
              <a:buFont typeface="Wingdings" panose="05000000000000000000" pitchFamily="2" charset="2"/>
              <a:buChar char="§"/>
            </a:pPr>
            <a:endParaRPr lang="en-US" sz="3200" dirty="0">
              <a:latin typeface="Calibri" charset="0"/>
              <a:ea typeface="MS PGothic" charset="0"/>
            </a:endParaRPr>
          </a:p>
          <a:p>
            <a:pPr>
              <a:buFont typeface="Wingdings" panose="05000000000000000000" pitchFamily="2" charset="2"/>
              <a:buChar char="§"/>
            </a:pPr>
            <a:r>
              <a:rPr lang="en-US" sz="3200" b="1" dirty="0"/>
              <a:t>What important question remains unanswered? </a:t>
            </a:r>
            <a:endParaRPr lang="en-US" sz="3200" dirty="0">
              <a:latin typeface="Calibri" charset="0"/>
              <a:ea typeface="MS PGothic" charset="0"/>
            </a:endParaRPr>
          </a:p>
        </p:txBody>
      </p:sp>
      <p:pic>
        <p:nvPicPr>
          <p:cNvPr id="5" name="Picture 4"/>
          <p:cNvPicPr>
            <a:picLocks noChangeAspect="1"/>
          </p:cNvPicPr>
          <p:nvPr/>
        </p:nvPicPr>
        <p:blipFill>
          <a:blip r:embed="rId3"/>
          <a:stretch>
            <a:fillRect/>
          </a:stretch>
        </p:blipFill>
        <p:spPr>
          <a:xfrm>
            <a:off x="293527" y="74015"/>
            <a:ext cx="1833964" cy="1671243"/>
          </a:xfrm>
          <a:prstGeom prst="rect">
            <a:avLst/>
          </a:prstGeom>
        </p:spPr>
      </p:pic>
    </p:spTree>
    <p:extLst>
      <p:ext uri="{BB962C8B-B14F-4D97-AF65-F5344CB8AC3E}">
        <p14:creationId xmlns:p14="http://schemas.microsoft.com/office/powerpoint/2010/main" val="230688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z="2800" b="1">
                <a:latin typeface="Calibri" charset="0"/>
                <a:ea typeface="MS PGothic" charset="0"/>
              </a:rPr>
              <a:t>Photo Attribution</a:t>
            </a:r>
          </a:p>
        </p:txBody>
      </p:sp>
      <p:graphicFrame>
        <p:nvGraphicFramePr>
          <p:cNvPr id="5" name="Content Placeholder 2"/>
          <p:cNvGraphicFramePr>
            <a:graphicFrameLocks/>
          </p:cNvGraphicFramePr>
          <p:nvPr>
            <p:extLst>
              <p:ext uri="{D42A27DB-BD31-4B8C-83A1-F6EECF244321}">
                <p14:modId xmlns:p14="http://schemas.microsoft.com/office/powerpoint/2010/main" val="587309216"/>
              </p:ext>
            </p:extLst>
          </p:nvPr>
        </p:nvGraphicFramePr>
        <p:xfrm>
          <a:off x="1219200" y="1417638"/>
          <a:ext cx="7162800" cy="3666723"/>
        </p:xfrm>
        <a:graphic>
          <a:graphicData uri="http://schemas.openxmlformats.org/drawingml/2006/table">
            <a:tbl>
              <a:tblPr/>
              <a:tblGrid>
                <a:gridCol w="590589">
                  <a:extLst>
                    <a:ext uri="{9D8B030D-6E8A-4147-A177-3AD203B41FA5}">
                      <a16:colId xmlns:a16="http://schemas.microsoft.com/office/drawing/2014/main" val="20000"/>
                    </a:ext>
                  </a:extLst>
                </a:gridCol>
                <a:gridCol w="6572211">
                  <a:extLst>
                    <a:ext uri="{9D8B030D-6E8A-4147-A177-3AD203B41FA5}">
                      <a16:colId xmlns:a16="http://schemas.microsoft.com/office/drawing/2014/main" val="20001"/>
                    </a:ext>
                  </a:extLst>
                </a:gridCol>
              </a:tblGrid>
              <a:tr h="450187">
                <a:tc>
                  <a:txBody>
                    <a:bodyPr/>
                    <a:lstStyle/>
                    <a:p>
                      <a:pPr algn="l" fontAlgn="b"/>
                      <a:r>
                        <a:rPr lang="en-US" sz="1100" b="0" i="0" u="none" strike="noStrike" dirty="0">
                          <a:solidFill>
                            <a:schemeClr val="tx1"/>
                          </a:solidFill>
                          <a:effectLst/>
                          <a:latin typeface="Calibri"/>
                        </a:rPr>
                        <a:t>Slide 1</a:t>
                      </a:r>
                    </a:p>
                  </a:txBody>
                  <a:tcPr marL="3493" marR="3493" marT="3492" marB="0" anchor="b">
                    <a:lnL>
                      <a:noFill/>
                    </a:lnL>
                    <a:lnR>
                      <a:noFill/>
                    </a:lnR>
                    <a:lnT>
                      <a:noFill/>
                    </a:lnT>
                    <a:lnB>
                      <a:noFill/>
                    </a:lnB>
                  </a:tcPr>
                </a:tc>
                <a:tc>
                  <a:txBody>
                    <a:bodyPr/>
                    <a:lstStyle/>
                    <a:p>
                      <a:pPr algn="l" fontAlgn="b"/>
                      <a:r>
                        <a:rPr lang="en-US" sz="1200" b="0" i="0" u="none" strike="noStrike" baseline="0" dirty="0">
                          <a:solidFill>
                            <a:schemeClr val="tx1"/>
                          </a:solidFill>
                          <a:effectLst/>
                          <a:latin typeface="+mn-lt"/>
                        </a:rPr>
                        <a:t>Photo Credit: Ydolem2689 </a:t>
                      </a:r>
                      <a:r>
                        <a:rPr lang="en-US" sz="1200" b="0" i="0" u="none" strike="noStrike" baseline="0" dirty="0">
                          <a:solidFill>
                            <a:srgbClr val="00B050"/>
                          </a:solidFill>
                          <a:effectLst/>
                          <a:latin typeface="+mn-lt"/>
                          <a:hlinkClick r:id="rId3"/>
                        </a:rPr>
                        <a:t>https://en.wikipedia.org/wiki/File:Example_of_Object_Permanence_.png</a:t>
                      </a:r>
                      <a:r>
                        <a:rPr lang="en-US" sz="1200" b="0" i="0" u="none" strike="noStrike" baseline="0" dirty="0">
                          <a:solidFill>
                            <a:srgbClr val="00B050"/>
                          </a:solidFill>
                          <a:effectLst/>
                          <a:latin typeface="+mn-lt"/>
                        </a:rPr>
                        <a:t> https://creativecommons.org/licenses/by-sa/3.0/deed.en</a:t>
                      </a:r>
                    </a:p>
                  </a:txBody>
                  <a:tcPr marL="3493" marR="3493" marT="3492" marB="0" anchor="b">
                    <a:lnL>
                      <a:noFill/>
                    </a:lnL>
                    <a:lnR>
                      <a:noFill/>
                    </a:lnR>
                    <a:lnT>
                      <a:noFill/>
                    </a:lnT>
                    <a:lnB>
                      <a:noFill/>
                    </a:lnB>
                  </a:tcPr>
                </a:tc>
                <a:extLst>
                  <a:ext uri="{0D108BD9-81ED-4DB2-BD59-A6C34878D82A}">
                    <a16:rowId xmlns:a16="http://schemas.microsoft.com/office/drawing/2014/main" val="10000"/>
                  </a:ext>
                </a:extLst>
              </a:tr>
              <a:tr h="418175">
                <a:tc>
                  <a:txBody>
                    <a:bodyPr/>
                    <a:lstStyle/>
                    <a:p>
                      <a:pPr algn="l" fontAlgn="b"/>
                      <a:r>
                        <a:rPr lang="en-US" sz="1100" b="0" i="0" u="none" strike="noStrike" dirty="0">
                          <a:solidFill>
                            <a:schemeClr val="tx1"/>
                          </a:solidFill>
                          <a:effectLst/>
                          <a:latin typeface="Calibri"/>
                        </a:rPr>
                        <a:t>Slide 3</a:t>
                      </a:r>
                    </a:p>
                  </a:txBody>
                  <a:tcPr marL="3493" marR="3493" marT="3492" marB="0" anchor="b">
                    <a:lnL>
                      <a:noFill/>
                    </a:lnL>
                    <a:lnR>
                      <a:noFill/>
                    </a:lnR>
                    <a:lnT>
                      <a:noFill/>
                    </a:lnT>
                    <a:lnB>
                      <a:noFill/>
                    </a:lnB>
                  </a:tcPr>
                </a:tc>
                <a:tc>
                  <a:txBody>
                    <a:bodyPr/>
                    <a:lstStyle/>
                    <a:p>
                      <a:pPr algn="l" fontAlgn="b"/>
                      <a:r>
                        <a:rPr lang="en-US" sz="1200" b="0" i="0" u="none" strike="noStrike" baseline="0" dirty="0">
                          <a:solidFill>
                            <a:schemeClr val="tx1"/>
                          </a:solidFill>
                          <a:effectLst/>
                          <a:latin typeface="+mn-lt"/>
                        </a:rPr>
                        <a:t>Photo Credit: </a:t>
                      </a:r>
                      <a:r>
                        <a:rPr lang="en-US" sz="1200" b="0" i="0" u="none" strike="noStrike" baseline="0" dirty="0" err="1">
                          <a:solidFill>
                            <a:schemeClr val="tx1"/>
                          </a:solidFill>
                          <a:effectLst/>
                          <a:latin typeface="+mn-lt"/>
                        </a:rPr>
                        <a:t>stumayhew</a:t>
                      </a:r>
                      <a:r>
                        <a:rPr lang="en-US" sz="1200" b="0" i="0" u="none" strike="noStrike" baseline="0" dirty="0">
                          <a:solidFill>
                            <a:schemeClr val="tx1"/>
                          </a:solidFill>
                          <a:effectLst/>
                          <a:latin typeface="+mn-lt"/>
                        </a:rPr>
                        <a:t>  </a:t>
                      </a:r>
                      <a:r>
                        <a:rPr lang="en-US" sz="1200" b="0" i="0" u="none" strike="noStrike" baseline="0" dirty="0">
                          <a:solidFill>
                            <a:srgbClr val="00B050"/>
                          </a:solidFill>
                          <a:effectLst/>
                          <a:latin typeface="+mn-lt"/>
                          <a:hlinkClick r:id="rId4"/>
                        </a:rPr>
                        <a:t>https://www.flickr.com/photos/65331292@N00/5567115451/</a:t>
                      </a:r>
                      <a:endParaRPr lang="en-US" sz="1200" b="0" i="0" u="none" strike="noStrike" baseline="0" dirty="0">
                        <a:solidFill>
                          <a:srgbClr val="00B050"/>
                        </a:solidFill>
                        <a:effectLst/>
                        <a:latin typeface="+mn-lt"/>
                      </a:endParaRPr>
                    </a:p>
                    <a:p>
                      <a:pPr algn="l" fontAlgn="b"/>
                      <a:r>
                        <a:rPr lang="en-US" sz="1200" b="0" i="0" u="none" strike="noStrike" baseline="0" dirty="0">
                          <a:solidFill>
                            <a:srgbClr val="00B050"/>
                          </a:solidFill>
                          <a:effectLst/>
                          <a:latin typeface="+mn-lt"/>
                        </a:rPr>
                        <a:t>https://creativecommons.org/licenses/by-nc-nd/2.0/</a:t>
                      </a:r>
                    </a:p>
                  </a:txBody>
                  <a:tcPr marL="3493" marR="3493" marT="3492" marB="0" anchor="b">
                    <a:lnL>
                      <a:noFill/>
                    </a:lnL>
                    <a:lnR>
                      <a:noFill/>
                    </a:lnR>
                    <a:lnT>
                      <a:noFill/>
                    </a:lnT>
                    <a:lnB>
                      <a:noFill/>
                    </a:lnB>
                  </a:tcPr>
                </a:tc>
                <a:extLst>
                  <a:ext uri="{0D108BD9-81ED-4DB2-BD59-A6C34878D82A}">
                    <a16:rowId xmlns:a16="http://schemas.microsoft.com/office/drawing/2014/main" val="10001"/>
                  </a:ext>
                </a:extLst>
              </a:tr>
              <a:tr h="450187">
                <a:tc>
                  <a:txBody>
                    <a:bodyPr/>
                    <a:lstStyle/>
                    <a:p>
                      <a:pPr algn="l" fontAlgn="b"/>
                      <a:r>
                        <a:rPr lang="en-US" sz="1100" b="0" i="0" u="none" strike="noStrike" dirty="0">
                          <a:solidFill>
                            <a:schemeClr val="tx1"/>
                          </a:solidFill>
                          <a:effectLst/>
                          <a:latin typeface="Calibri"/>
                        </a:rPr>
                        <a:t>Slide 5</a:t>
                      </a:r>
                    </a:p>
                  </a:txBody>
                  <a:tcPr marL="3493" marR="3493" marT="3492" marB="0" anchor="b">
                    <a:lnL>
                      <a:noFill/>
                    </a:lnL>
                    <a:lnR>
                      <a:noFill/>
                    </a:lnR>
                    <a:lnT>
                      <a:noFill/>
                    </a:lnT>
                    <a:lnB>
                      <a:noFill/>
                    </a:lnB>
                  </a:tcPr>
                </a:tc>
                <a:tc>
                  <a:txBody>
                    <a:bodyPr/>
                    <a:lstStyle/>
                    <a:p>
                      <a:pPr algn="l" fontAlgn="b"/>
                      <a:r>
                        <a:rPr lang="en-US" sz="1200" b="0" i="0" u="none" strike="noStrike" baseline="0" dirty="0">
                          <a:solidFill>
                            <a:schemeClr val="tx1"/>
                          </a:solidFill>
                          <a:effectLst/>
                          <a:latin typeface="+mn-lt"/>
                        </a:rPr>
                        <a:t>Photo Credit: </a:t>
                      </a:r>
                      <a:r>
                        <a:rPr lang="en-US" sz="1200" b="0" i="0" u="none" strike="noStrike" baseline="0" dirty="0" err="1">
                          <a:solidFill>
                            <a:schemeClr val="tx1"/>
                          </a:solidFill>
                          <a:effectLst/>
                          <a:latin typeface="+mn-lt"/>
                        </a:rPr>
                        <a:t>adrianvfloyd</a:t>
                      </a:r>
                      <a:r>
                        <a:rPr lang="en-US" sz="1200" b="0" i="0" u="none" strike="noStrike" baseline="0" dirty="0">
                          <a:solidFill>
                            <a:schemeClr val="tx1"/>
                          </a:solidFill>
                          <a:effectLst/>
                          <a:latin typeface="+mn-lt"/>
                        </a:rPr>
                        <a:t>  </a:t>
                      </a:r>
                      <a:r>
                        <a:rPr lang="en-US" sz="1200" b="0" i="0" u="none" strike="noStrike" baseline="0" dirty="0">
                          <a:solidFill>
                            <a:srgbClr val="00B050"/>
                          </a:solidFill>
                          <a:effectLst/>
                          <a:latin typeface="+mn-lt"/>
                          <a:hlinkClick r:id="rId5"/>
                        </a:rPr>
                        <a:t>https://www.flickr.com/photos/128281807@N03/27548099900/</a:t>
                      </a:r>
                      <a:endParaRPr lang="en-US" sz="1200" b="0" i="0" u="none" strike="noStrike" baseline="0" dirty="0">
                        <a:solidFill>
                          <a:srgbClr val="00B050"/>
                        </a:solidFill>
                        <a:effectLst/>
                        <a:latin typeface="+mn-lt"/>
                      </a:endParaRPr>
                    </a:p>
                    <a:p>
                      <a:pPr algn="l" fontAlgn="b"/>
                      <a:r>
                        <a:rPr lang="en-US" sz="1200" b="0" i="0" u="none" strike="noStrike" baseline="0" dirty="0">
                          <a:solidFill>
                            <a:srgbClr val="00B050"/>
                          </a:solidFill>
                          <a:effectLst/>
                          <a:latin typeface="+mn-lt"/>
                        </a:rPr>
                        <a:t>https://creativecommons.org/licenses/by-nd/2.0/</a:t>
                      </a:r>
                    </a:p>
                  </a:txBody>
                  <a:tcPr marL="3493" marR="3493" marT="3492" marB="0" anchor="b">
                    <a:lnL>
                      <a:noFill/>
                    </a:lnL>
                    <a:lnR>
                      <a:noFill/>
                    </a:lnR>
                    <a:lnT>
                      <a:noFill/>
                    </a:lnT>
                    <a:lnB>
                      <a:noFill/>
                    </a:lnB>
                  </a:tcPr>
                </a:tc>
                <a:extLst>
                  <a:ext uri="{0D108BD9-81ED-4DB2-BD59-A6C34878D82A}">
                    <a16:rowId xmlns:a16="http://schemas.microsoft.com/office/drawing/2014/main" val="10002"/>
                  </a:ext>
                </a:extLst>
              </a:tr>
              <a:tr h="311813">
                <a:tc>
                  <a:txBody>
                    <a:bodyPr/>
                    <a:lstStyle/>
                    <a:p>
                      <a:pPr algn="l" fontAlgn="b"/>
                      <a:r>
                        <a:rPr lang="en-US" sz="1100" b="0" i="0" u="none" strike="noStrike" dirty="0">
                          <a:solidFill>
                            <a:schemeClr val="tx1"/>
                          </a:solidFill>
                          <a:effectLst/>
                          <a:latin typeface="Calibri"/>
                        </a:rPr>
                        <a:t>Slide 6</a:t>
                      </a:r>
                    </a:p>
                  </a:txBody>
                  <a:tcPr marL="3493" marR="3493" marT="3492" marB="0" anchor="b">
                    <a:lnL>
                      <a:noFill/>
                    </a:lnL>
                    <a:lnR>
                      <a:noFill/>
                    </a:lnR>
                    <a:lnT>
                      <a:noFill/>
                    </a:lnT>
                    <a:lnB>
                      <a:noFill/>
                    </a:lnB>
                  </a:tcPr>
                </a:tc>
                <a:tc>
                  <a:txBody>
                    <a:bodyPr/>
                    <a:lstStyle/>
                    <a:p>
                      <a:pPr algn="l" fontAlgn="b"/>
                      <a:r>
                        <a:rPr lang="en-US" sz="1200" b="0" i="0" u="none" strike="noStrike" baseline="0" dirty="0">
                          <a:solidFill>
                            <a:schemeClr val="tx1"/>
                          </a:solidFill>
                          <a:effectLst/>
                          <a:latin typeface="+mn-lt"/>
                        </a:rPr>
                        <a:t>Photo Credit: Angela </a:t>
                      </a:r>
                      <a:r>
                        <a:rPr lang="en-US" sz="1200" b="0" i="0" u="none" strike="noStrike" baseline="0" dirty="0" err="1">
                          <a:solidFill>
                            <a:schemeClr val="tx1"/>
                          </a:solidFill>
                          <a:effectLst/>
                          <a:latin typeface="+mn-lt"/>
                        </a:rPr>
                        <a:t>Lukowski</a:t>
                      </a:r>
                      <a:r>
                        <a:rPr lang="en-US" sz="1200" b="0" i="0" u="none" strike="noStrike" baseline="0" dirty="0">
                          <a:solidFill>
                            <a:schemeClr val="tx1"/>
                          </a:solidFill>
                          <a:effectLst/>
                          <a:latin typeface="+mn-lt"/>
                        </a:rPr>
                        <a:t>  </a:t>
                      </a:r>
                      <a:r>
                        <a:rPr lang="en-US" sz="1200" b="0" i="0" u="none" strike="noStrike" kern="1200" baseline="0" dirty="0">
                          <a:solidFill>
                            <a:schemeClr val="tx1"/>
                          </a:solidFill>
                          <a:effectLst/>
                          <a:latin typeface="+mn-lt"/>
                          <a:ea typeface="+mn-ea"/>
                          <a:cs typeface="+mn-cs"/>
                        </a:rPr>
                        <a:t>used with permission</a:t>
                      </a:r>
                    </a:p>
                  </a:txBody>
                  <a:tcPr marL="3493" marR="3493" marT="3492" marB="0" anchor="b">
                    <a:lnL>
                      <a:noFill/>
                    </a:lnL>
                    <a:lnR>
                      <a:noFill/>
                    </a:lnR>
                    <a:lnT>
                      <a:noFill/>
                    </a:lnT>
                    <a:lnB>
                      <a:noFill/>
                    </a:lnB>
                  </a:tcPr>
                </a:tc>
                <a:extLst>
                  <a:ext uri="{0D108BD9-81ED-4DB2-BD59-A6C34878D82A}">
                    <a16:rowId xmlns:a16="http://schemas.microsoft.com/office/drawing/2014/main" val="10003"/>
                  </a:ext>
                </a:extLst>
              </a:tr>
              <a:tr h="457200">
                <a:tc>
                  <a:txBody>
                    <a:bodyPr/>
                    <a:lstStyle/>
                    <a:p>
                      <a:pPr algn="l" fontAlgn="b"/>
                      <a:r>
                        <a:rPr lang="en-US" sz="1100" b="0" i="0" u="none" strike="noStrike" dirty="0">
                          <a:solidFill>
                            <a:schemeClr val="tx1"/>
                          </a:solidFill>
                          <a:effectLst/>
                          <a:latin typeface="Calibri"/>
                        </a:rPr>
                        <a:t>Slide 7</a:t>
                      </a:r>
                    </a:p>
                  </a:txBody>
                  <a:tcPr marL="3493" marR="3493" marT="3492" marB="0" anchor="b">
                    <a:lnL>
                      <a:noFill/>
                    </a:lnL>
                    <a:lnR>
                      <a:noFill/>
                    </a:lnR>
                    <a:lnT>
                      <a:noFill/>
                    </a:lnT>
                    <a:lnB>
                      <a:noFill/>
                    </a:lnB>
                  </a:tcPr>
                </a:tc>
                <a:tc>
                  <a:txBody>
                    <a:bodyPr/>
                    <a:lstStyle/>
                    <a:p>
                      <a:pPr algn="l" fontAlgn="b"/>
                      <a:r>
                        <a:rPr lang="en-US" sz="1200" b="0" i="0" u="none" strike="noStrike" baseline="0" dirty="0">
                          <a:solidFill>
                            <a:schemeClr val="tx1"/>
                          </a:solidFill>
                          <a:effectLst/>
                          <a:latin typeface="+mn-lt"/>
                        </a:rPr>
                        <a:t>Photo Credit: Matt Cain  </a:t>
                      </a:r>
                      <a:r>
                        <a:rPr lang="en-US" sz="1200" b="0" i="0" u="none" strike="noStrike" baseline="0" dirty="0">
                          <a:solidFill>
                            <a:srgbClr val="00B050"/>
                          </a:solidFill>
                          <a:effectLst/>
                          <a:latin typeface="+mn-lt"/>
                          <a:hlinkClick r:id="rId6"/>
                        </a:rPr>
                        <a:t>https://www.flickr.com/photos/mattcain/10907276725</a:t>
                      </a:r>
                      <a:endParaRPr lang="en-US" sz="1200" b="0" i="0" u="none" strike="noStrike" baseline="0" dirty="0">
                        <a:solidFill>
                          <a:srgbClr val="00B050"/>
                        </a:solidFill>
                        <a:effectLst/>
                        <a:latin typeface="+mn-lt"/>
                      </a:endParaRPr>
                    </a:p>
                    <a:p>
                      <a:pPr algn="l" fontAlgn="b"/>
                      <a:r>
                        <a:rPr lang="en-US" sz="1200" b="0" i="0" u="none" strike="noStrike" baseline="0" dirty="0">
                          <a:solidFill>
                            <a:srgbClr val="00B050"/>
                          </a:solidFill>
                          <a:effectLst/>
                          <a:latin typeface="+mn-lt"/>
                        </a:rPr>
                        <a:t>https://creativecommons.org/licenses/by-nc-nd/2.0/</a:t>
                      </a:r>
                    </a:p>
                  </a:txBody>
                  <a:tcPr marL="3493" marR="3493" marT="3492" marB="0" anchor="b">
                    <a:lnL>
                      <a:noFill/>
                    </a:lnL>
                    <a:lnR>
                      <a:noFill/>
                    </a:lnR>
                    <a:lnT>
                      <a:noFill/>
                    </a:lnT>
                    <a:lnB>
                      <a:noFill/>
                    </a:lnB>
                  </a:tcPr>
                </a:tc>
                <a:extLst>
                  <a:ext uri="{0D108BD9-81ED-4DB2-BD59-A6C34878D82A}">
                    <a16:rowId xmlns:a16="http://schemas.microsoft.com/office/drawing/2014/main" val="10004"/>
                  </a:ext>
                </a:extLst>
              </a:tr>
              <a:tr h="228600">
                <a:tc>
                  <a:txBody>
                    <a:bodyPr/>
                    <a:lstStyle/>
                    <a:p>
                      <a:pPr algn="l" fontAlgn="b"/>
                      <a:r>
                        <a:rPr lang="en-US" sz="1100" b="0" i="0" u="none" strike="noStrike" dirty="0">
                          <a:solidFill>
                            <a:schemeClr val="tx1"/>
                          </a:solidFill>
                          <a:effectLst/>
                          <a:latin typeface="Calibri"/>
                        </a:rPr>
                        <a:t>Slide 8</a:t>
                      </a:r>
                    </a:p>
                  </a:txBody>
                  <a:tcPr marL="3493" marR="3493" marT="3492" marB="0" anchor="b">
                    <a:lnL>
                      <a:noFill/>
                    </a:lnL>
                    <a:lnR>
                      <a:noFill/>
                    </a:lnR>
                    <a:lnT>
                      <a:noFill/>
                    </a:lnT>
                    <a:lnB>
                      <a:noFill/>
                    </a:lnB>
                  </a:tcPr>
                </a:tc>
                <a:tc>
                  <a:txBody>
                    <a:bodyPr/>
                    <a:lstStyle/>
                    <a:p>
                      <a:pPr algn="l" fontAlgn="b"/>
                      <a:r>
                        <a:rPr lang="en-US" sz="1200" b="0" i="0" u="none" strike="noStrike" dirty="0">
                          <a:solidFill>
                            <a:schemeClr val="tx1"/>
                          </a:solidFill>
                          <a:effectLst/>
                          <a:latin typeface="Calibri"/>
                        </a:rPr>
                        <a:t>Photo</a:t>
                      </a:r>
                      <a:r>
                        <a:rPr lang="en-US" sz="1200" b="0" i="0" u="none" strike="noStrike" baseline="0" dirty="0">
                          <a:solidFill>
                            <a:schemeClr val="tx1"/>
                          </a:solidFill>
                          <a:effectLst/>
                          <a:latin typeface="Calibri"/>
                        </a:rPr>
                        <a:t> Credit: </a:t>
                      </a:r>
                      <a:r>
                        <a:rPr lang="pt-BR" sz="1200" b="0" i="0" u="none" strike="noStrike" baseline="0" dirty="0">
                          <a:solidFill>
                            <a:schemeClr val="tx1"/>
                          </a:solidFill>
                          <a:effectLst/>
                          <a:latin typeface="+mn-lt"/>
                        </a:rPr>
                        <a:t>Public Domain</a:t>
                      </a:r>
                      <a:endParaRPr lang="en-US" sz="12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5"/>
                  </a:ext>
                </a:extLst>
              </a:tr>
              <a:tr h="450187">
                <a:tc>
                  <a:txBody>
                    <a:bodyPr/>
                    <a:lstStyle/>
                    <a:p>
                      <a:pPr algn="l" fontAlgn="b"/>
                      <a:r>
                        <a:rPr lang="en-US" sz="1100" b="0" i="0" u="none" strike="noStrike" dirty="0">
                          <a:solidFill>
                            <a:schemeClr val="tx1"/>
                          </a:solidFill>
                          <a:effectLst/>
                          <a:latin typeface="Calibri"/>
                        </a:rPr>
                        <a:t>Slide 15</a:t>
                      </a:r>
                    </a:p>
                  </a:txBody>
                  <a:tcPr marL="3493" marR="3493" marT="3492" marB="0" anchor="b">
                    <a:lnL>
                      <a:noFill/>
                    </a:lnL>
                    <a:lnR>
                      <a:noFill/>
                    </a:lnR>
                    <a:lnT>
                      <a:noFill/>
                    </a:lnT>
                    <a:lnB>
                      <a:noFill/>
                    </a:lnB>
                  </a:tcPr>
                </a:tc>
                <a:tc>
                  <a:txBody>
                    <a:bodyPr/>
                    <a:lstStyle/>
                    <a:p>
                      <a:pPr algn="l" fontAlgn="b"/>
                      <a:r>
                        <a:rPr lang="en-US" sz="1200" b="0" i="0" u="none" strike="noStrike" dirty="0">
                          <a:solidFill>
                            <a:schemeClr val="tx1"/>
                          </a:solidFill>
                          <a:effectLst/>
                          <a:latin typeface="Calibri"/>
                        </a:rPr>
                        <a:t>Photo Credit:</a:t>
                      </a:r>
                      <a:r>
                        <a:rPr lang="en-US" sz="1200" b="0" i="0" u="none" strike="noStrike" baseline="0" dirty="0">
                          <a:solidFill>
                            <a:schemeClr val="tx1"/>
                          </a:solidFill>
                          <a:effectLst/>
                          <a:latin typeface="+mn-lt"/>
                        </a:rPr>
                        <a:t> Pioneer Library System </a:t>
                      </a:r>
                      <a:r>
                        <a:rPr lang="en-US" sz="1200" b="0" i="0" u="none" strike="noStrike" baseline="0" dirty="0">
                          <a:solidFill>
                            <a:srgbClr val="00B050"/>
                          </a:solidFill>
                          <a:effectLst/>
                          <a:latin typeface="+mn-lt"/>
                          <a:hlinkClick r:id="rId7"/>
                        </a:rPr>
                        <a:t>https://www.flickr.com/photos/7339259@N08/14282447942/</a:t>
                      </a:r>
                      <a:endParaRPr lang="en-US" sz="1200" b="0" i="0" u="none" strike="noStrike" baseline="0" dirty="0">
                        <a:solidFill>
                          <a:srgbClr val="00B050"/>
                        </a:solidFill>
                        <a:effectLst/>
                        <a:latin typeface="+mn-lt"/>
                      </a:endParaRPr>
                    </a:p>
                    <a:p>
                      <a:pPr algn="l" fontAlgn="b"/>
                      <a:r>
                        <a:rPr lang="en-US" sz="1200" b="0" i="0" u="none" strike="noStrike" baseline="0" dirty="0">
                          <a:solidFill>
                            <a:srgbClr val="00B050"/>
                          </a:solidFill>
                          <a:effectLst/>
                          <a:latin typeface="+mn-lt"/>
                        </a:rPr>
                        <a:t>https://creativecommons.org/licenses/by-nc-nd/2.0/</a:t>
                      </a:r>
                    </a:p>
                  </a:txBody>
                  <a:tcPr marL="3493" marR="3493" marT="3492" marB="0" anchor="b">
                    <a:lnL>
                      <a:noFill/>
                    </a:lnL>
                    <a:lnR>
                      <a:noFill/>
                    </a:lnR>
                    <a:lnT>
                      <a:noFill/>
                    </a:lnT>
                    <a:lnB>
                      <a:noFill/>
                    </a:lnB>
                  </a:tcPr>
                </a:tc>
                <a:extLst>
                  <a:ext uri="{0D108BD9-81ED-4DB2-BD59-A6C34878D82A}">
                    <a16:rowId xmlns:a16="http://schemas.microsoft.com/office/drawing/2014/main" val="10006"/>
                  </a:ext>
                </a:extLst>
              </a:tr>
              <a:tr h="450187">
                <a:tc>
                  <a:txBody>
                    <a:bodyPr/>
                    <a:lstStyle/>
                    <a:p>
                      <a:pPr algn="l" fontAlgn="b"/>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endParaRPr lang="en-US" dirty="0"/>
                    </a:p>
                  </a:txBody>
                  <a:tcPr marL="3493" marR="3493" marT="3492" marB="0" anchor="b">
                    <a:lnL>
                      <a:noFill/>
                    </a:lnL>
                    <a:lnR>
                      <a:noFill/>
                    </a:lnR>
                    <a:lnT>
                      <a:noFill/>
                    </a:lnT>
                    <a:lnB>
                      <a:noFill/>
                    </a:lnB>
                  </a:tcPr>
                </a:tc>
                <a:extLst>
                  <a:ext uri="{0D108BD9-81ED-4DB2-BD59-A6C34878D82A}">
                    <a16:rowId xmlns:a16="http://schemas.microsoft.com/office/drawing/2014/main" val="10007"/>
                  </a:ext>
                </a:extLst>
              </a:tr>
              <a:tr h="450187">
                <a:tc>
                  <a:txBody>
                    <a:bodyPr/>
                    <a:lstStyle/>
                    <a:p>
                      <a:pPr algn="l" fontAlgn="b"/>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endParaRPr lang="en-US" dirty="0"/>
                    </a:p>
                  </a:txBody>
                  <a:tcPr marL="3493" marR="3493" marT="3492" marB="0" anchor="b">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2006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15962"/>
          </a:xfrm>
        </p:spPr>
        <p:txBody>
          <a:bodyPr>
            <a:normAutofit fontScale="90000"/>
          </a:bodyPr>
          <a:lstStyle/>
          <a:p>
            <a:r>
              <a:rPr lang="en-US" b="1" u="sng" dirty="0">
                <a:latin typeface="Calibri" charset="0"/>
                <a:ea typeface="MS PGothic" charset="0"/>
              </a:rPr>
              <a:t>Learning Objectives</a:t>
            </a:r>
            <a:endParaRPr lang="en-US" dirty="0">
              <a:latin typeface="Calibri" charset="0"/>
              <a:ea typeface="MS PGothic" charset="0"/>
            </a:endParaRPr>
          </a:p>
        </p:txBody>
      </p:sp>
      <p:sp>
        <p:nvSpPr>
          <p:cNvPr id="7171" name="Content Placeholder 2"/>
          <p:cNvSpPr>
            <a:spLocks noGrp="1"/>
          </p:cNvSpPr>
          <p:nvPr>
            <p:ph idx="1"/>
          </p:nvPr>
        </p:nvSpPr>
        <p:spPr>
          <a:xfrm>
            <a:off x="457200" y="1524000"/>
            <a:ext cx="8229600" cy="5334000"/>
          </a:xfrm>
        </p:spPr>
        <p:txBody>
          <a:bodyPr>
            <a:normAutofit/>
          </a:bodyPr>
          <a:lstStyle/>
          <a:p>
            <a:pPr marL="514350" lvl="0" indent="-514350">
              <a:buAutoNum type="arabicPeriod"/>
            </a:pPr>
            <a:r>
              <a:rPr lang="en-US" dirty="0"/>
              <a:t>Describe different research methods used to study infant and child development.</a:t>
            </a:r>
          </a:p>
          <a:p>
            <a:pPr marL="514350" lvl="0" indent="-514350">
              <a:buAutoNum type="arabicPeriod"/>
            </a:pPr>
            <a:endParaRPr lang="en-US" dirty="0"/>
          </a:p>
          <a:p>
            <a:pPr lvl="0">
              <a:buNone/>
            </a:pPr>
            <a:r>
              <a:rPr lang="en-US" dirty="0"/>
              <a:t>2. Discuss different research designs, as well as their strengths and limitations.</a:t>
            </a:r>
          </a:p>
          <a:p>
            <a:pPr lvl="0">
              <a:buNone/>
            </a:pPr>
            <a:endParaRPr lang="en-US" dirty="0"/>
          </a:p>
          <a:p>
            <a:pPr lvl="0">
              <a:buNone/>
            </a:pPr>
            <a:r>
              <a:rPr lang="en-US" dirty="0"/>
              <a:t>3. Report on the unique challenges associated with conducting developmental research.</a:t>
            </a:r>
          </a:p>
          <a:p>
            <a:pPr>
              <a:buNone/>
            </a:pP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pPr eaLnBrk="1" hangingPunct="1"/>
            <a:r>
              <a:rPr lang="en-US" b="1" u="sng" dirty="0">
                <a:solidFill>
                  <a:srgbClr val="00B0F0"/>
                </a:solidFill>
                <a:latin typeface="Calibri" charset="0"/>
                <a:ea typeface="MS PGothic" charset="0"/>
              </a:rPr>
              <a:t>Warmup: </a:t>
            </a:r>
            <a:br>
              <a:rPr lang="en-US" b="1" u="sng" dirty="0">
                <a:solidFill>
                  <a:srgbClr val="00B0F0"/>
                </a:solidFill>
                <a:latin typeface="Calibri" charset="0"/>
                <a:ea typeface="MS PGothic" charset="0"/>
              </a:rPr>
            </a:br>
            <a:r>
              <a:rPr lang="en-US" b="1" u="sng" dirty="0">
                <a:solidFill>
                  <a:srgbClr val="00B0F0"/>
                </a:solidFill>
                <a:latin typeface="Calibri" charset="0"/>
                <a:ea typeface="MS PGothic" charset="0"/>
              </a:rPr>
              <a:t>Studying Development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3625" y="1676400"/>
            <a:ext cx="4476750" cy="4876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u="sng" dirty="0">
                <a:latin typeface="Calibri" charset="0"/>
                <a:ea typeface="MS PGothic" charset="0"/>
              </a:rPr>
              <a:t>Overview</a:t>
            </a:r>
          </a:p>
        </p:txBody>
      </p:sp>
      <p:sp>
        <p:nvSpPr>
          <p:cNvPr id="3" name="Content Placeholder 2"/>
          <p:cNvSpPr>
            <a:spLocks noGrp="1"/>
          </p:cNvSpPr>
          <p:nvPr>
            <p:ph idx="1"/>
          </p:nvPr>
        </p:nvSpPr>
        <p:spPr>
          <a:xfrm>
            <a:off x="457200" y="1295400"/>
            <a:ext cx="8229600" cy="4800600"/>
          </a:xfrm>
        </p:spPr>
        <p:txBody>
          <a:bodyPr rtlCol="0">
            <a:normAutofit/>
          </a:bodyPr>
          <a:lstStyle/>
          <a:p>
            <a:pPr eaLnBrk="1" fontAlgn="auto" hangingPunct="1">
              <a:spcAft>
                <a:spcPts val="0"/>
              </a:spcAft>
              <a:defRPr/>
            </a:pPr>
            <a:r>
              <a:rPr lang="en-US" b="1" dirty="0">
                <a:solidFill>
                  <a:schemeClr val="bg1">
                    <a:lumMod val="75000"/>
                  </a:schemeClr>
                </a:solidFill>
              </a:rPr>
              <a:t>Warmup: Studying Development</a:t>
            </a:r>
            <a:endParaRPr lang="en-US" sz="2600" b="1" dirty="0">
              <a:solidFill>
                <a:schemeClr val="bg1">
                  <a:lumMod val="75000"/>
                </a:schemeClr>
              </a:solidFill>
            </a:endParaRPr>
          </a:p>
          <a:p>
            <a:pPr eaLnBrk="1" fontAlgn="auto" hangingPunct="1">
              <a:spcAft>
                <a:spcPts val="0"/>
              </a:spcAft>
              <a:defRPr/>
            </a:pPr>
            <a:r>
              <a:rPr lang="en-US" b="1" dirty="0"/>
              <a:t>Research Methods</a:t>
            </a:r>
          </a:p>
          <a:p>
            <a:pPr lvl="1">
              <a:buFont typeface="Arial" panose="020B0604020202020204" pitchFamily="34" charset="0"/>
              <a:buChar char="•"/>
              <a:defRPr/>
            </a:pPr>
            <a:r>
              <a:rPr lang="en-US" sz="2600" b="1" dirty="0"/>
              <a:t>Involuntary response</a:t>
            </a:r>
          </a:p>
          <a:p>
            <a:pPr lvl="1">
              <a:buFont typeface="Arial" panose="020B0604020202020204" pitchFamily="34" charset="0"/>
              <a:buChar char="•"/>
              <a:defRPr/>
            </a:pPr>
            <a:r>
              <a:rPr lang="en-US" sz="2600" b="1" dirty="0"/>
              <a:t>Voluntary response</a:t>
            </a:r>
          </a:p>
          <a:p>
            <a:pPr lvl="1">
              <a:buFont typeface="Arial" panose="020B0604020202020204" pitchFamily="34" charset="0"/>
              <a:buChar char="•"/>
              <a:defRPr/>
            </a:pPr>
            <a:r>
              <a:rPr lang="en-US" sz="2600" b="1" dirty="0"/>
              <a:t>Psychophysiology</a:t>
            </a:r>
          </a:p>
          <a:p>
            <a:pPr lvl="1">
              <a:buFont typeface="Arial" panose="020B0604020202020204" pitchFamily="34" charset="0"/>
              <a:buChar char="•"/>
              <a:defRPr/>
            </a:pPr>
            <a:r>
              <a:rPr lang="en-US" sz="2600" b="1" dirty="0"/>
              <a:t>Questionnaire/interview</a:t>
            </a:r>
          </a:p>
          <a:p>
            <a:pPr eaLnBrk="1" fontAlgn="auto" hangingPunct="1">
              <a:spcAft>
                <a:spcPts val="0"/>
              </a:spcAft>
              <a:defRPr/>
            </a:pPr>
            <a:r>
              <a:rPr lang="en-US" b="1" dirty="0">
                <a:solidFill>
                  <a:schemeClr val="bg1">
                    <a:lumMod val="75000"/>
                  </a:schemeClr>
                </a:solidFill>
              </a:rPr>
              <a:t>Research Designs</a:t>
            </a:r>
          </a:p>
          <a:p>
            <a:pPr eaLnBrk="1" fontAlgn="auto" hangingPunct="1">
              <a:spcAft>
                <a:spcPts val="0"/>
              </a:spcAft>
              <a:defRPr/>
            </a:pPr>
            <a:r>
              <a:rPr lang="en-US" sz="2900" b="1" dirty="0">
                <a:solidFill>
                  <a:schemeClr val="bg1">
                    <a:lumMod val="75000"/>
                  </a:schemeClr>
                </a:solidFill>
              </a:rPr>
              <a:t>Issues in Developmental Research</a:t>
            </a:r>
          </a:p>
          <a:p>
            <a:pPr eaLnBrk="1" fontAlgn="auto" hangingPunct="1">
              <a:spcAft>
                <a:spcPts val="0"/>
              </a:spcAft>
              <a:defRPr/>
            </a:pPr>
            <a:r>
              <a:rPr lang="en-US" b="1" dirty="0">
                <a:solidFill>
                  <a:schemeClr val="bg1">
                    <a:lumMod val="75000"/>
                  </a:schemeClr>
                </a:solidFill>
              </a:rPr>
              <a:t>Wrap-up</a:t>
            </a:r>
          </a:p>
          <a:p>
            <a:pPr marL="0" indent="0" eaLnBrk="1" fontAlgn="auto" hangingPunct="1">
              <a:spcAft>
                <a:spcPts val="0"/>
              </a:spcAft>
              <a:buNone/>
              <a:defRPr/>
            </a:pPr>
            <a:endParaRPr lang="en-US" dirty="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pPr eaLnBrk="1" hangingPunct="1"/>
            <a:r>
              <a:rPr lang="en-US" b="1" u="sng" dirty="0">
                <a:latin typeface="Calibri" charset="0"/>
                <a:ea typeface="MS PGothic" charset="0"/>
              </a:rPr>
              <a:t>Research Methods: </a:t>
            </a:r>
            <a:br>
              <a:rPr lang="en-US" b="1" u="sng" dirty="0">
                <a:latin typeface="Calibri" charset="0"/>
                <a:ea typeface="MS PGothic" charset="0"/>
              </a:rPr>
            </a:br>
            <a:r>
              <a:rPr lang="en-US" b="1" u="sng" dirty="0">
                <a:latin typeface="Calibri" charset="0"/>
                <a:ea typeface="MS PGothic" charset="0"/>
              </a:rPr>
              <a:t>Involuntary Response</a:t>
            </a:r>
          </a:p>
        </p:txBody>
      </p:sp>
      <p:sp>
        <p:nvSpPr>
          <p:cNvPr id="7" name="TextBox 6"/>
          <p:cNvSpPr txBox="1"/>
          <p:nvPr/>
        </p:nvSpPr>
        <p:spPr>
          <a:xfrm>
            <a:off x="1371600" y="5334000"/>
            <a:ext cx="8077200" cy="954107"/>
          </a:xfrm>
          <a:prstGeom prst="rect">
            <a:avLst/>
          </a:prstGeom>
          <a:noFill/>
        </p:spPr>
        <p:txBody>
          <a:bodyPr wrap="square" rtlCol="0">
            <a:spAutoFit/>
          </a:bodyPr>
          <a:lstStyle/>
          <a:p>
            <a:pPr marL="285750" indent="-285750">
              <a:buFont typeface="Wingdings" panose="05000000000000000000" pitchFamily="2" charset="2"/>
              <a:buChar char="§"/>
            </a:pPr>
            <a:r>
              <a:rPr lang="en-US" sz="2800" b="1" dirty="0"/>
              <a:t>Involuntary responses</a:t>
            </a:r>
          </a:p>
          <a:p>
            <a:pPr marL="285750" indent="-285750">
              <a:buFont typeface="Wingdings" panose="05000000000000000000" pitchFamily="2" charset="2"/>
              <a:buChar char="§"/>
            </a:pPr>
            <a:r>
              <a:rPr lang="en-US" sz="2800" b="1" dirty="0">
                <a:hlinkClick r:id="rId3"/>
              </a:rPr>
              <a:t>Violation of expectation paradigm</a:t>
            </a:r>
            <a:endParaRPr lang="en-US" sz="2800" b="1"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1600" y="1520591"/>
            <a:ext cx="5791200" cy="38598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pPr eaLnBrk="1" hangingPunct="1"/>
            <a:r>
              <a:rPr lang="en-US" b="1" u="sng" dirty="0">
                <a:latin typeface="Calibri" charset="0"/>
                <a:ea typeface="MS PGothic" charset="0"/>
              </a:rPr>
              <a:t>Research Methods: </a:t>
            </a:r>
            <a:br>
              <a:rPr lang="en-US" b="1" u="sng" dirty="0">
                <a:latin typeface="Calibri" charset="0"/>
                <a:ea typeface="MS PGothic" charset="0"/>
              </a:rPr>
            </a:br>
            <a:r>
              <a:rPr lang="en-US" b="1" u="sng" dirty="0">
                <a:latin typeface="Calibri" charset="0"/>
                <a:ea typeface="MS PGothic" charset="0"/>
              </a:rPr>
              <a:t>Voluntary Response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90" y="1752600"/>
            <a:ext cx="7703820" cy="1485900"/>
          </a:xfrm>
          <a:prstGeom prst="rect">
            <a:avLst/>
          </a:prstGeom>
        </p:spPr>
      </p:pic>
      <p:sp>
        <p:nvSpPr>
          <p:cNvPr id="3" name="TextBox 2"/>
          <p:cNvSpPr txBox="1"/>
          <p:nvPr/>
        </p:nvSpPr>
        <p:spPr>
          <a:xfrm>
            <a:off x="720090" y="3429000"/>
            <a:ext cx="7509510" cy="1384995"/>
          </a:xfrm>
          <a:prstGeom prst="rect">
            <a:avLst/>
          </a:prstGeom>
          <a:noFill/>
        </p:spPr>
        <p:txBody>
          <a:bodyPr wrap="square" rtlCol="0">
            <a:spAutoFit/>
          </a:bodyPr>
          <a:lstStyle/>
          <a:p>
            <a:pPr marL="457200" indent="-457200">
              <a:buFont typeface="Wingdings" panose="05000000000000000000" pitchFamily="2" charset="2"/>
              <a:buChar char="§"/>
            </a:pPr>
            <a:r>
              <a:rPr lang="en-US" sz="2800" b="1" dirty="0"/>
              <a:t>Event sequence</a:t>
            </a:r>
          </a:p>
          <a:p>
            <a:pPr marL="457200" indent="-457200">
              <a:buFont typeface="Wingdings" panose="05000000000000000000" pitchFamily="2" charset="2"/>
              <a:buChar char="§"/>
            </a:pPr>
            <a:r>
              <a:rPr lang="en-US" sz="2800" b="1" dirty="0"/>
              <a:t>Find the Surprise</a:t>
            </a:r>
          </a:p>
          <a:p>
            <a:pPr marL="457200" indent="-457200">
              <a:buFont typeface="Wingdings" panose="05000000000000000000" pitchFamily="2" charset="2"/>
              <a:buChar char="§"/>
            </a:pPr>
            <a:r>
              <a:rPr lang="en-US" sz="2800" b="1" dirty="0">
                <a:hlinkClick r:id="rId4"/>
              </a:rPr>
              <a:t>Video: Emotional information guides behavior</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pPr eaLnBrk="1" hangingPunct="1"/>
            <a:r>
              <a:rPr lang="en-US" b="1" u="sng" dirty="0">
                <a:latin typeface="Calibri" charset="0"/>
                <a:ea typeface="MS PGothic" charset="0"/>
              </a:rPr>
              <a:t>Research Methods: </a:t>
            </a:r>
            <a:br>
              <a:rPr lang="en-US" b="1" u="sng" dirty="0">
                <a:latin typeface="Calibri" charset="0"/>
                <a:ea typeface="MS PGothic" charset="0"/>
              </a:rPr>
            </a:br>
            <a:r>
              <a:rPr lang="en-US" b="1" u="sng" dirty="0">
                <a:latin typeface="Calibri" charset="0"/>
                <a:ea typeface="MS PGothic" charset="0"/>
              </a:rPr>
              <a:t>Psychophysiology</a:t>
            </a:r>
          </a:p>
        </p:txBody>
      </p:sp>
      <p:sp>
        <p:nvSpPr>
          <p:cNvPr id="6" name="Content Placeholder 5"/>
          <p:cNvSpPr>
            <a:spLocks noGrp="1"/>
          </p:cNvSpPr>
          <p:nvPr>
            <p:ph sz="half" idx="1"/>
          </p:nvPr>
        </p:nvSpPr>
        <p:spPr>
          <a:xfrm>
            <a:off x="4330700" y="1636430"/>
            <a:ext cx="4800600" cy="803327"/>
          </a:xfrm>
        </p:spPr>
        <p:txBody>
          <a:bodyPr>
            <a:normAutofit/>
          </a:bodyPr>
          <a:lstStyle/>
          <a:p>
            <a:pPr>
              <a:buFont typeface="Wingdings" panose="05000000000000000000" pitchFamily="2" charset="2"/>
              <a:buChar char="§"/>
              <a:defRPr/>
            </a:pPr>
            <a:r>
              <a:rPr lang="en-US" sz="3200" b="1" dirty="0">
                <a:hlinkClick r:id="rId3"/>
              </a:rPr>
              <a:t>E</a:t>
            </a:r>
            <a:r>
              <a:rPr lang="en-US" sz="3200" dirty="0">
                <a:hlinkClick r:id="rId3"/>
              </a:rPr>
              <a:t>vent </a:t>
            </a:r>
            <a:r>
              <a:rPr lang="en-US" sz="3200" b="1" dirty="0">
                <a:hlinkClick r:id="rId3"/>
              </a:rPr>
              <a:t>R</a:t>
            </a:r>
            <a:r>
              <a:rPr lang="en-US" sz="3200" dirty="0">
                <a:hlinkClick r:id="rId3"/>
              </a:rPr>
              <a:t>elated </a:t>
            </a:r>
            <a:r>
              <a:rPr lang="en-US" sz="3200" b="1" dirty="0">
                <a:hlinkClick r:id="rId3"/>
              </a:rPr>
              <a:t>P</a:t>
            </a:r>
            <a:r>
              <a:rPr lang="en-US" sz="3200" dirty="0">
                <a:hlinkClick r:id="rId3"/>
              </a:rPr>
              <a:t>otentials</a:t>
            </a:r>
            <a:endParaRPr lang="en-US" dirty="0">
              <a:cs typeface="+mn-cs"/>
            </a:endParaRPr>
          </a:p>
          <a:p>
            <a:pPr marL="0" indent="0">
              <a:buFont typeface="Arial" panose="020B0604020202020204" pitchFamily="34" charset="0"/>
              <a:buNone/>
              <a:defRPr/>
            </a:pPr>
            <a:endParaRPr lang="en-US" sz="3600" dirty="0">
              <a:cs typeface="+mn-cs"/>
            </a:endParaRPr>
          </a:p>
        </p:txBody>
      </p:sp>
      <p:sp>
        <p:nvSpPr>
          <p:cNvPr id="17" name="Content Placeholder 5"/>
          <p:cNvSpPr>
            <a:spLocks noGrp="1"/>
          </p:cNvSpPr>
          <p:nvPr>
            <p:ph sz="half" idx="2"/>
          </p:nvPr>
        </p:nvSpPr>
        <p:spPr>
          <a:xfrm>
            <a:off x="520700" y="1642556"/>
            <a:ext cx="3784600" cy="4896398"/>
          </a:xfrm>
        </p:spPr>
        <p:txBody>
          <a:bodyPr>
            <a:normAutofit/>
          </a:bodyPr>
          <a:lstStyle/>
          <a:p>
            <a:pPr>
              <a:lnSpc>
                <a:spcPct val="120000"/>
              </a:lnSpc>
              <a:buFont typeface="Wingdings" panose="05000000000000000000" pitchFamily="2" charset="2"/>
              <a:buChar char="§"/>
              <a:defRPr/>
            </a:pPr>
            <a:r>
              <a:rPr lang="en-US" sz="3200" b="1" dirty="0"/>
              <a:t>Levels of Analysis</a:t>
            </a:r>
          </a:p>
          <a:p>
            <a:pPr lvl="1">
              <a:lnSpc>
                <a:spcPct val="120000"/>
              </a:lnSpc>
              <a:buFont typeface="Wingdings" panose="05000000000000000000" pitchFamily="2" charset="2"/>
              <a:buChar char="§"/>
              <a:defRPr/>
            </a:pPr>
            <a:r>
              <a:rPr lang="en-US" dirty="0"/>
              <a:t>Culture-Environment</a:t>
            </a:r>
          </a:p>
          <a:p>
            <a:pPr lvl="1">
              <a:lnSpc>
                <a:spcPct val="120000"/>
              </a:lnSpc>
              <a:buFont typeface="Wingdings" panose="05000000000000000000" pitchFamily="2" charset="2"/>
              <a:buChar char="§"/>
              <a:defRPr/>
            </a:pPr>
            <a:r>
              <a:rPr lang="en-US" dirty="0">
                <a:cs typeface="+mn-cs"/>
              </a:rPr>
              <a:t>Relationships-Groups</a:t>
            </a:r>
          </a:p>
          <a:p>
            <a:pPr lvl="1">
              <a:lnSpc>
                <a:spcPct val="120000"/>
              </a:lnSpc>
              <a:buFont typeface="Wingdings" panose="05000000000000000000" pitchFamily="2" charset="2"/>
              <a:buChar char="§"/>
              <a:defRPr/>
            </a:pPr>
            <a:r>
              <a:rPr lang="en-US" dirty="0"/>
              <a:t>Behavior</a:t>
            </a:r>
          </a:p>
          <a:p>
            <a:pPr lvl="1">
              <a:lnSpc>
                <a:spcPct val="120000"/>
              </a:lnSpc>
              <a:buFont typeface="Wingdings" panose="05000000000000000000" pitchFamily="2" charset="2"/>
              <a:buChar char="§"/>
              <a:defRPr/>
            </a:pPr>
            <a:r>
              <a:rPr lang="en-US" dirty="0">
                <a:cs typeface="+mn-cs"/>
              </a:rPr>
              <a:t>Thoughts-Feelings-Perceptions</a:t>
            </a:r>
          </a:p>
          <a:p>
            <a:pPr lvl="1">
              <a:lnSpc>
                <a:spcPct val="120000"/>
              </a:lnSpc>
              <a:buFont typeface="Wingdings" panose="05000000000000000000" pitchFamily="2" charset="2"/>
              <a:buChar char="§"/>
              <a:defRPr/>
            </a:pPr>
            <a:r>
              <a:rPr lang="en-US" dirty="0"/>
              <a:t>Physiology (hormones, blood, brain)</a:t>
            </a:r>
          </a:p>
          <a:p>
            <a:pPr lvl="1">
              <a:lnSpc>
                <a:spcPct val="120000"/>
              </a:lnSpc>
              <a:buFont typeface="Wingdings" panose="05000000000000000000" pitchFamily="2" charset="2"/>
              <a:buChar char="§"/>
              <a:defRPr/>
            </a:pPr>
            <a:r>
              <a:rPr lang="en-US" dirty="0"/>
              <a:t>Chemistry/DNA</a:t>
            </a:r>
          </a:p>
          <a:p>
            <a:pPr lvl="1">
              <a:buFont typeface="Wingdings" panose="05000000000000000000" pitchFamily="2" charset="2"/>
              <a:buChar char="§"/>
              <a:defRPr/>
            </a:pPr>
            <a:endParaRPr lang="en-US" dirty="0">
              <a:cs typeface="+mn-cs"/>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504" t="6066" r="-472" b="17536"/>
          <a:stretch/>
        </p:blipFill>
        <p:spPr>
          <a:xfrm>
            <a:off x="4800600" y="2559326"/>
            <a:ext cx="3581400" cy="36128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pPr eaLnBrk="1" hangingPunct="1"/>
            <a:r>
              <a:rPr lang="en-US" b="1" u="sng" dirty="0">
                <a:latin typeface="Calibri" charset="0"/>
                <a:ea typeface="MS PGothic" charset="0"/>
              </a:rPr>
              <a:t>Research Methods: </a:t>
            </a:r>
            <a:br>
              <a:rPr lang="en-US" b="1" u="sng" dirty="0">
                <a:latin typeface="Calibri" charset="0"/>
                <a:ea typeface="MS PGothic" charset="0"/>
              </a:rPr>
            </a:br>
            <a:r>
              <a:rPr lang="en-US" b="1" u="sng" dirty="0">
                <a:latin typeface="Calibri" charset="0"/>
                <a:ea typeface="MS PGothic" charset="0"/>
              </a:rPr>
              <a:t>Questionnaires and Interviews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9894"/>
          <a:stretch/>
        </p:blipFill>
        <p:spPr>
          <a:xfrm>
            <a:off x="990600" y="1676400"/>
            <a:ext cx="7239000" cy="43369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u="sng">
                <a:latin typeface="Calibri" charset="0"/>
                <a:ea typeface="MS PGothic" charset="0"/>
              </a:rPr>
              <a:t>Overview</a:t>
            </a:r>
          </a:p>
        </p:txBody>
      </p:sp>
      <p:sp>
        <p:nvSpPr>
          <p:cNvPr id="4" name="Content Placeholder 2"/>
          <p:cNvSpPr txBox="1">
            <a:spLocks/>
          </p:cNvSpPr>
          <p:nvPr/>
        </p:nvSpPr>
        <p:spPr bwMode="auto">
          <a:xfrm>
            <a:off x="685800" y="1417638"/>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fontAlgn="auto" hangingPunct="1">
              <a:spcAft>
                <a:spcPts val="0"/>
              </a:spcAft>
              <a:defRPr/>
            </a:pPr>
            <a:r>
              <a:rPr lang="en-US" b="1" dirty="0">
                <a:solidFill>
                  <a:schemeClr val="bg1">
                    <a:lumMod val="75000"/>
                  </a:schemeClr>
                </a:solidFill>
              </a:rPr>
              <a:t>Warmup: Studying Development</a:t>
            </a:r>
            <a:endParaRPr lang="en-US" sz="2600" b="1" dirty="0">
              <a:solidFill>
                <a:schemeClr val="bg1">
                  <a:lumMod val="75000"/>
                </a:schemeClr>
              </a:solidFill>
            </a:endParaRPr>
          </a:p>
          <a:p>
            <a:pPr eaLnBrk="1" fontAlgn="auto" hangingPunct="1">
              <a:spcAft>
                <a:spcPts val="0"/>
              </a:spcAft>
              <a:defRPr/>
            </a:pPr>
            <a:r>
              <a:rPr lang="en-US" b="1" dirty="0">
                <a:solidFill>
                  <a:schemeClr val="bg1">
                    <a:lumMod val="75000"/>
                  </a:schemeClr>
                </a:solidFill>
              </a:rPr>
              <a:t>Research Methods</a:t>
            </a:r>
          </a:p>
          <a:p>
            <a:pPr eaLnBrk="1" fontAlgn="auto" hangingPunct="1">
              <a:spcAft>
                <a:spcPts val="0"/>
              </a:spcAft>
              <a:defRPr/>
            </a:pPr>
            <a:r>
              <a:rPr lang="en-US" b="1" dirty="0"/>
              <a:t>Research Designs</a:t>
            </a:r>
          </a:p>
          <a:p>
            <a:pPr lvl="1">
              <a:buFont typeface="Arial" panose="020B0604020202020204" pitchFamily="34" charset="0"/>
              <a:buChar char="•"/>
              <a:defRPr/>
            </a:pPr>
            <a:r>
              <a:rPr lang="en-US" b="1" dirty="0"/>
              <a:t>Longitudinal</a:t>
            </a:r>
          </a:p>
          <a:p>
            <a:pPr lvl="1">
              <a:buFont typeface="Arial" panose="020B0604020202020204" pitchFamily="34" charset="0"/>
              <a:buChar char="•"/>
              <a:defRPr/>
            </a:pPr>
            <a:r>
              <a:rPr lang="en-US" b="1" dirty="0"/>
              <a:t>Cross-sectional</a:t>
            </a:r>
          </a:p>
          <a:p>
            <a:pPr lvl="1">
              <a:buFont typeface="Arial" panose="020B0604020202020204" pitchFamily="34" charset="0"/>
              <a:buChar char="•"/>
              <a:defRPr/>
            </a:pPr>
            <a:r>
              <a:rPr lang="en-US" b="1" dirty="0"/>
              <a:t>Cross-sequential</a:t>
            </a:r>
            <a:endParaRPr lang="en-US" b="1" dirty="0">
              <a:solidFill>
                <a:schemeClr val="bg1">
                  <a:lumMod val="75000"/>
                </a:schemeClr>
              </a:solidFill>
            </a:endParaRPr>
          </a:p>
          <a:p>
            <a:pPr eaLnBrk="1" fontAlgn="auto" hangingPunct="1">
              <a:spcAft>
                <a:spcPts val="0"/>
              </a:spcAft>
              <a:defRPr/>
            </a:pPr>
            <a:r>
              <a:rPr lang="en-US" sz="2900" b="1" dirty="0">
                <a:solidFill>
                  <a:schemeClr val="bg1">
                    <a:lumMod val="75000"/>
                  </a:schemeClr>
                </a:solidFill>
              </a:rPr>
              <a:t>Issues in Developmental Research</a:t>
            </a:r>
          </a:p>
          <a:p>
            <a:pPr eaLnBrk="1" fontAlgn="auto" hangingPunct="1">
              <a:spcAft>
                <a:spcPts val="0"/>
              </a:spcAft>
              <a:defRPr/>
            </a:pPr>
            <a:r>
              <a:rPr lang="en-US" b="1" dirty="0">
                <a:solidFill>
                  <a:schemeClr val="bg1">
                    <a:lumMod val="75000"/>
                  </a:schemeClr>
                </a:solidFill>
              </a:rPr>
              <a:t>Wrap-up</a:t>
            </a:r>
          </a:p>
          <a:p>
            <a:pPr marL="0" indent="0" eaLnBrk="1" fontAlgn="auto" hangingPunct="1">
              <a:spcAft>
                <a:spcPts val="0"/>
              </a:spcAft>
              <a:buFont typeface="Arial" charset="0"/>
              <a:buNone/>
              <a:defRPr/>
            </a:pPr>
            <a:endParaRPr lang="en-US" dirty="0">
              <a:ea typeface="+mn-ea"/>
            </a:endParaRPr>
          </a:p>
        </p:txBody>
      </p:sp>
    </p:spTree>
  </p:cSld>
  <p:clrMapOvr>
    <a:masterClrMapping/>
  </p:clrMapOvr>
</p:sld>
</file>

<file path=ppt/theme/theme1.xml><?xml version="1.0" encoding="utf-8"?>
<a:theme xmlns:a="http://schemas.openxmlformats.org/drawingml/2006/main" name="4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C8B2C05B-991A-421E-96E0-7E5E0EF15678}"/>
</file>

<file path=customXml/itemProps2.xml><?xml version="1.0" encoding="utf-8"?>
<ds:datastoreItem xmlns:ds="http://schemas.openxmlformats.org/officeDocument/2006/customXml" ds:itemID="{F4EB9BFB-AD1C-4F6D-A7B2-65E169DF62CB}"/>
</file>

<file path=customXml/itemProps3.xml><?xml version="1.0" encoding="utf-8"?>
<ds:datastoreItem xmlns:ds="http://schemas.openxmlformats.org/officeDocument/2006/customXml" ds:itemID="{AA2AD481-3F90-4E26-B07F-4703EDE9F5E2}"/>
</file>

<file path=docProps/app.xml><?xml version="1.0" encoding="utf-8"?>
<Properties xmlns="http://schemas.openxmlformats.org/officeDocument/2006/extended-properties" xmlns:vt="http://schemas.openxmlformats.org/officeDocument/2006/docPropsVTypes">
  <TotalTime>3360</TotalTime>
  <Words>3303</Words>
  <Application>Microsoft Office PowerPoint</Application>
  <PresentationFormat>On-screen Show (4:3)</PresentationFormat>
  <Paragraphs>224</Paragraphs>
  <Slides>17</Slides>
  <Notes>17</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17</vt:i4>
      </vt:variant>
    </vt:vector>
  </HeadingPairs>
  <TitlesOfParts>
    <vt:vector size="25" baseType="lpstr">
      <vt:lpstr>MS PGothic</vt:lpstr>
      <vt:lpstr>Arial</vt:lpstr>
      <vt:lpstr>Calibri</vt:lpstr>
      <vt:lpstr>Wingdings</vt:lpstr>
      <vt:lpstr>4_Office Theme</vt:lpstr>
      <vt:lpstr>3_Office Theme</vt:lpstr>
      <vt:lpstr>2_Office Theme</vt:lpstr>
      <vt:lpstr>1_Office Theme</vt:lpstr>
      <vt:lpstr>Research Methods in Developmental Psychology</vt:lpstr>
      <vt:lpstr>Learning Objectives</vt:lpstr>
      <vt:lpstr>Warmup:  Studying Development</vt:lpstr>
      <vt:lpstr>Overview</vt:lpstr>
      <vt:lpstr>Research Methods:  Involuntary Response</vt:lpstr>
      <vt:lpstr>Research Methods:  Voluntary Response</vt:lpstr>
      <vt:lpstr>Research Methods:  Psychophysiology</vt:lpstr>
      <vt:lpstr>Research Methods:  Questionnaires and Interviews</vt:lpstr>
      <vt:lpstr>Overview</vt:lpstr>
      <vt:lpstr>Research Designs:  Longitudinal  </vt:lpstr>
      <vt:lpstr>Research Designs:  Cross-Sectional  </vt:lpstr>
      <vt:lpstr>Research Designs:  Sequential  </vt:lpstr>
      <vt:lpstr>A Comparison of Designs</vt:lpstr>
      <vt:lpstr>Overview</vt:lpstr>
      <vt:lpstr>Issues</vt:lpstr>
      <vt:lpstr>CAT: One-Minute Paper</vt:lpstr>
      <vt:lpstr>Photo Attribution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Reserch Methods in Developmental Psychology</dc:title>
  <dc:creator>NOBA Psychology</dc:creator>
  <cp:revision>90</cp:revision>
  <dcterms:created xsi:type="dcterms:W3CDTF">2016-11-22T23:34:17Z</dcterms:created>
  <dcterms:modified xsi:type="dcterms:W3CDTF">2016-12-22T21:25:39Z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