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slides/slide15.xml" ContentType="application/vnd.openxmlformats-officedocument.presentationml.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60" r:id="rId4"/>
    <p:sldId id="281" r:id="rId5"/>
    <p:sldId id="282" r:id="rId6"/>
    <p:sldId id="283" r:id="rId7"/>
    <p:sldId id="278" r:id="rId8"/>
    <p:sldId id="262" r:id="rId9"/>
    <p:sldId id="279" r:id="rId10"/>
    <p:sldId id="259" r:id="rId11"/>
    <p:sldId id="280" r:id="rId12"/>
    <p:sldId id="263" r:id="rId13"/>
    <p:sldId id="287" r:id="rId14"/>
    <p:sldId id="289" r:id="rId15"/>
    <p:sldId id="29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606" autoAdjust="0"/>
  </p:normalViewPr>
  <p:slideViewPr>
    <p:cSldViewPr snapToGrid="0" snapToObjects="1">
      <p:cViewPr varScale="1">
        <p:scale>
          <a:sx n="60" d="100"/>
          <a:sy n="60" d="100"/>
        </p:scale>
        <p:origin x="20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17DB84-4BEF-A04C-B93B-D850A63661B9}" type="datetimeFigureOut">
              <a:rPr lang="en-US" smtClean="0"/>
              <a:pPr/>
              <a:t>11/26/2019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0781E1-C3E1-0B44-9A5E-93C90FDA24C7}" type="slidenum">
              <a:rPr lang="en-US" smtClean="0"/>
              <a:pPr/>
              <a:t>‹#›</a:t>
            </a:fld>
            <a:endParaRPr lang="en-US"/>
          </a:p>
        </p:txBody>
      </p:sp>
    </p:spTree>
    <p:extLst>
      <p:ext uri="{BB962C8B-B14F-4D97-AF65-F5344CB8AC3E}">
        <p14:creationId xmlns:p14="http://schemas.microsoft.com/office/powerpoint/2010/main" val="1349764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recommend this class be taught over a single period.</a:t>
            </a:r>
          </a:p>
          <a:p>
            <a:endParaRPr lang="en-US" dirty="0"/>
          </a:p>
          <a:p>
            <a:r>
              <a:rPr lang="en-US" sz="1200" kern="1200" dirty="0">
                <a:solidFill>
                  <a:schemeClr val="tx1"/>
                </a:solidFill>
                <a:effectLst/>
                <a:latin typeface="+mn-lt"/>
                <a:ea typeface="+mn-ea"/>
                <a:cs typeface="+mn-cs"/>
              </a:rPr>
              <a:t>To generate discourse, we recommend you make use of the videos, discussion ideas, and activities shared in these slides.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1</a:t>
            </a:fld>
            <a:endParaRPr lang="en-US"/>
          </a:p>
        </p:txBody>
      </p:sp>
    </p:spTree>
    <p:extLst>
      <p:ext uri="{BB962C8B-B14F-4D97-AF65-F5344CB8AC3E}">
        <p14:creationId xmlns:p14="http://schemas.microsoft.com/office/powerpoint/2010/main" val="2284701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0" kern="1200" dirty="0">
                <a:solidFill>
                  <a:schemeClr val="tx1"/>
                </a:solidFill>
                <a:latin typeface="+mn-lt"/>
                <a:ea typeface="+mn-ea"/>
                <a:cs typeface="+mn-cs"/>
              </a:rPr>
              <a:t>This slide</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 formally introduces two</a:t>
            </a:r>
            <a:r>
              <a:rPr lang="en-US" sz="1200" b="0" i="0" kern="1200" baseline="0" dirty="0">
                <a:solidFill>
                  <a:schemeClr val="tx1"/>
                </a:solidFill>
                <a:latin typeface="+mn-lt"/>
                <a:ea typeface="+mn-ea"/>
                <a:cs typeface="+mn-cs"/>
              </a:rPr>
              <a:t> relevant social psychological processes: Mere-exposure Effects and Priming. You will also provide one example of priming to clarify/solidify the students’ understanding of the term. This example will be supplemented with several other priming examples provided in the next slide. </a:t>
            </a:r>
          </a:p>
          <a:p>
            <a:endParaRPr lang="en-US" sz="1200" b="0" i="0" kern="1200" baseline="0" dirty="0">
              <a:solidFill>
                <a:schemeClr val="tx1"/>
              </a:solidFill>
              <a:latin typeface="+mn-lt"/>
              <a:ea typeface="+mn-ea"/>
              <a:cs typeface="+mn-cs"/>
            </a:endParaRPr>
          </a:p>
          <a:p>
            <a:pPr lvl="0"/>
            <a:r>
              <a:rPr lang="en-US" sz="1200" b="1" kern="1200" dirty="0">
                <a:solidFill>
                  <a:schemeClr val="tx1"/>
                </a:solidFill>
                <a:effectLst/>
                <a:latin typeface="+mn-lt"/>
                <a:ea typeface="+mn-ea"/>
                <a:cs typeface="+mn-cs"/>
              </a:rPr>
              <a:t>Discussion/warm-up: </a:t>
            </a:r>
            <a:r>
              <a:rPr lang="en-US" sz="1200" kern="1200" dirty="0">
                <a:solidFill>
                  <a:schemeClr val="tx1"/>
                </a:solidFill>
                <a:effectLst/>
                <a:latin typeface="+mn-lt"/>
                <a:ea typeface="+mn-ea"/>
                <a:cs typeface="+mn-cs"/>
              </a:rPr>
              <a:t>Ask students what they know about priming. If they have not heard of priming, ask them about their knowledge of subliminal perception.</a:t>
            </a:r>
          </a:p>
          <a:p>
            <a:endParaRPr lang="en-US" sz="1200" b="0" i="0" kern="1200" baseline="0" dirty="0">
              <a:solidFill>
                <a:schemeClr val="tx1"/>
              </a:solidFill>
              <a:latin typeface="+mn-lt"/>
              <a:ea typeface="+mn-ea"/>
              <a:cs typeface="+mn-cs"/>
            </a:endParaRPr>
          </a:p>
          <a:p>
            <a:r>
              <a:rPr lang="en-US" sz="1200" b="1" i="0" kern="1200" dirty="0">
                <a:solidFill>
                  <a:schemeClr val="tx1"/>
                </a:solidFill>
                <a:latin typeface="+mn-lt"/>
                <a:ea typeface="+mn-ea"/>
                <a:cs typeface="+mn-cs"/>
              </a:rPr>
              <a:t>Explanation: </a:t>
            </a:r>
            <a:r>
              <a:rPr lang="en-US" sz="1200" b="0" i="0" kern="1200" dirty="0">
                <a:solidFill>
                  <a:schemeClr val="tx1"/>
                </a:solidFill>
                <a:latin typeface="+mn-lt"/>
                <a:ea typeface="+mn-ea"/>
                <a:cs typeface="+mn-cs"/>
              </a:rPr>
              <a:t>These days, most scientific research on unconscious processes is aimed at showing that people do not need consciousness for certain psychological processes or behaviors. One such example is attitude formation. The most basic process of attitude formation is through mere exposure (</a:t>
            </a:r>
            <a:r>
              <a:rPr lang="en-US" sz="1200" b="0" i="0" u="none" strike="noStrike" kern="1200" dirty="0" err="1">
                <a:solidFill>
                  <a:schemeClr val="tx1"/>
                </a:solidFill>
                <a:latin typeface="+mn-lt"/>
                <a:ea typeface="+mn-ea"/>
                <a:cs typeface="+mn-cs"/>
              </a:rPr>
              <a:t>Zajonc</a:t>
            </a:r>
            <a:r>
              <a:rPr lang="en-US" sz="1200" b="0" i="0" u="none" strike="noStrike" kern="1200" dirty="0">
                <a:solidFill>
                  <a:schemeClr val="tx1"/>
                </a:solidFill>
                <a:latin typeface="+mn-lt"/>
                <a:ea typeface="+mn-ea"/>
                <a:cs typeface="+mn-cs"/>
              </a:rPr>
              <a:t>, 1968</a:t>
            </a:r>
            <a:r>
              <a:rPr lang="en-US" sz="1200" b="0" i="0" kern="1200" dirty="0">
                <a:solidFill>
                  <a:schemeClr val="tx1"/>
                </a:solidFill>
                <a:latin typeface="+mn-lt"/>
                <a:ea typeface="+mn-ea"/>
                <a:cs typeface="+mn-cs"/>
              </a:rPr>
              <a:t>). </a:t>
            </a:r>
          </a:p>
          <a:p>
            <a:endParaRPr lang="en-US" sz="1200" b="0" i="0" kern="1200" dirty="0">
              <a:solidFill>
                <a:schemeClr val="tx1"/>
              </a:solidFill>
              <a:latin typeface="+mn-lt"/>
              <a:ea typeface="+mn-ea"/>
              <a:cs typeface="+mn-cs"/>
            </a:endParaRPr>
          </a:p>
          <a:p>
            <a:r>
              <a:rPr lang="en-US" sz="1200" b="1" i="0" kern="1200" dirty="0">
                <a:solidFill>
                  <a:schemeClr val="tx1"/>
                </a:solidFill>
                <a:latin typeface="+mn-lt"/>
                <a:ea typeface="+mn-ea"/>
                <a:cs typeface="+mn-cs"/>
              </a:rPr>
              <a:t>(Click)</a:t>
            </a:r>
            <a:r>
              <a:rPr lang="en-US" sz="1200" b="1" i="0" kern="1200" baseline="0" dirty="0">
                <a:solidFill>
                  <a:schemeClr val="tx1"/>
                </a:solidFill>
                <a:latin typeface="+mn-lt"/>
                <a:ea typeface="+mn-ea"/>
                <a:cs typeface="+mn-cs"/>
              </a:rPr>
              <a:t> </a:t>
            </a:r>
            <a:r>
              <a:rPr lang="en-US" sz="1200" b="0" i="0" kern="1200" baseline="0" dirty="0">
                <a:solidFill>
                  <a:schemeClr val="tx1"/>
                </a:solidFill>
                <a:latin typeface="+mn-lt"/>
                <a:ea typeface="+mn-ea"/>
                <a:cs typeface="+mn-cs"/>
              </a:rPr>
              <a:t>Mere-exposure Effects</a:t>
            </a:r>
            <a:endParaRPr lang="en-US" sz="1200" b="1" i="0" kern="1200" dirty="0">
              <a:solidFill>
                <a:schemeClr val="tx1"/>
              </a:solidFill>
              <a:latin typeface="+mn-lt"/>
              <a:ea typeface="+mn-ea"/>
              <a:cs typeface="+mn-cs"/>
            </a:endParaRPr>
          </a:p>
          <a:p>
            <a:r>
              <a:rPr lang="en-US" sz="1200" b="0" i="0" kern="1200" dirty="0">
                <a:solidFill>
                  <a:schemeClr val="tx1"/>
                </a:solidFill>
                <a:latin typeface="+mn-lt"/>
                <a:ea typeface="+mn-ea"/>
                <a:cs typeface="+mn-cs"/>
              </a:rPr>
              <a:t>Merely perceiving a stimulus repeatedly, such as a brand on a billboard one passes every day or a song that is played on the radio frequently, renders it more positive. Interestingly, mere exposure does not require conscious awareness of the object of an attitude. In fact, </a:t>
            </a:r>
            <a:r>
              <a:rPr lang="en-US" sz="1200" b="1" i="0" u="none" strike="noStrike" kern="1200" dirty="0">
                <a:solidFill>
                  <a:schemeClr val="tx1"/>
                </a:solidFill>
                <a:latin typeface="+mn-lt"/>
                <a:ea typeface="+mn-ea"/>
                <a:cs typeface="+mn-cs"/>
              </a:rPr>
              <a:t>mere-exposure effects</a:t>
            </a:r>
            <a:r>
              <a:rPr lang="en-US" sz="1200" b="0" i="0" kern="1200" dirty="0">
                <a:solidFill>
                  <a:schemeClr val="tx1"/>
                </a:solidFill>
                <a:latin typeface="+mn-lt"/>
                <a:ea typeface="+mn-ea"/>
                <a:cs typeface="+mn-cs"/>
              </a:rPr>
              <a:t> occur even when novel stimuli are presented subliminally for extremely brief durations (e.g., </a:t>
            </a:r>
            <a:r>
              <a:rPr lang="en-US" sz="1200" b="0" i="0" u="none" strike="noStrike" kern="1200" dirty="0" err="1">
                <a:solidFill>
                  <a:schemeClr val="tx1"/>
                </a:solidFill>
                <a:latin typeface="+mn-lt"/>
                <a:ea typeface="+mn-ea"/>
                <a:cs typeface="+mn-cs"/>
              </a:rPr>
              <a:t>Kunst</a:t>
            </a:r>
            <a:r>
              <a:rPr lang="en-US" sz="1200" b="0" i="0" u="none" strike="noStrike" kern="1200" dirty="0">
                <a:solidFill>
                  <a:schemeClr val="tx1"/>
                </a:solidFill>
                <a:latin typeface="+mn-lt"/>
                <a:ea typeface="+mn-ea"/>
                <a:cs typeface="+mn-cs"/>
              </a:rPr>
              <a:t>-Wilson &amp; </a:t>
            </a:r>
            <a:r>
              <a:rPr lang="en-US" sz="1200" b="0" i="0" u="none" strike="noStrike" kern="1200" dirty="0" err="1">
                <a:solidFill>
                  <a:schemeClr val="tx1"/>
                </a:solidFill>
                <a:latin typeface="+mn-lt"/>
                <a:ea typeface="+mn-ea"/>
                <a:cs typeface="+mn-cs"/>
              </a:rPr>
              <a:t>Zajonc</a:t>
            </a:r>
            <a:r>
              <a:rPr lang="en-US" sz="1200" b="0" i="0" u="none" strike="noStrike" kern="1200" dirty="0">
                <a:solidFill>
                  <a:schemeClr val="tx1"/>
                </a:solidFill>
                <a:latin typeface="+mn-lt"/>
                <a:ea typeface="+mn-ea"/>
                <a:cs typeface="+mn-cs"/>
              </a:rPr>
              <a:t>, 1980</a:t>
            </a:r>
            <a:r>
              <a:rPr lang="en-US" sz="1200" b="0" i="0" kern="1200" dirty="0">
                <a:solidFill>
                  <a:schemeClr val="tx1"/>
                </a:solidFill>
                <a:latin typeface="+mn-lt"/>
                <a:ea typeface="+mn-ea"/>
                <a:cs typeface="+mn-cs"/>
              </a:rPr>
              <a:t>). Intriguingly, in such subliminal mere-exposure experiments, participants indicate a preference for, or a positive attitude towards, stimuli they do not consciously remember being exposed to.</a:t>
            </a:r>
          </a:p>
          <a:p>
            <a:endParaRPr lang="en-US" sz="1200" b="0" i="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C0781E1-C3E1-0B44-9A5E-93C90FDA24C7}" type="slidenum">
              <a:rPr lang="en-US" smtClean="0"/>
              <a:pPr/>
              <a:t>10</a:t>
            </a:fld>
            <a:endParaRPr lang="en-US"/>
          </a:p>
        </p:txBody>
      </p:sp>
    </p:spTree>
    <p:extLst>
      <p:ext uri="{BB962C8B-B14F-4D97-AF65-F5344CB8AC3E}">
        <p14:creationId xmlns:p14="http://schemas.microsoft.com/office/powerpoint/2010/main" val="1158925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this slide is</a:t>
            </a:r>
            <a:r>
              <a:rPr lang="en-US" baseline="0" dirty="0"/>
              <a:t> to provide an overview of the material that will be covered during the lecture.</a:t>
            </a:r>
          </a:p>
        </p:txBody>
      </p:sp>
      <p:sp>
        <p:nvSpPr>
          <p:cNvPr id="4" name="Slide Number Placeholder 3"/>
          <p:cNvSpPr>
            <a:spLocks noGrp="1"/>
          </p:cNvSpPr>
          <p:nvPr>
            <p:ph type="sldNum" sz="quarter" idx="10"/>
          </p:nvPr>
        </p:nvSpPr>
        <p:spPr/>
        <p:txBody>
          <a:bodyPr/>
          <a:lstStyle/>
          <a:p>
            <a:fld id="{5C0781E1-C3E1-0B44-9A5E-93C90FDA24C7}" type="slidenum">
              <a:rPr lang="en-US" smtClean="0"/>
              <a:pPr/>
              <a:t>11</a:t>
            </a:fld>
            <a:endParaRPr lang="en-US"/>
          </a:p>
        </p:txBody>
      </p:sp>
    </p:spTree>
    <p:extLst>
      <p:ext uri="{BB962C8B-B14F-4D97-AF65-F5344CB8AC3E}">
        <p14:creationId xmlns:p14="http://schemas.microsoft.com/office/powerpoint/2010/main" val="2839977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a:solidFill>
                  <a:schemeClr val="tx1"/>
                </a:solidFill>
                <a:latin typeface="+mn-lt"/>
                <a:ea typeface="+mn-ea"/>
                <a:cs typeface="+mn-cs"/>
              </a:rPr>
              <a:t>This slide </a:t>
            </a:r>
            <a:r>
              <a:rPr lang="en-US" sz="1200" b="0" i="0" kern="1200" baseline="0" dirty="0">
                <a:solidFill>
                  <a:schemeClr val="tx1"/>
                </a:solidFill>
                <a:latin typeface="+mn-lt"/>
                <a:ea typeface="+mn-ea"/>
                <a:cs typeface="+mn-cs"/>
              </a:rPr>
              <a:t>discusses the role of the unconscious in our understanding of creativity and introduces the concept of a eureka experience. </a:t>
            </a:r>
          </a:p>
          <a:p>
            <a:endParaRPr lang="en-US" sz="1200" b="0" i="0" kern="1200" baseline="0" dirty="0">
              <a:solidFill>
                <a:schemeClr val="tx1"/>
              </a:solidFill>
              <a:latin typeface="+mn-lt"/>
              <a:ea typeface="+mn-ea"/>
              <a:cs typeface="+mn-cs"/>
            </a:endParaRPr>
          </a:p>
          <a:p>
            <a:r>
              <a:rPr lang="en-US" sz="1200" b="1" i="0" kern="1200" baseline="0" dirty="0">
                <a:solidFill>
                  <a:schemeClr val="tx1"/>
                </a:solidFill>
                <a:latin typeface="+mn-lt"/>
                <a:ea typeface="+mn-ea"/>
                <a:cs typeface="+mn-cs"/>
              </a:rPr>
              <a:t>Instructor’s note: </a:t>
            </a:r>
            <a:r>
              <a:rPr lang="en-US" sz="1200" b="0" i="0" kern="1200" baseline="0" dirty="0">
                <a:solidFill>
                  <a:schemeClr val="tx1"/>
                </a:solidFill>
                <a:latin typeface="+mn-lt"/>
                <a:ea typeface="+mn-ea"/>
                <a:cs typeface="+mn-cs"/>
              </a:rPr>
              <a:t>Consider sharing this story of Archimedes: </a:t>
            </a:r>
            <a:r>
              <a:rPr lang="en-US" sz="1200" b="0" i="0" kern="1200" dirty="0">
                <a:solidFill>
                  <a:schemeClr val="tx1"/>
                </a:solidFill>
                <a:latin typeface="+mn-lt"/>
                <a:ea typeface="+mn-ea"/>
                <a:cs typeface="+mn-cs"/>
              </a:rPr>
              <a:t>Pictured is a reference to Archimedes</a:t>
            </a:r>
            <a:r>
              <a:rPr lang="en-US" sz="1200" b="0" i="0" kern="1200" baseline="0" dirty="0">
                <a:solidFill>
                  <a:schemeClr val="tx1"/>
                </a:solidFill>
                <a:latin typeface="+mn-lt"/>
                <a:ea typeface="+mn-ea"/>
                <a:cs typeface="+mn-cs"/>
              </a:rPr>
              <a:t> famous (and likely mythical) “Eureka” moment, when, </a:t>
            </a:r>
            <a:r>
              <a:rPr lang="en-US" sz="1200" b="0" i="0" kern="1200" dirty="0">
                <a:solidFill>
                  <a:schemeClr val="tx1"/>
                </a:solidFill>
                <a:latin typeface="+mn-lt"/>
                <a:ea typeface="+mn-ea"/>
                <a:cs typeface="+mn-cs"/>
              </a:rPr>
              <a:t>having discovered how to measure the volume of an irregular object, Archimedes leaped out of a public bath, and ran home naked shouting "eureka" (meaning “I found it”). Archimedes was asked by the local king to detect whether a crown was pure gold, or if the goldsmith had added silver. During his trip to the public bath, he noticed that water is displaced when his body sinks into the bath, and that the volume of water displaced equals the volume of the body immersed in the water. This means that he can measure the weight of the crown, and compare it to a bar of pure gold.</a:t>
            </a:r>
          </a:p>
          <a:p>
            <a:endParaRPr lang="en-US" sz="1200" b="0" i="0" kern="1200" dirty="0">
              <a:solidFill>
                <a:schemeClr val="tx1"/>
              </a:solidFill>
              <a:latin typeface="+mn-lt"/>
              <a:ea typeface="+mn-ea"/>
              <a:cs typeface="+mn-cs"/>
            </a:endParaRPr>
          </a:p>
          <a:p>
            <a:r>
              <a:rPr lang="en-US" sz="1200" b="1" i="0" kern="1200" dirty="0">
                <a:solidFill>
                  <a:schemeClr val="tx1"/>
                </a:solidFill>
                <a:latin typeface="+mn-lt"/>
                <a:ea typeface="+mn-ea"/>
                <a:cs typeface="+mn-cs"/>
              </a:rPr>
              <a:t>Discussion</a:t>
            </a:r>
            <a:r>
              <a:rPr lang="en-US" sz="1200" b="1" i="0" kern="1200" baseline="0" dirty="0">
                <a:solidFill>
                  <a:schemeClr val="tx1"/>
                </a:solidFill>
                <a:latin typeface="+mn-lt"/>
                <a:ea typeface="+mn-ea"/>
                <a:cs typeface="+mn-cs"/>
              </a:rPr>
              <a:t> question: </a:t>
            </a:r>
            <a:r>
              <a:rPr lang="en-US" sz="1200" b="0" i="0" kern="1200" baseline="0" dirty="0">
                <a:solidFill>
                  <a:schemeClr val="tx1"/>
                </a:solidFill>
                <a:latin typeface="+mn-lt"/>
                <a:ea typeface="+mn-ea"/>
                <a:cs typeface="+mn-cs"/>
              </a:rPr>
              <a:t>When you have to work on a complex problem or project for school, do you typically have better luck if you focus only on that problem or project for long periods of time, or does it help you to take breaks, think about other things, and then come back to the task? </a:t>
            </a:r>
            <a:endParaRPr lang="en-US" sz="1200" b="1" i="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a:p>
            <a:r>
              <a:rPr lang="en-US" sz="1200" b="1" i="0" kern="1200" dirty="0">
                <a:solidFill>
                  <a:schemeClr val="tx1"/>
                </a:solidFill>
                <a:latin typeface="+mn-lt"/>
                <a:ea typeface="+mn-ea"/>
                <a:cs typeface="+mn-cs"/>
              </a:rPr>
              <a:t>Explanation: </a:t>
            </a:r>
            <a:r>
              <a:rPr lang="en-US" sz="1200" b="0" i="0" kern="1200" dirty="0">
                <a:solidFill>
                  <a:schemeClr val="tx1"/>
                </a:solidFill>
                <a:latin typeface="+mn-lt"/>
                <a:ea typeface="+mn-ea"/>
                <a:cs typeface="+mn-cs"/>
              </a:rPr>
              <a:t>Insight into unconscious processes has also contributed to our ideas about creativity. Creativity is usually seen as the result of a three-stage process. It begins with attending to a problem consciously. You think and read about a problem and discuss matters with others. This stage allows the necessary information to be gathered and organized, but during this stage a truly creative idea is rarely produced. The second stage is unconscious; it is the incubation stage during which people think unconsciously. The problem is put aside for a while, and conscious attention is directed elsewhere. The process of unconscious thought sometimes leads to a “</a:t>
            </a:r>
            <a:r>
              <a:rPr lang="en-US" sz="1200" b="0" i="0" u="none" kern="1200" dirty="0">
                <a:solidFill>
                  <a:schemeClr val="tx1"/>
                </a:solidFill>
                <a:latin typeface="+mn-lt"/>
                <a:ea typeface="+mn-ea"/>
                <a:cs typeface="+mn-cs"/>
              </a:rPr>
              <a:t>e</a:t>
            </a:r>
            <a:r>
              <a:rPr lang="en-US" u="none" dirty="0"/>
              <a:t>ureka experience</a:t>
            </a:r>
            <a:r>
              <a:rPr lang="en-US" sz="1200" b="0" i="0" kern="1200" dirty="0">
                <a:solidFill>
                  <a:schemeClr val="tx1"/>
                </a:solidFill>
                <a:latin typeface="+mn-lt"/>
                <a:ea typeface="+mn-ea"/>
                <a:cs typeface="+mn-cs"/>
              </a:rPr>
              <a:t>” whereby the creative product enters consciousness. This third stage is one where conscious attention again plays a role. The creative product needs to be verbalized and communicated. For example, a scientific discovery needs detailed proof before it can be communicated to others.</a:t>
            </a:r>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12</a:t>
            </a:fld>
            <a:endParaRPr lang="en-US"/>
          </a:p>
        </p:txBody>
      </p:sp>
    </p:spTree>
    <p:extLst>
      <p:ext uri="{BB962C8B-B14F-4D97-AF65-F5344CB8AC3E}">
        <p14:creationId xmlns:p14="http://schemas.microsoft.com/office/powerpoint/2010/main" val="3359835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i="0" kern="1200" dirty="0">
                <a:solidFill>
                  <a:schemeClr val="tx1"/>
                </a:solidFill>
                <a:latin typeface="+mn-lt"/>
                <a:ea typeface="+mn-ea"/>
                <a:cs typeface="+mn-cs"/>
              </a:rPr>
              <a:t>This slide provides</a:t>
            </a:r>
            <a:r>
              <a:rPr lang="en-US" sz="1200" b="0" i="0" kern="1200" baseline="0" dirty="0">
                <a:solidFill>
                  <a:schemeClr val="tx1"/>
                </a:solidFill>
                <a:latin typeface="+mn-lt"/>
                <a:ea typeface="+mn-ea"/>
                <a:cs typeface="+mn-cs"/>
              </a:rPr>
              <a:t> detail regarding a study (</a:t>
            </a:r>
            <a:r>
              <a:rPr lang="en-US" sz="1200" b="0" i="0" kern="1200" baseline="0" dirty="0" err="1">
                <a:solidFill>
                  <a:schemeClr val="tx1"/>
                </a:solidFill>
                <a:latin typeface="+mn-lt"/>
                <a:ea typeface="+mn-ea"/>
                <a:cs typeface="+mn-cs"/>
              </a:rPr>
              <a:t>Dijksterhuis</a:t>
            </a:r>
            <a:r>
              <a:rPr lang="en-US" sz="1200" b="0" i="0" kern="1200" baseline="0" dirty="0">
                <a:solidFill>
                  <a:schemeClr val="tx1"/>
                </a:solidFill>
                <a:latin typeface="+mn-lt"/>
                <a:ea typeface="+mn-ea"/>
                <a:cs typeface="+mn-cs"/>
              </a:rPr>
              <a:t> &amp; </a:t>
            </a:r>
            <a:r>
              <a:rPr lang="en-US" sz="1200" b="0" i="0" kern="1200" baseline="0" dirty="0" err="1">
                <a:solidFill>
                  <a:schemeClr val="tx1"/>
                </a:solidFill>
                <a:latin typeface="+mn-lt"/>
                <a:ea typeface="+mn-ea"/>
                <a:cs typeface="+mn-cs"/>
              </a:rPr>
              <a:t>Nordgren</a:t>
            </a:r>
            <a:r>
              <a:rPr lang="en-US" sz="1200" b="0" i="0" kern="1200" baseline="0" dirty="0">
                <a:solidFill>
                  <a:schemeClr val="tx1"/>
                </a:solidFill>
                <a:latin typeface="+mn-lt"/>
                <a:ea typeface="+mn-ea"/>
                <a:cs typeface="+mn-cs"/>
              </a:rPr>
              <a:t>, 2006) that illustrates the way in which unconscious thought might prove relevant to decision making. </a:t>
            </a:r>
            <a:endParaRPr lang="en-US" sz="1200" b="0" i="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a:p>
            <a:r>
              <a:rPr lang="en-US" sz="1200" b="1" i="0" kern="1200" dirty="0">
                <a:solidFill>
                  <a:schemeClr val="tx1"/>
                </a:solidFill>
                <a:latin typeface="+mn-lt"/>
                <a:ea typeface="+mn-ea"/>
                <a:cs typeface="+mn-cs"/>
              </a:rPr>
              <a:t>Lecture</a:t>
            </a:r>
            <a:r>
              <a:rPr lang="en-US" sz="1200" b="1" i="0" kern="1200" baseline="0" dirty="0">
                <a:solidFill>
                  <a:schemeClr val="tx1"/>
                </a:solidFill>
                <a:latin typeface="+mn-lt"/>
                <a:ea typeface="+mn-ea"/>
                <a:cs typeface="+mn-cs"/>
              </a:rPr>
              <a:t> info: </a:t>
            </a:r>
            <a:r>
              <a:rPr lang="en-US" sz="1200" b="0" i="0" kern="1200" dirty="0">
                <a:solidFill>
                  <a:schemeClr val="tx1"/>
                </a:solidFill>
                <a:latin typeface="+mn-lt"/>
                <a:ea typeface="+mn-ea"/>
                <a:cs typeface="+mn-cs"/>
              </a:rPr>
              <a:t>The idea that people think unconsciously has also been applied to decision making (</a:t>
            </a:r>
            <a:r>
              <a:rPr lang="en-US" sz="1200" b="0" i="0" u="none" strike="noStrike" kern="1200" dirty="0" err="1">
                <a:solidFill>
                  <a:schemeClr val="tx1"/>
                </a:solidFill>
                <a:latin typeface="+mn-lt"/>
                <a:ea typeface="+mn-ea"/>
                <a:cs typeface="+mn-cs"/>
              </a:rPr>
              <a:t>Dijksterhuis</a:t>
            </a:r>
            <a:r>
              <a:rPr lang="en-US" sz="1200" b="0" i="0" u="none" strike="noStrike" kern="1200" dirty="0">
                <a:solidFill>
                  <a:schemeClr val="tx1"/>
                </a:solidFill>
                <a:latin typeface="+mn-lt"/>
                <a:ea typeface="+mn-ea"/>
                <a:cs typeface="+mn-cs"/>
              </a:rPr>
              <a:t> &amp; </a:t>
            </a:r>
            <a:r>
              <a:rPr lang="en-US" sz="1200" b="0" i="0" u="none" strike="noStrike" kern="1200" dirty="0" err="1">
                <a:solidFill>
                  <a:schemeClr val="tx1"/>
                </a:solidFill>
                <a:latin typeface="+mn-lt"/>
                <a:ea typeface="+mn-ea"/>
                <a:cs typeface="+mn-cs"/>
              </a:rPr>
              <a:t>Nordgren</a:t>
            </a:r>
            <a:r>
              <a:rPr lang="en-US" sz="1200" b="0" i="0" u="none" strike="noStrike" kern="1200" dirty="0">
                <a:solidFill>
                  <a:schemeClr val="tx1"/>
                </a:solidFill>
                <a:latin typeface="+mn-lt"/>
                <a:ea typeface="+mn-ea"/>
                <a:cs typeface="+mn-cs"/>
              </a:rPr>
              <a:t>, 2006</a:t>
            </a:r>
            <a:r>
              <a:rPr lang="en-US" sz="1200" b="0" i="0" kern="1200" dirty="0">
                <a:solidFill>
                  <a:schemeClr val="tx1"/>
                </a:solidFill>
                <a:latin typeface="+mn-lt"/>
                <a:ea typeface="+mn-ea"/>
                <a:cs typeface="+mn-cs"/>
              </a:rPr>
              <a:t>). In a recent set of experiments (</a:t>
            </a:r>
            <a:r>
              <a:rPr lang="en-US" sz="1200" b="0" i="0" u="none" strike="noStrike" kern="1200" dirty="0" err="1">
                <a:solidFill>
                  <a:schemeClr val="tx1"/>
                </a:solidFill>
                <a:latin typeface="+mn-lt"/>
                <a:ea typeface="+mn-ea"/>
                <a:cs typeface="+mn-cs"/>
              </a:rPr>
              <a:t>Bos</a:t>
            </a:r>
            <a:r>
              <a:rPr lang="en-US" sz="1200" b="0" i="0" u="none" strike="noStrike" kern="1200" dirty="0">
                <a:solidFill>
                  <a:schemeClr val="tx1"/>
                </a:solidFill>
                <a:latin typeface="+mn-lt"/>
                <a:ea typeface="+mn-ea"/>
                <a:cs typeface="+mn-cs"/>
              </a:rPr>
              <a:t>, </a:t>
            </a:r>
            <a:r>
              <a:rPr lang="en-US" sz="1200" b="0" i="0" u="none" strike="noStrike" kern="1200" dirty="0" err="1">
                <a:solidFill>
                  <a:schemeClr val="tx1"/>
                </a:solidFill>
                <a:latin typeface="+mn-lt"/>
                <a:ea typeface="+mn-ea"/>
                <a:cs typeface="+mn-cs"/>
              </a:rPr>
              <a:t>Dijksterhuis</a:t>
            </a:r>
            <a:r>
              <a:rPr lang="en-US" sz="1200" b="0" i="0" u="none" strike="noStrike" kern="1200" dirty="0">
                <a:solidFill>
                  <a:schemeClr val="tx1"/>
                </a:solidFill>
                <a:latin typeface="+mn-lt"/>
                <a:ea typeface="+mn-ea"/>
                <a:cs typeface="+mn-cs"/>
              </a:rPr>
              <a:t>, &amp; van </a:t>
            </a:r>
            <a:r>
              <a:rPr lang="en-US" sz="1200" b="0" i="0" u="none" strike="noStrike" kern="1200" dirty="0" err="1">
                <a:solidFill>
                  <a:schemeClr val="tx1"/>
                </a:solidFill>
                <a:latin typeface="+mn-lt"/>
                <a:ea typeface="+mn-ea"/>
                <a:cs typeface="+mn-cs"/>
              </a:rPr>
              <a:t>Baaren</a:t>
            </a:r>
            <a:r>
              <a:rPr lang="en-US" sz="1200" b="0" i="0" u="none" strike="noStrike" kern="1200" dirty="0">
                <a:solidFill>
                  <a:schemeClr val="tx1"/>
                </a:solidFill>
                <a:latin typeface="+mn-lt"/>
                <a:ea typeface="+mn-ea"/>
                <a:cs typeface="+mn-cs"/>
              </a:rPr>
              <a:t>, 2008</a:t>
            </a:r>
            <a:r>
              <a:rPr lang="en-US" sz="1200" b="0" i="0" kern="1200" dirty="0">
                <a:solidFill>
                  <a:schemeClr val="tx1"/>
                </a:solidFill>
                <a:latin typeface="+mn-lt"/>
                <a:ea typeface="+mn-ea"/>
                <a:cs typeface="+mn-cs"/>
              </a:rPr>
              <a:t>), participants were presented with information about various alternatives (such as cars or roommates) differing in attractiveness. Subsequently, participants engaged in a </a:t>
            </a:r>
            <a:r>
              <a:rPr lang="en-US" sz="1200" b="1" i="0" u="none" strike="noStrike" kern="1200" dirty="0">
                <a:solidFill>
                  <a:schemeClr val="tx1"/>
                </a:solidFill>
                <a:latin typeface="+mn-lt"/>
                <a:ea typeface="+mn-ea"/>
                <a:cs typeface="+mn-cs"/>
              </a:rPr>
              <a:t>distractor task</a:t>
            </a:r>
            <a:r>
              <a:rPr lang="en-US" sz="1200" b="0" i="0" kern="1200" dirty="0">
                <a:solidFill>
                  <a:schemeClr val="tx1"/>
                </a:solidFill>
                <a:latin typeface="+mn-lt"/>
                <a:ea typeface="+mn-ea"/>
                <a:cs typeface="+mn-cs"/>
              </a:rPr>
              <a:t> before they made a decision. That is, they consciously thought about something else; in this case, they solved anagrams. However, one group was told, prior to the distractor task, that they would be later asked questions about the decision problem. A second group was instead told that they were done with the decision problem and would not be asked anything later on. In other words, the first group had the goal to further process the information, whereas the second group had no such goal. Results showed that the first group made better decisions than the latter. Although they did the exact same thing consciously—again, solving anagrams—the first group made better decisions than the second group because they first thought unconsciously. Recently, researchers reported </a:t>
            </a:r>
            <a:r>
              <a:rPr lang="en-US" sz="1200" b="0" i="0" kern="1200" dirty="0" err="1">
                <a:solidFill>
                  <a:schemeClr val="tx1"/>
                </a:solidFill>
                <a:latin typeface="+mn-lt"/>
                <a:ea typeface="+mn-ea"/>
                <a:cs typeface="+mn-cs"/>
              </a:rPr>
              <a:t>neuroscientific</a:t>
            </a:r>
            <a:r>
              <a:rPr lang="en-US" sz="1200" b="0" i="0" kern="1200" dirty="0">
                <a:solidFill>
                  <a:schemeClr val="tx1"/>
                </a:solidFill>
                <a:latin typeface="+mn-lt"/>
                <a:ea typeface="+mn-ea"/>
                <a:cs typeface="+mn-cs"/>
              </a:rPr>
              <a:t> evidence for such unconscious thought processes, indeed showing that recently encoded information is further processed unconsciously when people have the goal to do so (</a:t>
            </a:r>
            <a:r>
              <a:rPr lang="en-US" sz="1200" b="0" i="0" u="none" strike="noStrike" kern="1200" dirty="0">
                <a:solidFill>
                  <a:schemeClr val="tx1"/>
                </a:solidFill>
                <a:latin typeface="+mn-lt"/>
                <a:ea typeface="+mn-ea"/>
                <a:cs typeface="+mn-cs"/>
              </a:rPr>
              <a:t>Creswell, </a:t>
            </a:r>
            <a:r>
              <a:rPr lang="en-US" sz="1200" b="0" i="0" u="none" strike="noStrike" kern="1200" dirty="0" err="1">
                <a:solidFill>
                  <a:schemeClr val="tx1"/>
                </a:solidFill>
                <a:latin typeface="+mn-lt"/>
                <a:ea typeface="+mn-ea"/>
                <a:cs typeface="+mn-cs"/>
              </a:rPr>
              <a:t>Bursley</a:t>
            </a:r>
            <a:r>
              <a:rPr lang="en-US" sz="1200" b="0" i="0" u="none" strike="noStrike" kern="1200" dirty="0">
                <a:solidFill>
                  <a:schemeClr val="tx1"/>
                </a:solidFill>
                <a:latin typeface="+mn-lt"/>
                <a:ea typeface="+mn-ea"/>
                <a:cs typeface="+mn-cs"/>
              </a:rPr>
              <a:t>, &amp; </a:t>
            </a:r>
            <a:r>
              <a:rPr lang="en-US" sz="1200" b="0" i="0" u="none" strike="noStrike" kern="1200" dirty="0" err="1">
                <a:solidFill>
                  <a:schemeClr val="tx1"/>
                </a:solidFill>
                <a:latin typeface="+mn-lt"/>
                <a:ea typeface="+mn-ea"/>
                <a:cs typeface="+mn-cs"/>
              </a:rPr>
              <a:t>Satpute</a:t>
            </a:r>
            <a:r>
              <a:rPr lang="en-US" sz="1200" b="0" i="0" kern="1200" dirty="0">
                <a:solidFill>
                  <a:schemeClr val="tx1"/>
                </a:solidFill>
                <a:latin typeface="+mn-lt"/>
                <a:ea typeface="+mn-ea"/>
                <a:cs typeface="+mn-cs"/>
              </a:rPr>
              <a:t>, in press).</a:t>
            </a:r>
          </a:p>
          <a:p>
            <a:endParaRPr lang="en-US" sz="1200" b="0" i="0" kern="1200" dirty="0">
              <a:solidFill>
                <a:schemeClr val="tx1"/>
              </a:solidFill>
              <a:latin typeface="+mn-lt"/>
              <a:ea typeface="+mn-ea"/>
              <a:cs typeface="+mn-cs"/>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Discussion question: </a:t>
            </a:r>
            <a:r>
              <a:rPr lang="en-US" sz="1200" kern="1200" dirty="0">
                <a:solidFill>
                  <a:schemeClr val="tx1"/>
                </a:solidFill>
                <a:effectLst/>
                <a:latin typeface="+mn-lt"/>
                <a:ea typeface="+mn-ea"/>
                <a:cs typeface="+mn-cs"/>
              </a:rPr>
              <a:t>What do you think about this finding, and have you ever encountered similar experiences in your lives?</a:t>
            </a:r>
          </a:p>
          <a:p>
            <a:endParaRPr lang="en-US" sz="1200" b="0" i="0" kern="1200" dirty="0">
              <a:solidFill>
                <a:schemeClr val="tx1"/>
              </a:solidFill>
              <a:latin typeface="+mn-lt"/>
              <a:ea typeface="+mn-ea"/>
              <a:cs typeface="+mn-cs"/>
            </a:endParaRPr>
          </a:p>
          <a:p>
            <a:r>
              <a:rPr lang="en-US" sz="1200" b="1" i="0" kern="1200" dirty="0">
                <a:solidFill>
                  <a:schemeClr val="tx1"/>
                </a:solidFill>
                <a:latin typeface="+mn-lt"/>
                <a:ea typeface="+mn-ea"/>
                <a:cs typeface="+mn-cs"/>
              </a:rPr>
              <a:t>Explanation: </a:t>
            </a:r>
            <a:r>
              <a:rPr lang="en-US" sz="1200" b="0" i="0" kern="1200" dirty="0">
                <a:solidFill>
                  <a:schemeClr val="tx1"/>
                </a:solidFill>
                <a:latin typeface="+mn-lt"/>
                <a:ea typeface="+mn-ea"/>
                <a:cs typeface="+mn-cs"/>
              </a:rPr>
              <a:t>People are sometimes surprised to learn that we can do so much, and so many sophisticated things, unconsciously. However, it is important to realize that there is no one-to-one relation between attention and consciousness (see e.g., </a:t>
            </a:r>
            <a:r>
              <a:rPr lang="en-US" sz="1200" b="0" i="0" u="none" strike="noStrike" kern="1200" dirty="0" err="1">
                <a:solidFill>
                  <a:schemeClr val="tx1"/>
                </a:solidFill>
                <a:latin typeface="+mn-lt"/>
                <a:ea typeface="+mn-ea"/>
                <a:cs typeface="+mn-cs"/>
              </a:rPr>
              <a:t>Dijksterhuis</a:t>
            </a:r>
            <a:r>
              <a:rPr lang="en-US" sz="1200" b="0" i="0" u="none" strike="noStrike" kern="1200" dirty="0">
                <a:solidFill>
                  <a:schemeClr val="tx1"/>
                </a:solidFill>
                <a:latin typeface="+mn-lt"/>
                <a:ea typeface="+mn-ea"/>
                <a:cs typeface="+mn-cs"/>
              </a:rPr>
              <a:t> &amp; </a:t>
            </a:r>
            <a:r>
              <a:rPr lang="en-US" sz="1200" b="0" i="0" u="none" strike="noStrike" kern="1200" dirty="0" err="1">
                <a:solidFill>
                  <a:schemeClr val="tx1"/>
                </a:solidFill>
                <a:latin typeface="+mn-lt"/>
                <a:ea typeface="+mn-ea"/>
                <a:cs typeface="+mn-cs"/>
              </a:rPr>
              <a:t>Aarts</a:t>
            </a:r>
            <a:r>
              <a:rPr lang="en-US" sz="1200" b="0" i="0" u="none" strike="noStrike" kern="1200" dirty="0">
                <a:solidFill>
                  <a:schemeClr val="tx1"/>
                </a:solidFill>
                <a:latin typeface="+mn-lt"/>
                <a:ea typeface="+mn-ea"/>
                <a:cs typeface="+mn-cs"/>
              </a:rPr>
              <a:t>, 2010</a:t>
            </a:r>
            <a:r>
              <a:rPr lang="en-US" sz="1200" b="0" i="0" kern="1200" dirty="0">
                <a:solidFill>
                  <a:schemeClr val="tx1"/>
                </a:solidFill>
                <a:latin typeface="+mn-lt"/>
                <a:ea typeface="+mn-ea"/>
                <a:cs typeface="+mn-cs"/>
              </a:rPr>
              <a:t>). Our behavior is largely guided by goals and motives, and these goals determine what we pay attention to—that is, how many resources our brain spends on something—but not necessarily what we become consciously aware of. We can be conscious of things that we hardly pay attention to (such as fleeting daydreams), and we can pay a lot of attention to something we are temporarily unaware of (such as a problem we want to solve or a big decision we are facing). Part of the confusion arises because attention and consciousness are correlated. When one pays more attention to an incoming stimulus, the probability that one becomes consciously aware of it increases. However, attention and consciousness are distinct. And to understand why we can do so many things unconsciously, attention is the key. We need attention, but for quite a number of things, we do not need conscious awareness.</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These days, most researchers agree that the most sensible approach to learn about unconscious and conscious processes is to consider (higher) cognitive operations as unconscious, and test what (if anything) consciousness adds (</a:t>
            </a:r>
            <a:r>
              <a:rPr lang="en-US" sz="1200" b="0" i="0" u="none" strike="noStrike" kern="1200" dirty="0" err="1">
                <a:solidFill>
                  <a:schemeClr val="tx1"/>
                </a:solidFill>
                <a:latin typeface="+mn-lt"/>
                <a:ea typeface="+mn-ea"/>
                <a:cs typeface="+mn-cs"/>
              </a:rPr>
              <a:t>Dijksterhuis</a:t>
            </a:r>
            <a:r>
              <a:rPr lang="en-US" sz="1200" b="0" i="0" u="none" strike="noStrike" kern="1200" dirty="0">
                <a:solidFill>
                  <a:schemeClr val="tx1"/>
                </a:solidFill>
                <a:latin typeface="+mn-lt"/>
                <a:ea typeface="+mn-ea"/>
                <a:cs typeface="+mn-cs"/>
              </a:rPr>
              <a:t> &amp; </a:t>
            </a:r>
            <a:r>
              <a:rPr lang="en-US" sz="1200" b="0" i="0" u="none" strike="noStrike" kern="1200" dirty="0" err="1">
                <a:solidFill>
                  <a:schemeClr val="tx1"/>
                </a:solidFill>
                <a:latin typeface="+mn-lt"/>
                <a:ea typeface="+mn-ea"/>
                <a:cs typeface="+mn-cs"/>
              </a:rPr>
              <a:t>Aarts</a:t>
            </a:r>
            <a:r>
              <a:rPr lang="en-US" sz="1200" b="0" i="0" u="none" strike="noStrike" kern="1200" dirty="0">
                <a:solidFill>
                  <a:schemeClr val="tx1"/>
                </a:solidFill>
                <a:latin typeface="+mn-lt"/>
                <a:ea typeface="+mn-ea"/>
                <a:cs typeface="+mn-cs"/>
              </a:rPr>
              <a:t> 2010</a:t>
            </a:r>
            <a:r>
              <a:rPr lang="en-US" sz="1200" b="0" i="0" kern="1200" dirty="0">
                <a:solidFill>
                  <a:schemeClr val="tx1"/>
                </a:solidFill>
                <a:latin typeface="+mn-lt"/>
                <a:ea typeface="+mn-ea"/>
                <a:cs typeface="+mn-cs"/>
              </a:rPr>
              <a:t>; </a:t>
            </a:r>
            <a:r>
              <a:rPr lang="en-US" sz="1200" b="0" i="0" u="none" strike="noStrike" kern="1200" dirty="0">
                <a:solidFill>
                  <a:schemeClr val="tx1"/>
                </a:solidFill>
                <a:latin typeface="+mn-lt"/>
                <a:ea typeface="+mn-ea"/>
                <a:cs typeface="+mn-cs"/>
              </a:rPr>
              <a:t>van </a:t>
            </a:r>
            <a:r>
              <a:rPr lang="en-US" sz="1200" b="0" i="0" u="none" strike="noStrike" kern="1200" dirty="0" err="1">
                <a:solidFill>
                  <a:schemeClr val="tx1"/>
                </a:solidFill>
                <a:latin typeface="+mn-lt"/>
                <a:ea typeface="+mn-ea"/>
                <a:cs typeface="+mn-cs"/>
              </a:rPr>
              <a:t>Gaal</a:t>
            </a:r>
            <a:r>
              <a:rPr lang="en-US" sz="1200" b="0" i="0" u="none" strike="noStrike" kern="1200" dirty="0">
                <a:solidFill>
                  <a:schemeClr val="tx1"/>
                </a:solidFill>
                <a:latin typeface="+mn-lt"/>
                <a:ea typeface="+mn-ea"/>
                <a:cs typeface="+mn-cs"/>
              </a:rPr>
              <a:t>, </a:t>
            </a:r>
            <a:r>
              <a:rPr lang="en-US" sz="1200" b="0" i="0" u="none" strike="noStrike" kern="1200" dirty="0" err="1">
                <a:solidFill>
                  <a:schemeClr val="tx1"/>
                </a:solidFill>
                <a:latin typeface="+mn-lt"/>
                <a:ea typeface="+mn-ea"/>
                <a:cs typeface="+mn-cs"/>
              </a:rPr>
              <a:t>Lamme</a:t>
            </a:r>
            <a:r>
              <a:rPr lang="en-US" sz="1200" b="0" i="0" u="none" strike="noStrike" kern="1200" dirty="0">
                <a:solidFill>
                  <a:schemeClr val="tx1"/>
                </a:solidFill>
                <a:latin typeface="+mn-lt"/>
                <a:ea typeface="+mn-ea"/>
                <a:cs typeface="+mn-cs"/>
              </a:rPr>
              <a:t>, </a:t>
            </a:r>
            <a:r>
              <a:rPr lang="en-US" sz="1200" b="0" i="0" u="none" strike="noStrike" kern="1200" dirty="0" err="1">
                <a:solidFill>
                  <a:schemeClr val="tx1"/>
                </a:solidFill>
                <a:latin typeface="+mn-lt"/>
                <a:ea typeface="+mn-ea"/>
                <a:cs typeface="+mn-cs"/>
              </a:rPr>
              <a:t>Fahrenfort</a:t>
            </a:r>
            <a:r>
              <a:rPr lang="en-US" sz="1200" b="0" i="0" u="none" strike="noStrike" kern="1200" dirty="0">
                <a:solidFill>
                  <a:schemeClr val="tx1"/>
                </a:solidFill>
                <a:latin typeface="+mn-lt"/>
                <a:ea typeface="+mn-ea"/>
                <a:cs typeface="+mn-cs"/>
              </a:rPr>
              <a:t>, &amp; </a:t>
            </a:r>
            <a:r>
              <a:rPr lang="en-US" sz="1200" b="0" i="0" u="none" strike="noStrike" kern="1200" dirty="0" err="1">
                <a:solidFill>
                  <a:schemeClr val="tx1"/>
                </a:solidFill>
                <a:latin typeface="+mn-lt"/>
                <a:ea typeface="+mn-ea"/>
                <a:cs typeface="+mn-cs"/>
              </a:rPr>
              <a:t>Ridderinkhof</a:t>
            </a:r>
            <a:r>
              <a:rPr lang="en-US" sz="1200" b="0" i="0" u="none" strike="noStrike" kern="1200" dirty="0">
                <a:solidFill>
                  <a:schemeClr val="tx1"/>
                </a:solidFill>
                <a:latin typeface="+mn-lt"/>
                <a:ea typeface="+mn-ea"/>
                <a:cs typeface="+mn-cs"/>
              </a:rPr>
              <a:t>, 2011</a:t>
            </a:r>
            <a:r>
              <a:rPr lang="en-US" sz="1200" b="0" i="0" kern="1200" dirty="0">
                <a:solidFill>
                  <a:schemeClr val="tx1"/>
                </a:solidFill>
                <a:latin typeface="+mn-lt"/>
                <a:ea typeface="+mn-ea"/>
                <a:cs typeface="+mn-cs"/>
              </a:rPr>
              <a:t>; for an exception, see </a:t>
            </a:r>
            <a:r>
              <a:rPr lang="en-US" sz="1200" b="0" i="0" u="none" strike="noStrike" kern="1200" dirty="0">
                <a:solidFill>
                  <a:schemeClr val="tx1"/>
                </a:solidFill>
                <a:latin typeface="+mn-lt"/>
                <a:ea typeface="+mn-ea"/>
                <a:cs typeface="+mn-cs"/>
              </a:rPr>
              <a:t>Newell &amp; Shanks</a:t>
            </a:r>
            <a:r>
              <a:rPr lang="en-US" sz="1200" b="0" i="0" kern="1200" dirty="0">
                <a:solidFill>
                  <a:schemeClr val="tx1"/>
                </a:solidFill>
                <a:latin typeface="+mn-lt"/>
                <a:ea typeface="+mn-ea"/>
                <a:cs typeface="+mn-cs"/>
              </a:rPr>
              <a:t>, in press). However, researchers still widely disagree about the relative importance or contribution of conscious and unconscious processes. Some theorists </a:t>
            </a:r>
            <a:r>
              <a:rPr lang="en-US" sz="1200" b="0" i="0" kern="1200">
                <a:solidFill>
                  <a:schemeClr val="tx1"/>
                </a:solidFill>
                <a:latin typeface="+mn-lt"/>
                <a:ea typeface="+mn-ea"/>
                <a:cs typeface="+mn-cs"/>
              </a:rPr>
              <a:t>maintain that the </a:t>
            </a:r>
            <a:r>
              <a:rPr lang="en-US" sz="1200" b="0" i="0" kern="1200" dirty="0">
                <a:solidFill>
                  <a:schemeClr val="tx1"/>
                </a:solidFill>
                <a:latin typeface="+mn-lt"/>
                <a:ea typeface="+mn-ea"/>
                <a:cs typeface="+mn-cs"/>
              </a:rPr>
              <a:t>causal role of consciousness is limited or virtually nonexistent; others still believe that consciousness plays a crucial role in almost all human behavior of any consequence.</a:t>
            </a:r>
            <a:endParaRPr lang="en-US" dirty="0"/>
          </a:p>
          <a:p>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13</a:t>
            </a:fld>
            <a:endParaRPr lang="en-US"/>
          </a:p>
        </p:txBody>
      </p:sp>
    </p:spTree>
    <p:extLst>
      <p:ext uri="{BB962C8B-B14F-4D97-AF65-F5344CB8AC3E}">
        <p14:creationId xmlns:p14="http://schemas.microsoft.com/office/powerpoint/2010/main" val="3162114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kern="1200" dirty="0">
                <a:solidFill>
                  <a:schemeClr val="tx1"/>
                </a:solidFill>
                <a:latin typeface="+mn-lt"/>
                <a:ea typeface="+mn-ea"/>
                <a:cs typeface="+mn-cs"/>
              </a:rPr>
              <a:t>Activity: How Do You Think About The Mind, Brain, And Behavior?: In-Class Activity</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p>
          <a:p>
            <a:r>
              <a:rPr lang="en-US" sz="1200" b="1" kern="1200" dirty="0">
                <a:solidFill>
                  <a:schemeClr val="tx1"/>
                </a:solidFill>
                <a:latin typeface="+mn-lt"/>
                <a:ea typeface="+mn-ea"/>
                <a:cs typeface="+mn-cs"/>
              </a:rPr>
              <a:t>Time:</a:t>
            </a:r>
            <a:r>
              <a:rPr lang="en-US" sz="1200" kern="1200" dirty="0">
                <a:solidFill>
                  <a:schemeClr val="tx1"/>
                </a:solidFill>
                <a:latin typeface="+mn-lt"/>
                <a:ea typeface="+mn-ea"/>
                <a:cs typeface="+mn-cs"/>
              </a:rPr>
              <a:t> 15-20 minutes</a:t>
            </a:r>
          </a:p>
          <a:p>
            <a:r>
              <a:rPr lang="en-US" sz="1200" kern="1200" dirty="0">
                <a:solidFill>
                  <a:schemeClr val="tx1"/>
                </a:solidFill>
                <a:latin typeface="+mn-lt"/>
                <a:ea typeface="+mn-ea"/>
                <a:cs typeface="+mn-cs"/>
              </a:rPr>
              <a:t> </a:t>
            </a:r>
          </a:p>
          <a:p>
            <a:r>
              <a:rPr lang="en-US" sz="1200" b="1" kern="1200" dirty="0">
                <a:solidFill>
                  <a:schemeClr val="tx1"/>
                </a:solidFill>
                <a:latin typeface="+mn-lt"/>
                <a:ea typeface="+mn-ea"/>
                <a:cs typeface="+mn-cs"/>
              </a:rPr>
              <a:t>Materials:</a:t>
            </a:r>
            <a:r>
              <a:rPr lang="en-US" sz="1200" kern="1200" dirty="0">
                <a:solidFill>
                  <a:schemeClr val="tx1"/>
                </a:solidFill>
                <a:latin typeface="+mn-lt"/>
                <a:ea typeface="+mn-ea"/>
                <a:cs typeface="+mn-cs"/>
              </a:rPr>
              <a:t> Make copies of questionnaire for students to complete (found in IM &gt; Consciousness &gt; Module 2: Unconsciousness</a:t>
            </a:r>
            <a:r>
              <a:rPr lang="en-US" sz="1200" kern="1200" baseline="0" dirty="0">
                <a:solidFill>
                  <a:schemeClr val="tx1"/>
                </a:solidFill>
                <a:latin typeface="+mn-lt"/>
                <a:ea typeface="+mn-ea"/>
                <a:cs typeface="+mn-cs"/>
              </a:rPr>
              <a:t> &gt; Activities and Demonstrations)</a:t>
            </a:r>
            <a:endParaRPr lang="en-US" sz="1200" kern="1200" dirty="0">
              <a:solidFill>
                <a:schemeClr val="tx1"/>
              </a:solidFill>
              <a:latin typeface="+mn-lt"/>
              <a:ea typeface="+mn-ea"/>
              <a:cs typeface="+mn-cs"/>
            </a:endParaRPr>
          </a:p>
          <a:p>
            <a:pPr lvl="0"/>
            <a:endParaRPr lang="en-US" sz="1200" kern="1200" dirty="0">
              <a:solidFill>
                <a:schemeClr val="tx1"/>
              </a:solidFill>
              <a:latin typeface="+mn-lt"/>
              <a:ea typeface="+mn-ea"/>
              <a:cs typeface="+mn-cs"/>
            </a:endParaRPr>
          </a:p>
          <a:p>
            <a:pPr lvl="0"/>
            <a:r>
              <a:rPr lang="en-US" sz="1200" kern="1200" dirty="0">
                <a:solidFill>
                  <a:schemeClr val="tx1"/>
                </a:solidFill>
                <a:latin typeface="+mn-lt"/>
                <a:ea typeface="+mn-ea"/>
                <a:cs typeface="+mn-cs"/>
              </a:rPr>
              <a:t>Give the questionnaire to students. Allow 10-15 minutes to complete the questionnaire. Allow a few minutes for discussion. </a:t>
            </a:r>
          </a:p>
          <a:p>
            <a:pPr lvl="0"/>
            <a:endParaRPr lang="en-US" sz="1200"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Scoring instructions: </a:t>
            </a:r>
            <a:r>
              <a:rPr lang="en-US" sz="1200" kern="1200" dirty="0">
                <a:solidFill>
                  <a:schemeClr val="tx1"/>
                </a:solidFill>
                <a:latin typeface="+mn-lt"/>
                <a:ea typeface="+mn-ea"/>
                <a:cs typeface="+mn-cs"/>
              </a:rPr>
              <a:t>Answers for items 3, 6, 7, 8, 10, 12, 15, 17, 20, 22, 24, 25, and 27 should be reversed. For instance, 1 = 5; 2 = 4; 3 = 3; 4 = 2; 5 = 1. We recommend having this on the board once students have completed the survey. Students should then total the numbers for all the items. Higher scores signify a stronger conviction in dualism and scores can range from 27 to 135.</a:t>
            </a:r>
          </a:p>
          <a:p>
            <a:pPr lvl="0"/>
            <a:endParaRPr lang="en-US" sz="1200" kern="1200" dirty="0">
              <a:solidFill>
                <a:schemeClr val="tx1"/>
              </a:solidFill>
              <a:latin typeface="+mn-lt"/>
              <a:ea typeface="+mn-ea"/>
              <a:cs typeface="+mn-cs"/>
            </a:endParaRPr>
          </a:p>
          <a:p>
            <a:pPr lvl="0"/>
            <a:r>
              <a:rPr lang="en-US" sz="1200" kern="1200" dirty="0">
                <a:solidFill>
                  <a:schemeClr val="tx1"/>
                </a:solidFill>
                <a:latin typeface="+mn-lt"/>
                <a:ea typeface="+mn-ea"/>
                <a:cs typeface="+mn-cs"/>
              </a:rPr>
              <a:t>Notably, American undergraduate students tend to subscribe to dualism, which interestingly enough is at odds with much </a:t>
            </a:r>
            <a:r>
              <a:rPr lang="en-US" sz="1200" kern="1200" dirty="0" err="1">
                <a:solidFill>
                  <a:schemeClr val="tx1"/>
                </a:solidFill>
                <a:latin typeface="+mn-lt"/>
                <a:ea typeface="+mn-ea"/>
                <a:cs typeface="+mn-cs"/>
              </a:rPr>
              <a:t>neuroscientific</a:t>
            </a:r>
            <a:r>
              <a:rPr lang="en-US" sz="1200" kern="1200" dirty="0">
                <a:solidFill>
                  <a:schemeClr val="tx1"/>
                </a:solidFill>
                <a:latin typeface="+mn-lt"/>
                <a:ea typeface="+mn-ea"/>
                <a:cs typeface="+mn-cs"/>
              </a:rPr>
              <a:t> and psychological research. Additionally, dualism scores were unrelated to religiosity, but positively related to acceptance of ESP (</a:t>
            </a:r>
            <a:r>
              <a:rPr lang="en-US" sz="1200" kern="1200" dirty="0" err="1">
                <a:solidFill>
                  <a:schemeClr val="tx1"/>
                </a:solidFill>
                <a:latin typeface="+mn-lt"/>
                <a:ea typeface="+mn-ea"/>
                <a:cs typeface="+mn-cs"/>
              </a:rPr>
              <a:t>Stanovich</a:t>
            </a:r>
            <a:r>
              <a:rPr lang="en-US" sz="1200" kern="1200" dirty="0">
                <a:solidFill>
                  <a:schemeClr val="tx1"/>
                </a:solidFill>
                <a:latin typeface="+mn-lt"/>
                <a:ea typeface="+mn-ea"/>
                <a:cs typeface="+mn-cs"/>
              </a:rPr>
              <a:t>, 1989).</a:t>
            </a:r>
          </a:p>
          <a:p>
            <a:pPr lvl="0"/>
            <a:endParaRPr lang="en-US" sz="1200"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Discussion ideas:</a:t>
            </a:r>
          </a:p>
          <a:p>
            <a:pPr marL="171450" lvl="0" indent="-171450">
              <a:buFont typeface="Wingdings" panose="05000000000000000000" pitchFamily="2" charset="2"/>
              <a:buChar char="§"/>
            </a:pPr>
            <a:r>
              <a:rPr lang="en-US" sz="1200" kern="1200" dirty="0">
                <a:solidFill>
                  <a:schemeClr val="tx1"/>
                </a:solidFill>
                <a:latin typeface="+mn-lt"/>
                <a:ea typeface="+mn-ea"/>
                <a:cs typeface="+mn-cs"/>
              </a:rPr>
              <a:t>One of the questions you can ask the students is if their opinion changed after the class discussion that preceded this activity. See Lecture Frameworks for more details.</a:t>
            </a:r>
          </a:p>
          <a:p>
            <a:pPr marL="171450" lvl="0" indent="-171450">
              <a:buFont typeface="Wingdings" panose="05000000000000000000" pitchFamily="2" charset="2"/>
              <a:buChar char="§"/>
            </a:pPr>
            <a:r>
              <a:rPr lang="en-US" sz="1200" kern="1200" dirty="0">
                <a:solidFill>
                  <a:schemeClr val="tx1"/>
                </a:solidFill>
                <a:latin typeface="+mn-lt"/>
                <a:ea typeface="+mn-ea"/>
                <a:cs typeface="+mn-cs"/>
              </a:rPr>
              <a:t>If time permits, you can ask volunteers to share some of their responses with the class. Among others, some noteworthy question items are: 4,19, 8 and 22. You can even ask the students which items they found interesting.</a:t>
            </a:r>
          </a:p>
          <a:p>
            <a:pPr marL="0" lvl="0" indent="0">
              <a:buFont typeface="Wingdings" panose="05000000000000000000" pitchFamily="2" charset="2"/>
              <a:buNone/>
            </a:pPr>
            <a:endParaRPr lang="en-US" sz="1200"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Instructor’s note:</a:t>
            </a:r>
            <a:r>
              <a:rPr lang="en-US" sz="1200" kern="1200" dirty="0">
                <a:solidFill>
                  <a:schemeClr val="tx1"/>
                </a:solidFill>
                <a:latin typeface="+mn-lt"/>
                <a:ea typeface="+mn-ea"/>
                <a:cs typeface="+mn-cs"/>
              </a:rPr>
              <a:t> Feel free to adapt the survey to make it shorter.</a:t>
            </a:r>
          </a:p>
          <a:p>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14</a:t>
            </a:fld>
            <a:endParaRPr lang="en-US"/>
          </a:p>
        </p:txBody>
      </p:sp>
    </p:spTree>
    <p:extLst>
      <p:ext uri="{BB962C8B-B14F-4D97-AF65-F5344CB8AC3E}">
        <p14:creationId xmlns:p14="http://schemas.microsoft.com/office/powerpoint/2010/main" val="1727427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kern="1200" dirty="0">
                <a:solidFill>
                  <a:schemeClr val="tx1"/>
                </a:solidFill>
                <a:latin typeface="+mn-lt"/>
                <a:ea typeface="+mn-ea"/>
                <a:cs typeface="+mn-cs"/>
              </a:rPr>
              <a:t>Activity: How Do You Think About The Mind, Brain, And Behavior?: In-Class Activity</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p>
          <a:p>
            <a:r>
              <a:rPr lang="en-US" sz="1200" b="1" kern="1200" dirty="0">
                <a:solidFill>
                  <a:schemeClr val="tx1"/>
                </a:solidFill>
                <a:latin typeface="+mn-lt"/>
                <a:ea typeface="+mn-ea"/>
                <a:cs typeface="+mn-cs"/>
              </a:rPr>
              <a:t>Time:</a:t>
            </a:r>
            <a:r>
              <a:rPr lang="en-US" sz="1200" kern="1200" dirty="0">
                <a:solidFill>
                  <a:schemeClr val="tx1"/>
                </a:solidFill>
                <a:latin typeface="+mn-lt"/>
                <a:ea typeface="+mn-ea"/>
                <a:cs typeface="+mn-cs"/>
              </a:rPr>
              <a:t> 15-20 minutes</a:t>
            </a:r>
          </a:p>
          <a:p>
            <a:r>
              <a:rPr lang="en-US" sz="1200" kern="1200" dirty="0">
                <a:solidFill>
                  <a:schemeClr val="tx1"/>
                </a:solidFill>
                <a:latin typeface="+mn-lt"/>
                <a:ea typeface="+mn-ea"/>
                <a:cs typeface="+mn-cs"/>
              </a:rPr>
              <a:t> </a:t>
            </a:r>
          </a:p>
          <a:p>
            <a:r>
              <a:rPr lang="en-US" sz="1200" b="1" kern="1200" dirty="0">
                <a:solidFill>
                  <a:schemeClr val="tx1"/>
                </a:solidFill>
                <a:latin typeface="+mn-lt"/>
                <a:ea typeface="+mn-ea"/>
                <a:cs typeface="+mn-cs"/>
              </a:rPr>
              <a:t>Materials:</a:t>
            </a:r>
            <a:r>
              <a:rPr lang="en-US" sz="1200" kern="1200" dirty="0">
                <a:solidFill>
                  <a:schemeClr val="tx1"/>
                </a:solidFill>
                <a:latin typeface="+mn-lt"/>
                <a:ea typeface="+mn-ea"/>
                <a:cs typeface="+mn-cs"/>
              </a:rPr>
              <a:t> Make copies of questionnaire for students to complete (found in IM &gt; Consciousness &gt; Module 2: Unconsciousness</a:t>
            </a:r>
            <a:r>
              <a:rPr lang="en-US" sz="1200" kern="1200" baseline="0" dirty="0">
                <a:solidFill>
                  <a:schemeClr val="tx1"/>
                </a:solidFill>
                <a:latin typeface="+mn-lt"/>
                <a:ea typeface="+mn-ea"/>
                <a:cs typeface="+mn-cs"/>
              </a:rPr>
              <a:t> &gt; Activities and Demonstrations)</a:t>
            </a:r>
            <a:endParaRPr lang="en-US" sz="1200" kern="1200" dirty="0">
              <a:solidFill>
                <a:schemeClr val="tx1"/>
              </a:solidFill>
              <a:latin typeface="+mn-lt"/>
              <a:ea typeface="+mn-ea"/>
              <a:cs typeface="+mn-cs"/>
            </a:endParaRPr>
          </a:p>
          <a:p>
            <a:pPr lvl="0"/>
            <a:endParaRPr lang="en-US" sz="1200" kern="1200" dirty="0">
              <a:solidFill>
                <a:schemeClr val="tx1"/>
              </a:solidFill>
              <a:latin typeface="+mn-lt"/>
              <a:ea typeface="+mn-ea"/>
              <a:cs typeface="+mn-cs"/>
            </a:endParaRPr>
          </a:p>
          <a:p>
            <a:pPr lvl="0"/>
            <a:r>
              <a:rPr lang="en-US" sz="1200" kern="1200" dirty="0">
                <a:solidFill>
                  <a:schemeClr val="tx1"/>
                </a:solidFill>
                <a:latin typeface="+mn-lt"/>
                <a:ea typeface="+mn-ea"/>
                <a:cs typeface="+mn-cs"/>
              </a:rPr>
              <a:t>Give the questionnaire to students. Allow 10-15 minutes to complete the questionnaire. Allow a few minutes for discussion. </a:t>
            </a:r>
          </a:p>
          <a:p>
            <a:pPr lvl="0"/>
            <a:endParaRPr lang="en-US" sz="1200"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Scoring instructions: </a:t>
            </a:r>
            <a:r>
              <a:rPr lang="en-US" sz="1200" kern="1200" dirty="0">
                <a:solidFill>
                  <a:schemeClr val="tx1"/>
                </a:solidFill>
                <a:latin typeface="+mn-lt"/>
                <a:ea typeface="+mn-ea"/>
                <a:cs typeface="+mn-cs"/>
              </a:rPr>
              <a:t>Answers for items 3, 6, 7, 8, 10, 12, 15, 17, 20, 22, 24, 25, and 27 should be reversed. For instance, 1 = 5; 2 = 4; 3 = 3; 4 = 2; 5 = 1. We recommend having this on the board once students have completed the survey. Students should then total the numbers for all the items. Higher scores signify a stronger conviction in dualism and scores can range from 27 to 135.</a:t>
            </a:r>
          </a:p>
          <a:p>
            <a:pPr lvl="0"/>
            <a:endParaRPr lang="en-US" sz="1200" kern="1200" dirty="0">
              <a:solidFill>
                <a:schemeClr val="tx1"/>
              </a:solidFill>
              <a:latin typeface="+mn-lt"/>
              <a:ea typeface="+mn-ea"/>
              <a:cs typeface="+mn-cs"/>
            </a:endParaRPr>
          </a:p>
          <a:p>
            <a:pPr lvl="0"/>
            <a:r>
              <a:rPr lang="en-US" sz="1200" kern="1200" dirty="0">
                <a:solidFill>
                  <a:schemeClr val="tx1"/>
                </a:solidFill>
                <a:latin typeface="+mn-lt"/>
                <a:ea typeface="+mn-ea"/>
                <a:cs typeface="+mn-cs"/>
              </a:rPr>
              <a:t>Notably, American undergraduate students tend to subscribe to dualism, which interestingly enough is at odds with much </a:t>
            </a:r>
            <a:r>
              <a:rPr lang="en-US" sz="1200" kern="1200" dirty="0" err="1">
                <a:solidFill>
                  <a:schemeClr val="tx1"/>
                </a:solidFill>
                <a:latin typeface="+mn-lt"/>
                <a:ea typeface="+mn-ea"/>
                <a:cs typeface="+mn-cs"/>
              </a:rPr>
              <a:t>neuroscientific</a:t>
            </a:r>
            <a:r>
              <a:rPr lang="en-US" sz="1200" kern="1200" dirty="0">
                <a:solidFill>
                  <a:schemeClr val="tx1"/>
                </a:solidFill>
                <a:latin typeface="+mn-lt"/>
                <a:ea typeface="+mn-ea"/>
                <a:cs typeface="+mn-cs"/>
              </a:rPr>
              <a:t> and psychological research. Additionally, dualism scores were unrelated to religiosity, but positively related to acceptance of ESP (</a:t>
            </a:r>
            <a:r>
              <a:rPr lang="en-US" sz="1200" kern="1200" dirty="0" err="1">
                <a:solidFill>
                  <a:schemeClr val="tx1"/>
                </a:solidFill>
                <a:latin typeface="+mn-lt"/>
                <a:ea typeface="+mn-ea"/>
                <a:cs typeface="+mn-cs"/>
              </a:rPr>
              <a:t>Stanovich</a:t>
            </a:r>
            <a:r>
              <a:rPr lang="en-US" sz="1200" kern="1200" dirty="0">
                <a:solidFill>
                  <a:schemeClr val="tx1"/>
                </a:solidFill>
                <a:latin typeface="+mn-lt"/>
                <a:ea typeface="+mn-ea"/>
                <a:cs typeface="+mn-cs"/>
              </a:rPr>
              <a:t>, 1989).</a:t>
            </a:r>
          </a:p>
          <a:p>
            <a:pPr lvl="0"/>
            <a:endParaRPr lang="en-US" sz="1200"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Discussion ideas:</a:t>
            </a:r>
          </a:p>
          <a:p>
            <a:pPr marL="171450" lvl="0" indent="-171450">
              <a:buFont typeface="Wingdings" panose="05000000000000000000" pitchFamily="2" charset="2"/>
              <a:buChar char="§"/>
            </a:pPr>
            <a:r>
              <a:rPr lang="en-US" sz="1200" kern="1200" dirty="0">
                <a:solidFill>
                  <a:schemeClr val="tx1"/>
                </a:solidFill>
                <a:latin typeface="+mn-lt"/>
                <a:ea typeface="+mn-ea"/>
                <a:cs typeface="+mn-cs"/>
              </a:rPr>
              <a:t>One of the questions you can ask the students is if their opinion changed after the class discussion that preceded this activity. See Lecture Frameworks for more details.</a:t>
            </a:r>
          </a:p>
          <a:p>
            <a:pPr marL="171450" lvl="0" indent="-171450">
              <a:buFont typeface="Wingdings" panose="05000000000000000000" pitchFamily="2" charset="2"/>
              <a:buChar char="§"/>
            </a:pPr>
            <a:r>
              <a:rPr lang="en-US" sz="1200" kern="1200" dirty="0">
                <a:solidFill>
                  <a:schemeClr val="tx1"/>
                </a:solidFill>
                <a:latin typeface="+mn-lt"/>
                <a:ea typeface="+mn-ea"/>
                <a:cs typeface="+mn-cs"/>
              </a:rPr>
              <a:t>If time permits, you can ask volunteers to share some of their responses with the class. Among others, some noteworthy question items are: 4,19, 8 and 22. You can even ask the students which items they found interesting.</a:t>
            </a:r>
          </a:p>
          <a:p>
            <a:pPr marL="0" lvl="0" indent="0">
              <a:buFont typeface="Wingdings" panose="05000000000000000000" pitchFamily="2" charset="2"/>
              <a:buNone/>
            </a:pPr>
            <a:endParaRPr lang="en-US" sz="1200"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Instructor’s note:</a:t>
            </a:r>
            <a:r>
              <a:rPr lang="en-US" sz="1200" kern="1200" dirty="0">
                <a:solidFill>
                  <a:schemeClr val="tx1"/>
                </a:solidFill>
                <a:latin typeface="+mn-lt"/>
                <a:ea typeface="+mn-ea"/>
                <a:cs typeface="+mn-cs"/>
              </a:rPr>
              <a:t> Feel free to adapt the survey to make it shorter.</a:t>
            </a:r>
          </a:p>
          <a:p>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15</a:t>
            </a:fld>
            <a:endParaRPr lang="en-US"/>
          </a:p>
        </p:txBody>
      </p:sp>
    </p:spTree>
    <p:extLst>
      <p:ext uri="{BB962C8B-B14F-4D97-AF65-F5344CB8AC3E}">
        <p14:creationId xmlns:p14="http://schemas.microsoft.com/office/powerpoint/2010/main" val="1727427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this slide is</a:t>
            </a:r>
            <a:r>
              <a:rPr lang="en-US" baseline="0" dirty="0"/>
              <a:t> to provide an overview of the material that will be covered during the lecture.</a:t>
            </a:r>
          </a:p>
          <a:p>
            <a:endParaRPr lang="en-US" baseline="0" dirty="0"/>
          </a:p>
          <a:p>
            <a:r>
              <a:rPr lang="en-US" sz="1200" b="1" kern="1200" baseline="0" dirty="0">
                <a:solidFill>
                  <a:schemeClr val="tx1"/>
                </a:solidFill>
                <a:effectLst/>
                <a:latin typeface="+mn-lt"/>
                <a:ea typeface="+mn-ea"/>
                <a:cs typeface="+mn-cs"/>
              </a:rPr>
              <a:t>Technical Note: </a:t>
            </a:r>
            <a:r>
              <a:rPr lang="en-US" sz="1200" kern="1200" baseline="0" dirty="0">
                <a:solidFill>
                  <a:schemeClr val="tx1"/>
                </a:solidFill>
                <a:effectLst/>
                <a:latin typeface="+mn-lt"/>
                <a:ea typeface="+mn-ea"/>
                <a:cs typeface="+mn-cs"/>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sz="1200" b="1" kern="1200" baseline="0" dirty="0">
                <a:solidFill>
                  <a:schemeClr val="tx1"/>
                </a:solidFill>
                <a:effectLst/>
                <a:latin typeface="+mn-lt"/>
                <a:ea typeface="+mn-ea"/>
                <a:cs typeface="+mn-cs"/>
              </a:rPr>
              <a:t>(Click) </a:t>
            </a:r>
            <a:r>
              <a:rPr lang="en-US" sz="1200" kern="1200" baseline="0" dirty="0">
                <a:solidFill>
                  <a:schemeClr val="tx1"/>
                </a:solidFill>
                <a:effectLst/>
                <a:latin typeface="+mn-lt"/>
                <a:ea typeface="+mn-ea"/>
                <a:cs typeface="+mn-cs"/>
              </a:rPr>
              <a:t>– that corresponds to each animation.</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You will also find hyperlinks to outside videos at various places in the slides. These hyperlinks are embedded in text and indicated by color and in the notes section.</a:t>
            </a:r>
            <a:endParaRPr lang="en-US" dirty="0"/>
          </a:p>
          <a:p>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2</a:t>
            </a:fld>
            <a:endParaRPr lang="en-US"/>
          </a:p>
        </p:txBody>
      </p:sp>
    </p:spTree>
    <p:extLst>
      <p:ext uri="{BB962C8B-B14F-4D97-AF65-F5344CB8AC3E}">
        <p14:creationId xmlns:p14="http://schemas.microsoft.com/office/powerpoint/2010/main" val="2839977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i="0" kern="1200" dirty="0">
                <a:solidFill>
                  <a:schemeClr val="tx1"/>
                </a:solidFill>
                <a:latin typeface="+mn-lt"/>
                <a:ea typeface="+mn-ea"/>
                <a:cs typeface="+mn-cs"/>
              </a:rPr>
              <a:t>This slide introduces students to the history of theories of the unconscious</a:t>
            </a:r>
            <a:r>
              <a:rPr lang="en-US" sz="1200" b="0" i="0" kern="1200" baseline="0" dirty="0">
                <a:solidFill>
                  <a:schemeClr val="tx1"/>
                </a:solidFill>
                <a:latin typeface="+mn-lt"/>
                <a:ea typeface="+mn-ea"/>
                <a:cs typeface="+mn-cs"/>
              </a:rPr>
              <a:t> mind. </a:t>
            </a:r>
            <a:endParaRPr lang="en-US" sz="1200" b="0" i="0" kern="1200" dirty="0">
              <a:solidFill>
                <a:schemeClr val="tx1"/>
              </a:solidFill>
              <a:latin typeface="+mn-lt"/>
              <a:ea typeface="+mn-ea"/>
              <a:cs typeface="+mn-cs"/>
            </a:endParaRPr>
          </a:p>
          <a:p>
            <a:endParaRPr lang="en-US" sz="1200" b="1" i="0" kern="1200" dirty="0">
              <a:solidFill>
                <a:schemeClr val="tx1"/>
              </a:solidFill>
              <a:latin typeface="+mn-lt"/>
              <a:ea typeface="+mn-ea"/>
              <a:cs typeface="+mn-cs"/>
            </a:endParaRPr>
          </a:p>
          <a:p>
            <a:r>
              <a:rPr lang="en-US" sz="1200" b="1" i="0" kern="1200" dirty="0">
                <a:solidFill>
                  <a:schemeClr val="tx1"/>
                </a:solidFill>
                <a:latin typeface="+mn-lt"/>
                <a:ea typeface="+mn-ea"/>
                <a:cs typeface="+mn-cs"/>
              </a:rPr>
              <a:t>Instructor’s note: </a:t>
            </a:r>
            <a:r>
              <a:rPr lang="en-US" sz="1200" b="0" i="0" kern="1200" dirty="0">
                <a:solidFill>
                  <a:schemeClr val="tx1"/>
                </a:solidFill>
                <a:latin typeface="+mn-lt"/>
                <a:ea typeface="+mn-ea"/>
                <a:cs typeface="+mn-cs"/>
              </a:rPr>
              <a:t>B</a:t>
            </a:r>
            <a:r>
              <a:rPr lang="en-US" sz="1200" b="0" i="0" kern="1200" baseline="0" dirty="0">
                <a:solidFill>
                  <a:schemeClr val="tx1"/>
                </a:solidFill>
                <a:latin typeface="+mn-lt"/>
                <a:ea typeface="+mn-ea"/>
                <a:cs typeface="+mn-cs"/>
              </a:rPr>
              <a:t>egin the lecture by introducing the extensive history of the unconscious within philosophy. </a:t>
            </a:r>
            <a:r>
              <a:rPr lang="en-US" sz="1200" b="0" i="0" kern="1200" dirty="0">
                <a:solidFill>
                  <a:schemeClr val="tx1"/>
                </a:solidFill>
                <a:latin typeface="+mn-lt"/>
                <a:ea typeface="+mn-ea"/>
                <a:cs typeface="+mn-cs"/>
              </a:rPr>
              <a:t>Pictured are</a:t>
            </a:r>
            <a:r>
              <a:rPr lang="en-US" sz="1200" b="0" i="0" kern="1200" baseline="0" dirty="0">
                <a:solidFill>
                  <a:schemeClr val="tx1"/>
                </a:solidFill>
                <a:latin typeface="+mn-lt"/>
                <a:ea typeface="+mn-ea"/>
                <a:cs typeface="+mn-cs"/>
              </a:rPr>
              <a:t> sculptures of Socrates (left) and Plotinus (right).  This is also a prime opportunity for you to gain information regarding the students’ understanding of and beliefs regarding the unconscious. </a:t>
            </a:r>
            <a:endParaRPr lang="en-US" sz="1200" b="0" i="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b="1" dirty="0"/>
              <a:t>Discussion questions:</a:t>
            </a:r>
            <a:r>
              <a:rPr lang="en-US" dirty="0"/>
              <a:t> </a:t>
            </a:r>
          </a:p>
          <a:p>
            <a:pPr marL="1714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a:t>W</a:t>
            </a:r>
            <a:r>
              <a:rPr lang="en-US" sz="1200" kern="1200" dirty="0">
                <a:solidFill>
                  <a:schemeClr val="tx1"/>
                </a:solidFill>
                <a:latin typeface="+mn-lt"/>
                <a:ea typeface="+mn-ea"/>
                <a:cs typeface="+mn-cs"/>
              </a:rPr>
              <a:t>hat do you think the brain does while we think? </a:t>
            </a:r>
          </a:p>
          <a:p>
            <a:pPr marL="1714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kern="1200" dirty="0">
                <a:solidFill>
                  <a:schemeClr val="tx1"/>
                </a:solidFill>
                <a:latin typeface="+mn-lt"/>
                <a:ea typeface="+mn-ea"/>
                <a:cs typeface="+mn-cs"/>
              </a:rPr>
              <a:t>Are you aware of when and how your brain is thinking? </a:t>
            </a:r>
          </a:p>
          <a:p>
            <a:pPr marL="1714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kern="1200" dirty="0">
                <a:solidFill>
                  <a:schemeClr val="tx1"/>
                </a:solidFill>
                <a:latin typeface="+mn-lt"/>
                <a:ea typeface="+mn-ea"/>
                <a:cs typeface="+mn-cs"/>
              </a:rPr>
              <a:t>Are you able to visualize neurons firing or communicating with one another when you are in deep thought? </a:t>
            </a:r>
          </a:p>
          <a:p>
            <a:pPr marL="1714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kern="1200" dirty="0">
                <a:solidFill>
                  <a:schemeClr val="tx1"/>
                </a:solidFill>
                <a:latin typeface="+mn-lt"/>
                <a:ea typeface="+mn-ea"/>
                <a:cs typeface="+mn-cs"/>
              </a:rPr>
              <a:t>Are there examples of things we do everyday that we may not be aware of? </a:t>
            </a:r>
          </a:p>
          <a:p>
            <a:pPr marL="1714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kern="1200" dirty="0">
                <a:solidFill>
                  <a:schemeClr val="tx1"/>
                </a:solidFill>
                <a:latin typeface="+mn-lt"/>
                <a:ea typeface="+mn-ea"/>
                <a:cs typeface="+mn-cs"/>
              </a:rPr>
              <a:t>Think about a time you got lost in thought while driving, yet still indicated when you were turning, remembered directions, and even found yourselves home. Did unconscious processes play a role in this example?</a:t>
            </a:r>
          </a:p>
          <a:p>
            <a:pPr marL="1714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200" kern="1200" dirty="0">
              <a:solidFill>
                <a:schemeClr val="tx1"/>
              </a:solidFill>
              <a:latin typeface="+mn-lt"/>
              <a:ea typeface="+mn-ea"/>
              <a:cs typeface="+mn-cs"/>
            </a:endParaRPr>
          </a:p>
          <a:p>
            <a:pPr marL="0" marR="0" lvl="1"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kern="1200" dirty="0">
                <a:solidFill>
                  <a:schemeClr val="tx1"/>
                </a:solidFill>
                <a:effectLst/>
                <a:latin typeface="+mn-lt"/>
                <a:ea typeface="+mn-ea"/>
                <a:cs typeface="+mn-cs"/>
              </a:rPr>
              <a:t>After a very brief discussion, tell the students that they have just touched upon the mind-body or conscious vs. unconscious problem. </a:t>
            </a:r>
            <a:endParaRPr lang="en-US" sz="120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a:p>
            <a:r>
              <a:rPr lang="en-US" sz="1200" b="1" i="0" kern="1200" dirty="0">
                <a:solidFill>
                  <a:schemeClr val="tx1"/>
                </a:solidFill>
                <a:latin typeface="+mn-lt"/>
                <a:ea typeface="+mn-ea"/>
                <a:cs typeface="+mn-cs"/>
              </a:rPr>
              <a:t>Explanation: </a:t>
            </a:r>
            <a:r>
              <a:rPr lang="en-US" sz="1200" b="0" i="0" kern="1200" dirty="0">
                <a:solidFill>
                  <a:schemeClr val="tx1"/>
                </a:solidFill>
                <a:latin typeface="+mn-lt"/>
                <a:ea typeface="+mn-ea"/>
                <a:cs typeface="+mn-cs"/>
              </a:rPr>
              <a:t>Although the term “</a:t>
            </a:r>
            <a:r>
              <a:rPr lang="en-US" sz="1200" b="1" i="0" u="none" strike="noStrike" kern="1200" dirty="0">
                <a:solidFill>
                  <a:schemeClr val="tx1"/>
                </a:solidFill>
                <a:latin typeface="+mn-lt"/>
                <a:ea typeface="+mn-ea"/>
                <a:cs typeface="+mn-cs"/>
              </a:rPr>
              <a:t>unconscious</a:t>
            </a:r>
            <a:r>
              <a:rPr lang="en-US" sz="1200" b="0" i="0" kern="1200" dirty="0">
                <a:solidFill>
                  <a:schemeClr val="tx1"/>
                </a:solidFill>
                <a:latin typeface="+mn-lt"/>
                <a:ea typeface="+mn-ea"/>
                <a:cs typeface="+mn-cs"/>
              </a:rPr>
              <a:t>” was only introduced fairly recently (in the 18th century by the German philosopher </a:t>
            </a:r>
            <a:r>
              <a:rPr lang="en-US" sz="1200" b="0" i="0" kern="1200" dirty="0" err="1">
                <a:solidFill>
                  <a:schemeClr val="tx1"/>
                </a:solidFill>
                <a:latin typeface="+mn-lt"/>
                <a:ea typeface="+mn-ea"/>
                <a:cs typeface="+mn-cs"/>
              </a:rPr>
              <a:t>Platner</a:t>
            </a:r>
            <a:r>
              <a:rPr lang="en-US" sz="1200" b="0" i="0" kern="1200" dirty="0">
                <a:solidFill>
                  <a:schemeClr val="tx1"/>
                </a:solidFill>
                <a:latin typeface="+mn-lt"/>
                <a:ea typeface="+mn-ea"/>
                <a:cs typeface="+mn-cs"/>
              </a:rPr>
              <a:t>, the German term being “</a:t>
            </a:r>
            <a:r>
              <a:rPr lang="en-US" sz="1200" b="0" i="0" kern="1200" dirty="0" err="1">
                <a:solidFill>
                  <a:schemeClr val="tx1"/>
                </a:solidFill>
                <a:latin typeface="+mn-lt"/>
                <a:ea typeface="+mn-ea"/>
                <a:cs typeface="+mn-cs"/>
              </a:rPr>
              <a:t>Unbewusstsein</a:t>
            </a:r>
            <a:r>
              <a:rPr lang="en-US" sz="1200" b="0" i="0" kern="1200" dirty="0">
                <a:solidFill>
                  <a:schemeClr val="tx1"/>
                </a:solidFill>
                <a:latin typeface="+mn-lt"/>
                <a:ea typeface="+mn-ea"/>
                <a:cs typeface="+mn-cs"/>
              </a:rPr>
              <a:t>”), the relative “unconsciousness” of human nature has evoked both marvel and frustration for more than two millennia. Socrates (490–399 BC) argued that free will is limited, or at least so it seems, after he noticed that people often do things they really do not want to do. He called this </a:t>
            </a:r>
            <a:r>
              <a:rPr lang="en-US" sz="1200" b="0" i="1" kern="1200" dirty="0" err="1">
                <a:solidFill>
                  <a:schemeClr val="tx1"/>
                </a:solidFill>
                <a:latin typeface="+mn-lt"/>
                <a:ea typeface="+mn-ea"/>
                <a:cs typeface="+mn-cs"/>
              </a:rPr>
              <a:t>akrasia</a:t>
            </a:r>
            <a:r>
              <a:rPr lang="en-US" sz="1200" b="0" i="0" kern="1200" dirty="0">
                <a:solidFill>
                  <a:schemeClr val="tx1"/>
                </a:solidFill>
                <a:latin typeface="+mn-lt"/>
                <a:ea typeface="+mn-ea"/>
                <a:cs typeface="+mn-cs"/>
              </a:rPr>
              <a:t>, which can best be translated as “the lack of control over oneself.” A few centuries later, the Roman thinker Plotinus (AD 205–270) was presumably the first thinker alluding to the possibility of unconscious psychological processes in writing: “The absence of a conscious perception is no proof of the absence of mental activity.”</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These two ideas, first verbalized by Socrates and Plotinus respectively, were—and still are—hotly debated in psychology, philosophy, and neuroscience. That is, scientists still investigate the extent to which human behavior is (and/or seems) voluntary or involuntary, and scientists still investigate the relative importance of unconscious versus conscious psychological processes, or mental activity in general. And, perhaps not surprisingly, both issues are still controversial.</a:t>
            </a:r>
          </a:p>
          <a:p>
            <a:endParaRPr lang="en-US" dirty="0"/>
          </a:p>
          <a:p>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3</a:t>
            </a:fld>
            <a:endParaRPr lang="en-US"/>
          </a:p>
        </p:txBody>
      </p:sp>
    </p:spTree>
    <p:extLst>
      <p:ext uri="{BB962C8B-B14F-4D97-AF65-F5344CB8AC3E}">
        <p14:creationId xmlns:p14="http://schemas.microsoft.com/office/powerpoint/2010/main" val="4221210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a:solidFill>
                  <a:schemeClr val="tx1"/>
                </a:solidFill>
                <a:latin typeface="+mn-lt"/>
                <a:ea typeface="+mn-ea"/>
                <a:cs typeface="+mn-cs"/>
              </a:rPr>
              <a:t>This slide</a:t>
            </a:r>
            <a:r>
              <a:rPr lang="en-US" sz="1200" b="0" i="0" kern="1200" baseline="0" dirty="0">
                <a:solidFill>
                  <a:schemeClr val="tx1"/>
                </a:solidFill>
                <a:latin typeface="+mn-lt"/>
                <a:ea typeface="+mn-ea"/>
                <a:cs typeface="+mn-cs"/>
              </a:rPr>
              <a:t> continues the discussion of the history of the unconscious by introducing Descartes’ dualism. The instructor is also to provide information regarding the impact of Dualism on the study of the unconscious, known as the Cartesian Catastrophe. </a:t>
            </a:r>
            <a:endParaRPr lang="en-US" sz="1200" b="0" i="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a:p>
            <a:r>
              <a:rPr lang="en-US" sz="1200" b="1" i="0" kern="1200" dirty="0">
                <a:solidFill>
                  <a:schemeClr val="tx1"/>
                </a:solidFill>
                <a:latin typeface="+mn-lt"/>
                <a:ea typeface="+mn-ea"/>
                <a:cs typeface="+mn-cs"/>
              </a:rPr>
              <a:t>Activity:</a:t>
            </a:r>
            <a:r>
              <a:rPr lang="en-US" sz="1200" b="0" i="0" kern="1200" dirty="0">
                <a:solidFill>
                  <a:schemeClr val="tx1"/>
                </a:solidFill>
                <a:latin typeface="+mn-lt"/>
                <a:ea typeface="+mn-ea"/>
                <a:cs typeface="+mn-cs"/>
              </a:rPr>
              <a:t> </a:t>
            </a:r>
            <a:r>
              <a:rPr lang="en-US" sz="1200" kern="1200" dirty="0">
                <a:solidFill>
                  <a:schemeClr val="tx1"/>
                </a:solidFill>
                <a:effectLst/>
                <a:latin typeface="+mn-lt"/>
                <a:ea typeface="+mn-ea"/>
                <a:cs typeface="+mn-cs"/>
              </a:rPr>
              <a:t>How Do You Think About the Mind, Brain, and Behavior? (15-20 minutes) Skip to</a:t>
            </a:r>
            <a:r>
              <a:rPr lang="en-US" sz="1200" kern="1200" baseline="0" dirty="0">
                <a:solidFill>
                  <a:schemeClr val="tx1"/>
                </a:solidFill>
                <a:effectLst/>
                <a:latin typeface="+mn-lt"/>
                <a:ea typeface="+mn-ea"/>
                <a:cs typeface="+mn-cs"/>
              </a:rPr>
              <a:t> the last slide, “Appendix A”, for complete instructions and answers. </a:t>
            </a:r>
            <a:endParaRPr lang="en-US" sz="1200" b="1" i="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a:p>
            <a:r>
              <a:rPr lang="en-US" sz="1200" b="1" i="0" kern="1200" dirty="0">
                <a:solidFill>
                  <a:schemeClr val="tx1"/>
                </a:solidFill>
                <a:latin typeface="+mn-lt"/>
                <a:ea typeface="+mn-ea"/>
                <a:cs typeface="+mn-cs"/>
              </a:rPr>
              <a:t>Historical</a:t>
            </a:r>
            <a:r>
              <a:rPr lang="en-US" sz="1200" b="1" i="0" kern="1200" baseline="0" dirty="0">
                <a:solidFill>
                  <a:schemeClr val="tx1"/>
                </a:solidFill>
                <a:latin typeface="+mn-lt"/>
                <a:ea typeface="+mn-ea"/>
                <a:cs typeface="+mn-cs"/>
              </a:rPr>
              <a:t> background: </a:t>
            </a:r>
            <a:r>
              <a:rPr lang="en-US" sz="1200" b="0" i="0" kern="1200" dirty="0">
                <a:solidFill>
                  <a:schemeClr val="tx1"/>
                </a:solidFill>
                <a:latin typeface="+mn-lt"/>
                <a:ea typeface="+mn-ea"/>
                <a:cs typeface="+mn-cs"/>
              </a:rPr>
              <a:t>During the scientific revolution in Europe, our unconscious was taken away from us, so to speak, by the French philosopher Descartes (1596–1650). </a:t>
            </a:r>
            <a:r>
              <a:rPr lang="en-US" sz="1200" b="0" i="0" kern="1200" dirty="0" err="1">
                <a:solidFill>
                  <a:schemeClr val="tx1"/>
                </a:solidFill>
                <a:latin typeface="+mn-lt"/>
                <a:ea typeface="+mn-ea"/>
                <a:cs typeface="+mn-cs"/>
              </a:rPr>
              <a:t>Descartes’s</a:t>
            </a:r>
            <a:r>
              <a:rPr lang="en-US" sz="1200" b="0" i="0" kern="1200" dirty="0">
                <a:solidFill>
                  <a:schemeClr val="tx1"/>
                </a:solidFill>
                <a:latin typeface="+mn-lt"/>
                <a:ea typeface="+mn-ea"/>
                <a:cs typeface="+mn-cs"/>
              </a:rPr>
              <a:t> </a:t>
            </a:r>
            <a:r>
              <a:rPr lang="en-US" sz="1200" b="1" i="0" kern="1200" dirty="0">
                <a:solidFill>
                  <a:schemeClr val="tx1"/>
                </a:solidFill>
                <a:latin typeface="+mn-lt"/>
                <a:ea typeface="+mn-ea"/>
                <a:cs typeface="+mn-cs"/>
              </a:rPr>
              <a:t>dualism</a:t>
            </a:r>
            <a:r>
              <a:rPr lang="en-US" sz="1200" b="0" i="0" kern="1200" dirty="0">
                <a:solidFill>
                  <a:schemeClr val="tx1"/>
                </a:solidFill>
                <a:latin typeface="+mn-lt"/>
                <a:ea typeface="+mn-ea"/>
                <a:cs typeface="+mn-cs"/>
              </a:rPr>
              <a:t> entailed a strict distinction between body and mind. According to Descartes, the mind produces psychological processes and everything going on in our minds is by definition conscious. Some psychologists have called this idea, in which mental processes taking place outside conscious awareness were rendered impossible, the </a:t>
            </a:r>
            <a:r>
              <a:rPr lang="en-US" sz="1200" b="1" i="0" u="none" strike="noStrike" kern="1200" dirty="0">
                <a:solidFill>
                  <a:schemeClr val="tx1"/>
                </a:solidFill>
                <a:latin typeface="+mn-lt"/>
                <a:ea typeface="+mn-ea"/>
                <a:cs typeface="+mn-cs"/>
              </a:rPr>
              <a:t>Cartesian catastrophe</a:t>
            </a:r>
            <a:r>
              <a:rPr lang="en-US" sz="1200" b="0" i="0" kern="1200" dirty="0">
                <a:solidFill>
                  <a:schemeClr val="tx1"/>
                </a:solidFill>
                <a:latin typeface="+mn-lt"/>
                <a:ea typeface="+mn-ea"/>
                <a:cs typeface="+mn-cs"/>
              </a:rPr>
              <a:t>. It took well over two centuries for science to fully recover from the impoverishment dictated by Descartes.</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This is not say that contemporaries of Descartes and later thinkers all agreed with </a:t>
            </a:r>
            <a:r>
              <a:rPr lang="en-US" sz="1200" b="0" i="0" kern="1200" dirty="0" err="1">
                <a:solidFill>
                  <a:schemeClr val="tx1"/>
                </a:solidFill>
                <a:latin typeface="+mn-lt"/>
                <a:ea typeface="+mn-ea"/>
                <a:cs typeface="+mn-cs"/>
              </a:rPr>
              <a:t>Descartes’s</a:t>
            </a:r>
            <a:r>
              <a:rPr lang="en-US" sz="1200" b="0" i="0" kern="1200" dirty="0">
                <a:solidFill>
                  <a:schemeClr val="tx1"/>
                </a:solidFill>
                <a:latin typeface="+mn-lt"/>
                <a:ea typeface="+mn-ea"/>
                <a:cs typeface="+mn-cs"/>
              </a:rPr>
              <a:t> dualism. In fact, many of them disagreed and kept on theorizing about unconscious psychological processes. For instance, the British philosopher John Norris (1657–1711) said: “We may have ideas of which we are not conscious. . . . There are infinitely more ideas impressed on our minds than we can possibly attend to or perceive.” </a:t>
            </a:r>
            <a:r>
              <a:rPr lang="en-US" sz="1200" b="0" i="0" kern="1200" dirty="0" err="1">
                <a:solidFill>
                  <a:schemeClr val="tx1"/>
                </a:solidFill>
                <a:latin typeface="+mn-lt"/>
                <a:ea typeface="+mn-ea"/>
                <a:cs typeface="+mn-cs"/>
              </a:rPr>
              <a:t>Immanual</a:t>
            </a:r>
            <a:r>
              <a:rPr lang="en-US" sz="1200" b="0" i="0" kern="1200" dirty="0">
                <a:solidFill>
                  <a:schemeClr val="tx1"/>
                </a:solidFill>
                <a:latin typeface="+mn-lt"/>
                <a:ea typeface="+mn-ea"/>
                <a:cs typeface="+mn-cs"/>
              </a:rPr>
              <a:t> Kant (1724–1804) agreed: “The field of our sense-perceptions and sensations, of which we are not conscious . . .is immeasurable.” Norris and Kant used a logical argument that many proponents of the importance of unconscious psychological processes still like to point at today: </a:t>
            </a:r>
            <a:r>
              <a:rPr lang="en-US" sz="1200" b="0" i="1" kern="1200" dirty="0">
                <a:solidFill>
                  <a:schemeClr val="tx1"/>
                </a:solidFill>
                <a:latin typeface="+mn-lt"/>
                <a:ea typeface="+mn-ea"/>
                <a:cs typeface="+mn-cs"/>
              </a:rPr>
              <a:t>There is so much going on in our brains, and the capacity of consciousness is so small, that there must be much more than just consciousness.</a:t>
            </a:r>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4</a:t>
            </a:fld>
            <a:endParaRPr lang="en-US"/>
          </a:p>
        </p:txBody>
      </p:sp>
    </p:spTree>
    <p:extLst>
      <p:ext uri="{BB962C8B-B14F-4D97-AF65-F5344CB8AC3E}">
        <p14:creationId xmlns:p14="http://schemas.microsoft.com/office/powerpoint/2010/main" val="3249966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a:solidFill>
                  <a:schemeClr val="tx1"/>
                </a:solidFill>
                <a:latin typeface="+mn-lt"/>
                <a:ea typeface="+mn-ea"/>
                <a:cs typeface="+mn-cs"/>
              </a:rPr>
              <a:t>This slide bring</a:t>
            </a:r>
            <a:r>
              <a:rPr lang="en-US" sz="1200" b="0" i="0" kern="1200" baseline="0" dirty="0">
                <a:solidFill>
                  <a:schemeClr val="tx1"/>
                </a:solidFill>
                <a:latin typeface="+mn-lt"/>
                <a:ea typeface="+mn-ea"/>
                <a:cs typeface="+mn-cs"/>
              </a:rPr>
              <a:t> the conversation </a:t>
            </a:r>
            <a:r>
              <a:rPr lang="en-US" sz="1200" b="0" i="0" kern="1200" dirty="0">
                <a:solidFill>
                  <a:schemeClr val="tx1"/>
                </a:solidFill>
                <a:latin typeface="+mn-lt"/>
                <a:ea typeface="+mn-ea"/>
                <a:cs typeface="+mn-cs"/>
              </a:rPr>
              <a:t>covered in slides 3</a:t>
            </a:r>
            <a:r>
              <a:rPr lang="en-US" sz="1200" b="0" i="0" kern="1200" baseline="0" dirty="0">
                <a:solidFill>
                  <a:schemeClr val="tx1"/>
                </a:solidFill>
                <a:latin typeface="+mn-lt"/>
                <a:ea typeface="+mn-ea"/>
                <a:cs typeface="+mn-cs"/>
              </a:rPr>
              <a:t> and 4 into the 20</a:t>
            </a:r>
            <a:r>
              <a:rPr lang="en-US" sz="1200" b="0" i="0" kern="1200" baseline="30000" dirty="0">
                <a:solidFill>
                  <a:schemeClr val="tx1"/>
                </a:solidFill>
                <a:latin typeface="+mn-lt"/>
                <a:ea typeface="+mn-ea"/>
                <a:cs typeface="+mn-cs"/>
              </a:rPr>
              <a:t>th</a:t>
            </a:r>
            <a:r>
              <a:rPr lang="en-US" sz="1200" b="0" i="0" kern="1200" baseline="0" dirty="0">
                <a:solidFill>
                  <a:schemeClr val="tx1"/>
                </a:solidFill>
                <a:latin typeface="+mn-lt"/>
                <a:ea typeface="+mn-ea"/>
                <a:cs typeface="+mn-cs"/>
              </a:rPr>
              <a:t> century, exploring the unconscious within the context of Freudian (and </a:t>
            </a:r>
            <a:r>
              <a:rPr lang="en-US" sz="1200" b="0" i="0" kern="1200" baseline="0" dirty="0" err="1">
                <a:solidFill>
                  <a:schemeClr val="tx1"/>
                </a:solidFill>
                <a:latin typeface="+mn-lt"/>
                <a:ea typeface="+mn-ea"/>
                <a:cs typeface="+mn-cs"/>
              </a:rPr>
              <a:t>Wundtian</a:t>
            </a:r>
            <a:r>
              <a:rPr lang="en-US" sz="1200" b="0" i="0" kern="1200" baseline="0" dirty="0">
                <a:solidFill>
                  <a:schemeClr val="tx1"/>
                </a:solidFill>
                <a:latin typeface="+mn-lt"/>
                <a:ea typeface="+mn-ea"/>
                <a:cs typeface="+mn-cs"/>
              </a:rPr>
              <a:t>) theory.  The picture alludes to Wilhelm Wundt’s description of the unconscious as “…</a:t>
            </a:r>
            <a:r>
              <a:rPr lang="en-US" dirty="0"/>
              <a:t>an unknown being who creates and produces for us, and finally throws the ripe fruits in our lap.”</a:t>
            </a:r>
            <a:endParaRPr lang="en-US" sz="1200" b="0" i="0" kern="1200" baseline="0" dirty="0">
              <a:solidFill>
                <a:schemeClr val="tx1"/>
              </a:solidFill>
              <a:latin typeface="+mn-lt"/>
              <a:ea typeface="+mn-ea"/>
              <a:cs typeface="+mn-cs"/>
            </a:endParaRPr>
          </a:p>
          <a:p>
            <a:r>
              <a:rPr lang="en-US" sz="1200" b="0" i="0" kern="1200" baseline="0" dirty="0">
                <a:solidFill>
                  <a:schemeClr val="tx1"/>
                </a:solidFill>
                <a:latin typeface="+mn-lt"/>
                <a:ea typeface="+mn-ea"/>
                <a:cs typeface="+mn-cs"/>
              </a:rPr>
              <a:t> </a:t>
            </a:r>
            <a:endParaRPr lang="en-US" sz="1200" b="0" i="0" kern="1200" dirty="0">
              <a:solidFill>
                <a:schemeClr val="tx1"/>
              </a:solidFill>
              <a:latin typeface="+mn-lt"/>
              <a:ea typeface="+mn-ea"/>
              <a:cs typeface="+mn-cs"/>
            </a:endParaRPr>
          </a:p>
          <a:p>
            <a:r>
              <a:rPr lang="en-US" sz="1200" b="1" i="0" kern="1200" dirty="0">
                <a:solidFill>
                  <a:schemeClr val="tx1"/>
                </a:solidFill>
                <a:latin typeface="+mn-lt"/>
                <a:ea typeface="+mn-ea"/>
                <a:cs typeface="+mn-cs"/>
              </a:rPr>
              <a:t>Historical</a:t>
            </a:r>
            <a:r>
              <a:rPr lang="en-US" sz="1200" b="1" i="0" kern="1200" baseline="0" dirty="0">
                <a:solidFill>
                  <a:schemeClr val="tx1"/>
                </a:solidFill>
                <a:latin typeface="+mn-lt"/>
                <a:ea typeface="+mn-ea"/>
                <a:cs typeface="+mn-cs"/>
              </a:rPr>
              <a:t> background: </a:t>
            </a:r>
            <a:r>
              <a:rPr lang="en-US" sz="1200" b="0" i="0" kern="1200" dirty="0">
                <a:solidFill>
                  <a:schemeClr val="tx1"/>
                </a:solidFill>
                <a:latin typeface="+mn-lt"/>
                <a:ea typeface="+mn-ea"/>
                <a:cs typeface="+mn-cs"/>
              </a:rPr>
              <a:t>The most famous advocate of the importance of unconscious processes arrived at the scene in the late 19th century: the Austrian neurologist Sigmund Freud. Most people associate Freud with psychoanalysis, with his theory on id, ego, and superego, and with his ideas on repression, hidden desires, and dreams. Such associations are fully justified, but Freud also published lesser-known general theoretical work (e.g., Freud, </a:t>
            </a:r>
            <a:r>
              <a:rPr lang="en-US" sz="1200" b="0" i="0" u="none" strike="noStrike" kern="1200" dirty="0">
                <a:solidFill>
                  <a:schemeClr val="tx1"/>
                </a:solidFill>
                <a:latin typeface="+mn-lt"/>
                <a:ea typeface="+mn-ea"/>
                <a:cs typeface="+mn-cs"/>
              </a:rPr>
              <a:t>1915/1963</a:t>
            </a:r>
            <a:r>
              <a:rPr lang="en-US" sz="1200" b="0" i="0" kern="1200" dirty="0">
                <a:solidFill>
                  <a:schemeClr val="tx1"/>
                </a:solidFill>
                <a:latin typeface="+mn-lt"/>
                <a:ea typeface="+mn-ea"/>
                <a:cs typeface="+mn-cs"/>
              </a:rPr>
              <a:t>). This theoretical work sounds, in contrast to his psychoanalytic work, very fresh and contemporary. For instance, Freud already argued that human behavior never starts with a conscious process (compare this to the </a:t>
            </a:r>
            <a:r>
              <a:rPr lang="en-US" sz="1200" b="0" i="0" kern="1200" dirty="0" err="1">
                <a:solidFill>
                  <a:schemeClr val="tx1"/>
                </a:solidFill>
                <a:latin typeface="+mn-lt"/>
                <a:ea typeface="+mn-ea"/>
                <a:cs typeface="+mn-cs"/>
              </a:rPr>
              <a:t>Libet</a:t>
            </a:r>
            <a:r>
              <a:rPr lang="en-US" sz="1200" b="0" i="0" kern="1200" dirty="0">
                <a:solidFill>
                  <a:schemeClr val="tx1"/>
                </a:solidFill>
                <a:latin typeface="+mn-lt"/>
                <a:ea typeface="+mn-ea"/>
                <a:cs typeface="+mn-cs"/>
              </a:rPr>
              <a:t> experiment discussed in</a:t>
            </a:r>
            <a:r>
              <a:rPr lang="en-US" sz="1200" b="0" i="0" kern="1200" baseline="0" dirty="0">
                <a:solidFill>
                  <a:schemeClr val="tx1"/>
                </a:solidFill>
                <a:latin typeface="+mn-lt"/>
                <a:ea typeface="+mn-ea"/>
                <a:cs typeface="+mn-cs"/>
              </a:rPr>
              <a:t> slide 6</a:t>
            </a:r>
            <a:r>
              <a:rPr lang="en-US" sz="1200" b="0" i="0" kern="1200" dirty="0">
                <a:solidFill>
                  <a:schemeClr val="tx1"/>
                </a:solidFill>
                <a:latin typeface="+mn-lt"/>
                <a:ea typeface="+mn-ea"/>
                <a:cs typeface="+mn-cs"/>
              </a:rPr>
              <a:t>).</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Freud, and also Wilhelm Wundt, a German</a:t>
            </a:r>
            <a:r>
              <a:rPr lang="en-US" sz="1200" b="0" i="0" kern="1200" baseline="0" dirty="0">
                <a:solidFill>
                  <a:schemeClr val="tx1"/>
                </a:solidFill>
                <a:latin typeface="+mn-lt"/>
                <a:ea typeface="+mn-ea"/>
                <a:cs typeface="+mn-cs"/>
              </a:rPr>
              <a:t> psychologist, </a:t>
            </a:r>
            <a:r>
              <a:rPr lang="en-US" sz="1200" b="0" i="0" kern="1200" dirty="0">
                <a:solidFill>
                  <a:schemeClr val="tx1"/>
                </a:solidFill>
                <a:latin typeface="+mn-lt"/>
                <a:ea typeface="+mn-ea"/>
                <a:cs typeface="+mn-cs"/>
              </a:rPr>
              <a:t>pointed at another logical argument for the necessity of unconscious psychological processes. Wundt put it like this: “Our mind is so fortunately equipped, that it brings us the most important bases for our thoughts without our having the least knowledge of this work of elaboration. Only the results of it become conscious. This unconscious mind is for us like an unknown being who creates and produces for us, and finally throws the ripe fruits in our lap.” In other words, we may become consciously aware of many different things—the taste of a glass of Burgundy, the beauty of the </a:t>
            </a:r>
            <a:r>
              <a:rPr lang="en-US" sz="1200" b="0" i="0" kern="1200" dirty="0" err="1">
                <a:solidFill>
                  <a:schemeClr val="tx1"/>
                </a:solidFill>
                <a:latin typeface="+mn-lt"/>
                <a:ea typeface="+mn-ea"/>
                <a:cs typeface="+mn-cs"/>
              </a:rPr>
              <a:t>Taj</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Mahal</a:t>
            </a:r>
            <a:r>
              <a:rPr lang="en-US" sz="1200" b="0" i="0" kern="1200" dirty="0">
                <a:solidFill>
                  <a:schemeClr val="tx1"/>
                </a:solidFill>
                <a:latin typeface="+mn-lt"/>
                <a:ea typeface="+mn-ea"/>
                <a:cs typeface="+mn-cs"/>
              </a:rPr>
              <a:t>, or the sharp pain in our toe after a collision with a bed—but these experiences do not hover in the air before they reach us. They are prepared, somehow and somewhere. </a:t>
            </a:r>
            <a:r>
              <a:rPr lang="en-US" sz="1200" b="0" i="1" kern="1200" dirty="0">
                <a:solidFill>
                  <a:schemeClr val="tx1"/>
                </a:solidFill>
                <a:latin typeface="+mn-lt"/>
                <a:ea typeface="+mn-ea"/>
                <a:cs typeface="+mn-cs"/>
              </a:rPr>
              <a:t>Unless you believe consciousness is causally disconnected from other bodily and mental processes (for instance if one assumes it is guided by the gods), conscious experiences must be prepared by other processes in the brain of which we are not conscious.</a:t>
            </a:r>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5</a:t>
            </a:fld>
            <a:endParaRPr lang="en-US"/>
          </a:p>
        </p:txBody>
      </p:sp>
    </p:spTree>
    <p:extLst>
      <p:ext uri="{BB962C8B-B14F-4D97-AF65-F5344CB8AC3E}">
        <p14:creationId xmlns:p14="http://schemas.microsoft.com/office/powerpoint/2010/main" val="3658721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0" i="0" kern="1200" dirty="0">
                <a:solidFill>
                  <a:schemeClr val="tx1"/>
                </a:solidFill>
                <a:latin typeface="+mn-lt"/>
                <a:ea typeface="+mn-ea"/>
                <a:cs typeface="+mn-cs"/>
              </a:rPr>
              <a:t>T</a:t>
            </a:r>
            <a:r>
              <a:rPr lang="en-US" sz="1200" b="0" i="0" kern="1200" baseline="0" dirty="0">
                <a:solidFill>
                  <a:schemeClr val="tx1"/>
                </a:solidFill>
                <a:latin typeface="+mn-lt"/>
                <a:ea typeface="+mn-ea"/>
                <a:cs typeface="+mn-cs"/>
              </a:rPr>
              <a:t>his slide provides detail regarding Watt’s (1905) experiment assessing conscious and unconscious awareness. </a:t>
            </a:r>
          </a:p>
          <a:p>
            <a:endParaRPr lang="en-US" sz="1200" b="0" i="0" kern="1200" baseline="0" dirty="0">
              <a:solidFill>
                <a:schemeClr val="tx1"/>
              </a:solidFill>
              <a:latin typeface="+mn-lt"/>
              <a:ea typeface="+mn-ea"/>
              <a:cs typeface="+mn-cs"/>
            </a:endParaRPr>
          </a:p>
          <a:p>
            <a:r>
              <a:rPr lang="en-US" sz="1200" b="1" i="0" kern="1200" baseline="0" dirty="0">
                <a:solidFill>
                  <a:schemeClr val="tx1"/>
                </a:solidFill>
                <a:latin typeface="+mn-lt"/>
                <a:ea typeface="+mn-ea"/>
                <a:cs typeface="+mn-cs"/>
              </a:rPr>
              <a:t>Activity: </a:t>
            </a:r>
          </a:p>
          <a:p>
            <a:pPr marL="171450" indent="-171450">
              <a:buFont typeface="Wingdings" panose="05000000000000000000" pitchFamily="2" charset="2"/>
              <a:buChar char="§"/>
            </a:pPr>
            <a:r>
              <a:rPr lang="en-US" sz="1200" b="0" i="0" kern="1200" baseline="0" dirty="0">
                <a:solidFill>
                  <a:schemeClr val="tx1"/>
                </a:solidFill>
                <a:latin typeface="+mn-lt"/>
                <a:ea typeface="+mn-ea"/>
                <a:cs typeface="+mn-cs"/>
              </a:rPr>
              <a:t>Explain to students that you are going to say a word, and they are tasked with responding with a superordinate word, or a word that is a more general. For example, if the original word is “rat”, a superordinate word would be “vermin” because a rat is a type of vermin. </a:t>
            </a:r>
          </a:p>
          <a:p>
            <a:pPr marL="171450" indent="-171450">
              <a:buFont typeface="Wingdings" panose="05000000000000000000" pitchFamily="2" charset="2"/>
              <a:buChar char="§"/>
            </a:pPr>
            <a:r>
              <a:rPr lang="en-US" sz="1200" b="0" i="0" kern="1200" baseline="0" dirty="0">
                <a:solidFill>
                  <a:schemeClr val="tx1"/>
                </a:solidFill>
                <a:latin typeface="+mn-lt"/>
                <a:ea typeface="+mn-ea"/>
                <a:cs typeface="+mn-cs"/>
              </a:rPr>
              <a:t>Say “Volkswagen” and give students a moment to respond with a superordinate word (car, vehicle, automobile). </a:t>
            </a:r>
          </a:p>
          <a:p>
            <a:pPr marL="171450" indent="-171450">
              <a:buFont typeface="Wingdings" panose="05000000000000000000" pitchFamily="2" charset="2"/>
              <a:buChar char="§"/>
            </a:pPr>
            <a:r>
              <a:rPr lang="en-US" sz="1200" b="0" i="0" kern="1200" baseline="0" dirty="0">
                <a:solidFill>
                  <a:schemeClr val="tx1"/>
                </a:solidFill>
                <a:latin typeface="+mn-lt"/>
                <a:ea typeface="+mn-ea"/>
                <a:cs typeface="+mn-cs"/>
              </a:rPr>
              <a:t>Say “ant” and allow students to respond with a superordinate word (insect, bug). </a:t>
            </a:r>
          </a:p>
          <a:p>
            <a:pPr marL="171450" indent="-171450">
              <a:buFont typeface="Wingdings" panose="05000000000000000000" pitchFamily="2" charset="2"/>
              <a:buChar char="§"/>
            </a:pPr>
            <a:r>
              <a:rPr lang="en-US" sz="1200" b="0" i="0" kern="1200" baseline="0" dirty="0">
                <a:solidFill>
                  <a:schemeClr val="tx1"/>
                </a:solidFill>
                <a:latin typeface="+mn-lt"/>
                <a:ea typeface="+mn-ea"/>
                <a:cs typeface="+mn-cs"/>
              </a:rPr>
              <a:t>Say “dancing” and wait for students to respond with a superordinate word (moving, exercise). </a:t>
            </a:r>
          </a:p>
          <a:p>
            <a:pPr marL="171450" indent="-171450">
              <a:buFont typeface="Wingdings" panose="05000000000000000000" pitchFamily="2" charset="2"/>
              <a:buChar char="§"/>
            </a:pPr>
            <a:r>
              <a:rPr lang="en-US" sz="1200" b="0" i="0" kern="1200" baseline="0" dirty="0">
                <a:solidFill>
                  <a:schemeClr val="tx1"/>
                </a:solidFill>
                <a:latin typeface="+mn-lt"/>
                <a:ea typeface="+mn-ea"/>
                <a:cs typeface="+mn-cs"/>
              </a:rPr>
              <a:t>Now, ask students to think about when they felt themselves having conscious thought. </a:t>
            </a:r>
          </a:p>
          <a:p>
            <a:pPr marL="171450" indent="-171450">
              <a:buFont typeface="Wingdings" panose="05000000000000000000" pitchFamily="2" charset="2"/>
              <a:buChar char="§"/>
            </a:pPr>
            <a:endParaRPr lang="en-US" sz="1200" b="0" i="0" kern="1200" baseline="0" dirty="0">
              <a:solidFill>
                <a:schemeClr val="tx1"/>
              </a:solidFill>
              <a:latin typeface="+mn-lt"/>
              <a:ea typeface="+mn-ea"/>
              <a:cs typeface="+mn-cs"/>
            </a:endParaRPr>
          </a:p>
          <a:p>
            <a:pPr marL="0" indent="0">
              <a:buFont typeface="Wingdings" panose="05000000000000000000" pitchFamily="2" charset="2"/>
              <a:buNone/>
            </a:pPr>
            <a:r>
              <a:rPr lang="en-US" sz="1200" b="1" i="0" kern="1200" baseline="0" dirty="0">
                <a:solidFill>
                  <a:schemeClr val="tx1"/>
                </a:solidFill>
                <a:latin typeface="+mn-lt"/>
                <a:ea typeface="+mn-ea"/>
                <a:cs typeface="+mn-cs"/>
              </a:rPr>
              <a:t>(Click) </a:t>
            </a:r>
            <a:r>
              <a:rPr lang="en-US" sz="1200" b="0" i="0" kern="1200" baseline="0" dirty="0">
                <a:solidFill>
                  <a:schemeClr val="tx1"/>
                </a:solidFill>
                <a:latin typeface="+mn-lt"/>
                <a:ea typeface="+mn-ea"/>
                <a:cs typeface="+mn-cs"/>
              </a:rPr>
              <a:t>Superordinate &gt; “Oak” &gt; Association &gt; Verbal Reply</a:t>
            </a:r>
            <a:endParaRPr lang="en-US" sz="1200" b="1" i="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a:p>
            <a:r>
              <a:rPr lang="en-US" sz="1200" b="1" i="0" kern="1200" dirty="0">
                <a:solidFill>
                  <a:schemeClr val="tx1"/>
                </a:solidFill>
                <a:latin typeface="+mn-lt"/>
                <a:ea typeface="+mn-ea"/>
                <a:cs typeface="+mn-cs"/>
              </a:rPr>
              <a:t>Historical</a:t>
            </a:r>
            <a:r>
              <a:rPr lang="en-US" sz="1200" b="1" i="0" kern="1200" baseline="0" dirty="0">
                <a:solidFill>
                  <a:schemeClr val="tx1"/>
                </a:solidFill>
                <a:latin typeface="+mn-lt"/>
                <a:ea typeface="+mn-ea"/>
                <a:cs typeface="+mn-cs"/>
              </a:rPr>
              <a:t> background/Explanation: </a:t>
            </a:r>
            <a:r>
              <a:rPr lang="en-US" sz="1200" b="0" i="0" kern="1200" dirty="0">
                <a:solidFill>
                  <a:schemeClr val="tx1"/>
                </a:solidFill>
                <a:latin typeface="+mn-lt"/>
                <a:ea typeface="+mn-ea"/>
                <a:cs typeface="+mn-cs"/>
              </a:rPr>
              <a:t>‘The German psychologist Watt (</a:t>
            </a:r>
            <a:r>
              <a:rPr lang="en-US" sz="1200" b="0" i="0" u="none" strike="noStrike" kern="1200" dirty="0">
                <a:solidFill>
                  <a:schemeClr val="tx1"/>
                </a:solidFill>
                <a:latin typeface="+mn-lt"/>
                <a:ea typeface="+mn-ea"/>
                <a:cs typeface="+mn-cs"/>
              </a:rPr>
              <a:t>1905</a:t>
            </a:r>
            <a:r>
              <a:rPr lang="en-US" sz="1200" b="0" i="0" kern="1200" dirty="0">
                <a:solidFill>
                  <a:schemeClr val="tx1"/>
                </a:solidFill>
                <a:latin typeface="+mn-lt"/>
                <a:ea typeface="+mn-ea"/>
                <a:cs typeface="+mn-cs"/>
              </a:rPr>
              <a:t>), in an appealing experiment, showed that we are only consciously aware of the results of mental processes. His participants were repeatedly presented with nouns (e.g., “oak”) and had to respond with an associated word as quickly as they could. On some occasions participants were requested to name a </a:t>
            </a:r>
            <a:r>
              <a:rPr lang="en-US" sz="1200" b="0" i="0" kern="1200" dirty="0" err="1">
                <a:solidFill>
                  <a:schemeClr val="tx1"/>
                </a:solidFill>
                <a:latin typeface="+mn-lt"/>
                <a:ea typeface="+mn-ea"/>
                <a:cs typeface="+mn-cs"/>
              </a:rPr>
              <a:t>superordinate</a:t>
            </a:r>
            <a:r>
              <a:rPr lang="en-US" sz="1200" b="0" i="0" kern="1200" dirty="0">
                <a:solidFill>
                  <a:schemeClr val="tx1"/>
                </a:solidFill>
                <a:latin typeface="+mn-lt"/>
                <a:ea typeface="+mn-ea"/>
                <a:cs typeface="+mn-cs"/>
              </a:rPr>
              <a:t> word (“oak”-“tree”), while on other occasions they were asked to come up with a part (“oak”-“acorn”) or a subordinate (“oak”-“beam”) word. Hence, participants’ thinking was divided into four stages: the instructions (e.g., </a:t>
            </a:r>
            <a:r>
              <a:rPr lang="en-US" sz="1200" b="0" i="0" kern="1200" dirty="0" err="1">
                <a:solidFill>
                  <a:schemeClr val="tx1"/>
                </a:solidFill>
                <a:latin typeface="+mn-lt"/>
                <a:ea typeface="+mn-ea"/>
                <a:cs typeface="+mn-cs"/>
              </a:rPr>
              <a:t>superordinate</a:t>
            </a:r>
            <a:r>
              <a:rPr lang="en-US" sz="1200" b="0" i="0" kern="1200" dirty="0">
                <a:solidFill>
                  <a:schemeClr val="tx1"/>
                </a:solidFill>
                <a:latin typeface="+mn-lt"/>
                <a:ea typeface="+mn-ea"/>
                <a:cs typeface="+mn-cs"/>
              </a:rPr>
              <a:t>), the presentation of the noun (e.g., “oak”), the search for an appropriate association, and the verbalization of the reply (e.g., “tree”). Participants were asked to carefully introspect on all four stages to shed light on the role of consciousness during each stage. The third stage (searching for an association) is the stage during which the actual thinking takes place and hence this was considered the most interesting stage. However, unlike the other stages, this stage was, as psychologists call it, introspectively blank: Participants could not report anything. The thinking itself was unconscious, and participants were only conscious of the answer that surfaced. </a:t>
            </a:r>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6</a:t>
            </a:fld>
            <a:endParaRPr lang="en-US"/>
          </a:p>
        </p:txBody>
      </p:sp>
    </p:spTree>
    <p:extLst>
      <p:ext uri="{BB962C8B-B14F-4D97-AF65-F5344CB8AC3E}">
        <p14:creationId xmlns:p14="http://schemas.microsoft.com/office/powerpoint/2010/main" val="405012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this slide is</a:t>
            </a:r>
            <a:r>
              <a:rPr lang="en-US" baseline="0" dirty="0"/>
              <a:t> to provide an overview of the material that will be covered during the lecture.</a:t>
            </a:r>
          </a:p>
        </p:txBody>
      </p:sp>
      <p:sp>
        <p:nvSpPr>
          <p:cNvPr id="4" name="Slide Number Placeholder 3"/>
          <p:cNvSpPr>
            <a:spLocks noGrp="1"/>
          </p:cNvSpPr>
          <p:nvPr>
            <p:ph type="sldNum" sz="quarter" idx="10"/>
          </p:nvPr>
        </p:nvSpPr>
        <p:spPr/>
        <p:txBody>
          <a:bodyPr/>
          <a:lstStyle/>
          <a:p>
            <a:fld id="{5C0781E1-C3E1-0B44-9A5E-93C90FDA24C7}" type="slidenum">
              <a:rPr lang="en-US" smtClean="0"/>
              <a:pPr/>
              <a:t>7</a:t>
            </a:fld>
            <a:endParaRPr lang="en-US"/>
          </a:p>
        </p:txBody>
      </p:sp>
    </p:spTree>
    <p:extLst>
      <p:ext uri="{BB962C8B-B14F-4D97-AF65-F5344CB8AC3E}">
        <p14:creationId xmlns:p14="http://schemas.microsoft.com/office/powerpoint/2010/main" val="2839977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0" i="0" kern="1200" baseline="0" dirty="0">
                <a:solidFill>
                  <a:schemeClr val="tx1"/>
                </a:solidFill>
                <a:latin typeface="+mn-lt"/>
                <a:ea typeface="+mn-ea"/>
                <a:cs typeface="+mn-cs"/>
              </a:rPr>
              <a:t>This slide reviews </a:t>
            </a:r>
            <a:r>
              <a:rPr lang="en-US" sz="1200" b="0" i="0" kern="1200" baseline="0" dirty="0" err="1">
                <a:solidFill>
                  <a:schemeClr val="tx1"/>
                </a:solidFill>
                <a:latin typeface="+mn-lt"/>
                <a:ea typeface="+mn-ea"/>
                <a:cs typeface="+mn-cs"/>
              </a:rPr>
              <a:t>Kornhuber</a:t>
            </a:r>
            <a:r>
              <a:rPr lang="en-US" sz="1200" b="0" i="0" kern="1200" baseline="0" dirty="0">
                <a:solidFill>
                  <a:schemeClr val="tx1"/>
                </a:solidFill>
                <a:latin typeface="+mn-lt"/>
                <a:ea typeface="+mn-ea"/>
                <a:cs typeface="+mn-cs"/>
              </a:rPr>
              <a:t> and </a:t>
            </a:r>
            <a:r>
              <a:rPr lang="en-US" sz="1200" b="0" i="0" kern="1200" baseline="0" dirty="0" err="1">
                <a:solidFill>
                  <a:schemeClr val="tx1"/>
                </a:solidFill>
                <a:latin typeface="+mn-lt"/>
                <a:ea typeface="+mn-ea"/>
                <a:cs typeface="+mn-cs"/>
              </a:rPr>
              <a:t>Deecke’s</a:t>
            </a:r>
            <a:r>
              <a:rPr lang="en-US" sz="1200" b="0" i="0" kern="1200" baseline="0" dirty="0">
                <a:solidFill>
                  <a:schemeClr val="tx1"/>
                </a:solidFill>
                <a:latin typeface="+mn-lt"/>
                <a:ea typeface="+mn-ea"/>
                <a:cs typeface="+mn-cs"/>
              </a:rPr>
              <a:t> (1965) study which utilized EEG methodology to demonstrate that unconscious preparation preceded conscious decisions. </a:t>
            </a:r>
          </a:p>
          <a:p>
            <a:endParaRPr lang="en-US" sz="1200" b="0" i="0" kern="1200" baseline="0" dirty="0">
              <a:solidFill>
                <a:schemeClr val="tx1"/>
              </a:solidFill>
              <a:latin typeface="+mn-lt"/>
              <a:ea typeface="+mn-ea"/>
              <a:cs typeface="+mn-cs"/>
            </a:endParaRPr>
          </a:p>
          <a:p>
            <a:r>
              <a:rPr lang="en-US" sz="1200" b="1" i="0" kern="1200" baseline="0" dirty="0">
                <a:solidFill>
                  <a:schemeClr val="tx1"/>
                </a:solidFill>
                <a:latin typeface="+mn-lt"/>
                <a:ea typeface="+mn-ea"/>
                <a:cs typeface="+mn-cs"/>
              </a:rPr>
              <a:t>Lecture Info: </a:t>
            </a:r>
            <a:r>
              <a:rPr lang="en-US" sz="1200" b="0" i="0" kern="1200" dirty="0">
                <a:solidFill>
                  <a:schemeClr val="tx1"/>
                </a:solidFill>
                <a:latin typeface="+mn-lt"/>
                <a:ea typeface="+mn-ea"/>
                <a:cs typeface="+mn-cs"/>
              </a:rPr>
              <a:t>The idea that we unconsciously prepare an action before we are conscious of this action was tested in one of psychology’s most famous experiments. Quite some time ago, </a:t>
            </a:r>
            <a:r>
              <a:rPr lang="en-US" sz="1200" b="0" i="0" kern="1200" dirty="0" err="1">
                <a:solidFill>
                  <a:schemeClr val="tx1"/>
                </a:solidFill>
                <a:latin typeface="+mn-lt"/>
                <a:ea typeface="+mn-ea"/>
                <a:cs typeface="+mn-cs"/>
              </a:rPr>
              <a:t>Kornhuber</a:t>
            </a:r>
            <a:r>
              <a:rPr lang="en-US" sz="1200" b="0" i="0" kern="1200" dirty="0">
                <a:solidFill>
                  <a:schemeClr val="tx1"/>
                </a:solidFill>
                <a:latin typeface="+mn-lt"/>
                <a:ea typeface="+mn-ea"/>
                <a:cs typeface="+mn-cs"/>
              </a:rPr>
              <a:t> and </a:t>
            </a:r>
            <a:r>
              <a:rPr lang="en-US" sz="1200" b="0" i="0" kern="1200" dirty="0" err="1">
                <a:solidFill>
                  <a:schemeClr val="tx1"/>
                </a:solidFill>
                <a:latin typeface="+mn-lt"/>
                <a:ea typeface="+mn-ea"/>
                <a:cs typeface="+mn-cs"/>
              </a:rPr>
              <a:t>Deecke</a:t>
            </a:r>
            <a:r>
              <a:rPr lang="en-US" sz="1200" b="0" i="0" kern="1200" dirty="0">
                <a:solidFill>
                  <a:schemeClr val="tx1"/>
                </a:solidFill>
                <a:latin typeface="+mn-lt"/>
                <a:ea typeface="+mn-ea"/>
                <a:cs typeface="+mn-cs"/>
              </a:rPr>
              <a:t> (</a:t>
            </a:r>
            <a:r>
              <a:rPr lang="en-US" sz="1200" b="0" i="0" u="none" strike="noStrike" kern="1200" dirty="0">
                <a:solidFill>
                  <a:schemeClr val="tx1"/>
                </a:solidFill>
                <a:latin typeface="+mn-lt"/>
                <a:ea typeface="+mn-ea"/>
                <a:cs typeface="+mn-cs"/>
              </a:rPr>
              <a:t>1965</a:t>
            </a:r>
            <a:r>
              <a:rPr lang="en-US" sz="1200" b="0" i="0" kern="1200" dirty="0">
                <a:solidFill>
                  <a:schemeClr val="tx1"/>
                </a:solidFill>
                <a:latin typeface="+mn-lt"/>
                <a:ea typeface="+mn-ea"/>
                <a:cs typeface="+mn-cs"/>
              </a:rPr>
              <a:t>) did experiments in which they asked their participants to perform a simple action, in this case flexing a finger. They also measured </a:t>
            </a:r>
            <a:r>
              <a:rPr lang="en-US" sz="1200" b="1" i="0" u="none" strike="noStrike" kern="1200" dirty="0">
                <a:solidFill>
                  <a:schemeClr val="tx1"/>
                </a:solidFill>
                <a:latin typeface="+mn-lt"/>
                <a:ea typeface="+mn-ea"/>
                <a:cs typeface="+mn-cs"/>
              </a:rPr>
              <a:t>EEG</a:t>
            </a:r>
            <a:r>
              <a:rPr lang="en-US" sz="1200" b="0" i="0" kern="1200" dirty="0">
                <a:solidFill>
                  <a:schemeClr val="tx1"/>
                </a:solidFill>
                <a:latin typeface="+mn-lt"/>
                <a:ea typeface="+mn-ea"/>
                <a:cs typeface="+mn-cs"/>
              </a:rPr>
              <a:t> to investigate when the brain starts to prepare the action. Their results showed that the first sign of unconscious preparation preceded an action by about 800 milliseconds. This is a serious amount of time, and it led Benjamin </a:t>
            </a:r>
            <a:r>
              <a:rPr lang="en-US" sz="1200" b="0" i="0" kern="1200" dirty="0" err="1">
                <a:solidFill>
                  <a:schemeClr val="tx1"/>
                </a:solidFill>
                <a:latin typeface="+mn-lt"/>
                <a:ea typeface="+mn-ea"/>
                <a:cs typeface="+mn-cs"/>
              </a:rPr>
              <a:t>Libet</a:t>
            </a:r>
            <a:r>
              <a:rPr lang="en-US" sz="1200" b="0" i="0" kern="1200" dirty="0">
                <a:solidFill>
                  <a:schemeClr val="tx1"/>
                </a:solidFill>
                <a:latin typeface="+mn-lt"/>
                <a:ea typeface="+mn-ea"/>
                <a:cs typeface="+mn-cs"/>
              </a:rPr>
              <a:t> to wonder whether conscious awareness of the decision to act appears just as long or even longer in advance as well. </a:t>
            </a:r>
            <a:r>
              <a:rPr lang="en-US" sz="1200" b="0" i="0" kern="1200" dirty="0" err="1">
                <a:solidFill>
                  <a:schemeClr val="tx1"/>
                </a:solidFill>
                <a:latin typeface="+mn-lt"/>
                <a:ea typeface="+mn-ea"/>
                <a:cs typeface="+mn-cs"/>
              </a:rPr>
              <a:t>Libet</a:t>
            </a:r>
            <a:r>
              <a:rPr lang="en-US" sz="1200" b="0" i="0" kern="1200" dirty="0">
                <a:solidFill>
                  <a:schemeClr val="tx1"/>
                </a:solidFill>
                <a:latin typeface="+mn-lt"/>
                <a:ea typeface="+mn-ea"/>
                <a:cs typeface="+mn-cs"/>
              </a:rPr>
              <a:t> (</a:t>
            </a:r>
            <a:r>
              <a:rPr lang="en-US" sz="1200" b="0" i="0" u="none" strike="noStrike" kern="1200" dirty="0">
                <a:solidFill>
                  <a:schemeClr val="tx1"/>
                </a:solidFill>
                <a:latin typeface="+mn-lt"/>
                <a:ea typeface="+mn-ea"/>
                <a:cs typeface="+mn-cs"/>
              </a:rPr>
              <a:t>1985</a:t>
            </a:r>
            <a:r>
              <a:rPr lang="en-US" sz="1200" b="0" i="0" kern="1200" dirty="0">
                <a:solidFill>
                  <a:schemeClr val="tx1"/>
                </a:solidFill>
                <a:latin typeface="+mn-lt"/>
                <a:ea typeface="+mn-ea"/>
                <a:cs typeface="+mn-cs"/>
              </a:rPr>
              <a:t>) replicated the </a:t>
            </a:r>
            <a:r>
              <a:rPr lang="en-US" sz="1200" b="0" i="0" kern="1200" dirty="0" err="1">
                <a:solidFill>
                  <a:schemeClr val="tx1"/>
                </a:solidFill>
                <a:latin typeface="+mn-lt"/>
                <a:ea typeface="+mn-ea"/>
                <a:cs typeface="+mn-cs"/>
              </a:rPr>
              <a:t>Kornhuber</a:t>
            </a:r>
            <a:r>
              <a:rPr lang="en-US" sz="1200" b="0" i="0" kern="1200" dirty="0">
                <a:solidFill>
                  <a:schemeClr val="tx1"/>
                </a:solidFill>
                <a:latin typeface="+mn-lt"/>
                <a:ea typeface="+mn-ea"/>
                <a:cs typeface="+mn-cs"/>
              </a:rPr>
              <a:t> and </a:t>
            </a:r>
            <a:r>
              <a:rPr lang="en-US" sz="1200" b="0" i="0" kern="1200" dirty="0" err="1">
                <a:solidFill>
                  <a:schemeClr val="tx1"/>
                </a:solidFill>
                <a:latin typeface="+mn-lt"/>
                <a:ea typeface="+mn-ea"/>
                <a:cs typeface="+mn-cs"/>
              </a:rPr>
              <a:t>Deecke</a:t>
            </a:r>
            <a:r>
              <a:rPr lang="en-US" sz="1200" b="0" i="0" kern="1200" dirty="0">
                <a:solidFill>
                  <a:schemeClr val="tx1"/>
                </a:solidFill>
                <a:latin typeface="+mn-lt"/>
                <a:ea typeface="+mn-ea"/>
                <a:cs typeface="+mn-cs"/>
              </a:rPr>
              <a:t> experiments while adding another measure: conscious awareness of the decision to act. He showed that conscious decisions </a:t>
            </a:r>
            <a:r>
              <a:rPr lang="en-US" sz="1200" b="0" i="1" kern="1200" dirty="0">
                <a:solidFill>
                  <a:schemeClr val="tx1"/>
                </a:solidFill>
                <a:latin typeface="+mn-lt"/>
                <a:ea typeface="+mn-ea"/>
                <a:cs typeface="+mn-cs"/>
              </a:rPr>
              <a:t>follow </a:t>
            </a:r>
            <a:r>
              <a:rPr lang="en-US" sz="1200" b="0" i="0" kern="1200" dirty="0">
                <a:solidFill>
                  <a:schemeClr val="tx1"/>
                </a:solidFill>
                <a:latin typeface="+mn-lt"/>
                <a:ea typeface="+mn-ea"/>
                <a:cs typeface="+mn-cs"/>
              </a:rPr>
              <a:t>unconscious preparation and only precede the actual execution of the action by about 200 milliseconds. In other words, the unconscious decides to act; we then become consciously aware of wanting to execute the action, and finally we act.</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experiment by </a:t>
            </a:r>
            <a:r>
              <a:rPr lang="en-US" sz="1200" b="0" i="0" kern="1200" dirty="0" err="1">
                <a:solidFill>
                  <a:schemeClr val="tx1"/>
                </a:solidFill>
                <a:latin typeface="+mn-lt"/>
                <a:ea typeface="+mn-ea"/>
                <a:cs typeface="+mn-cs"/>
              </a:rPr>
              <a:t>Libet</a:t>
            </a:r>
            <a:r>
              <a:rPr lang="en-US" sz="1200" b="0" i="0" kern="1200" dirty="0">
                <a:solidFill>
                  <a:schemeClr val="tx1"/>
                </a:solidFill>
                <a:latin typeface="+mn-lt"/>
                <a:ea typeface="+mn-ea"/>
                <a:cs typeface="+mn-cs"/>
              </a:rPr>
              <a:t> caused quite a stir, and some people tried to save the day for the decisive role of consciousness by criticizing the experiment. Some of this criticism made sense, such as the notion that the action sequence in the </a:t>
            </a:r>
            <a:r>
              <a:rPr lang="en-US" sz="1200" b="0" i="0" kern="1200" dirty="0" err="1">
                <a:solidFill>
                  <a:schemeClr val="tx1"/>
                </a:solidFill>
                <a:latin typeface="+mn-lt"/>
                <a:ea typeface="+mn-ea"/>
                <a:cs typeface="+mn-cs"/>
              </a:rPr>
              <a:t>Libet</a:t>
            </a:r>
            <a:r>
              <a:rPr lang="en-US" sz="1200" b="0" i="0" kern="1200" dirty="0">
                <a:solidFill>
                  <a:schemeClr val="tx1"/>
                </a:solidFill>
                <a:latin typeface="+mn-lt"/>
                <a:ea typeface="+mn-ea"/>
                <a:cs typeface="+mn-cs"/>
              </a:rPr>
              <a:t> experiments does not start with the EEG signals in the brain, but instead before that, with the instruction of the experimenter to flex a finger. And this instruction is consciously perceived. The dust surrounding the precise meaning of this experiment has still not completely settled, and recently Soon and colleagues (</a:t>
            </a:r>
            <a:r>
              <a:rPr lang="en-US" sz="1200" b="0" i="0" u="none" strike="noStrike" kern="1200" dirty="0">
                <a:solidFill>
                  <a:schemeClr val="tx1"/>
                </a:solidFill>
                <a:latin typeface="+mn-lt"/>
                <a:ea typeface="+mn-ea"/>
                <a:cs typeface="+mn-cs"/>
              </a:rPr>
              <a:t>Soon, Brass, </a:t>
            </a:r>
            <a:r>
              <a:rPr lang="en-US" sz="1200" b="0" i="0" u="none" strike="noStrike" kern="1200" dirty="0" err="1">
                <a:solidFill>
                  <a:schemeClr val="tx1"/>
                </a:solidFill>
                <a:latin typeface="+mn-lt"/>
                <a:ea typeface="+mn-ea"/>
                <a:cs typeface="+mn-cs"/>
              </a:rPr>
              <a:t>Heinze</a:t>
            </a:r>
            <a:r>
              <a:rPr lang="en-US" sz="1200" b="0" i="0" u="none" strike="noStrike" kern="1200" dirty="0">
                <a:solidFill>
                  <a:schemeClr val="tx1"/>
                </a:solidFill>
                <a:latin typeface="+mn-lt"/>
                <a:ea typeface="+mn-ea"/>
                <a:cs typeface="+mn-cs"/>
              </a:rPr>
              <a:t>, &amp; Haynes, 2008</a:t>
            </a:r>
            <a:r>
              <a:rPr lang="en-US" sz="1200" b="0" i="0" kern="1200" dirty="0">
                <a:solidFill>
                  <a:schemeClr val="tx1"/>
                </a:solidFill>
                <a:latin typeface="+mn-lt"/>
                <a:ea typeface="+mn-ea"/>
                <a:cs typeface="+mn-cs"/>
              </a:rPr>
              <a:t>) reported an intriguing experiment in which they circumvented an important limitation of the </a:t>
            </a:r>
            <a:r>
              <a:rPr lang="en-US" sz="1200" b="0" i="0" kern="1200" dirty="0" err="1">
                <a:solidFill>
                  <a:schemeClr val="tx1"/>
                </a:solidFill>
                <a:latin typeface="+mn-lt"/>
                <a:ea typeface="+mn-ea"/>
                <a:cs typeface="+mn-cs"/>
              </a:rPr>
              <a:t>Libet</a:t>
            </a:r>
            <a:r>
              <a:rPr lang="en-US" sz="1200" b="0" i="0" kern="1200" dirty="0">
                <a:solidFill>
                  <a:schemeClr val="tx1"/>
                </a:solidFill>
                <a:latin typeface="+mn-lt"/>
                <a:ea typeface="+mn-ea"/>
                <a:cs typeface="+mn-cs"/>
              </a:rPr>
              <a:t> experiment. Participants had to repeatedly make a dichotomous choice (they were to press one of two buttons) and they could freely choose which one. The experimenters measured participants’ brain activity. After the participants made their simple choice many times, the experimenters could, by looking at the difference in brain activity for the two different choices in earlier trials, predict which button a participant was going to press next up to ten seconds in advance—indeed, long before a participant had consciously “decided” what button to press next.</a:t>
            </a:r>
          </a:p>
          <a:p>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8</a:t>
            </a:fld>
            <a:endParaRPr lang="en-US"/>
          </a:p>
        </p:txBody>
      </p:sp>
    </p:spTree>
    <p:extLst>
      <p:ext uri="{BB962C8B-B14F-4D97-AF65-F5344CB8AC3E}">
        <p14:creationId xmlns:p14="http://schemas.microsoft.com/office/powerpoint/2010/main" val="116640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this slide is</a:t>
            </a:r>
            <a:r>
              <a:rPr lang="en-US" baseline="0" dirty="0"/>
              <a:t> to provide an overview of the material that will be covered during the lecture.</a:t>
            </a:r>
          </a:p>
        </p:txBody>
      </p:sp>
      <p:sp>
        <p:nvSpPr>
          <p:cNvPr id="4" name="Slide Number Placeholder 3"/>
          <p:cNvSpPr>
            <a:spLocks noGrp="1"/>
          </p:cNvSpPr>
          <p:nvPr>
            <p:ph type="sldNum" sz="quarter" idx="10"/>
          </p:nvPr>
        </p:nvSpPr>
        <p:spPr/>
        <p:txBody>
          <a:bodyPr/>
          <a:lstStyle/>
          <a:p>
            <a:fld id="{5C0781E1-C3E1-0B44-9A5E-93C90FDA24C7}" type="slidenum">
              <a:rPr lang="en-US" smtClean="0"/>
              <a:pPr/>
              <a:t>9</a:t>
            </a:fld>
            <a:endParaRPr lang="en-US"/>
          </a:p>
        </p:txBody>
      </p:sp>
    </p:spTree>
    <p:extLst>
      <p:ext uri="{BB962C8B-B14F-4D97-AF65-F5344CB8AC3E}">
        <p14:creationId xmlns:p14="http://schemas.microsoft.com/office/powerpoint/2010/main" val="2839977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9216DE7-EF29-C44F-8438-49376338BABE}"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517283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216DE7-EF29-C44F-8438-49376338BABE}"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157575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216DE7-EF29-C44F-8438-49376338BABE}"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2776781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216DE7-EF29-C44F-8438-49376338BABE}"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2816138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216DE7-EF29-C44F-8438-49376338BABE}"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3093187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216DE7-EF29-C44F-8438-49376338BABE}" type="datetimeFigureOut">
              <a:rPr lang="en-US" smtClean="0"/>
              <a:pPr/>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151249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216DE7-EF29-C44F-8438-49376338BABE}" type="datetimeFigureOut">
              <a:rPr lang="en-US" smtClean="0"/>
              <a:pPr/>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975656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216DE7-EF29-C44F-8438-49376338BABE}" type="datetimeFigureOut">
              <a:rPr lang="en-US" smtClean="0"/>
              <a:pPr/>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3882613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16DE7-EF29-C44F-8438-49376338BABE}" type="datetimeFigureOut">
              <a:rPr lang="en-US" smtClean="0"/>
              <a:pPr/>
              <a:t>11/26/2019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1006199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216DE7-EF29-C44F-8438-49376338BABE}" type="datetimeFigureOut">
              <a:rPr lang="en-US" smtClean="0"/>
              <a:pPr/>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2003778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216DE7-EF29-C44F-8438-49376338BABE}" type="datetimeFigureOut">
              <a:rPr lang="en-US" smtClean="0"/>
              <a:pPr/>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2693668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16DE7-EF29-C44F-8438-49376338BABE}" type="datetimeFigureOut">
              <a:rPr lang="en-US" smtClean="0"/>
              <a:pPr/>
              <a:t>11/26/2019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2526-CBC5-4F4A-AD13-E1BB9B1A9AAC}" type="slidenum">
              <a:rPr lang="en-US" smtClean="0"/>
              <a:pPr/>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285875" y="299891"/>
            <a:ext cx="400925" cy="546247"/>
          </a:xfrm>
          <a:prstGeom prst="rect">
            <a:avLst/>
          </a:prstGeom>
          <a:noFill/>
        </p:spPr>
      </p:pic>
    </p:spTree>
    <p:extLst>
      <p:ext uri="{BB962C8B-B14F-4D97-AF65-F5344CB8AC3E}">
        <p14:creationId xmlns:p14="http://schemas.microsoft.com/office/powerpoint/2010/main" val="4238066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78960"/>
            <a:ext cx="7772400" cy="1470025"/>
          </a:xfrm>
        </p:spPr>
        <p:txBody>
          <a:bodyPr/>
          <a:lstStyle/>
          <a:p>
            <a:r>
              <a:rPr lang="en-US" b="1" dirty="0"/>
              <a:t>The Unconscious</a:t>
            </a:r>
          </a:p>
        </p:txBody>
      </p:sp>
      <p:sp>
        <p:nvSpPr>
          <p:cNvPr id="3" name="Subtitle 2"/>
          <p:cNvSpPr>
            <a:spLocks noGrp="1"/>
          </p:cNvSpPr>
          <p:nvPr>
            <p:ph type="subTitle" idx="1"/>
          </p:nvPr>
        </p:nvSpPr>
        <p:spPr>
          <a:xfrm>
            <a:off x="1371600" y="4865914"/>
            <a:ext cx="6400800" cy="1752600"/>
          </a:xfrm>
        </p:spPr>
        <p:txBody>
          <a:bodyPr/>
          <a:lstStyle/>
          <a:p>
            <a:r>
              <a:rPr lang="en-US" dirty="0"/>
              <a:t>[Instructor Name]</a:t>
            </a:r>
          </a:p>
          <a:p>
            <a:r>
              <a:rPr lang="en-US" dirty="0"/>
              <a:t>[Class and Section Number]</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906"/>
          <a:stretch/>
        </p:blipFill>
        <p:spPr>
          <a:xfrm>
            <a:off x="3239588" y="329700"/>
            <a:ext cx="2815562" cy="38112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8294" y="6274980"/>
            <a:ext cx="1227411" cy="429442"/>
          </a:xfrm>
          <a:prstGeom prst="rect">
            <a:avLst/>
          </a:prstGeom>
        </p:spPr>
      </p:pic>
    </p:spTree>
    <p:extLst>
      <p:ext uri="{BB962C8B-B14F-4D97-AF65-F5344CB8AC3E}">
        <p14:creationId xmlns:p14="http://schemas.microsoft.com/office/powerpoint/2010/main" val="2946776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Social Psychological Processes</a:t>
            </a:r>
          </a:p>
        </p:txBody>
      </p:sp>
      <p:sp>
        <p:nvSpPr>
          <p:cNvPr id="3" name="Content Placeholder 2"/>
          <p:cNvSpPr>
            <a:spLocks noGrp="1"/>
          </p:cNvSpPr>
          <p:nvPr>
            <p:ph idx="1"/>
          </p:nvPr>
        </p:nvSpPr>
        <p:spPr>
          <a:xfrm>
            <a:off x="457200" y="2305051"/>
            <a:ext cx="8229600" cy="1409700"/>
          </a:xfrm>
        </p:spPr>
        <p:txBody>
          <a:bodyPr/>
          <a:lstStyle/>
          <a:p>
            <a:pPr marL="0" indent="0">
              <a:buNone/>
            </a:pPr>
            <a:r>
              <a:rPr lang="en-US" b="1" dirty="0">
                <a:solidFill>
                  <a:srgbClr val="FF0000"/>
                </a:solidFill>
              </a:rPr>
              <a:t>Mere-exposure Effects – </a:t>
            </a:r>
            <a:r>
              <a:rPr lang="en-US" dirty="0"/>
              <a:t>Perceiving a stimulus repeatedly renders it more positive</a:t>
            </a:r>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Overview</a:t>
            </a:r>
          </a:p>
        </p:txBody>
      </p:sp>
      <p:sp>
        <p:nvSpPr>
          <p:cNvPr id="3" name="Content Placeholder 2"/>
          <p:cNvSpPr>
            <a:spLocks noGrp="1"/>
          </p:cNvSpPr>
          <p:nvPr>
            <p:ph idx="1"/>
          </p:nvPr>
        </p:nvSpPr>
        <p:spPr/>
        <p:txBody>
          <a:bodyPr>
            <a:normAutofit/>
          </a:bodyPr>
          <a:lstStyle/>
          <a:p>
            <a:r>
              <a:rPr lang="en-US" dirty="0">
                <a:solidFill>
                  <a:schemeClr val="bg1">
                    <a:lumMod val="75000"/>
                  </a:schemeClr>
                </a:solidFill>
              </a:rPr>
              <a:t>History of The Unconscious</a:t>
            </a:r>
          </a:p>
          <a:p>
            <a:r>
              <a:rPr lang="en-US" dirty="0">
                <a:solidFill>
                  <a:schemeClr val="bg1">
                    <a:lumMod val="75000"/>
                  </a:schemeClr>
                </a:solidFill>
              </a:rPr>
              <a:t>Origin of Action</a:t>
            </a:r>
          </a:p>
          <a:p>
            <a:r>
              <a:rPr lang="en-US" dirty="0">
                <a:solidFill>
                  <a:schemeClr val="bg1">
                    <a:lumMod val="75000"/>
                  </a:schemeClr>
                </a:solidFill>
              </a:rPr>
              <a:t>Social Psychological Processes</a:t>
            </a:r>
            <a:endParaRPr lang="en-US" b="1" dirty="0">
              <a:solidFill>
                <a:schemeClr val="bg1">
                  <a:lumMod val="75000"/>
                </a:schemeClr>
              </a:solidFill>
            </a:endParaRPr>
          </a:p>
          <a:p>
            <a:r>
              <a:rPr lang="en-US" b="1" dirty="0"/>
              <a:t>Role of Attention</a:t>
            </a:r>
          </a:p>
        </p:txBody>
      </p:sp>
    </p:spTree>
    <p:extLst>
      <p:ext uri="{BB962C8B-B14F-4D97-AF65-F5344CB8AC3E}">
        <p14:creationId xmlns:p14="http://schemas.microsoft.com/office/powerpoint/2010/main" val="1182854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Role of Attention</a:t>
            </a:r>
          </a:p>
        </p:txBody>
      </p:sp>
      <p:sp>
        <p:nvSpPr>
          <p:cNvPr id="3" name="Content Placeholder 2"/>
          <p:cNvSpPr>
            <a:spLocks noGrp="1"/>
          </p:cNvSpPr>
          <p:nvPr>
            <p:ph idx="1"/>
          </p:nvPr>
        </p:nvSpPr>
        <p:spPr/>
        <p:txBody>
          <a:bodyPr/>
          <a:lstStyle/>
          <a:p>
            <a:pPr marL="0" indent="0">
              <a:buNone/>
            </a:pPr>
            <a:r>
              <a:rPr lang="en-US" b="1" dirty="0">
                <a:solidFill>
                  <a:srgbClr val="FF0000"/>
                </a:solidFill>
              </a:rPr>
              <a:t>Eureka Experience – </a:t>
            </a:r>
            <a:r>
              <a:rPr lang="en-US" dirty="0"/>
              <a:t>A creative product enters consciousness after an incubation period  </a:t>
            </a:r>
            <a:endParaRPr lang="en-US" dirty="0">
              <a:solidFill>
                <a:srgbClr val="FF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3448" y="2805850"/>
            <a:ext cx="5511114" cy="3675870"/>
          </a:xfrm>
          <a:prstGeom prst="rect">
            <a:avLst/>
          </a:prstGeom>
          <a:ln w="3175">
            <a:solidFill>
              <a:schemeClr val="tx1">
                <a:lumMod val="50000"/>
                <a:lumOff val="50000"/>
              </a:schemeClr>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Roles of Attention</a:t>
            </a:r>
          </a:p>
        </p:txBody>
      </p:sp>
      <p:sp>
        <p:nvSpPr>
          <p:cNvPr id="6" name="Content Placeholder 2"/>
          <p:cNvSpPr txBox="1">
            <a:spLocks/>
          </p:cNvSpPr>
          <p:nvPr/>
        </p:nvSpPr>
        <p:spPr>
          <a:xfrm>
            <a:off x="609600" y="1752600"/>
            <a:ext cx="3746310" cy="4525963"/>
          </a:xfrm>
          <a:prstGeom prst="rect">
            <a:avLst/>
          </a:prstGeom>
        </p:spPr>
        <p:txBody>
          <a:bodyPr vert="horz" lIns="91440" tIns="45720" rIns="91440" bIns="45720" rtlCol="0">
            <a:normAutofit/>
          </a:bodyPr>
          <a:lstStyle/>
          <a:p>
            <a:pPr marL="342900" marR="0" lvl="0" indent="-342900" algn="ctr" defTabSz="457200" rtl="0" eaLnBrk="1" fontAlgn="auto" latinLnBrk="0" hangingPunct="1">
              <a:lnSpc>
                <a:spcPct val="100000"/>
              </a:lnSpc>
              <a:spcBef>
                <a:spcPct val="20000"/>
              </a:spcBef>
              <a:spcAft>
                <a:spcPts val="0"/>
              </a:spcAft>
              <a:buClrTx/>
              <a:buSzTx/>
              <a:buFont typeface="Arial"/>
              <a:buNone/>
              <a:tabLst/>
              <a:defRPr/>
            </a:pPr>
            <a:r>
              <a:rPr kumimoji="0" lang="en-US" sz="4000" b="1" i="0" u="none" strike="noStrike" kern="1200" cap="none" spc="0" normalizeH="0" baseline="0" noProof="0" dirty="0">
                <a:ln>
                  <a:noFill/>
                </a:ln>
                <a:solidFill>
                  <a:schemeClr val="tx1"/>
                </a:solidFill>
                <a:effectLst/>
                <a:uLnTx/>
                <a:uFillTx/>
                <a:latin typeface="+mn-lt"/>
                <a:ea typeface="+mn-ea"/>
                <a:cs typeface="+mn-cs"/>
              </a:rPr>
              <a:t>Group 1   </a:t>
            </a:r>
          </a:p>
          <a:p>
            <a:pPr marL="342900" marR="0" lvl="0" indent="-342900" algn="ctr"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p>
          <a:p>
            <a:pPr marL="514350" marR="0" lvl="0" indent="-514350" defTabSz="457200" rtl="0" eaLnBrk="1" fontAlgn="auto" latinLnBrk="0" hangingPunct="1">
              <a:lnSpc>
                <a:spcPct val="100000"/>
              </a:lnSpc>
              <a:spcBef>
                <a:spcPct val="20000"/>
              </a:spcBef>
              <a:spcAft>
                <a:spcPts val="0"/>
              </a:spcAft>
              <a:buClrTx/>
              <a:buSzTx/>
              <a:buFont typeface="Arial"/>
              <a:buAutoNum type="arabicPeriod"/>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Presented Info</a:t>
            </a:r>
          </a:p>
          <a:p>
            <a:pPr marL="514350" marR="0" lvl="0" indent="-514350" defTabSz="457200" rtl="0" eaLnBrk="1" fontAlgn="auto" latinLnBrk="0" hangingPunct="1">
              <a:lnSpc>
                <a:spcPct val="100000"/>
              </a:lnSpc>
              <a:spcBef>
                <a:spcPct val="20000"/>
              </a:spcBef>
              <a:spcAft>
                <a:spcPts val="0"/>
              </a:spcAft>
              <a:buClrTx/>
              <a:buSzTx/>
              <a:buFont typeface="Arial"/>
              <a:buAutoNum type="arabicPeriod"/>
              <a:tabLst/>
              <a:defRPr/>
            </a:pPr>
            <a:r>
              <a:rPr kumimoji="0" lang="en-US" sz="3200" b="1" i="0" u="none" strike="noStrike" kern="1200" cap="none" spc="0" normalizeH="0" baseline="0" noProof="0" dirty="0">
                <a:ln>
                  <a:noFill/>
                </a:ln>
                <a:solidFill>
                  <a:schemeClr val="tx1"/>
                </a:solidFill>
                <a:effectLst/>
                <a:uLnTx/>
                <a:uFillTx/>
                <a:latin typeface="+mn-lt"/>
                <a:ea typeface="+mn-ea"/>
                <a:cs typeface="+mn-cs"/>
              </a:rPr>
              <a:t>Made Aware 	</a:t>
            </a:r>
          </a:p>
          <a:p>
            <a:pPr marL="514350" marR="0" lvl="0" indent="-514350" defTabSz="457200" rtl="0" eaLnBrk="1" fontAlgn="auto" latinLnBrk="0" hangingPunct="1">
              <a:lnSpc>
                <a:spcPct val="100000"/>
              </a:lnSpc>
              <a:spcBef>
                <a:spcPct val="20000"/>
              </a:spcBef>
              <a:spcAft>
                <a:spcPts val="0"/>
              </a:spcAft>
              <a:buClrTx/>
              <a:buSzTx/>
              <a:buFont typeface="Arial"/>
              <a:buAutoNum type="arabicPeriod" startAt="3"/>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Distractor Task	</a:t>
            </a:r>
          </a:p>
          <a:p>
            <a:pPr marL="514350" marR="0" lvl="0" indent="-514350" defTabSz="457200" rtl="0" eaLnBrk="1" fontAlgn="auto" latinLnBrk="0" hangingPunct="1">
              <a:lnSpc>
                <a:spcPct val="100000"/>
              </a:lnSpc>
              <a:spcBef>
                <a:spcPct val="20000"/>
              </a:spcBef>
              <a:spcAft>
                <a:spcPts val="0"/>
              </a:spcAft>
              <a:buClrTx/>
              <a:buSzTx/>
              <a:buFont typeface="Arial"/>
              <a:buAutoNum type="arabicPeriod" startAt="3"/>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Decision Task			</a:t>
            </a:r>
          </a:p>
        </p:txBody>
      </p:sp>
      <p:sp>
        <p:nvSpPr>
          <p:cNvPr id="8" name="Content Placeholder 2"/>
          <p:cNvSpPr txBox="1">
            <a:spLocks/>
          </p:cNvSpPr>
          <p:nvPr/>
        </p:nvSpPr>
        <p:spPr>
          <a:xfrm>
            <a:off x="4679230" y="1752600"/>
            <a:ext cx="3746310" cy="4525963"/>
          </a:xfrm>
          <a:prstGeom prst="rect">
            <a:avLst/>
          </a:prstGeom>
        </p:spPr>
        <p:txBody>
          <a:bodyPr vert="horz" lIns="91440" tIns="45720" rIns="91440" bIns="45720" rtlCol="0">
            <a:normAutofit/>
          </a:bodyPr>
          <a:lstStyle/>
          <a:p>
            <a:pPr marL="342900" marR="0" lvl="0" indent="-342900" algn="ctr" defTabSz="457200" rtl="0" eaLnBrk="1" fontAlgn="auto" latinLnBrk="0" hangingPunct="1">
              <a:lnSpc>
                <a:spcPct val="100000"/>
              </a:lnSpc>
              <a:spcBef>
                <a:spcPct val="20000"/>
              </a:spcBef>
              <a:spcAft>
                <a:spcPts val="0"/>
              </a:spcAft>
              <a:buClrTx/>
              <a:buSzTx/>
              <a:buFont typeface="Arial"/>
              <a:buNone/>
              <a:tabLst/>
              <a:defRPr/>
            </a:pPr>
            <a:r>
              <a:rPr kumimoji="0" lang="en-US" sz="4000" b="1" i="0" u="none" strike="noStrike" kern="1200" cap="none" spc="0" normalizeH="0" baseline="0" noProof="0" dirty="0">
                <a:ln>
                  <a:noFill/>
                </a:ln>
                <a:solidFill>
                  <a:schemeClr val="tx1"/>
                </a:solidFill>
                <a:effectLst/>
                <a:uLnTx/>
                <a:uFillTx/>
                <a:latin typeface="+mn-lt"/>
                <a:ea typeface="+mn-ea"/>
                <a:cs typeface="+mn-cs"/>
              </a:rPr>
              <a:t>Group 2  </a:t>
            </a:r>
          </a:p>
          <a:p>
            <a:pPr marL="342900" marR="0" lvl="0" indent="-342900" algn="ctr"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p>
          <a:p>
            <a:pPr marL="514350" marR="0" lvl="0" indent="-514350" defTabSz="457200" rtl="0" eaLnBrk="1" fontAlgn="auto" latinLnBrk="0" hangingPunct="1">
              <a:lnSpc>
                <a:spcPct val="100000"/>
              </a:lnSpc>
              <a:spcBef>
                <a:spcPct val="20000"/>
              </a:spcBef>
              <a:spcAft>
                <a:spcPts val="0"/>
              </a:spcAft>
              <a:buClrTx/>
              <a:buSzTx/>
              <a:buFont typeface="Arial"/>
              <a:buAutoNum type="arabicPeriod"/>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Presented Info</a:t>
            </a:r>
          </a:p>
          <a:p>
            <a:pPr marL="514350" marR="0" lvl="0" indent="-514350" defTabSz="457200" rtl="0" eaLnBrk="1" fontAlgn="auto" latinLnBrk="0" hangingPunct="1">
              <a:lnSpc>
                <a:spcPct val="100000"/>
              </a:lnSpc>
              <a:spcBef>
                <a:spcPct val="20000"/>
              </a:spcBef>
              <a:spcAft>
                <a:spcPts val="0"/>
              </a:spcAft>
              <a:buClrTx/>
              <a:buSzTx/>
              <a:buFont typeface="Arial"/>
              <a:buAutoNum type="arabicPeriod"/>
              <a:tabLst/>
              <a:defRPr/>
            </a:pPr>
            <a:r>
              <a:rPr lang="en-US" sz="3200" b="1" dirty="0"/>
              <a:t>Not Aware</a:t>
            </a:r>
            <a:r>
              <a:rPr kumimoji="0" lang="en-US" sz="3200" b="1" i="0" u="none" strike="noStrike" kern="1200" cap="none" spc="0" normalizeH="0" baseline="0" noProof="0" dirty="0">
                <a:ln>
                  <a:noFill/>
                </a:ln>
                <a:solidFill>
                  <a:schemeClr val="tx1"/>
                </a:solidFill>
                <a:effectLst/>
                <a:uLnTx/>
                <a:uFillTx/>
                <a:latin typeface="+mn-lt"/>
                <a:ea typeface="+mn-ea"/>
                <a:cs typeface="+mn-cs"/>
              </a:rPr>
              <a:t>	</a:t>
            </a:r>
          </a:p>
          <a:p>
            <a:pPr marL="514350" marR="0" lvl="0" indent="-514350" defTabSz="457200" rtl="0" eaLnBrk="1" fontAlgn="auto" latinLnBrk="0" hangingPunct="1">
              <a:lnSpc>
                <a:spcPct val="100000"/>
              </a:lnSpc>
              <a:spcBef>
                <a:spcPct val="20000"/>
              </a:spcBef>
              <a:spcAft>
                <a:spcPts val="0"/>
              </a:spcAft>
              <a:buClrTx/>
              <a:buSzTx/>
              <a:buFont typeface="Arial"/>
              <a:buAutoNum type="arabicPeriod" startAt="3"/>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Distractor Task	</a:t>
            </a:r>
          </a:p>
          <a:p>
            <a:pPr marL="514350" marR="0" lvl="0" indent="-514350" defTabSz="457200" rtl="0" eaLnBrk="1" fontAlgn="auto" latinLnBrk="0" hangingPunct="1">
              <a:lnSpc>
                <a:spcPct val="100000"/>
              </a:lnSpc>
              <a:spcBef>
                <a:spcPct val="20000"/>
              </a:spcBef>
              <a:spcAft>
                <a:spcPts val="0"/>
              </a:spcAft>
              <a:buClrTx/>
              <a:buSzTx/>
              <a:buFont typeface="Arial"/>
              <a:buAutoNum type="arabicPeriod" startAt="3"/>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Decision Task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Appendix A</a:t>
            </a:r>
          </a:p>
        </p:txBody>
      </p:sp>
      <p:sp>
        <p:nvSpPr>
          <p:cNvPr id="3" name="Content Placeholder 2"/>
          <p:cNvSpPr>
            <a:spLocks noGrp="1"/>
          </p:cNvSpPr>
          <p:nvPr>
            <p:ph idx="1"/>
          </p:nvPr>
        </p:nvSpPr>
        <p:spPr/>
        <p:txBody>
          <a:bodyPr>
            <a:normAutofit lnSpcReduction="10000"/>
          </a:bodyPr>
          <a:lstStyle/>
          <a:p>
            <a:r>
              <a:rPr lang="en-US" dirty="0"/>
              <a:t>Reversed Items Include: </a:t>
            </a:r>
          </a:p>
          <a:p>
            <a:pPr lvl="1"/>
            <a:r>
              <a:rPr lang="en-US" dirty="0"/>
              <a:t>3, 6, 7, 8, 10, 12, 15, 17, 20, 22, 24 , 25, and 27</a:t>
            </a:r>
          </a:p>
          <a:p>
            <a:pPr lvl="1"/>
            <a:endParaRPr lang="en-US" dirty="0"/>
          </a:p>
          <a:p>
            <a:r>
              <a:rPr lang="en-US" dirty="0"/>
              <a:t>To Reverse: </a:t>
            </a:r>
          </a:p>
          <a:p>
            <a:pPr lvl="1"/>
            <a:r>
              <a:rPr lang="en-US" dirty="0"/>
              <a:t>1 = 5</a:t>
            </a:r>
          </a:p>
          <a:p>
            <a:pPr lvl="1"/>
            <a:r>
              <a:rPr lang="en-US" dirty="0"/>
              <a:t>2 = 4</a:t>
            </a:r>
          </a:p>
          <a:p>
            <a:pPr lvl="1"/>
            <a:r>
              <a:rPr lang="en-US" dirty="0"/>
              <a:t>3 = 3</a:t>
            </a:r>
          </a:p>
          <a:p>
            <a:pPr lvl="1"/>
            <a:r>
              <a:rPr lang="en-US" dirty="0"/>
              <a:t>4 = 2</a:t>
            </a:r>
          </a:p>
          <a:p>
            <a:pPr lvl="1"/>
            <a:r>
              <a:rPr lang="en-US" dirty="0"/>
              <a:t>5 = 1</a:t>
            </a:r>
          </a:p>
        </p:txBody>
      </p:sp>
      <p:pic>
        <p:nvPicPr>
          <p:cNvPr id="2050" name="Picture 2" descr="http://upload.wikimedia.org/wikipedia/commons/1/17/ArtificialFictionBrain.png"/>
          <p:cNvPicPr>
            <a:picLocks noChangeAspect="1" noChangeArrowheads="1"/>
          </p:cNvPicPr>
          <p:nvPr/>
        </p:nvPicPr>
        <p:blipFill>
          <a:blip r:embed="rId3"/>
          <a:srcRect/>
          <a:stretch>
            <a:fillRect/>
          </a:stretch>
        </p:blipFill>
        <p:spPr bwMode="auto">
          <a:xfrm>
            <a:off x="4101042" y="3135313"/>
            <a:ext cx="3305175" cy="299085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0031"/>
          </a:xfrm>
        </p:spPr>
        <p:txBody>
          <a:bodyPr/>
          <a:lstStyle/>
          <a:p>
            <a:r>
              <a:rPr lang="en-US" b="1" dirty="0"/>
              <a:t>Photo Attribution</a:t>
            </a:r>
          </a:p>
        </p:txBody>
      </p:sp>
      <p:graphicFrame>
        <p:nvGraphicFramePr>
          <p:cNvPr id="5" name="Table 4"/>
          <p:cNvGraphicFramePr>
            <a:graphicFrameLocks noGrp="1"/>
          </p:cNvGraphicFramePr>
          <p:nvPr>
            <p:extLst>
              <p:ext uri="{D42A27DB-BD31-4B8C-83A1-F6EECF244321}">
                <p14:modId xmlns:p14="http://schemas.microsoft.com/office/powerpoint/2010/main" val="2985410572"/>
              </p:ext>
            </p:extLst>
          </p:nvPr>
        </p:nvGraphicFramePr>
        <p:xfrm>
          <a:off x="457200" y="1104669"/>
          <a:ext cx="8229600" cy="4291386"/>
        </p:xfrm>
        <a:graphic>
          <a:graphicData uri="http://schemas.openxmlformats.org/drawingml/2006/table">
            <a:tbl>
              <a:tblPr/>
              <a:tblGrid>
                <a:gridCol w="1490363">
                  <a:extLst>
                    <a:ext uri="{9D8B030D-6E8A-4147-A177-3AD203B41FA5}">
                      <a16:colId xmlns:a16="http://schemas.microsoft.com/office/drawing/2014/main" val="20000"/>
                    </a:ext>
                  </a:extLst>
                </a:gridCol>
                <a:gridCol w="6739237">
                  <a:extLst>
                    <a:ext uri="{9D8B030D-6E8A-4147-A177-3AD203B41FA5}">
                      <a16:colId xmlns:a16="http://schemas.microsoft.com/office/drawing/2014/main" val="20001"/>
                    </a:ext>
                  </a:extLst>
                </a:gridCol>
              </a:tblGrid>
              <a:tr h="463124">
                <a:tc>
                  <a:txBody>
                    <a:bodyPr/>
                    <a:lstStyle/>
                    <a:p>
                      <a:pPr algn="l" fontAlgn="b"/>
                      <a:r>
                        <a:rPr lang="en-US" sz="1200" b="0" i="0" u="none" strike="noStrike">
                          <a:solidFill>
                            <a:srgbClr val="000000"/>
                          </a:solidFill>
                          <a:effectLst/>
                          <a:latin typeface="Calibri"/>
                        </a:rPr>
                        <a:t>Slide 1</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a:t>
                      </a:r>
                      <a:r>
                        <a:rPr lang="en-US" sz="1200" b="0" i="0" u="none" strike="noStrike" dirty="0" err="1">
                          <a:solidFill>
                            <a:srgbClr val="000000"/>
                          </a:solidFill>
                          <a:effectLst/>
                          <a:latin typeface="Calibri"/>
                        </a:rPr>
                        <a:t>jimmy_bes</a:t>
                      </a:r>
                      <a:r>
                        <a:rPr lang="en-US" sz="1200" b="0" i="0" u="none" strike="noStrike" dirty="0">
                          <a:solidFill>
                            <a:srgbClr val="000000"/>
                          </a:solidFill>
                          <a:effectLst/>
                          <a:latin typeface="Calibri"/>
                        </a:rPr>
                        <a:t> https://</a:t>
                      </a:r>
                      <a:r>
                        <a:rPr lang="en-US" sz="1200" b="0" i="0" u="none" strike="noStrike" dirty="0" err="1">
                          <a:solidFill>
                            <a:srgbClr val="000000"/>
                          </a:solidFill>
                          <a:effectLst/>
                          <a:latin typeface="Calibri"/>
                        </a:rPr>
                        <a:t>www.flickr.com</a:t>
                      </a:r>
                      <a:r>
                        <a:rPr lang="en-US" sz="1200" b="0" i="0" u="none" strike="noStrike" dirty="0">
                          <a:solidFill>
                            <a:srgbClr val="000000"/>
                          </a:solidFill>
                          <a:effectLst/>
                          <a:latin typeface="Calibri"/>
                        </a:rPr>
                        <a:t>/photos/31005765@N00/31757843 </a:t>
                      </a:r>
                    </a:p>
                    <a:p>
                      <a:pPr algn="l" fontAlgn="b"/>
                      <a:r>
                        <a:rPr lang="en-US" sz="1200" b="0" i="0" u="none" strike="noStrike" dirty="0">
                          <a:solidFill>
                            <a:srgbClr val="000000"/>
                          </a:solidFill>
                          <a:effectLst/>
                          <a:latin typeface="Calibri"/>
                        </a:rPr>
                        <a:t>https://</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nc</a:t>
                      </a:r>
                      <a:r>
                        <a:rPr lang="en-US" sz="1200" b="0" i="0" u="none" strike="noStrike" dirty="0">
                          <a:solidFill>
                            <a:srgbClr val="000000"/>
                          </a:solidFill>
                          <a:effectLst/>
                          <a:latin typeface="Calibri"/>
                        </a:rPr>
                        <a:t>/2.0/</a:t>
                      </a:r>
                    </a:p>
                  </a:txBody>
                  <a:tcPr marL="4657" marR="4657" marT="4657" marB="0" anchor="b">
                    <a:lnL>
                      <a:noFill/>
                    </a:lnL>
                    <a:lnR>
                      <a:noFill/>
                    </a:lnR>
                    <a:lnT>
                      <a:noFill/>
                    </a:lnT>
                    <a:lnB>
                      <a:noFill/>
                    </a:lnB>
                  </a:tcPr>
                </a:tc>
                <a:extLst>
                  <a:ext uri="{0D108BD9-81ED-4DB2-BD59-A6C34878D82A}">
                    <a16:rowId xmlns:a16="http://schemas.microsoft.com/office/drawing/2014/main" val="10000"/>
                  </a:ext>
                </a:extLst>
              </a:tr>
              <a:tr h="578069">
                <a:tc>
                  <a:txBody>
                    <a:bodyPr/>
                    <a:lstStyle/>
                    <a:p>
                      <a:pPr algn="l" fontAlgn="b"/>
                      <a:r>
                        <a:rPr lang="en-US" sz="1200" b="0" i="0" u="none" strike="noStrike">
                          <a:solidFill>
                            <a:srgbClr val="000000"/>
                          </a:solidFill>
                          <a:effectLst/>
                          <a:latin typeface="Calibri"/>
                        </a:rPr>
                        <a:t>Slide 5 </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Providence Lithograph Company http://</a:t>
                      </a:r>
                      <a:r>
                        <a:rPr lang="en-US" sz="1200" b="0" i="0" u="none" strike="noStrike" dirty="0" err="1">
                          <a:solidFill>
                            <a:srgbClr val="000000"/>
                          </a:solidFill>
                          <a:effectLst/>
                          <a:latin typeface="Calibri"/>
                        </a:rPr>
                        <a:t>commons.wikimedia.org</a:t>
                      </a:r>
                      <a:r>
                        <a:rPr lang="en-US" sz="1200" b="0" i="0" u="none" strike="noStrike" dirty="0">
                          <a:solidFill>
                            <a:srgbClr val="000000"/>
                          </a:solidFill>
                          <a:effectLst/>
                          <a:latin typeface="Calibri"/>
                        </a:rPr>
                        <a:t>/wiki/</a:t>
                      </a:r>
                      <a:r>
                        <a:rPr lang="en-US" sz="1200" b="0" i="0" u="none" strike="noStrike" dirty="0" err="1">
                          <a:solidFill>
                            <a:srgbClr val="000000"/>
                          </a:solidFill>
                          <a:effectLst/>
                          <a:latin typeface="Calibri"/>
                        </a:rPr>
                        <a:t>File:Thank_offering_unto_the_Lord.jpg#mediaviewer</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File:Thank_offering_unto_the_Lord.jpg</a:t>
                      </a:r>
                      <a:r>
                        <a:rPr lang="en-US" sz="1200" b="0" i="0" u="none" strike="noStrike" dirty="0">
                          <a:solidFill>
                            <a:srgbClr val="000000"/>
                          </a:solidFill>
                          <a:effectLst/>
                          <a:latin typeface="Calibri"/>
                        </a:rPr>
                        <a:t> </a:t>
                      </a:r>
                    </a:p>
                    <a:p>
                      <a:pPr algn="l" fontAlgn="b"/>
                      <a:r>
                        <a:rPr lang="en-US" sz="1200" b="0" i="0" u="none" strike="noStrike" dirty="0">
                          <a:solidFill>
                            <a:srgbClr val="000000"/>
                          </a:solidFill>
                          <a:effectLst/>
                          <a:latin typeface="Calibri"/>
                        </a:rPr>
                        <a:t>http://</a:t>
                      </a:r>
                      <a:r>
                        <a:rPr lang="en-US" sz="1200" b="0" i="0" u="none" strike="noStrike" dirty="0" err="1">
                          <a:solidFill>
                            <a:srgbClr val="000000"/>
                          </a:solidFill>
                          <a:effectLst/>
                          <a:latin typeface="Calibri"/>
                        </a:rPr>
                        <a:t>www.commons.wikimedia.org</a:t>
                      </a:r>
                      <a:r>
                        <a:rPr lang="en-US" sz="1200" b="0" i="0" u="none" strike="noStrike" dirty="0">
                          <a:solidFill>
                            <a:srgbClr val="000000"/>
                          </a:solidFill>
                          <a:effectLst/>
                          <a:latin typeface="Calibri"/>
                        </a:rPr>
                        <a:t>/wiki/</a:t>
                      </a:r>
                    </a:p>
                  </a:txBody>
                  <a:tcPr marL="4657" marR="4657" marT="4657" marB="0" anchor="b">
                    <a:lnL>
                      <a:noFill/>
                    </a:lnL>
                    <a:lnR>
                      <a:noFill/>
                    </a:lnR>
                    <a:lnT>
                      <a:noFill/>
                    </a:lnT>
                    <a:lnB>
                      <a:noFill/>
                    </a:lnB>
                  </a:tcPr>
                </a:tc>
                <a:extLst>
                  <a:ext uri="{0D108BD9-81ED-4DB2-BD59-A6C34878D82A}">
                    <a16:rowId xmlns:a16="http://schemas.microsoft.com/office/drawing/2014/main" val="10001"/>
                  </a:ext>
                </a:extLst>
              </a:tr>
              <a:tr h="699365">
                <a:tc>
                  <a:txBody>
                    <a:bodyPr/>
                    <a:lstStyle/>
                    <a:p>
                      <a:pPr algn="l" fontAlgn="b"/>
                      <a:r>
                        <a:rPr lang="en-US" sz="1200" b="0" i="0" u="none" strike="noStrike">
                          <a:solidFill>
                            <a:srgbClr val="000000"/>
                          </a:solidFill>
                          <a:effectLst/>
                          <a:latin typeface="Calibri"/>
                        </a:rPr>
                        <a:t>Slide 4 </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a:t>
                      </a:r>
                      <a:r>
                        <a:rPr lang="en-US" sz="1200" b="0" i="0" u="none" strike="noStrike" dirty="0" err="1">
                          <a:solidFill>
                            <a:srgbClr val="000000"/>
                          </a:solidFill>
                          <a:effectLst/>
                          <a:latin typeface="Calibri"/>
                        </a:rPr>
                        <a:t>Frans</a:t>
                      </a:r>
                      <a:r>
                        <a:rPr lang="en-US" sz="1200" b="0" i="0" u="none" strike="noStrike" dirty="0">
                          <a:solidFill>
                            <a:srgbClr val="000000"/>
                          </a:solidFill>
                          <a:effectLst/>
                          <a:latin typeface="Calibri"/>
                        </a:rPr>
                        <a:t> Hals http://</a:t>
                      </a:r>
                      <a:r>
                        <a:rPr lang="en-US" sz="1200" b="0" i="0" u="none" strike="noStrike" dirty="0" err="1">
                          <a:solidFill>
                            <a:srgbClr val="000000"/>
                          </a:solidFill>
                          <a:effectLst/>
                          <a:latin typeface="Calibri"/>
                        </a:rPr>
                        <a:t>commons.wikimedia.org</a:t>
                      </a:r>
                      <a:r>
                        <a:rPr lang="en-US" sz="1200" b="0" i="0" u="none" strike="noStrike" dirty="0">
                          <a:solidFill>
                            <a:srgbClr val="000000"/>
                          </a:solidFill>
                          <a:effectLst/>
                          <a:latin typeface="Calibri"/>
                        </a:rPr>
                        <a:t>/wiki/File:Frans_Hals_-_Portret_van_Ren%C3%A9_Descartes.jpg#mediaviewer/File:Frans_Hals_-_Portret_van_Ren%C3%A9_Descartes.jpg </a:t>
                      </a:r>
                    </a:p>
                    <a:p>
                      <a:pPr algn="l" fontAlgn="b"/>
                      <a:r>
                        <a:rPr lang="en-US" sz="1200" b="0" i="0" u="none" strike="noStrike" dirty="0">
                          <a:solidFill>
                            <a:srgbClr val="000000"/>
                          </a:solidFill>
                          <a:effectLst/>
                          <a:latin typeface="Calibri"/>
                        </a:rPr>
                        <a:t>http://</a:t>
                      </a:r>
                      <a:r>
                        <a:rPr lang="en-US" sz="1200" b="0" i="0" u="none" strike="noStrike" dirty="0" err="1">
                          <a:solidFill>
                            <a:srgbClr val="000000"/>
                          </a:solidFill>
                          <a:effectLst/>
                          <a:latin typeface="Calibri"/>
                        </a:rPr>
                        <a:t>commons.wikimedia.org</a:t>
                      </a:r>
                      <a:r>
                        <a:rPr lang="en-US" sz="1200" b="0" i="0" u="none" strike="noStrike" dirty="0">
                          <a:solidFill>
                            <a:srgbClr val="000000"/>
                          </a:solidFill>
                          <a:effectLst/>
                          <a:latin typeface="Calibri"/>
                        </a:rPr>
                        <a:t>/wiki/</a:t>
                      </a:r>
                    </a:p>
                  </a:txBody>
                  <a:tcPr marL="4657" marR="4657" marT="4657" marB="0" anchor="b">
                    <a:lnL>
                      <a:noFill/>
                    </a:lnL>
                    <a:lnR>
                      <a:noFill/>
                    </a:lnR>
                    <a:lnT>
                      <a:noFill/>
                    </a:lnT>
                    <a:lnB>
                      <a:noFill/>
                    </a:lnB>
                  </a:tcPr>
                </a:tc>
                <a:extLst>
                  <a:ext uri="{0D108BD9-81ED-4DB2-BD59-A6C34878D82A}">
                    <a16:rowId xmlns:a16="http://schemas.microsoft.com/office/drawing/2014/main" val="10002"/>
                  </a:ext>
                </a:extLst>
              </a:tr>
              <a:tr h="587740">
                <a:tc>
                  <a:txBody>
                    <a:bodyPr/>
                    <a:lstStyle/>
                    <a:p>
                      <a:pPr algn="l" fontAlgn="b"/>
                      <a:r>
                        <a:rPr lang="en-US" sz="1200" b="0" i="0" u="none" strike="noStrike">
                          <a:solidFill>
                            <a:srgbClr val="000000"/>
                          </a:solidFill>
                          <a:effectLst/>
                          <a:latin typeface="Calibri"/>
                        </a:rPr>
                        <a:t>Slide 3 </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http://</a:t>
                      </a:r>
                      <a:r>
                        <a:rPr lang="en-US" sz="1200" b="0" i="0" u="none" strike="noStrike" dirty="0" err="1">
                          <a:solidFill>
                            <a:srgbClr val="000000"/>
                          </a:solidFill>
                          <a:effectLst/>
                          <a:latin typeface="Calibri"/>
                        </a:rPr>
                        <a:t>commons.wikimedia.org</a:t>
                      </a:r>
                      <a:r>
                        <a:rPr lang="en-US" sz="1200" b="0" i="0" u="none" strike="noStrike" dirty="0">
                          <a:solidFill>
                            <a:srgbClr val="000000"/>
                          </a:solidFill>
                          <a:effectLst/>
                          <a:latin typeface="Calibri"/>
                        </a:rPr>
                        <a:t>/wiki/File:Socrates_Pio-Clementino_Inv314.jpg#mediaviewer/File:Socrates_Pio-Clementino_Inv314.jpg </a:t>
                      </a:r>
                    </a:p>
                    <a:p>
                      <a:pPr algn="l" fontAlgn="b"/>
                      <a:r>
                        <a:rPr lang="en-US" sz="1200" b="0" i="0" u="none" strike="noStrike" dirty="0">
                          <a:solidFill>
                            <a:srgbClr val="000000"/>
                          </a:solidFill>
                          <a:effectLst/>
                          <a:latin typeface="Calibri"/>
                        </a:rPr>
                        <a:t>http://</a:t>
                      </a:r>
                      <a:r>
                        <a:rPr lang="en-US" sz="1200" b="0" i="0" u="none" strike="noStrike" dirty="0" err="1">
                          <a:solidFill>
                            <a:srgbClr val="000000"/>
                          </a:solidFill>
                          <a:effectLst/>
                          <a:latin typeface="Calibri"/>
                        </a:rPr>
                        <a:t>commons.wikimedia.org</a:t>
                      </a:r>
                      <a:r>
                        <a:rPr lang="en-US" sz="1200" b="0" i="0" u="none" strike="noStrike" dirty="0">
                          <a:solidFill>
                            <a:srgbClr val="000000"/>
                          </a:solidFill>
                          <a:effectLst/>
                          <a:latin typeface="Calibri"/>
                        </a:rPr>
                        <a:t>/wiki/</a:t>
                      </a:r>
                    </a:p>
                  </a:txBody>
                  <a:tcPr marL="4657" marR="4657" marT="4657" marB="0" anchor="b">
                    <a:lnL>
                      <a:noFill/>
                    </a:lnL>
                    <a:lnR>
                      <a:noFill/>
                    </a:lnR>
                    <a:lnT>
                      <a:noFill/>
                    </a:lnT>
                    <a:lnB>
                      <a:noFill/>
                    </a:lnB>
                  </a:tcPr>
                </a:tc>
                <a:extLst>
                  <a:ext uri="{0D108BD9-81ED-4DB2-BD59-A6C34878D82A}">
                    <a16:rowId xmlns:a16="http://schemas.microsoft.com/office/drawing/2014/main" val="10003"/>
                  </a:ext>
                </a:extLst>
              </a:tr>
              <a:tr h="393476">
                <a:tc>
                  <a:txBody>
                    <a:bodyPr/>
                    <a:lstStyle/>
                    <a:p>
                      <a:pPr algn="l" fontAlgn="b"/>
                      <a:r>
                        <a:rPr lang="en-US" sz="1200" b="0" i="0" u="none" strike="noStrike">
                          <a:solidFill>
                            <a:srgbClr val="000000"/>
                          </a:solidFill>
                          <a:effectLst/>
                          <a:latin typeface="Calibri"/>
                        </a:rPr>
                        <a:t>Slide 3</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http://</a:t>
                      </a:r>
                      <a:r>
                        <a:rPr lang="en-US" sz="1200" b="0" i="0" u="none" strike="noStrike" dirty="0" err="1">
                          <a:solidFill>
                            <a:srgbClr val="000000"/>
                          </a:solidFill>
                          <a:effectLst/>
                          <a:latin typeface="Calibri"/>
                        </a:rPr>
                        <a:t>upload.wikimedia.org</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wikipedia</a:t>
                      </a:r>
                      <a:r>
                        <a:rPr lang="en-US" sz="1200" b="0" i="0" u="none" strike="noStrike" dirty="0">
                          <a:solidFill>
                            <a:srgbClr val="000000"/>
                          </a:solidFill>
                          <a:effectLst/>
                          <a:latin typeface="Calibri"/>
                        </a:rPr>
                        <a:t>/commons/c/c5/</a:t>
                      </a:r>
                      <a:r>
                        <a:rPr lang="en-US" sz="1200" b="0" i="0" u="none" strike="noStrike" dirty="0" err="1">
                          <a:solidFill>
                            <a:srgbClr val="000000"/>
                          </a:solidFill>
                          <a:effectLst/>
                          <a:latin typeface="Calibri"/>
                        </a:rPr>
                        <a:t>Plotinus.jpg</a:t>
                      </a:r>
                      <a:r>
                        <a:rPr lang="en-US" sz="1200" b="0" i="0" u="none" strike="noStrike" dirty="0">
                          <a:solidFill>
                            <a:srgbClr val="000000"/>
                          </a:solidFill>
                          <a:effectLst/>
                          <a:latin typeface="Calibri"/>
                        </a:rPr>
                        <a:t> </a:t>
                      </a:r>
                    </a:p>
                    <a:p>
                      <a:pPr algn="l" fontAlgn="b"/>
                      <a:r>
                        <a:rPr lang="en-US" sz="1200" b="0" i="0" u="none" strike="noStrike" dirty="0">
                          <a:solidFill>
                            <a:srgbClr val="000000"/>
                          </a:solidFill>
                          <a:effectLst/>
                          <a:latin typeface="Calibri"/>
                        </a:rPr>
                        <a:t>http://</a:t>
                      </a:r>
                      <a:r>
                        <a:rPr lang="en-US" sz="1200" b="0" i="0" u="none" strike="noStrike" dirty="0" err="1">
                          <a:solidFill>
                            <a:srgbClr val="000000"/>
                          </a:solidFill>
                          <a:effectLst/>
                          <a:latin typeface="Calibri"/>
                        </a:rPr>
                        <a:t>en.wikipedia.org</a:t>
                      </a:r>
                      <a:r>
                        <a:rPr lang="en-US" sz="1200" b="0" i="0" u="none" strike="noStrike" dirty="0">
                          <a:solidFill>
                            <a:srgbClr val="000000"/>
                          </a:solidFill>
                          <a:effectLst/>
                          <a:latin typeface="Calibri"/>
                        </a:rPr>
                        <a:t>/wiki/</a:t>
                      </a:r>
                      <a:r>
                        <a:rPr lang="en-US" sz="1200" b="0" i="0" u="none" strike="noStrike" dirty="0" err="1">
                          <a:solidFill>
                            <a:srgbClr val="000000"/>
                          </a:solidFill>
                          <a:effectLst/>
                          <a:latin typeface="Calibri"/>
                        </a:rPr>
                        <a:t>en:public_domain</a:t>
                      </a:r>
                      <a:endParaRPr lang="en-US" sz="1200" b="0" i="0" u="none" strike="noStrike" dirty="0">
                        <a:solidFill>
                          <a:srgbClr val="000000"/>
                        </a:solidFill>
                        <a:effectLst/>
                        <a:latin typeface="Calibri"/>
                      </a:endParaRPr>
                    </a:p>
                  </a:txBody>
                  <a:tcPr marL="4657" marR="4657" marT="4657" marB="0" anchor="b">
                    <a:lnL>
                      <a:noFill/>
                    </a:lnL>
                    <a:lnR>
                      <a:noFill/>
                    </a:lnR>
                    <a:lnT>
                      <a:noFill/>
                    </a:lnT>
                    <a:lnB>
                      <a:noFill/>
                    </a:lnB>
                  </a:tcPr>
                </a:tc>
                <a:extLst>
                  <a:ext uri="{0D108BD9-81ED-4DB2-BD59-A6C34878D82A}">
                    <a16:rowId xmlns:a16="http://schemas.microsoft.com/office/drawing/2014/main" val="10004"/>
                  </a:ext>
                </a:extLst>
              </a:tr>
              <a:tr h="587740">
                <a:tc>
                  <a:txBody>
                    <a:bodyPr/>
                    <a:lstStyle/>
                    <a:p>
                      <a:pPr algn="l" fontAlgn="b"/>
                      <a:r>
                        <a:rPr lang="en-US" sz="1200" b="0" i="0" u="none" strike="noStrike">
                          <a:solidFill>
                            <a:srgbClr val="000000"/>
                          </a:solidFill>
                          <a:effectLst/>
                          <a:latin typeface="Calibri"/>
                        </a:rPr>
                        <a:t>Slide 8</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Chris Hope http://</a:t>
                      </a:r>
                      <a:r>
                        <a:rPr lang="en-US" sz="1200" b="0" i="0" u="none" strike="noStrike" dirty="0" err="1">
                          <a:solidFill>
                            <a:srgbClr val="000000"/>
                          </a:solidFill>
                          <a:effectLst/>
                          <a:latin typeface="Calibri"/>
                        </a:rPr>
                        <a:t>commons.wikimedia.org</a:t>
                      </a:r>
                      <a:r>
                        <a:rPr lang="en-US" sz="1200" b="0" i="0" u="none" strike="noStrike" dirty="0">
                          <a:solidFill>
                            <a:srgbClr val="000000"/>
                          </a:solidFill>
                          <a:effectLst/>
                          <a:latin typeface="Calibri"/>
                        </a:rPr>
                        <a:t>/wiki/</a:t>
                      </a:r>
                      <a:r>
                        <a:rPr lang="en-US" sz="1200" b="0" i="0" u="none" strike="noStrike" dirty="0" err="1">
                          <a:solidFill>
                            <a:srgbClr val="000000"/>
                          </a:solidFill>
                          <a:effectLst/>
                          <a:latin typeface="Calibri"/>
                        </a:rPr>
                        <a:t>File:EEG_Recording_Cap.jpg#mediaviewer</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File:EEG_Recording_Cap.jpg</a:t>
                      </a:r>
                      <a:r>
                        <a:rPr lang="en-US" sz="1200" b="0" i="0" u="none" strike="noStrike" dirty="0">
                          <a:solidFill>
                            <a:srgbClr val="000000"/>
                          </a:solidFill>
                          <a:effectLst/>
                          <a:latin typeface="Calibri"/>
                        </a:rPr>
                        <a:t> </a:t>
                      </a:r>
                    </a:p>
                    <a:p>
                      <a:pPr algn="l" fontAlgn="b"/>
                      <a:r>
                        <a:rPr lang="en-US" sz="1200" b="0" i="0" u="none" strike="noStrike" dirty="0">
                          <a:solidFill>
                            <a:srgbClr val="000000"/>
                          </a:solidFill>
                          <a:effectLst/>
                          <a:latin typeface="Calibri"/>
                        </a:rPr>
                        <a:t>http://</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/licenses/by/2.0</a:t>
                      </a:r>
                    </a:p>
                  </a:txBody>
                  <a:tcPr marL="4657" marR="4657" marT="4657" marB="0" anchor="b">
                    <a:lnL>
                      <a:noFill/>
                    </a:lnL>
                    <a:lnR>
                      <a:noFill/>
                    </a:lnR>
                    <a:lnT>
                      <a:noFill/>
                    </a:lnT>
                    <a:lnB>
                      <a:noFill/>
                    </a:lnB>
                  </a:tcPr>
                </a:tc>
                <a:extLst>
                  <a:ext uri="{0D108BD9-81ED-4DB2-BD59-A6C34878D82A}">
                    <a16:rowId xmlns:a16="http://schemas.microsoft.com/office/drawing/2014/main" val="10005"/>
                  </a:ext>
                </a:extLst>
              </a:tr>
              <a:tr h="393476">
                <a:tc>
                  <a:txBody>
                    <a:bodyPr/>
                    <a:lstStyle/>
                    <a:p>
                      <a:pPr algn="l" fontAlgn="b"/>
                      <a:r>
                        <a:rPr lang="en-US" sz="1200" b="0" i="0" u="none" strike="noStrike" dirty="0">
                          <a:solidFill>
                            <a:srgbClr val="000000"/>
                          </a:solidFill>
                          <a:effectLst/>
                          <a:latin typeface="Calibri"/>
                        </a:rPr>
                        <a:t>Slide 12 </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http://</a:t>
                      </a:r>
                      <a:r>
                        <a:rPr lang="en-US" sz="1200" b="0" i="0" u="none" strike="noStrike" dirty="0" err="1">
                          <a:solidFill>
                            <a:srgbClr val="000000"/>
                          </a:solidFill>
                          <a:effectLst/>
                          <a:latin typeface="Calibri"/>
                        </a:rPr>
                        <a:t>upload.wikimedia.org</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wikipedia</a:t>
                      </a:r>
                      <a:r>
                        <a:rPr lang="en-US" sz="1200" b="0" i="0" u="none" strike="noStrike" dirty="0">
                          <a:solidFill>
                            <a:srgbClr val="000000"/>
                          </a:solidFill>
                          <a:effectLst/>
                          <a:latin typeface="Calibri"/>
                        </a:rPr>
                        <a:t>/commons/2/2f/</a:t>
                      </a:r>
                      <a:r>
                        <a:rPr lang="en-US" sz="1200" b="0" i="0" u="none" strike="noStrike" dirty="0" err="1">
                          <a:solidFill>
                            <a:srgbClr val="000000"/>
                          </a:solidFill>
                          <a:effectLst/>
                          <a:latin typeface="Calibri"/>
                        </a:rPr>
                        <a:t>Eureka_arkimedi.jpg</a:t>
                      </a:r>
                      <a:r>
                        <a:rPr lang="en-US" sz="1200" b="0" i="0" u="none" strike="noStrike" dirty="0">
                          <a:solidFill>
                            <a:srgbClr val="000000"/>
                          </a:solidFill>
                          <a:effectLst/>
                          <a:latin typeface="Calibri"/>
                        </a:rPr>
                        <a:t>  </a:t>
                      </a:r>
                    </a:p>
                    <a:p>
                      <a:pPr algn="l" fontAlgn="b"/>
                      <a:r>
                        <a:rPr lang="en-US" sz="1200" b="0" i="0" u="none" strike="noStrike" dirty="0">
                          <a:solidFill>
                            <a:srgbClr val="000000"/>
                          </a:solidFill>
                          <a:effectLst/>
                          <a:latin typeface="Calibri"/>
                        </a:rPr>
                        <a:t>http://</a:t>
                      </a:r>
                      <a:r>
                        <a:rPr lang="en-US" sz="1200" b="0" i="0" u="none" strike="noStrike" dirty="0" err="1">
                          <a:solidFill>
                            <a:srgbClr val="000000"/>
                          </a:solidFill>
                          <a:effectLst/>
                          <a:latin typeface="Calibri"/>
                        </a:rPr>
                        <a:t>en.wikipedia.org</a:t>
                      </a:r>
                      <a:r>
                        <a:rPr lang="en-US" sz="1200" b="0" i="0" u="none" strike="noStrike" dirty="0">
                          <a:solidFill>
                            <a:srgbClr val="000000"/>
                          </a:solidFill>
                          <a:effectLst/>
                          <a:latin typeface="Calibri"/>
                        </a:rPr>
                        <a:t>/wiki/</a:t>
                      </a:r>
                      <a:r>
                        <a:rPr lang="en-US" sz="1200" b="0" i="0" u="none" strike="noStrike" dirty="0" err="1">
                          <a:solidFill>
                            <a:srgbClr val="000000"/>
                          </a:solidFill>
                          <a:effectLst/>
                          <a:latin typeface="Calibri"/>
                        </a:rPr>
                        <a:t>en:public_domain</a:t>
                      </a:r>
                      <a:endParaRPr lang="en-US" sz="1200" b="0" i="0" u="none" strike="noStrike" dirty="0">
                        <a:solidFill>
                          <a:srgbClr val="000000"/>
                        </a:solidFill>
                        <a:effectLst/>
                        <a:latin typeface="Calibri"/>
                      </a:endParaRPr>
                    </a:p>
                  </a:txBody>
                  <a:tcPr marL="4657" marR="4657" marT="4657" marB="0" anchor="b">
                    <a:lnL>
                      <a:noFill/>
                    </a:lnL>
                    <a:lnR>
                      <a:noFill/>
                    </a:lnR>
                    <a:lnT>
                      <a:noFill/>
                    </a:lnT>
                    <a:lnB>
                      <a:noFill/>
                    </a:lnB>
                  </a:tcPr>
                </a:tc>
                <a:extLst>
                  <a:ext uri="{0D108BD9-81ED-4DB2-BD59-A6C34878D82A}">
                    <a16:rowId xmlns:a16="http://schemas.microsoft.com/office/drawing/2014/main" val="10006"/>
                  </a:ext>
                </a:extLst>
              </a:tr>
              <a:tr h="393476">
                <a:tc>
                  <a:txBody>
                    <a:bodyPr/>
                    <a:lstStyle/>
                    <a:p>
                      <a:pPr algn="l" fontAlgn="b"/>
                      <a:r>
                        <a:rPr lang="en-US" sz="1200" b="0" i="0" u="none" strike="noStrike" dirty="0">
                          <a:solidFill>
                            <a:srgbClr val="000000"/>
                          </a:solidFill>
                          <a:effectLst/>
                          <a:latin typeface="Calibri"/>
                        </a:rPr>
                        <a:t>Slide 14 </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a:t>
                      </a:r>
                      <a:r>
                        <a:rPr lang="en-US" sz="1200" b="0" i="0" u="none" strike="noStrike" dirty="0" err="1">
                          <a:solidFill>
                            <a:srgbClr val="000000"/>
                          </a:solidFill>
                          <a:effectLst/>
                          <a:latin typeface="Calibri"/>
                        </a:rPr>
                        <a:t>ArtificialFictionBrain</a:t>
                      </a:r>
                      <a:r>
                        <a:rPr lang="en-US" sz="1200" b="0" i="0" u="none" strike="noStrike" dirty="0">
                          <a:solidFill>
                            <a:srgbClr val="000000"/>
                          </a:solidFill>
                          <a:effectLst/>
                          <a:latin typeface="Calibri"/>
                        </a:rPr>
                        <a:t> http://commons.wikimedia.org/wiki/File:ArtificialFictionBrain.png</a:t>
                      </a:r>
                    </a:p>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http://</a:t>
                      </a:r>
                      <a:r>
                        <a:rPr lang="en-US" sz="1200" b="0" i="0" u="none" strike="noStrike" dirty="0" err="1">
                          <a:solidFill>
                            <a:srgbClr val="000000"/>
                          </a:solidFill>
                          <a:effectLst/>
                          <a:latin typeface="+mn-lt"/>
                        </a:rPr>
                        <a:t>creativecommons.org</a:t>
                      </a:r>
                      <a:r>
                        <a:rPr lang="en-US" sz="1200" b="0" i="0" u="none" strike="noStrike" dirty="0">
                          <a:solidFill>
                            <a:srgbClr val="000000"/>
                          </a:solidFill>
                          <a:effectLst/>
                          <a:latin typeface="+mn-lt"/>
                        </a:rPr>
                        <a:t>/licenses/by/3.0</a:t>
                      </a:r>
                      <a:r>
                        <a:rPr lang="en-US" sz="1200" b="0" i="0" u="none" strike="noStrike" baseline="0" dirty="0">
                          <a:solidFill>
                            <a:srgbClr val="000000"/>
                          </a:solidFill>
                          <a:effectLst/>
                          <a:latin typeface="Calibri"/>
                        </a:rPr>
                        <a:t> </a:t>
                      </a:r>
                      <a:endParaRPr lang="en-US" sz="1200" b="0" i="0" u="none" strike="noStrike" dirty="0">
                        <a:solidFill>
                          <a:srgbClr val="000000"/>
                        </a:solidFill>
                        <a:effectLst/>
                        <a:latin typeface="Calibri"/>
                      </a:endParaRPr>
                    </a:p>
                  </a:txBody>
                  <a:tcPr marL="4657" marR="4657" marT="4657" marB="0" anchor="b">
                    <a:lnL>
                      <a:noFill/>
                    </a:lnL>
                    <a:lnR>
                      <a:noFill/>
                    </a:lnR>
                    <a:lnT>
                      <a:noFill/>
                    </a:lnT>
                    <a:lnB>
                      <a:noFill/>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249025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Overview</a:t>
            </a:r>
          </a:p>
        </p:txBody>
      </p:sp>
      <p:sp>
        <p:nvSpPr>
          <p:cNvPr id="3" name="Content Placeholder 2"/>
          <p:cNvSpPr>
            <a:spLocks noGrp="1"/>
          </p:cNvSpPr>
          <p:nvPr>
            <p:ph idx="1"/>
          </p:nvPr>
        </p:nvSpPr>
        <p:spPr/>
        <p:txBody>
          <a:bodyPr>
            <a:normAutofit/>
          </a:bodyPr>
          <a:lstStyle/>
          <a:p>
            <a:r>
              <a:rPr lang="en-US" b="1" dirty="0"/>
              <a:t>History of The Unconscious</a:t>
            </a:r>
          </a:p>
          <a:p>
            <a:r>
              <a:rPr lang="en-US" dirty="0">
                <a:solidFill>
                  <a:schemeClr val="bg1">
                    <a:lumMod val="75000"/>
                  </a:schemeClr>
                </a:solidFill>
              </a:rPr>
              <a:t>Origin of Action</a:t>
            </a:r>
            <a:endParaRPr lang="en-US" b="1" dirty="0">
              <a:solidFill>
                <a:schemeClr val="bg1">
                  <a:lumMod val="75000"/>
                </a:schemeClr>
              </a:solidFill>
            </a:endParaRPr>
          </a:p>
          <a:p>
            <a:r>
              <a:rPr lang="en-US" dirty="0">
                <a:solidFill>
                  <a:schemeClr val="bg1">
                    <a:lumMod val="75000"/>
                  </a:schemeClr>
                </a:solidFill>
              </a:rPr>
              <a:t>Social Psychological Processes</a:t>
            </a:r>
            <a:endParaRPr lang="en-US" b="1" dirty="0">
              <a:solidFill>
                <a:schemeClr val="bg1">
                  <a:lumMod val="75000"/>
                </a:schemeClr>
              </a:solidFill>
            </a:endParaRPr>
          </a:p>
          <a:p>
            <a:r>
              <a:rPr lang="en-US" dirty="0">
                <a:solidFill>
                  <a:schemeClr val="bg1">
                    <a:lumMod val="75000"/>
                  </a:schemeClr>
                </a:solidFill>
              </a:rPr>
              <a:t>Role of Attention</a:t>
            </a:r>
            <a:endParaRPr lang="en-US" b="1" dirty="0">
              <a:solidFill>
                <a:schemeClr val="bg1">
                  <a:lumMod val="75000"/>
                </a:schemeClr>
              </a:solidFill>
            </a:endParaRPr>
          </a:p>
        </p:txBody>
      </p:sp>
    </p:spTree>
    <p:extLst>
      <p:ext uri="{BB962C8B-B14F-4D97-AF65-F5344CB8AC3E}">
        <p14:creationId xmlns:p14="http://schemas.microsoft.com/office/powerpoint/2010/main" val="1182854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History of The Unconscious</a:t>
            </a:r>
          </a:p>
        </p:txBody>
      </p:sp>
      <p:pic>
        <p:nvPicPr>
          <p:cNvPr id="29698" name="Picture 2" descr="http://upload.wikimedia.org/wikipedia/commons/thumb/9/92/Socrates_Pio-Clementino_Inv314.jpg/640px-Socrates_Pio-Clementino_Inv314.jpg"/>
          <p:cNvPicPr>
            <a:picLocks noChangeAspect="1" noChangeArrowheads="1"/>
          </p:cNvPicPr>
          <p:nvPr/>
        </p:nvPicPr>
        <p:blipFill>
          <a:blip r:embed="rId3"/>
          <a:srcRect/>
          <a:stretch>
            <a:fillRect/>
          </a:stretch>
        </p:blipFill>
        <p:spPr bwMode="auto">
          <a:xfrm>
            <a:off x="1194318" y="1600200"/>
            <a:ext cx="2872489" cy="3846443"/>
          </a:xfrm>
          <a:prstGeom prst="rect">
            <a:avLst/>
          </a:prstGeom>
          <a:noFill/>
        </p:spPr>
      </p:pic>
      <p:pic>
        <p:nvPicPr>
          <p:cNvPr id="29700" name="Picture 4" descr="File:Plotinus.jpg"/>
          <p:cNvPicPr>
            <a:picLocks noChangeAspect="1" noChangeArrowheads="1"/>
          </p:cNvPicPr>
          <p:nvPr/>
        </p:nvPicPr>
        <p:blipFill>
          <a:blip r:embed="rId4"/>
          <a:srcRect/>
          <a:stretch>
            <a:fillRect/>
          </a:stretch>
        </p:blipFill>
        <p:spPr bwMode="auto">
          <a:xfrm>
            <a:off x="5169971" y="1600200"/>
            <a:ext cx="2872489" cy="3846443"/>
          </a:xfrm>
          <a:prstGeom prst="rect">
            <a:avLst/>
          </a:prstGeom>
          <a:noFill/>
        </p:spPr>
      </p:pic>
      <p:sp>
        <p:nvSpPr>
          <p:cNvPr id="3" name="TextBox 2"/>
          <p:cNvSpPr txBox="1"/>
          <p:nvPr/>
        </p:nvSpPr>
        <p:spPr>
          <a:xfrm>
            <a:off x="1194317" y="5446643"/>
            <a:ext cx="2872489" cy="369332"/>
          </a:xfrm>
          <a:prstGeom prst="rect">
            <a:avLst/>
          </a:prstGeom>
          <a:noFill/>
        </p:spPr>
        <p:txBody>
          <a:bodyPr wrap="square" rtlCol="0">
            <a:spAutoFit/>
          </a:bodyPr>
          <a:lstStyle/>
          <a:p>
            <a:pPr algn="ctr"/>
            <a:r>
              <a:rPr lang="en-US" b="1" dirty="0"/>
              <a:t>Socrates</a:t>
            </a:r>
          </a:p>
        </p:txBody>
      </p:sp>
      <p:sp>
        <p:nvSpPr>
          <p:cNvPr id="6" name="TextBox 5"/>
          <p:cNvSpPr txBox="1"/>
          <p:nvPr/>
        </p:nvSpPr>
        <p:spPr>
          <a:xfrm>
            <a:off x="5169971" y="5446643"/>
            <a:ext cx="2872489" cy="369332"/>
          </a:xfrm>
          <a:prstGeom prst="rect">
            <a:avLst/>
          </a:prstGeom>
          <a:noFill/>
        </p:spPr>
        <p:txBody>
          <a:bodyPr wrap="square" rtlCol="0">
            <a:spAutoFit/>
          </a:bodyPr>
          <a:lstStyle/>
          <a:p>
            <a:pPr algn="ctr"/>
            <a:r>
              <a:rPr lang="en-US" b="1" dirty="0"/>
              <a:t>Plotinus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History of The Unconscious</a:t>
            </a:r>
          </a:p>
        </p:txBody>
      </p:sp>
      <p:sp>
        <p:nvSpPr>
          <p:cNvPr id="3" name="Content Placeholder 2"/>
          <p:cNvSpPr>
            <a:spLocks noGrp="1"/>
          </p:cNvSpPr>
          <p:nvPr>
            <p:ph idx="1"/>
          </p:nvPr>
        </p:nvSpPr>
        <p:spPr>
          <a:xfrm>
            <a:off x="-2899954" y="1776548"/>
            <a:ext cx="8229600" cy="4525963"/>
          </a:xfrm>
        </p:spPr>
        <p:txBody>
          <a:bodyPr/>
          <a:lstStyle/>
          <a:p>
            <a:pPr marL="0" indent="0">
              <a:buNone/>
            </a:pPr>
            <a:endParaRPr lang="en-US" sz="3600" b="1" dirty="0"/>
          </a:p>
          <a:p>
            <a:pPr algn="r">
              <a:buFont typeface="Wingdings" panose="05000000000000000000" pitchFamily="2" charset="2"/>
              <a:buChar char="§"/>
            </a:pPr>
            <a:r>
              <a:rPr lang="en-US" sz="3600" b="1" dirty="0"/>
              <a:t>Dualism</a:t>
            </a:r>
          </a:p>
          <a:p>
            <a:pPr marL="0" indent="0" algn="r">
              <a:buNone/>
            </a:pPr>
            <a:endParaRPr lang="en-US" dirty="0">
              <a:solidFill>
                <a:srgbClr val="FF0000"/>
              </a:solidFill>
            </a:endParaRPr>
          </a:p>
          <a:p>
            <a:pPr algn="r">
              <a:buFont typeface="Wingdings" panose="05000000000000000000" pitchFamily="2" charset="2"/>
              <a:buChar char="§"/>
            </a:pPr>
            <a:r>
              <a:rPr lang="en-US" sz="3600" b="1" dirty="0"/>
              <a:t>Cartesian Catastrophe </a:t>
            </a:r>
          </a:p>
          <a:p>
            <a:endParaRPr lang="en-US" dirty="0">
              <a:solidFill>
                <a:srgbClr val="FF0000"/>
              </a:solidFill>
            </a:endParaRPr>
          </a:p>
          <a:p>
            <a:endParaRPr lang="en-US" dirty="0">
              <a:solidFill>
                <a:srgbClr val="FF0000"/>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529" t="7276" r="11610"/>
          <a:stretch/>
        </p:blipFill>
        <p:spPr>
          <a:xfrm flipH="1">
            <a:off x="5460274" y="1502228"/>
            <a:ext cx="3226525" cy="4528623"/>
          </a:xfrm>
          <a:prstGeom prst="rect">
            <a:avLst/>
          </a:prstGeom>
        </p:spPr>
      </p:pic>
      <p:sp>
        <p:nvSpPr>
          <p:cNvPr id="5" name="TextBox 4"/>
          <p:cNvSpPr txBox="1"/>
          <p:nvPr/>
        </p:nvSpPr>
        <p:spPr>
          <a:xfrm>
            <a:off x="5460274" y="6030851"/>
            <a:ext cx="3226526" cy="369332"/>
          </a:xfrm>
          <a:prstGeom prst="rect">
            <a:avLst/>
          </a:prstGeom>
          <a:noFill/>
        </p:spPr>
        <p:txBody>
          <a:bodyPr wrap="square" rtlCol="0">
            <a:spAutoFit/>
          </a:bodyPr>
          <a:lstStyle/>
          <a:p>
            <a:pPr algn="ctr"/>
            <a:r>
              <a:rPr lang="en-US" b="1" dirty="0"/>
              <a:t>Rene Descartes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History of The Unconscious</a:t>
            </a:r>
          </a:p>
        </p:txBody>
      </p:sp>
      <p:sp>
        <p:nvSpPr>
          <p:cNvPr id="3" name="Content Placeholder 2"/>
          <p:cNvSpPr>
            <a:spLocks noGrp="1"/>
          </p:cNvSpPr>
          <p:nvPr>
            <p:ph idx="1"/>
          </p:nvPr>
        </p:nvSpPr>
        <p:spPr>
          <a:xfrm>
            <a:off x="457200" y="1417638"/>
            <a:ext cx="8229600" cy="5596467"/>
          </a:xfrm>
        </p:spPr>
        <p:txBody>
          <a:bodyPr>
            <a:normAutofit/>
          </a:bodyPr>
          <a:lstStyle/>
          <a:p>
            <a:endParaRPr lang="en-US" dirty="0"/>
          </a:p>
          <a:p>
            <a:endParaRPr lang="en-US" dirty="0"/>
          </a:p>
          <a:p>
            <a:endParaRPr lang="en-US" dirty="0"/>
          </a:p>
          <a:p>
            <a:endParaRPr lang="en-US" dirty="0"/>
          </a:p>
          <a:p>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pic>
        <p:nvPicPr>
          <p:cNvPr id="26626" name="Picture 2" descr="http://upload.wikimedia.org/wikipedia/commons/b/bc/Thank_offering_unto_the_Lord.jpg"/>
          <p:cNvPicPr>
            <a:picLocks noChangeAspect="1" noChangeArrowheads="1"/>
          </p:cNvPicPr>
          <p:nvPr/>
        </p:nvPicPr>
        <p:blipFill>
          <a:blip r:embed="rId3"/>
          <a:srcRect/>
          <a:stretch>
            <a:fillRect/>
          </a:stretch>
        </p:blipFill>
        <p:spPr bwMode="auto">
          <a:xfrm>
            <a:off x="2910840" y="1333183"/>
            <a:ext cx="3311236" cy="3979851"/>
          </a:xfrm>
          <a:prstGeom prst="rect">
            <a:avLst/>
          </a:prstGeom>
          <a:noFill/>
        </p:spPr>
      </p:pic>
      <p:sp>
        <p:nvSpPr>
          <p:cNvPr id="4" name="TextBox 3"/>
          <p:cNvSpPr txBox="1"/>
          <p:nvPr/>
        </p:nvSpPr>
        <p:spPr>
          <a:xfrm>
            <a:off x="1463040" y="5516880"/>
            <a:ext cx="6263640" cy="1200329"/>
          </a:xfrm>
          <a:prstGeom prst="rect">
            <a:avLst/>
          </a:prstGeom>
          <a:noFill/>
        </p:spPr>
        <p:txBody>
          <a:bodyPr wrap="square" rtlCol="0">
            <a:spAutoFit/>
          </a:bodyPr>
          <a:lstStyle/>
          <a:p>
            <a:r>
              <a:rPr lang="en-US" b="1" dirty="0"/>
              <a:t>“This unconscious mind is for us like an unknown being who creates and produces for us, and finally throws the ripe fruits in our lap.” – Wilhelm Wundt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History of The Unconscious</a:t>
            </a:r>
          </a:p>
        </p:txBody>
      </p:sp>
      <p:grpSp>
        <p:nvGrpSpPr>
          <p:cNvPr id="23" name="Group 22"/>
          <p:cNvGrpSpPr/>
          <p:nvPr/>
        </p:nvGrpSpPr>
        <p:grpSpPr>
          <a:xfrm>
            <a:off x="3255833" y="1390001"/>
            <a:ext cx="2710331" cy="5206205"/>
            <a:chOff x="2942322" y="1233245"/>
            <a:chExt cx="2710331" cy="5206205"/>
          </a:xfrm>
        </p:grpSpPr>
        <p:sp>
          <p:nvSpPr>
            <p:cNvPr id="18" name="Rounded Rectangle 17"/>
            <p:cNvSpPr/>
            <p:nvPr/>
          </p:nvSpPr>
          <p:spPr>
            <a:xfrm>
              <a:off x="2971798" y="5452509"/>
              <a:ext cx="2680855" cy="986941"/>
            </a:xfrm>
            <a:prstGeom prst="round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noAutofit/>
            </a:bodyPr>
            <a:lstStyle/>
            <a:p>
              <a:pPr algn="ctr"/>
              <a:r>
                <a:rPr lang="en-US" sz="2800" b="1" dirty="0">
                  <a:solidFill>
                    <a:srgbClr val="C00000"/>
                  </a:solidFill>
                </a:rPr>
                <a:t>Verbal Reply</a:t>
              </a:r>
            </a:p>
          </p:txBody>
        </p:sp>
        <p:sp>
          <p:nvSpPr>
            <p:cNvPr id="20" name="Rounded Rectangle 19"/>
            <p:cNvSpPr/>
            <p:nvPr/>
          </p:nvSpPr>
          <p:spPr>
            <a:xfrm>
              <a:off x="2942322" y="1233245"/>
              <a:ext cx="2680855" cy="986941"/>
            </a:xfrm>
            <a:prstGeom prst="round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noAutofit/>
            </a:bodyPr>
            <a:lstStyle/>
            <a:p>
              <a:pPr algn="ctr"/>
              <a:r>
                <a:rPr lang="en-US" sz="2800" b="1" dirty="0">
                  <a:solidFill>
                    <a:srgbClr val="C00000"/>
                  </a:solidFill>
                </a:rPr>
                <a:t>Superordinate</a:t>
              </a:r>
            </a:p>
          </p:txBody>
        </p:sp>
        <p:sp>
          <p:nvSpPr>
            <p:cNvPr id="21" name="Rounded Rectangle 20"/>
            <p:cNvSpPr/>
            <p:nvPr/>
          </p:nvSpPr>
          <p:spPr>
            <a:xfrm>
              <a:off x="2942322" y="2639666"/>
              <a:ext cx="2680855" cy="986941"/>
            </a:xfrm>
            <a:prstGeom prst="round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noAutofit/>
            </a:bodyPr>
            <a:lstStyle/>
            <a:p>
              <a:pPr algn="ctr"/>
              <a:r>
                <a:rPr lang="en-US" sz="2800" b="1" dirty="0">
                  <a:solidFill>
                    <a:srgbClr val="C00000"/>
                  </a:solidFill>
                </a:rPr>
                <a:t>“Oak”</a:t>
              </a:r>
            </a:p>
          </p:txBody>
        </p:sp>
        <p:sp>
          <p:nvSpPr>
            <p:cNvPr id="22" name="Rounded Rectangle 21"/>
            <p:cNvSpPr/>
            <p:nvPr/>
          </p:nvSpPr>
          <p:spPr>
            <a:xfrm>
              <a:off x="2971798" y="4046087"/>
              <a:ext cx="2680855" cy="986941"/>
            </a:xfrm>
            <a:prstGeom prst="round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noAutofit/>
            </a:bodyPr>
            <a:lstStyle/>
            <a:p>
              <a:pPr algn="ctr"/>
              <a:r>
                <a:rPr lang="en-US" sz="2800" b="1" dirty="0">
                  <a:solidFill>
                    <a:srgbClr val="C00000"/>
                  </a:solidFill>
                </a:rPr>
                <a:t>Association</a:t>
              </a:r>
            </a:p>
          </p:txBody>
        </p:sp>
        <p:sp>
          <p:nvSpPr>
            <p:cNvPr id="9" name="Down Arrow 8"/>
            <p:cNvSpPr/>
            <p:nvPr/>
          </p:nvSpPr>
          <p:spPr>
            <a:xfrm>
              <a:off x="3849605" y="2222541"/>
              <a:ext cx="768927" cy="62285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a:off x="3849605" y="3638751"/>
              <a:ext cx="768927" cy="62285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a:off x="3861499" y="5043587"/>
              <a:ext cx="768927" cy="62285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Overview</a:t>
            </a:r>
          </a:p>
        </p:txBody>
      </p:sp>
      <p:sp>
        <p:nvSpPr>
          <p:cNvPr id="3" name="Content Placeholder 2"/>
          <p:cNvSpPr>
            <a:spLocks noGrp="1"/>
          </p:cNvSpPr>
          <p:nvPr>
            <p:ph idx="1"/>
          </p:nvPr>
        </p:nvSpPr>
        <p:spPr/>
        <p:txBody>
          <a:bodyPr>
            <a:normAutofit/>
          </a:bodyPr>
          <a:lstStyle/>
          <a:p>
            <a:r>
              <a:rPr lang="en-US" dirty="0">
                <a:solidFill>
                  <a:schemeClr val="bg1">
                    <a:lumMod val="75000"/>
                  </a:schemeClr>
                </a:solidFill>
              </a:rPr>
              <a:t>History of The Unconscious </a:t>
            </a:r>
          </a:p>
          <a:p>
            <a:r>
              <a:rPr lang="en-US" b="1" dirty="0"/>
              <a:t>Origin of Action</a:t>
            </a:r>
          </a:p>
          <a:p>
            <a:r>
              <a:rPr lang="en-US" dirty="0">
                <a:solidFill>
                  <a:schemeClr val="bg1">
                    <a:lumMod val="75000"/>
                  </a:schemeClr>
                </a:solidFill>
              </a:rPr>
              <a:t>Social Psychological Processes</a:t>
            </a:r>
            <a:endParaRPr lang="en-US" b="1" dirty="0">
              <a:solidFill>
                <a:schemeClr val="bg1">
                  <a:lumMod val="75000"/>
                </a:schemeClr>
              </a:solidFill>
            </a:endParaRPr>
          </a:p>
          <a:p>
            <a:r>
              <a:rPr lang="en-US" dirty="0">
                <a:solidFill>
                  <a:schemeClr val="bg1">
                    <a:lumMod val="75000"/>
                  </a:schemeClr>
                </a:solidFill>
              </a:rPr>
              <a:t>Role of Attention</a:t>
            </a:r>
            <a:endParaRPr lang="en-US" b="1" dirty="0">
              <a:solidFill>
                <a:schemeClr val="bg1">
                  <a:lumMod val="75000"/>
                </a:schemeClr>
              </a:solidFill>
            </a:endParaRPr>
          </a:p>
        </p:txBody>
      </p:sp>
    </p:spTree>
    <p:extLst>
      <p:ext uri="{BB962C8B-B14F-4D97-AF65-F5344CB8AC3E}">
        <p14:creationId xmlns:p14="http://schemas.microsoft.com/office/powerpoint/2010/main" val="1182854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Origin of Action</a:t>
            </a:r>
          </a:p>
        </p:txBody>
      </p:sp>
      <p:sp>
        <p:nvSpPr>
          <p:cNvPr id="3" name="Content Placeholder 2"/>
          <p:cNvSpPr>
            <a:spLocks noGrp="1"/>
          </p:cNvSpPr>
          <p:nvPr>
            <p:ph idx="1"/>
          </p:nvPr>
        </p:nvSpPr>
        <p:spPr>
          <a:xfrm>
            <a:off x="914400" y="1600200"/>
            <a:ext cx="8229600" cy="4525963"/>
          </a:xfrm>
        </p:spPr>
        <p:txBody>
          <a:bodyPr>
            <a:normAutofit lnSpcReduction="10000"/>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Unconscious 							   Conscious</a:t>
            </a:r>
          </a:p>
          <a:p>
            <a:pPr>
              <a:buNone/>
            </a:pPr>
            <a:r>
              <a:rPr lang="en-US" b="1" dirty="0"/>
              <a:t>Preparation							   Decisions</a:t>
            </a:r>
          </a:p>
        </p:txBody>
      </p:sp>
      <p:pic>
        <p:nvPicPr>
          <p:cNvPr id="27650" name="Picture 2" descr="http://upload.wikimedia.org/wikipedia/commons/thumb/4/41/EEG_Recording_Cap.jpg/1024px-EEG_Recording_Cap.jpg"/>
          <p:cNvPicPr>
            <a:picLocks noChangeAspect="1" noChangeArrowheads="1"/>
          </p:cNvPicPr>
          <p:nvPr/>
        </p:nvPicPr>
        <p:blipFill>
          <a:blip r:embed="rId3"/>
          <a:srcRect/>
          <a:stretch>
            <a:fillRect/>
          </a:stretch>
        </p:blipFill>
        <p:spPr bwMode="auto">
          <a:xfrm>
            <a:off x="2594251" y="1417638"/>
            <a:ext cx="4144480" cy="2764336"/>
          </a:xfrm>
          <a:prstGeom prst="rect">
            <a:avLst/>
          </a:prstGeom>
          <a:noFill/>
        </p:spPr>
      </p:pic>
      <p:sp>
        <p:nvSpPr>
          <p:cNvPr id="7" name="Right Arrow 6"/>
          <p:cNvSpPr/>
          <p:nvPr/>
        </p:nvSpPr>
        <p:spPr>
          <a:xfrm>
            <a:off x="3836503" y="4815508"/>
            <a:ext cx="1749287" cy="944217"/>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Overview</a:t>
            </a:r>
          </a:p>
        </p:txBody>
      </p:sp>
      <p:sp>
        <p:nvSpPr>
          <p:cNvPr id="3" name="Content Placeholder 2"/>
          <p:cNvSpPr>
            <a:spLocks noGrp="1"/>
          </p:cNvSpPr>
          <p:nvPr>
            <p:ph idx="1"/>
          </p:nvPr>
        </p:nvSpPr>
        <p:spPr/>
        <p:txBody>
          <a:bodyPr>
            <a:normAutofit/>
          </a:bodyPr>
          <a:lstStyle/>
          <a:p>
            <a:r>
              <a:rPr lang="en-US" dirty="0">
                <a:solidFill>
                  <a:schemeClr val="bg1">
                    <a:lumMod val="75000"/>
                  </a:schemeClr>
                </a:solidFill>
              </a:rPr>
              <a:t>History</a:t>
            </a:r>
          </a:p>
          <a:p>
            <a:r>
              <a:rPr lang="en-US" dirty="0">
                <a:solidFill>
                  <a:schemeClr val="bg1">
                    <a:lumMod val="75000"/>
                  </a:schemeClr>
                </a:solidFill>
              </a:rPr>
              <a:t>Origin of Action</a:t>
            </a:r>
          </a:p>
          <a:p>
            <a:r>
              <a:rPr lang="en-US" b="1" dirty="0"/>
              <a:t>Social Psychological Processes</a:t>
            </a:r>
          </a:p>
          <a:p>
            <a:r>
              <a:rPr lang="en-US" dirty="0">
                <a:solidFill>
                  <a:schemeClr val="bg1">
                    <a:lumMod val="75000"/>
                  </a:schemeClr>
                </a:solidFill>
              </a:rPr>
              <a:t>Role of Attention</a:t>
            </a:r>
            <a:endParaRPr lang="en-US" b="1" dirty="0">
              <a:solidFill>
                <a:schemeClr val="bg1">
                  <a:lumMod val="75000"/>
                </a:schemeClr>
              </a:solidFill>
            </a:endParaRPr>
          </a:p>
        </p:txBody>
      </p:sp>
    </p:spTree>
    <p:extLst>
      <p:ext uri="{BB962C8B-B14F-4D97-AF65-F5344CB8AC3E}">
        <p14:creationId xmlns:p14="http://schemas.microsoft.com/office/powerpoint/2010/main" val="1182854066"/>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DA85B1F2-8BFA-4026-B7EE-37ECA73527C7}"/>
</file>

<file path=customXml/itemProps2.xml><?xml version="1.0" encoding="utf-8"?>
<ds:datastoreItem xmlns:ds="http://schemas.openxmlformats.org/officeDocument/2006/customXml" ds:itemID="{93D51D88-10F7-4ECA-B5A3-B6CE8898DF42}"/>
</file>

<file path=customXml/itemProps3.xml><?xml version="1.0" encoding="utf-8"?>
<ds:datastoreItem xmlns:ds="http://schemas.openxmlformats.org/officeDocument/2006/customXml" ds:itemID="{DC18052C-9080-4FAB-993A-12E401C4D072}"/>
</file>

<file path=docProps/app.xml><?xml version="1.0" encoding="utf-8"?>
<Properties xmlns="http://schemas.openxmlformats.org/officeDocument/2006/extended-properties" xmlns:vt="http://schemas.openxmlformats.org/officeDocument/2006/docPropsVTypes">
  <TotalTime>15857</TotalTime>
  <Words>4807</Words>
  <Application>Microsoft Office PowerPoint</Application>
  <PresentationFormat>On-screen Show (4:3)</PresentationFormat>
  <Paragraphs>240</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Theme</vt:lpstr>
      <vt:lpstr>The Unconscious</vt:lpstr>
      <vt:lpstr>Overview</vt:lpstr>
      <vt:lpstr>History of The Unconscious</vt:lpstr>
      <vt:lpstr>History of The Unconscious</vt:lpstr>
      <vt:lpstr>History of The Unconscious</vt:lpstr>
      <vt:lpstr>History of The Unconscious</vt:lpstr>
      <vt:lpstr>Overview</vt:lpstr>
      <vt:lpstr>Origin of Action</vt:lpstr>
      <vt:lpstr>Overview</vt:lpstr>
      <vt:lpstr>Social Psychological Processes</vt:lpstr>
      <vt:lpstr>Overview</vt:lpstr>
      <vt:lpstr>Role of Attention</vt:lpstr>
      <vt:lpstr>Roles of Attention</vt:lpstr>
      <vt:lpstr>Appendix A</vt:lpstr>
      <vt:lpstr>Photo Attribution</vt:lpstr>
    </vt:vector>
  </TitlesOfParts>
  <Company>University of Wisconsin - Green Bay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Designs</dc:title>
  <dc:creator>NOBA</dc:creator>
  <cp:revision>232</cp:revision>
  <dcterms:created xsi:type="dcterms:W3CDTF">2014-06-12T20:46:08Z</dcterms:created>
  <dcterms:modified xsi:type="dcterms:W3CDTF">2019-11-26T18:51:50Z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