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7.xml" ContentType="application/vnd.openxmlformats-officedocument.presentationml.notesSlide+xml"/>
  <Override PartName="/ppt/notesSlides/notesSlide24.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2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20.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272" r:id="rId4"/>
    <p:sldId id="273" r:id="rId5"/>
    <p:sldId id="274" r:id="rId6"/>
    <p:sldId id="284" r:id="rId7"/>
    <p:sldId id="285" r:id="rId8"/>
    <p:sldId id="286" r:id="rId9"/>
    <p:sldId id="287" r:id="rId10"/>
    <p:sldId id="288" r:id="rId11"/>
    <p:sldId id="289" r:id="rId12"/>
    <p:sldId id="290" r:id="rId13"/>
    <p:sldId id="291" r:id="rId14"/>
    <p:sldId id="275" r:id="rId15"/>
    <p:sldId id="276" r:id="rId16"/>
    <p:sldId id="292" r:id="rId17"/>
    <p:sldId id="295" r:id="rId18"/>
    <p:sldId id="277" r:id="rId19"/>
    <p:sldId id="296" r:id="rId20"/>
    <p:sldId id="278" r:id="rId21"/>
    <p:sldId id="297" r:id="rId22"/>
    <p:sldId id="298" r:id="rId23"/>
    <p:sldId id="279" r:id="rId24"/>
    <p:sldId id="280" r:id="rId25"/>
    <p:sldId id="299" r:id="rId26"/>
    <p:sldId id="281" r:id="rId27"/>
    <p:sldId id="282" r:id="rId28"/>
    <p:sldId id="303" r:id="rId29"/>
    <p:sldId id="301" r:id="rId30"/>
    <p:sldId id="300"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dia Lyubchik" initials="NL" lastIdx="6" clrIdx="0">
    <p:extLst>
      <p:ext uri="{19B8F6BF-5375-455C-9EA6-DF929625EA0E}">
        <p15:presenceInfo xmlns:p15="http://schemas.microsoft.com/office/powerpoint/2012/main" userId="Nadia Lyubchik" providerId="None"/>
      </p:ext>
    </p:extLst>
  </p:cmAuthor>
  <p:cmAuthor id="2" name="nadezhda lyubchik" initials="nl" lastIdx="53" clrIdx="1">
    <p:extLst>
      <p:ext uri="{19B8F6BF-5375-455C-9EA6-DF929625EA0E}">
        <p15:presenceInfo xmlns:p15="http://schemas.microsoft.com/office/powerpoint/2012/main" userId="1dbfc7da7cbab0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D2FF"/>
    <a:srgbClr val="CCECFF"/>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091" autoAdjust="0"/>
  </p:normalViewPr>
  <p:slideViewPr>
    <p:cSldViewPr snapToGrid="0" snapToObjects="1">
      <p:cViewPr varScale="1">
        <p:scale>
          <a:sx n="58" d="100"/>
          <a:sy n="58" d="100"/>
        </p:scale>
        <p:origin x="2170" y="48"/>
      </p:cViewPr>
      <p:guideLst>
        <p:guide orient="horz" pos="2160"/>
        <p:guide pos="2880"/>
      </p:guideLst>
    </p:cSldViewPr>
  </p:slideViewPr>
  <p:notesTextViewPr>
    <p:cViewPr>
      <p:scale>
        <a:sx n="100" d="100"/>
        <a:sy n="100" d="100"/>
      </p:scale>
      <p:origin x="0" y="-288"/>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861593-BEEE-A94D-A2E7-7B28B2465DCC}" type="datetimeFigureOut">
              <a:rPr lang="en-US" smtClean="0"/>
              <a:t>12/20/2017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66D2E6-47B8-2B49-9F64-05B7D6C0A9A1}" type="slidenum">
              <a:rPr lang="en-US" smtClean="0"/>
              <a:t>‹#›</a:t>
            </a:fld>
            <a:endParaRPr lang="en-US"/>
          </a:p>
        </p:txBody>
      </p:sp>
    </p:spTree>
    <p:extLst>
      <p:ext uri="{BB962C8B-B14F-4D97-AF65-F5344CB8AC3E}">
        <p14:creationId xmlns:p14="http://schemas.microsoft.com/office/powerpoint/2010/main" val="5506304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Parsimony"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en.wikipedia.org/wiki/Occam's_razor"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youtube.com/watch?v=wf-sGqBsWv4"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cft.vanderbilt.edu/guides-sub-pages/cat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onsumerreports.org/cro/index.ht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Refrigerator_mother_theory"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Dual_process_theory"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t>Classroom Recommendations: </a:t>
            </a:r>
            <a:r>
              <a:rPr lang="en-US" altLang="en-US" dirty="0"/>
              <a:t>This PowerPoint is designed to present this information over the course of one (75-minute) class. This information could be expanded to cover two days, if you add some activities from the </a:t>
            </a:r>
            <a:r>
              <a:rPr lang="en-US" altLang="en-US" dirty="0" err="1"/>
              <a:t>Noba</a:t>
            </a:r>
            <a:r>
              <a:rPr lang="en-US" altLang="en-US" dirty="0"/>
              <a:t> Instructor Manual or if you extend the amount of time in the current activities. </a:t>
            </a:r>
          </a:p>
          <a:p>
            <a:endParaRPr lang="en-US" alt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altLang="en-US" b="1" dirty="0"/>
              <a:t>Overview: </a:t>
            </a:r>
            <a:r>
              <a:rPr lang="en-US" sz="1200" kern="1200" dirty="0">
                <a:solidFill>
                  <a:schemeClr val="tx1"/>
                </a:solidFill>
                <a:effectLst/>
                <a:latin typeface="+mn-lt"/>
                <a:ea typeface="+mn-ea"/>
                <a:cs typeface="+mn-cs"/>
              </a:rPr>
              <a:t>This module provides an introduction to the foundations of scientific</a:t>
            </a:r>
            <a:r>
              <a:rPr lang="en-US" sz="1200" kern="1200" baseline="0" dirty="0">
                <a:solidFill>
                  <a:schemeClr val="tx1"/>
                </a:solidFill>
                <a:effectLst/>
                <a:latin typeface="+mn-lt"/>
                <a:ea typeface="+mn-ea"/>
                <a:cs typeface="+mn-cs"/>
              </a:rPr>
              <a:t> thinking, theory, and research. The goal of the content of this module and these slides is to help our students think about knowledge and belief with more nuance (e.g., scientific theories cannot be simply discarded as “just a theory” because science is trustworthy, but not all scientific claims have equal merit).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The content of this module overlaps with material introducing what science is, research methods, and statistical reasoning, though it is differentiated from this material in its more conceptual tone and perspective. Although this material is fundamental to psychology, many students may find it difficult to think about the trustworthiness and evaluation of knowledge from a conceptual perspective. To help students, we have attempted to provide concrete examples of abstract concepts throughout. Although this lecture is prepared with a single 60-minute class session in mind, instructors who would like to spend more time on this content can use some of the further discussion/activity prompts throughout these slides to do so.  </a:t>
            </a:r>
          </a:p>
          <a:p>
            <a:endParaRPr lang="en-US" altLang="en-US" b="1" dirty="0"/>
          </a:p>
          <a:p>
            <a:r>
              <a:rPr lang="en-US" altLang="en-US" b="1" dirty="0"/>
              <a:t>Technical Note: </a:t>
            </a:r>
            <a:r>
              <a:rPr lang="en-US" altLang="en-US" dirty="0"/>
              <a:t>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altLang="en-US" b="1" dirty="0"/>
              <a:t>(Click) </a:t>
            </a:r>
            <a:r>
              <a:rPr lang="en-US" altLang="en-US" dirty="0"/>
              <a:t>– that corresponds to each animation.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a:t>Optional Activity: </a:t>
            </a:r>
            <a:r>
              <a:rPr lang="en-US" b="0" baseline="0" dirty="0"/>
              <a:t>At the start of class, have students discuss what images come to mind when they hear the word “scientist.” Here are some questions that may be useful in the discussion:</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What does it mean to “think like a psychological scientist”?</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What kinds of work do scientists and psychologists do?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Is there value in scientific research (any why do you think that)?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Is scientific research trustworthy (and why do you think that)?</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Do you think our society values scientific research and respects the scientists who produce it? Why/why not?</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baseline="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a:t>Alternatively</a:t>
            </a:r>
            <a:r>
              <a:rPr lang="en-US" dirty="0"/>
              <a:t>:</a:t>
            </a:r>
            <a:r>
              <a:rPr lang="en-US" baseline="0" dirty="0"/>
              <a:t> You can use clickers/a polling software to gather adjectives from students to the question, “What words come to mind when you hear “thinking like a psychological scientist”?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Perspectives from these discussions can be used to compare/contrast with material throughout the lecture. (Ex. “Skeptical” was a word that came up at the beginning of this lecture. NHST has the default stance of skepticism—that there is no relationship between variables—built in!”)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1</a:t>
            </a:fld>
            <a:endParaRPr lang="en-US"/>
          </a:p>
        </p:txBody>
      </p:sp>
    </p:spTree>
    <p:extLst>
      <p:ext uri="{BB962C8B-B14F-4D97-AF65-F5344CB8AC3E}">
        <p14:creationId xmlns:p14="http://schemas.microsoft.com/office/powerpoint/2010/main" val="778615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discusses simplicity as a feature of a good scientific theory according to Thomas Kuhn, historian and philosopher of science. For</a:t>
            </a:r>
            <a:r>
              <a:rPr lang="en-US" b="0" baseline="0" dirty="0"/>
              <a:t> instructors with limited time, it is suggested to focus the discussion on falsifiability.</a:t>
            </a:r>
            <a:endParaRPr lang="en-US" b="0" dirty="0"/>
          </a:p>
          <a:p>
            <a:endParaRPr lang="en-US" b="1"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Explanation: </a:t>
            </a:r>
            <a:r>
              <a:rPr lang="en-US" b="0" dirty="0"/>
              <a:t>Simplicity,</a:t>
            </a:r>
            <a:r>
              <a:rPr lang="en-US" b="0" baseline="0" dirty="0"/>
              <a:t> also known as </a:t>
            </a:r>
            <a:r>
              <a:rPr lang="en-US" sz="1200" u="sng" kern="1200" dirty="0">
                <a:solidFill>
                  <a:schemeClr val="tx1"/>
                </a:solidFill>
                <a:effectLst/>
                <a:latin typeface="+mn-lt"/>
                <a:ea typeface="+mn-ea"/>
                <a:cs typeface="+mn-cs"/>
                <a:hlinkClick r:id="rId3"/>
              </a:rPr>
              <a:t>parsimony</a:t>
            </a:r>
            <a:r>
              <a:rPr lang="en-US" sz="1200" kern="1200" dirty="0">
                <a:solidFill>
                  <a:schemeClr val="tx1"/>
                </a:solidFill>
                <a:effectLst/>
                <a:latin typeface="+mn-lt"/>
                <a:ea typeface="+mn-ea"/>
                <a:cs typeface="+mn-cs"/>
              </a:rPr>
              <a:t>/</a:t>
            </a:r>
            <a:r>
              <a:rPr lang="en-US" sz="1200" u="sng" kern="1200" dirty="0">
                <a:solidFill>
                  <a:schemeClr val="tx1"/>
                </a:solidFill>
                <a:effectLst/>
                <a:latin typeface="+mn-lt"/>
                <a:ea typeface="+mn-ea"/>
                <a:cs typeface="+mn-cs"/>
                <a:hlinkClick r:id="rId4"/>
              </a:rPr>
              <a:t>Ockham’s Razor</a:t>
            </a:r>
            <a:r>
              <a:rPr lang="en-US" b="0" baseline="0" dirty="0"/>
              <a:t>, is the idea that when two ideas are equally good at explaining the data, chose the more simple of the two. Simplicity does not mean that you choose the most simple answer if the more complex one does a better job, just that simplicity of explanation should factor into our theoretical decisions. </a:t>
            </a:r>
            <a:endParaRPr lang="en-US" b="1" dirty="0"/>
          </a:p>
          <a:p>
            <a:endParaRPr lang="en-US" b="1" dirty="0"/>
          </a:p>
          <a:p>
            <a:r>
              <a:rPr lang="en-US" b="1" baseline="0" dirty="0"/>
              <a:t>Further Explanation: </a:t>
            </a:r>
            <a:r>
              <a:rPr lang="en-US" b="0" baseline="0" dirty="0"/>
              <a:t>The picture here shows a chimpanzee. Chimpanzees are incredibly intelligent animals, capable of solving many different kinds of problems. However, when a chimpanzee solves a problem, do they have the same kind of </a:t>
            </a:r>
            <a:r>
              <a:rPr lang="en-US" b="0" i="1" baseline="0" dirty="0"/>
              <a:t>mental representation </a:t>
            </a:r>
            <a:r>
              <a:rPr lang="en-US" b="0" i="0" baseline="0" dirty="0"/>
              <a:t>that a human does or can the behavior be adequately explained by referring to non-mental processes (e.g., behaviorism/learning)? The more parsimonious explanation is the one that is the most simple: a non-mentalistic account of animal problem solving, one that doesn’t posit that chimpanzees (or other animals) have the same kind of inner-life and self-concept that we see in humans. This, of course, is an ongoing area of research as simple is only good when it represents the world accurately.</a:t>
            </a:r>
            <a:endParaRPr lang="en-US" b="1" baseline="0" dirty="0"/>
          </a:p>
          <a:p>
            <a:endParaRPr lang="en-US" b="1" baseline="0" dirty="0"/>
          </a:p>
          <a:p>
            <a:r>
              <a:rPr lang="en-US" b="1" baseline="0" dirty="0"/>
              <a:t>Note: </a:t>
            </a:r>
            <a:r>
              <a:rPr lang="en-US" b="0" baseline="0" dirty="0"/>
              <a:t>The discussion about geocentric versus heliocentric is relevant here, too (see slide on accuracy). One of the reasons the geocentric was held for a while, even with some conflicting evidence is because (1) the evidence wasn’t sufficient yet and (2) circular orbits around the earth is a more </a:t>
            </a:r>
            <a:r>
              <a:rPr lang="en-US" b="0" i="1" baseline="0" dirty="0"/>
              <a:t>simple </a:t>
            </a:r>
            <a:r>
              <a:rPr lang="en-US" b="0" i="0" baseline="0" dirty="0"/>
              <a:t>model. In this case it was wrong, and ultimately abandoned.</a:t>
            </a:r>
          </a:p>
          <a:p>
            <a:endParaRPr lang="en-US" b="0" i="0" baseline="0" dirty="0"/>
          </a:p>
          <a:p>
            <a:r>
              <a:rPr lang="en-US" b="1" i="0" baseline="0" dirty="0"/>
              <a:t>Note: </a:t>
            </a:r>
            <a:r>
              <a:rPr lang="en-US" b="0" i="0" baseline="0" dirty="0"/>
              <a:t>Parsimony is an element of scientific theories that is debated by scientists and philosophers. One of the reasons concerns ambiguity (how is “simple” defined independent of the theories it is trying to describe?). Another concerns the history of science: there are many instances of theories maintaining prominence </a:t>
            </a:r>
            <a:r>
              <a:rPr lang="en-US" b="0" i="1" baseline="0" dirty="0"/>
              <a:t>because of </a:t>
            </a:r>
            <a:r>
              <a:rPr lang="en-US" b="0" i="0" baseline="0" dirty="0"/>
              <a:t>parsimony, only to be rejected as an incomplete account. Simplicity is only beneficial when it is accurate. </a:t>
            </a:r>
            <a:endParaRPr lang="en-US" b="1" baseline="0" dirty="0"/>
          </a:p>
          <a:p>
            <a:endParaRPr lang="en-US" b="1"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Optional Activity</a:t>
            </a:r>
            <a:r>
              <a:rPr lang="en-US" b="1" baseline="0" dirty="0"/>
              <a:t>: </a:t>
            </a:r>
            <a:r>
              <a:rPr lang="en-US" b="0" baseline="0" dirty="0"/>
              <a:t>For Kuhn’s 5 features, an optional activity could include breaking students into groups to develop/search for specific examples of these features (historically or in recent research debates). Individual groups could each be given a different feature and asked to report back to the class with their examples. Examples could be used/elaborated/critiqued to illustrate these concepts.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0" baseline="0" dirty="0"/>
              <a:t>Image: https://kids.nationalgeographic.com/animals/chimpanzee/#chimpanzee-with-baby.jpg</a:t>
            </a:r>
            <a:endParaRPr lang="en-US" b="1" baseline="0" dirty="0"/>
          </a:p>
          <a:p>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10</a:t>
            </a:fld>
            <a:endParaRPr lang="en-US"/>
          </a:p>
        </p:txBody>
      </p:sp>
    </p:spTree>
    <p:extLst>
      <p:ext uri="{BB962C8B-B14F-4D97-AF65-F5344CB8AC3E}">
        <p14:creationId xmlns:p14="http://schemas.microsoft.com/office/powerpoint/2010/main" val="2284631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discusses fruitfulness as a feature of a good scientific theory according to Thomas Kuhn, historian and philosopher of science. For</a:t>
            </a:r>
            <a:r>
              <a:rPr lang="en-US" b="0" baseline="0" dirty="0"/>
              <a:t> instructors with limited time, it is suggested to focus the discussion on falsifiability.</a:t>
            </a:r>
            <a:endParaRPr lang="en-US" b="0" dirty="0"/>
          </a:p>
          <a:p>
            <a:endParaRPr lang="en-US" b="0" dirty="0"/>
          </a:p>
          <a:p>
            <a:r>
              <a:rPr lang="en-US" b="1" dirty="0"/>
              <a:t>Explanation: </a:t>
            </a:r>
            <a:r>
              <a:rPr lang="en-US" b="0" dirty="0"/>
              <a:t>Fruitfulness is the idea that a good</a:t>
            </a:r>
            <a:r>
              <a:rPr lang="en-US" b="0" baseline="0" dirty="0"/>
              <a:t> scientific theory will make specific predictions that can be tested. These tests can result in support for the theory or revision to the theory in its explanations of specific aspects of phenomena. </a:t>
            </a:r>
            <a:endParaRPr lang="en-US" b="1" dirty="0"/>
          </a:p>
          <a:p>
            <a:endParaRPr lang="en-US" b="1"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u="none" baseline="0" dirty="0"/>
              <a:t>Fruitfulness is similar to scope in that it moves beyond currently available data; fruitfulness, however, is primarily concerned with moving beyond currently available data to produce specific, testable (falsifiable) predictions. </a:t>
            </a:r>
            <a:endParaRPr lang="en-US" b="1" dirty="0"/>
          </a:p>
          <a:p>
            <a:endParaRPr lang="en-US" b="1" dirty="0"/>
          </a:p>
          <a:p>
            <a:r>
              <a:rPr lang="en-US" b="1" baseline="0" dirty="0"/>
              <a:t>Further Explanation: </a:t>
            </a:r>
            <a:r>
              <a:rPr lang="en-US" b="0" baseline="0" dirty="0"/>
              <a:t>For example: Although we intuitively believe that more choice is beneficial for happiness, there is some research suggesting that too much choice doesn’t increase happiness. Instead, it causes decision paralysis and </a:t>
            </a:r>
            <a:r>
              <a:rPr lang="en-US" b="0" i="1" baseline="0" dirty="0"/>
              <a:t>reduces </a:t>
            </a:r>
            <a:r>
              <a:rPr lang="en-US" b="0" i="0" baseline="0" dirty="0"/>
              <a:t>our well-being. This theory, known as the “paradox of choice” makes several predications about when choice is beneficial and when it is not. These are testable claims that contribute to the </a:t>
            </a:r>
            <a:r>
              <a:rPr lang="en-US" b="0" i="1" u="none" baseline="0" dirty="0"/>
              <a:t>fruitfulness </a:t>
            </a:r>
            <a:r>
              <a:rPr lang="en-US" b="0" i="0" u="none" baseline="0" dirty="0"/>
              <a:t>of the theory.</a:t>
            </a:r>
            <a:r>
              <a:rPr lang="en-US" b="0" i="0" baseline="0" dirty="0"/>
              <a:t> For example, it predicts that we experience a certain amount of satisfaction after a choice between two options. However, when there are 30 options, we might objectively make a better choice (compared to the 2 option choice), but we will experience less subjective satisfaction (e.g., “out of 30 options, I should have found the perfect one!”).</a:t>
            </a:r>
          </a:p>
          <a:p>
            <a:endParaRPr lang="en-US" b="0" i="0" baseline="0" dirty="0"/>
          </a:p>
          <a:p>
            <a:r>
              <a:rPr lang="en-US" b="0" i="0" baseline="0" dirty="0"/>
              <a:t>One of the famous studies contributing to the paradox of choice is one in which consumers were exposed to a “taste” station for gourmet jams. The array had either 6 or 30 jams to taste. The results indicated that people were more likely to taste with 30 jams, but more likely to buy with 6 jams. The conclusion was that quantity of choice influences behavior. </a:t>
            </a:r>
          </a:p>
          <a:p>
            <a:endParaRPr lang="en-US" b="1"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Optional Activity</a:t>
            </a:r>
            <a:r>
              <a:rPr lang="en-US" b="1" baseline="0" dirty="0"/>
              <a:t>: </a:t>
            </a:r>
            <a:r>
              <a:rPr lang="en-US" b="0" baseline="0" dirty="0"/>
              <a:t>For Kuhn’s 5 features, an optional activity could include breaking students into groups to develop/search for specific examples of these features (historically or in recent research debates). Individual groups could each be given a different feature and asked to report back to the class with their examples. Examples could be used/elaborated/critiqued to illustrate these concepts. </a:t>
            </a:r>
            <a:endParaRPr lang="en-US" b="1" baseline="0" dirty="0"/>
          </a:p>
          <a:p>
            <a:endParaRPr lang="en-US" dirty="0"/>
          </a:p>
          <a:p>
            <a:r>
              <a:rPr lang="en-US" b="1" dirty="0"/>
              <a:t>Note: </a:t>
            </a:r>
            <a:r>
              <a:rPr lang="en-US" b="0" dirty="0"/>
              <a:t>More</a:t>
            </a:r>
            <a:r>
              <a:rPr lang="en-US" b="0" baseline="0" dirty="0"/>
              <a:t> on the paradox of choice, and some of the ongoing controversy with that theory, can be found in a summary here: https://www.pbs.org/newshour/economy/is-the-famous-paradox-of-choic </a:t>
            </a:r>
            <a:endParaRPr lang="en-US" b="1" dirty="0"/>
          </a:p>
          <a:p>
            <a:endParaRPr lang="en-US" dirty="0"/>
          </a:p>
          <a:p>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11</a:t>
            </a:fld>
            <a:endParaRPr lang="en-US"/>
          </a:p>
        </p:txBody>
      </p:sp>
    </p:spTree>
    <p:extLst>
      <p:ext uri="{BB962C8B-B14F-4D97-AF65-F5344CB8AC3E}">
        <p14:creationId xmlns:p14="http://schemas.microsoft.com/office/powerpoint/2010/main" val="1294844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discusses falsifiability as a feature of a good scientific theory. Although falsifiability was not one of Kuhn’s key features, it is an essential aspect of science. Karl Popper is notable for this contribution to scientific thinking. </a:t>
            </a:r>
          </a:p>
          <a:p>
            <a:endParaRPr lang="en-US" b="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Explanation: </a:t>
            </a:r>
            <a:r>
              <a:rPr lang="en-US" b="0" dirty="0"/>
              <a:t>Falsifiable means that something</a:t>
            </a:r>
            <a:r>
              <a:rPr lang="en-US" b="0" baseline="0" dirty="0"/>
              <a:t> is able to be falsified; we are able to demonstrate it to be incorrect. Karl Popper popularized this idea as a key distinguisher between pseudoscience and real science. Pseudoscience, even when packaged nicely, couldn’t be demonstrated to be false. No matter what the outcome, the outcome could be explained in a way that was consistent with the pseudoscientific claim. </a:t>
            </a:r>
            <a:endParaRPr lang="en-US" b="1" dirty="0"/>
          </a:p>
          <a:p>
            <a:endParaRPr lang="en-US" b="1"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Note: </a:t>
            </a:r>
            <a:r>
              <a:rPr lang="en-US" b="0" dirty="0"/>
              <a:t>The</a:t>
            </a:r>
            <a:r>
              <a:rPr lang="en-US" b="0" baseline="0" dirty="0"/>
              <a:t> video linked in this slide (</a:t>
            </a:r>
            <a:r>
              <a:rPr lang="en-US" sz="1200" u="sng" kern="1200" dirty="0">
                <a:solidFill>
                  <a:schemeClr val="tx1"/>
                </a:solidFill>
                <a:effectLst/>
                <a:latin typeface="+mn-lt"/>
                <a:ea typeface="+mn-ea"/>
                <a:cs typeface="+mn-cs"/>
                <a:hlinkClick r:id="rId3"/>
              </a:rPr>
              <a:t>https://www.youtube.com/watch?v=wf-sGqBsWv4</a:t>
            </a:r>
            <a:r>
              <a:rPr lang="en-US" b="0" dirty="0"/>
              <a:t>) </a:t>
            </a:r>
            <a:r>
              <a:rPr lang="en-US" b="0"/>
              <a:t>is </a:t>
            </a:r>
            <a:r>
              <a:rPr lang="en-US" b="0" smtClean="0"/>
              <a:t>included in </a:t>
            </a:r>
            <a:r>
              <a:rPr lang="en-US" b="0" dirty="0"/>
              <a:t>the “outside resources” section of the module. It is 2 minutes and discusses</a:t>
            </a:r>
            <a:r>
              <a:rPr lang="en-US" b="0" baseline="0" dirty="0"/>
              <a:t> Popper’s views on falsification (searching for evidence that contradicts your beliefs/hypotheses). It applies his concept of falsification to Marxism. (Popper criticized Marxism and Freud’s psychoanalytic views quite a bit in his writing for the inability of these theories to be falsified.)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1" baseline="0" dirty="0"/>
              <a:t>Further Explanation: </a:t>
            </a:r>
            <a:r>
              <a:rPr lang="en-US" b="0" baseline="0" dirty="0"/>
              <a:t>In science, falsification refers to the ability for something to be demonstrated to be false. It also means that if we want to make a conclusion about something (e.g., the blue arrow/circle), we need to eliminate the other possible explanations (falsifying them). Popper’s idea was that if we eliminated all the things that weren’t true, we’d only be left with what is true. In psychology where there are multiple and interacting causes, when we can’t outright falsify something, we need to revise our theories to accommodate/explain the influence of it on the phenomenon at hand.</a:t>
            </a:r>
            <a:endParaRPr lang="en-US" b="1" baseline="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dirty="0"/>
          </a:p>
          <a:p>
            <a:r>
              <a:rPr lang="en-US" b="1" dirty="0"/>
              <a:t>Discussion Topic: </a:t>
            </a:r>
            <a:r>
              <a:rPr lang="en-US" b="0" dirty="0"/>
              <a:t>Why is</a:t>
            </a:r>
            <a:r>
              <a:rPr lang="en-US" b="0" baseline="0" dirty="0"/>
              <a:t> falsification necessary in science? What’s wrong with searching for confirmatory evidence (what can result when we do this)?</a:t>
            </a:r>
            <a:endParaRPr lang="en-US" b="1" dirty="0"/>
          </a:p>
          <a:p>
            <a:endParaRPr lang="en-US" b="1" dirty="0"/>
          </a:p>
          <a:p>
            <a:r>
              <a:rPr lang="en-US" b="1" dirty="0"/>
              <a:t>Further</a:t>
            </a:r>
            <a:r>
              <a:rPr lang="en-US" b="1" baseline="0" dirty="0"/>
              <a:t> Discussion Topic: </a:t>
            </a:r>
            <a:r>
              <a:rPr lang="en-US" b="0" baseline="0" dirty="0"/>
              <a:t>Given the discussion on features of good scientific theories, especially this principle of falsification, why isn’t astrology, and the horoscopes produced by it, considered scientific?</a:t>
            </a:r>
            <a:endParaRPr lang="en-US" b="1" baseline="0" dirty="0"/>
          </a:p>
          <a:p>
            <a:endParaRPr lang="en-US" b="1" baseline="0" dirty="0"/>
          </a:p>
        </p:txBody>
      </p:sp>
      <p:sp>
        <p:nvSpPr>
          <p:cNvPr id="4" name="Slide Number Placeholder 3"/>
          <p:cNvSpPr>
            <a:spLocks noGrp="1"/>
          </p:cNvSpPr>
          <p:nvPr>
            <p:ph type="sldNum" sz="quarter" idx="10"/>
          </p:nvPr>
        </p:nvSpPr>
        <p:spPr/>
        <p:txBody>
          <a:bodyPr/>
          <a:lstStyle/>
          <a:p>
            <a:fld id="{E166D2E6-47B8-2B49-9F64-05B7D6C0A9A1}" type="slidenum">
              <a:rPr lang="en-US" smtClean="0"/>
              <a:t>12</a:t>
            </a:fld>
            <a:endParaRPr lang="en-US"/>
          </a:p>
        </p:txBody>
      </p:sp>
    </p:spTree>
    <p:extLst>
      <p:ext uri="{BB962C8B-B14F-4D97-AF65-F5344CB8AC3E}">
        <p14:creationId xmlns:p14="http://schemas.microsoft.com/office/powerpoint/2010/main" val="2903850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Optional Activity: </a:t>
            </a:r>
            <a:r>
              <a:rPr lang="en-US" b="0" dirty="0"/>
              <a:t>Ask students</a:t>
            </a:r>
            <a:r>
              <a:rPr lang="en-US" b="0" baseline="0" dirty="0"/>
              <a:t> to discuss which of these statements are falsifiable, what kinds of evidence could be gathered to falsify it/how they could be modified to be made falsifiable. If time permits, ask them to develop a few hypotheses, phrased in a way in which they could be tested/falsified. Some are falsifiable, but would need to be made more specific in order to be tested. </a:t>
            </a:r>
          </a:p>
          <a:p>
            <a:endParaRPr lang="en-US" b="0" baseline="0" dirty="0"/>
          </a:p>
          <a:p>
            <a:r>
              <a:rPr lang="en-US" b="1" baseline="0" dirty="0"/>
              <a:t>Note: </a:t>
            </a:r>
            <a:r>
              <a:rPr lang="en-US" b="0" baseline="0" dirty="0"/>
              <a:t>The fourth statement is included as a discussion starter. This is relevant to discussions about the limits of science. Science can offer physical evidence about the physical world. So can science provide answers about immaterial concepts (e.g., minds)? This is an ongoing debate. At minimum, it’s accurate to say that science cannot prove, nor can it disprove, the existence of any non-material thing. That doesn’t mean, however, that science can’t contribute meaningfully to the conversation. This conversation is most appropriate for upper-division students as it introduces a host of complicated ideas around consciousness, science, philosophy, and religion (among others).</a:t>
            </a:r>
            <a:endParaRPr lang="en-US" b="1" dirty="0"/>
          </a:p>
        </p:txBody>
      </p:sp>
      <p:sp>
        <p:nvSpPr>
          <p:cNvPr id="4" name="Slide Number Placeholder 3"/>
          <p:cNvSpPr>
            <a:spLocks noGrp="1"/>
          </p:cNvSpPr>
          <p:nvPr>
            <p:ph type="sldNum" sz="quarter" idx="10"/>
          </p:nvPr>
        </p:nvSpPr>
        <p:spPr/>
        <p:txBody>
          <a:bodyPr/>
          <a:lstStyle/>
          <a:p>
            <a:fld id="{E166D2E6-47B8-2B49-9F64-05B7D6C0A9A1}" type="slidenum">
              <a:rPr lang="en-US" smtClean="0"/>
              <a:t>13</a:t>
            </a:fld>
            <a:endParaRPr lang="en-US"/>
          </a:p>
        </p:txBody>
      </p:sp>
    </p:spTree>
    <p:extLst>
      <p:ext uri="{BB962C8B-B14F-4D97-AF65-F5344CB8AC3E}">
        <p14:creationId xmlns:p14="http://schemas.microsoft.com/office/powerpoint/2010/main" val="2031910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purpose</a:t>
            </a:r>
            <a:r>
              <a:rPr lang="en-US" baseline="0" dirty="0"/>
              <a:t> of this slide is to provide an overview of the material that will be covered in the lecture.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r>
              <a:rPr lang="en-US" sz="1200" b="1" kern="1200" baseline="0" dirty="0">
                <a:solidFill>
                  <a:schemeClr val="tx1"/>
                </a:solidFill>
                <a:effectLst/>
                <a:latin typeface="+mn-lt"/>
                <a:ea typeface="+mn-ea"/>
                <a:cs typeface="+mn-cs"/>
              </a:rPr>
              <a:t>Technical Note: </a:t>
            </a:r>
            <a:r>
              <a:rPr lang="en-US" sz="1200" kern="1200" baseline="0" dirty="0">
                <a:solidFill>
                  <a:schemeClr val="tx1"/>
                </a:solidFill>
                <a:effectLst/>
                <a:latin typeface="+mn-lt"/>
                <a:ea typeface="+mn-ea"/>
                <a:cs typeface="+mn-cs"/>
              </a:rPr>
              <a:t>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sz="1200" b="1" kern="1200" baseline="0" dirty="0">
                <a:solidFill>
                  <a:schemeClr val="tx1"/>
                </a:solidFill>
                <a:effectLst/>
                <a:latin typeface="+mn-lt"/>
                <a:ea typeface="+mn-ea"/>
                <a:cs typeface="+mn-cs"/>
              </a:rPr>
              <a:t>(Click) </a:t>
            </a:r>
            <a:r>
              <a:rPr lang="en-US" sz="1200" kern="1200" baseline="0" dirty="0">
                <a:solidFill>
                  <a:schemeClr val="tx1"/>
                </a:solidFill>
                <a:effectLst/>
                <a:latin typeface="+mn-lt"/>
                <a:ea typeface="+mn-ea"/>
                <a:cs typeface="+mn-cs"/>
              </a:rPr>
              <a:t>– that corresponds to each animation.</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You will also find hyperlinks to outside videos at various places in the slides. These hyperlinks are embedded in text and indicated by color and in the notes section.</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b="1"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a:t>Explanation: </a:t>
            </a:r>
            <a:r>
              <a:rPr lang="en-US" b="0" baseline="0" dirty="0"/>
              <a:t>Now that we understand the elements of good scientific theories, features that also define qualities of good scientific </a:t>
            </a:r>
            <a:r>
              <a:rPr lang="en-US" b="0" i="1" baseline="0" dirty="0"/>
              <a:t>thinking, </a:t>
            </a:r>
            <a:r>
              <a:rPr lang="en-US" b="0" i="0" baseline="0" dirty="0"/>
              <a:t>let’s talk a bit about how to apply this kind of thinking to interpreting research results. Specifically, this discussion will focus on understanding falsification in the interpretation of scientific research.</a:t>
            </a:r>
            <a:endParaRPr lang="en-US" b="1" i="1" dirty="0"/>
          </a:p>
        </p:txBody>
      </p:sp>
      <p:sp>
        <p:nvSpPr>
          <p:cNvPr id="4" name="Slide Number Placeholder 3"/>
          <p:cNvSpPr>
            <a:spLocks noGrp="1"/>
          </p:cNvSpPr>
          <p:nvPr>
            <p:ph type="sldNum" sz="quarter" idx="10"/>
          </p:nvPr>
        </p:nvSpPr>
        <p:spPr/>
        <p:txBody>
          <a:bodyPr/>
          <a:lstStyle/>
          <a:p>
            <a:fld id="{E166D2E6-47B8-2B49-9F64-05B7D6C0A9A1}" type="slidenum">
              <a:rPr lang="en-US" smtClean="0"/>
              <a:t>14</a:t>
            </a:fld>
            <a:endParaRPr lang="en-US"/>
          </a:p>
        </p:txBody>
      </p:sp>
    </p:spTree>
    <p:extLst>
      <p:ext uri="{BB962C8B-B14F-4D97-AF65-F5344CB8AC3E}">
        <p14:creationId xmlns:p14="http://schemas.microsoft.com/office/powerpoint/2010/main" val="1333079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introduces</a:t>
            </a:r>
            <a:r>
              <a:rPr lang="en-US" b="0" baseline="0" dirty="0"/>
              <a:t> a research hypothesis, test, and ways of interpreting it. Instructors can easily swap this example for an example in their own research or an example they will explore in a future lecture.</a:t>
            </a:r>
            <a:endParaRPr lang="en-US" b="0" dirty="0"/>
          </a:p>
          <a:p>
            <a:endParaRPr lang="en-US" b="0" dirty="0"/>
          </a:p>
          <a:p>
            <a:r>
              <a:rPr lang="en-US" b="1" dirty="0"/>
              <a:t>Discussion Topic: </a:t>
            </a:r>
            <a:r>
              <a:rPr lang="en-US" b="0" dirty="0"/>
              <a:t>Consider</a:t>
            </a:r>
            <a:r>
              <a:rPr lang="en-US" b="0" baseline="0" dirty="0"/>
              <a:t> this research hypothesis. One of the first things we need to do is develop an operational definition for “productivity”. </a:t>
            </a:r>
          </a:p>
          <a:p>
            <a:endParaRPr lang="en-US" b="0" baseline="0" dirty="0"/>
          </a:p>
          <a:p>
            <a:r>
              <a:rPr lang="en-US" b="1" baseline="0" dirty="0"/>
              <a:t>Question for students: </a:t>
            </a:r>
            <a:r>
              <a:rPr lang="en-US" b="0" baseline="0" dirty="0"/>
              <a:t>Ask students different ways productivity might be operationalized. For example, does productivity mean that an individual types more words per minute? Takes less breaks? Processes more orders? Is more polite during phone conversations? Is more creative?</a:t>
            </a:r>
            <a:endParaRPr lang="en-US" b="1" dirty="0"/>
          </a:p>
          <a:p>
            <a:endParaRPr lang="en-US" b="1" dirty="0"/>
          </a:p>
          <a:p>
            <a:r>
              <a:rPr lang="en-US" b="0" dirty="0"/>
              <a:t>Let’s say that productivity is defined as “typing more words</a:t>
            </a:r>
            <a:r>
              <a:rPr lang="en-US" b="0" baseline="0" dirty="0"/>
              <a:t> per minute.”</a:t>
            </a:r>
          </a:p>
          <a:p>
            <a:endParaRPr lang="en-US" b="0" baseline="0" dirty="0"/>
          </a:p>
          <a:p>
            <a:r>
              <a:rPr lang="en-US" b="1" baseline="0" dirty="0"/>
              <a:t>Question for students: </a:t>
            </a:r>
            <a:r>
              <a:rPr lang="en-US" b="0" baseline="0" dirty="0"/>
              <a:t>How could this hypothesis be tested?</a:t>
            </a:r>
          </a:p>
          <a:p>
            <a:endParaRPr lang="en-US" b="0" dirty="0"/>
          </a:p>
          <a:p>
            <a:r>
              <a:rPr lang="en-US" b="1" dirty="0"/>
              <a:t>Explanation:</a:t>
            </a:r>
          </a:p>
          <a:p>
            <a:r>
              <a:rPr lang="en-US" b="1" dirty="0"/>
              <a:t>(Click): </a:t>
            </a:r>
            <a:r>
              <a:rPr lang="en-US" b="0" dirty="0"/>
              <a:t>(Entire</a:t>
            </a:r>
            <a:r>
              <a:rPr lang="en-US" b="0" baseline="0" dirty="0"/>
              <a:t> animation appears on click. Instructors may wish to stagger the animation to walk students through each step of this experimental process/design.)</a:t>
            </a:r>
          </a:p>
          <a:p>
            <a:endParaRPr lang="en-US" b="0" baseline="0" dirty="0"/>
          </a:p>
          <a:p>
            <a:r>
              <a:rPr lang="en-US" b="0" dirty="0"/>
              <a:t>This</a:t>
            </a:r>
            <a:r>
              <a:rPr lang="en-US" b="0" baseline="0" dirty="0"/>
              <a:t> is one way to test the hypothesis that standing desks increase productivity, as measured by typing speed. Now comes the interesting part: what do we do with the results? </a:t>
            </a:r>
          </a:p>
          <a:p>
            <a:endParaRPr lang="en-US" b="0" baseline="0" dirty="0"/>
          </a:p>
          <a:p>
            <a:r>
              <a:rPr lang="en-US" b="1" baseline="0" dirty="0"/>
              <a:t>Note: </a:t>
            </a:r>
            <a:r>
              <a:rPr lang="en-US" b="0" baseline="0" dirty="0"/>
              <a:t>Potential results and interpretations on next slide.</a:t>
            </a:r>
            <a:endParaRPr lang="en-US" b="1" dirty="0"/>
          </a:p>
          <a:p>
            <a:endParaRPr lang="en-US" b="1" dirty="0"/>
          </a:p>
          <a:p>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15</a:t>
            </a:fld>
            <a:endParaRPr lang="en-US"/>
          </a:p>
        </p:txBody>
      </p:sp>
    </p:spTree>
    <p:extLst>
      <p:ext uri="{BB962C8B-B14F-4D97-AF65-F5344CB8AC3E}">
        <p14:creationId xmlns:p14="http://schemas.microsoft.com/office/powerpoint/2010/main" val="4110124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discusses possible outcomes in the data and how we should/shouldn’t think about those</a:t>
            </a:r>
            <a:r>
              <a:rPr lang="en-US" b="0" baseline="0" dirty="0"/>
              <a:t> outcomes.</a:t>
            </a:r>
            <a:endParaRPr lang="en-US" b="0" dirty="0"/>
          </a:p>
          <a:p>
            <a:endParaRPr lang="en-US" b="0" dirty="0"/>
          </a:p>
          <a:p>
            <a:r>
              <a:rPr lang="en-US" b="1" dirty="0"/>
              <a:t>Explanation: </a:t>
            </a:r>
            <a:endParaRPr lang="en-US" b="0" dirty="0"/>
          </a:p>
          <a:p>
            <a:r>
              <a:rPr lang="en-US" b="1" baseline="0" dirty="0"/>
              <a:t>(Click): </a:t>
            </a:r>
            <a:r>
              <a:rPr lang="en-US" b="0" baseline="0" dirty="0"/>
              <a:t>The first option is that the typing speed is, on average, faster in the group at the standing desk compared to the group at the sitting desk.</a:t>
            </a:r>
          </a:p>
          <a:p>
            <a:endParaRPr lang="en-US" b="0" baseline="0" dirty="0"/>
          </a:p>
          <a:p>
            <a:r>
              <a:rPr lang="en-US" b="0" baseline="0" dirty="0"/>
              <a:t>Does this mean that the hypothesis has been proven? No! Why not? It turns out, there are a lot of questions we’d still need to ask.</a:t>
            </a:r>
          </a:p>
          <a:p>
            <a:endParaRPr lang="en-US" b="0" baseline="0" dirty="0"/>
          </a:p>
          <a:p>
            <a:r>
              <a:rPr lang="en-US" b="1" baseline="0" dirty="0"/>
              <a:t>(Click): </a:t>
            </a:r>
            <a:r>
              <a:rPr lang="en-US" b="0" i="0" baseline="0" dirty="0"/>
              <a:t>Let’s pretend that these are our results. The blue dots represent people who type faster standing than sitting. These results would support our hypothesis because, on average, people are doing better standing than sitting. </a:t>
            </a:r>
          </a:p>
          <a:p>
            <a:endParaRPr lang="en-US" b="0" i="0" baseline="0" dirty="0"/>
          </a:p>
          <a:p>
            <a:r>
              <a:rPr lang="en-US" b="0" i="0" baseline="0" dirty="0"/>
              <a:t>This doesn’t prove that standing will lead to faster typing times because it’s a sample of the total population. What if there were something weird about that sample, or something weird about the groups? Or maybe the chair that the sitting group was using was just really uncomfortable. These questions, and others, beg the question about how well our sample distribution, the pattern of results we found, match the population distribution.</a:t>
            </a:r>
          </a:p>
          <a:p>
            <a:endParaRPr lang="en-US" b="0" i="0" baseline="0" dirty="0"/>
          </a:p>
          <a:p>
            <a:r>
              <a:rPr lang="en-US" b="1" i="0" baseline="0" dirty="0"/>
              <a:t>(Click): </a:t>
            </a:r>
            <a:r>
              <a:rPr lang="en-US" b="0" i="0" baseline="0" dirty="0"/>
              <a:t>If you knew that </a:t>
            </a:r>
            <a:r>
              <a:rPr lang="en-US" b="0" i="1" baseline="0" dirty="0"/>
              <a:t>this </a:t>
            </a:r>
            <a:r>
              <a:rPr lang="en-US" b="0" i="0" baseline="0" dirty="0"/>
              <a:t>is what the population looked like, you might start to question the accuracy of the claim from the sample.</a:t>
            </a:r>
            <a:endParaRPr lang="en-US" b="1" baseline="0" dirty="0"/>
          </a:p>
          <a:p>
            <a:endParaRPr lang="en-US" b="0" baseline="0" dirty="0"/>
          </a:p>
          <a:p>
            <a:r>
              <a:rPr lang="en-US" b="0" baseline="0" dirty="0"/>
              <a:t>This is why it is so important for researchers to use samples that are </a:t>
            </a:r>
            <a:r>
              <a:rPr lang="en-US" b="1" baseline="0" dirty="0"/>
              <a:t>representative </a:t>
            </a:r>
            <a:r>
              <a:rPr lang="en-US" b="0" baseline="0" dirty="0"/>
              <a:t>of the population. Doing that will decrease the likelihood of a result like this: drawing a sample from the population that is somehow different from that population in meaningful ways.</a:t>
            </a:r>
          </a:p>
          <a:p>
            <a:endParaRPr lang="en-US" b="1" dirty="0"/>
          </a:p>
          <a:p>
            <a:r>
              <a:rPr lang="en-US" b="0" dirty="0"/>
              <a:t>So,</a:t>
            </a:r>
            <a:r>
              <a:rPr lang="en-US" b="0" baseline="0" dirty="0"/>
              <a:t> in this circumstance, we can celebrate our findings as support of our hypothesis, but we still can’t talk about proof because of the </a:t>
            </a:r>
            <a:r>
              <a:rPr lang="en-US" b="0" u="sng" baseline="0" dirty="0"/>
              <a:t>probabilistic </a:t>
            </a:r>
            <a:r>
              <a:rPr lang="en-US" b="0" u="none" baseline="0" dirty="0"/>
              <a:t>nature of how results/how the conclusion was reached.</a:t>
            </a:r>
          </a:p>
          <a:p>
            <a:endParaRPr lang="en-US" b="0" u="none" baseline="0" dirty="0"/>
          </a:p>
          <a:p>
            <a:r>
              <a:rPr lang="en-US" b="1" u="none" baseline="0" dirty="0"/>
              <a:t>Note: </a:t>
            </a:r>
            <a:r>
              <a:rPr lang="en-US" b="0" u="none" baseline="0" dirty="0"/>
              <a:t>P-values and probabilities will be taken up again in the next section of this PowerPoint.</a:t>
            </a:r>
            <a:endParaRPr lang="en-US" b="1" dirty="0"/>
          </a:p>
          <a:p>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16</a:t>
            </a:fld>
            <a:endParaRPr lang="en-US"/>
          </a:p>
        </p:txBody>
      </p:sp>
    </p:spTree>
    <p:extLst>
      <p:ext uri="{BB962C8B-B14F-4D97-AF65-F5344CB8AC3E}">
        <p14:creationId xmlns:p14="http://schemas.microsoft.com/office/powerpoint/2010/main" val="4060404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discusses possible outcomes in the data and how we should/shouldn’t think about those</a:t>
            </a:r>
            <a:r>
              <a:rPr lang="en-US" b="0" baseline="0" dirty="0"/>
              <a:t> outcomes.</a:t>
            </a:r>
            <a:endParaRPr lang="en-US" b="0" dirty="0"/>
          </a:p>
          <a:p>
            <a:endParaRPr lang="en-US" b="0" dirty="0"/>
          </a:p>
          <a:p>
            <a:r>
              <a:rPr lang="en-US" b="1" dirty="0"/>
              <a:t>Explanation: </a:t>
            </a:r>
            <a:r>
              <a:rPr lang="en-US" b="0" dirty="0"/>
              <a:t>(Each</a:t>
            </a:r>
            <a:r>
              <a:rPr lang="en-US" b="0" baseline="0" dirty="0"/>
              <a:t> option on click.)</a:t>
            </a:r>
          </a:p>
          <a:p>
            <a:r>
              <a:rPr lang="en-US" b="1" baseline="0" dirty="0"/>
              <a:t>(Click): </a:t>
            </a:r>
            <a:r>
              <a:rPr lang="en-US" b="0" baseline="0" dirty="0"/>
              <a:t>A second option is that the hypothesis was not supported. There are two possibilities for this.</a:t>
            </a:r>
          </a:p>
          <a:p>
            <a:endParaRPr lang="en-US" b="0" baseline="0" dirty="0"/>
          </a:p>
          <a:p>
            <a:r>
              <a:rPr lang="en-US" b="1" baseline="0" dirty="0"/>
              <a:t>(Click): </a:t>
            </a:r>
            <a:r>
              <a:rPr lang="en-US" b="0" baseline="0" dirty="0"/>
              <a:t>We could find that the group of participants who were seated typed, on average, faster than the group of individuals who were standing.</a:t>
            </a:r>
          </a:p>
          <a:p>
            <a:endParaRPr lang="en-US" b="0" baseline="0" dirty="0"/>
          </a:p>
          <a:p>
            <a:r>
              <a:rPr lang="en-US" b="1" baseline="0" dirty="0"/>
              <a:t>(Click): </a:t>
            </a:r>
            <a:r>
              <a:rPr lang="en-US" b="0" baseline="0" dirty="0"/>
              <a:t>Alternatively, we could find that neither group performed faster than the other. In this circumstance the hypothesis wasn’t supported because standing didn’t increase typing speed, but we don’t see a decline in performance, relative to the seated group. </a:t>
            </a:r>
            <a:endParaRPr lang="en-US" b="1" dirty="0"/>
          </a:p>
          <a:p>
            <a:endParaRPr lang="en-US" b="1" dirty="0"/>
          </a:p>
          <a:p>
            <a:r>
              <a:rPr lang="en-US" dirty="0"/>
              <a:t>In the same way that finding evidence </a:t>
            </a:r>
            <a:r>
              <a:rPr lang="en-US" i="1" dirty="0"/>
              <a:t>for </a:t>
            </a:r>
            <a:r>
              <a:rPr lang="en-US" i="0" dirty="0"/>
              <a:t>our hypothesis doesn’t prove that the hypothesis is true, finding evidence </a:t>
            </a:r>
            <a:r>
              <a:rPr lang="en-US" i="1" dirty="0"/>
              <a:t>against </a:t>
            </a:r>
            <a:r>
              <a:rPr lang="en-US" i="0" dirty="0"/>
              <a:t>our hypothesis doesn’t prove that our hypothesis is false.</a:t>
            </a:r>
            <a:r>
              <a:rPr lang="en-US" i="0" baseline="0" dirty="0"/>
              <a:t> The same questions we asked after the supportive evidence would be asked in this circumstance. These questions would also include questions about the theory: when there is a strong theoretical reason to suspect a hypothesis, we are more likely to question results that are inconsistent with that theory. In science this involves more research and data. With sufficient data that is inconsistent with a theory, the theory may eventually be rejected or amended. One study, however, is not enough to throw a theory out (given the possibilities presented by the probability inherent in scientific, inductive reasoning.)</a:t>
            </a:r>
            <a:endParaRPr lang="en-US" i="0" dirty="0"/>
          </a:p>
          <a:p>
            <a:endParaRPr lang="en-US" i="0" dirty="0"/>
          </a:p>
          <a:p>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17</a:t>
            </a:fld>
            <a:endParaRPr lang="en-US"/>
          </a:p>
        </p:txBody>
      </p:sp>
    </p:spTree>
    <p:extLst>
      <p:ext uri="{BB962C8B-B14F-4D97-AF65-F5344CB8AC3E}">
        <p14:creationId xmlns:p14="http://schemas.microsoft.com/office/powerpoint/2010/main" val="3946759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purpose</a:t>
            </a:r>
            <a:r>
              <a:rPr lang="en-US" baseline="0" dirty="0"/>
              <a:t> of this slide is to provide an overview of the material that will be covered in the lecture.</a:t>
            </a:r>
          </a:p>
          <a:p>
            <a:endParaRPr lang="en-US" sz="1200" b="1" kern="1200" baseline="0" dirty="0">
              <a:solidFill>
                <a:schemeClr val="tx1"/>
              </a:solidFill>
              <a:effectLst/>
              <a:latin typeface="+mn-lt"/>
              <a:ea typeface="+mn-ea"/>
              <a:cs typeface="+mn-cs"/>
            </a:endParaRPr>
          </a:p>
          <a:p>
            <a:r>
              <a:rPr lang="en-US" sz="1200" b="1" kern="1200" baseline="0" dirty="0">
                <a:solidFill>
                  <a:schemeClr val="tx1"/>
                </a:solidFill>
                <a:effectLst/>
                <a:latin typeface="+mn-lt"/>
                <a:ea typeface="+mn-ea"/>
                <a:cs typeface="+mn-cs"/>
              </a:rPr>
              <a:t>Technical Note: </a:t>
            </a:r>
            <a:r>
              <a:rPr lang="en-US" sz="1200" kern="1200" baseline="0" dirty="0">
                <a:solidFill>
                  <a:schemeClr val="tx1"/>
                </a:solidFill>
                <a:effectLst/>
                <a:latin typeface="+mn-lt"/>
                <a:ea typeface="+mn-ea"/>
                <a:cs typeface="+mn-cs"/>
              </a:rPr>
              <a:t>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sz="1200" b="1" kern="1200" baseline="0" dirty="0">
                <a:solidFill>
                  <a:schemeClr val="tx1"/>
                </a:solidFill>
                <a:effectLst/>
                <a:latin typeface="+mn-lt"/>
                <a:ea typeface="+mn-ea"/>
                <a:cs typeface="+mn-cs"/>
              </a:rPr>
              <a:t>(Click) </a:t>
            </a:r>
            <a:r>
              <a:rPr lang="en-US" sz="1200" kern="1200" baseline="0" dirty="0">
                <a:solidFill>
                  <a:schemeClr val="tx1"/>
                </a:solidFill>
                <a:effectLst/>
                <a:latin typeface="+mn-lt"/>
                <a:ea typeface="+mn-ea"/>
                <a:cs typeface="+mn-cs"/>
              </a:rPr>
              <a:t>– that corresponds to each animation.</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You will also find hyperlinks to outside videos at various places in the slides. These hyperlinks are embedded in text and indicated by color and in the notes section.</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a:t>Explanation: </a:t>
            </a:r>
            <a:r>
              <a:rPr lang="en-US" b="0" baseline="0" dirty="0"/>
              <a:t>So, the major take home of that example is that if we get evidence that supports or refutes our hypothesis, we can’t say that we’ve proven a hypothesis true or false. That begs the question: so why should we ever trust scientific claims if nothing is proven? </a:t>
            </a:r>
            <a:endParaRPr lang="en-US" b="1" dirty="0"/>
          </a:p>
        </p:txBody>
      </p:sp>
      <p:sp>
        <p:nvSpPr>
          <p:cNvPr id="4" name="Slide Number Placeholder 3"/>
          <p:cNvSpPr>
            <a:spLocks noGrp="1"/>
          </p:cNvSpPr>
          <p:nvPr>
            <p:ph type="sldNum" sz="quarter" idx="10"/>
          </p:nvPr>
        </p:nvSpPr>
        <p:spPr/>
        <p:txBody>
          <a:bodyPr/>
          <a:lstStyle/>
          <a:p>
            <a:fld id="{E166D2E6-47B8-2B49-9F64-05B7D6C0A9A1}" type="slidenum">
              <a:rPr lang="en-US" smtClean="0"/>
              <a:t>18</a:t>
            </a:fld>
            <a:endParaRPr lang="en-US"/>
          </a:p>
        </p:txBody>
      </p:sp>
    </p:spTree>
    <p:extLst>
      <p:ext uri="{BB962C8B-B14F-4D97-AF65-F5344CB8AC3E}">
        <p14:creationId xmlns:p14="http://schemas.microsoft.com/office/powerpoint/2010/main" val="3045678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Optional Activity: </a:t>
            </a:r>
            <a:r>
              <a:rPr lang="en-US" b="0" dirty="0"/>
              <a:t>Have</a:t>
            </a:r>
            <a:r>
              <a:rPr lang="en-US" b="0" baseline="0" dirty="0"/>
              <a:t> a group discussion about things they have heard have been “proven by science” or break students into small group and have them search the internet for “things science has proven”.</a:t>
            </a:r>
          </a:p>
          <a:p>
            <a:endParaRPr lang="en-US" b="0" baseline="0" dirty="0"/>
          </a:p>
          <a:p>
            <a:r>
              <a:rPr lang="en-US" b="0" baseline="0" dirty="0"/>
              <a:t>In this activity, one of the key things you will want to do is note the sources of these claims. Part of why “proof” is so common in our thinking about science is because most of us get our science from popular reports of science. This is great, but it also means that there will be some shortcuts. (And, in the same way that not all research is created equal, not all science journalists equally engage with the complexities and nuances of scientific research.)</a:t>
            </a:r>
          </a:p>
          <a:p>
            <a:endParaRPr lang="en-US" b="0" baseline="0" dirty="0"/>
          </a:p>
          <a:p>
            <a:r>
              <a:rPr lang="en-US" b="0" baseline="0" dirty="0"/>
              <a:t>The goal of this activity is not to create skepticism toward science, but to set the stage for the content to come, which focuses on why science is trustworthy, even in the absence of “proof” (as understood with deductive reasoning). </a:t>
            </a:r>
            <a:endParaRPr lang="en-US" b="1" dirty="0"/>
          </a:p>
        </p:txBody>
      </p:sp>
      <p:sp>
        <p:nvSpPr>
          <p:cNvPr id="4" name="Slide Number Placeholder 3"/>
          <p:cNvSpPr>
            <a:spLocks noGrp="1"/>
          </p:cNvSpPr>
          <p:nvPr>
            <p:ph type="sldNum" sz="quarter" idx="10"/>
          </p:nvPr>
        </p:nvSpPr>
        <p:spPr/>
        <p:txBody>
          <a:bodyPr/>
          <a:lstStyle/>
          <a:p>
            <a:fld id="{E166D2E6-47B8-2B49-9F64-05B7D6C0A9A1}" type="slidenum">
              <a:rPr lang="en-US" smtClean="0"/>
              <a:t>19</a:t>
            </a:fld>
            <a:endParaRPr lang="en-US"/>
          </a:p>
        </p:txBody>
      </p:sp>
    </p:spTree>
    <p:extLst>
      <p:ext uri="{BB962C8B-B14F-4D97-AF65-F5344CB8AC3E}">
        <p14:creationId xmlns:p14="http://schemas.microsoft.com/office/powerpoint/2010/main" val="3799322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this slide is</a:t>
            </a:r>
            <a:r>
              <a:rPr lang="en-US" baseline="0" dirty="0"/>
              <a:t> to provide students with an overview of the material that will be covered during the lecture.</a:t>
            </a:r>
          </a:p>
          <a:p>
            <a:endParaRPr lang="en-US" baseline="0" dirty="0"/>
          </a:p>
          <a:p>
            <a:r>
              <a:rPr lang="en-US" sz="1200" b="1" kern="1200" baseline="0" dirty="0">
                <a:solidFill>
                  <a:schemeClr val="tx1"/>
                </a:solidFill>
                <a:effectLst/>
                <a:latin typeface="+mn-lt"/>
                <a:ea typeface="+mn-ea"/>
                <a:cs typeface="+mn-cs"/>
              </a:rPr>
              <a:t>Technical Note: </a:t>
            </a:r>
            <a:r>
              <a:rPr lang="en-US" sz="1200" kern="1200" baseline="0" dirty="0">
                <a:solidFill>
                  <a:schemeClr val="tx1"/>
                </a:solidFill>
                <a:effectLst/>
                <a:latin typeface="+mn-lt"/>
                <a:ea typeface="+mn-ea"/>
                <a:cs typeface="+mn-cs"/>
              </a:rPr>
              <a:t>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sz="1200" b="1" kern="1200" baseline="0" dirty="0">
                <a:solidFill>
                  <a:schemeClr val="tx1"/>
                </a:solidFill>
                <a:effectLst/>
                <a:latin typeface="+mn-lt"/>
                <a:ea typeface="+mn-ea"/>
                <a:cs typeface="+mn-cs"/>
              </a:rPr>
              <a:t>(Click) </a:t>
            </a:r>
            <a:r>
              <a:rPr lang="en-US" sz="1200" kern="1200" baseline="0" dirty="0">
                <a:solidFill>
                  <a:schemeClr val="tx1"/>
                </a:solidFill>
                <a:effectLst/>
                <a:latin typeface="+mn-lt"/>
                <a:ea typeface="+mn-ea"/>
                <a:cs typeface="+mn-cs"/>
              </a:rPr>
              <a:t>– that corresponds to each animation.</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You will also find hyperlinks to outside videos at various places in the slides. These hyperlinks are embedded in text and indicated by color and in the notes section. </a:t>
            </a:r>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2</a:t>
            </a:fld>
            <a:endParaRPr lang="en-US"/>
          </a:p>
        </p:txBody>
      </p:sp>
    </p:spTree>
    <p:extLst>
      <p:ext uri="{BB962C8B-B14F-4D97-AF65-F5344CB8AC3E}">
        <p14:creationId xmlns:p14="http://schemas.microsoft.com/office/powerpoint/2010/main" val="973961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discusses why</a:t>
            </a:r>
            <a:r>
              <a:rPr lang="en-US" b="0" baseline="0" dirty="0"/>
              <a:t> it might be surprising to come to the conclusion that science doesn’t prove things. This slide also sets the discussion to follow that even without proof, science is trustworthy.</a:t>
            </a:r>
            <a:endParaRPr lang="en-US" b="0" dirty="0"/>
          </a:p>
          <a:p>
            <a:endParaRPr lang="en-US" b="0" dirty="0"/>
          </a:p>
          <a:p>
            <a:r>
              <a:rPr lang="en-US" b="1" dirty="0"/>
              <a:t>Discussion Topic: </a:t>
            </a:r>
            <a:r>
              <a:rPr lang="en-US" b="0" dirty="0"/>
              <a:t>Why do you think media reports of science talk about proof? Consider</a:t>
            </a:r>
            <a:r>
              <a:rPr lang="en-US" b="0" baseline="0" dirty="0"/>
              <a:t> the purpose of media/reporting versus the purpose of scientific reports. </a:t>
            </a:r>
            <a:endParaRPr lang="en-US" b="1" dirty="0"/>
          </a:p>
          <a:p>
            <a:endParaRPr lang="en-US" b="1" dirty="0"/>
          </a:p>
          <a:p>
            <a:r>
              <a:rPr lang="en-US" b="1" dirty="0"/>
              <a:t>Explanation: </a:t>
            </a:r>
            <a:r>
              <a:rPr lang="en-US" b="0" dirty="0"/>
              <a:t>Oftentimes,</a:t>
            </a:r>
            <a:r>
              <a:rPr lang="en-US" b="0" baseline="0" dirty="0"/>
              <a:t> media reports of science will describe scientific evidence as proof of some phenomenon or another. Now that you know that this kind of proof isn’t consistent with the probability of the scientific method, that there is always the possibility of error (when the evidence is or is not consistent with your hypothesis!), does this mean that we should treat scientific research and conclusions as no different than our own inductive reasoning, based on anecdote and personal beliefs? No! To understand why not, let’s look at a practice in psychology: null-hypothesis significance testing.</a:t>
            </a:r>
            <a:endParaRPr lang="en-US" b="1" dirty="0"/>
          </a:p>
          <a:p>
            <a:endParaRPr lang="en-US" b="1" dirty="0"/>
          </a:p>
          <a:p>
            <a:endParaRPr lang="en-US" dirty="0"/>
          </a:p>
          <a:p>
            <a:r>
              <a:rPr lang="en-US" dirty="0"/>
              <a:t>Slide image of a screenshot</a:t>
            </a:r>
            <a:r>
              <a:rPr lang="en-US" baseline="0" dirty="0"/>
              <a:t> I took of a google search for the terms “science has proven that” on 11/30/17</a:t>
            </a:r>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20</a:t>
            </a:fld>
            <a:endParaRPr lang="en-US"/>
          </a:p>
        </p:txBody>
      </p:sp>
    </p:spTree>
    <p:extLst>
      <p:ext uri="{BB962C8B-B14F-4D97-AF65-F5344CB8AC3E}">
        <p14:creationId xmlns:p14="http://schemas.microsoft.com/office/powerpoint/2010/main" val="743785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discusses null-hypothesis significance</a:t>
            </a:r>
            <a:r>
              <a:rPr lang="en-US" b="0" baseline="0" dirty="0"/>
              <a:t> testing. </a:t>
            </a:r>
            <a:endParaRPr lang="en-US" b="0" dirty="0"/>
          </a:p>
          <a:p>
            <a:endParaRPr lang="en-US" b="0" dirty="0"/>
          </a:p>
          <a:p>
            <a:r>
              <a:rPr lang="en-US" b="1" dirty="0"/>
              <a:t>Explanation: </a:t>
            </a:r>
            <a:r>
              <a:rPr lang="en-US" b="0" dirty="0"/>
              <a:t>In NHST, a researcher</a:t>
            </a:r>
            <a:r>
              <a:rPr lang="en-US" b="0" baseline="0" dirty="0"/>
              <a:t> is testing the alternative hypothesis, their hypothesis, against a null hypothesis, a hypothesis of no relationship. The default assumption of NHST is that there is NOT a relationship between variables. This default stance—one of skepticism—is a the core of thinking scientifically (e.g., falsifiability looks for evidence that contradicts, rather than confirms, beliefs). </a:t>
            </a:r>
            <a:endParaRPr lang="en-US" b="0" dirty="0"/>
          </a:p>
          <a:p>
            <a:endParaRPr lang="en-US" b="1" dirty="0"/>
          </a:p>
          <a:p>
            <a:r>
              <a:rPr lang="en-US" b="0" dirty="0"/>
              <a:t>NHST</a:t>
            </a:r>
            <a:r>
              <a:rPr lang="en-US" b="0" baseline="0" dirty="0"/>
              <a:t> assesses the probability that the collected data (the observations) would be the same if there were no relationship between the variables of the study. So, IS there a relationship between the use of standing desks and typing speed? The null hypothesis would say “no relationship”, the alternative hypothesis, the one the researchers are testing, would say, “yes, typing speed is different if you sit versus if you stand.”</a:t>
            </a:r>
          </a:p>
          <a:p>
            <a:endParaRPr lang="en-US" b="0" baseline="0" dirty="0"/>
          </a:p>
          <a:p>
            <a:r>
              <a:rPr lang="en-US" b="0" baseline="0" dirty="0"/>
              <a:t>These hypotheses are examined by comparing distributions of the data we collected to distributions of what the data would look like </a:t>
            </a:r>
            <a:r>
              <a:rPr lang="en-US" b="0" i="1" baseline="0" dirty="0"/>
              <a:t>if there was not a relationship. </a:t>
            </a:r>
            <a:r>
              <a:rPr lang="en-US" b="0" i="0" baseline="0" dirty="0"/>
              <a:t>When these distributions are sufficiently different, we reject the null hypothesis in favor of the alternative. In other words, we have support for the alternative in that context. (We haven’t “proven” or “accepted” the alternative, just provided evidence in favor of.)</a:t>
            </a:r>
            <a:endParaRPr lang="en-US" b="0" dirty="0"/>
          </a:p>
          <a:p>
            <a:endParaRPr lang="en-US" b="1" baseline="0" dirty="0"/>
          </a:p>
          <a:p>
            <a:r>
              <a:rPr lang="en-US" b="1" baseline="0" dirty="0"/>
              <a:t>(Table on Click): </a:t>
            </a:r>
            <a:r>
              <a:rPr lang="en-US" b="0" baseline="0" dirty="0"/>
              <a:t>In NHST we have to account for two things: what our data show and what is actually out there. We hope that our data match reality, but because we haven’t measured every single instance and there is always the possibility of things like measurement error, we can’t measure reality directly. We infer if based on our data. </a:t>
            </a:r>
          </a:p>
          <a:p>
            <a:endParaRPr lang="en-US" b="0" baseline="0" dirty="0"/>
          </a:p>
          <a:p>
            <a:r>
              <a:rPr lang="en-US" b="0" baseline="0" dirty="0"/>
              <a:t>So, there are a couple of possible outcomes, then. </a:t>
            </a:r>
          </a:p>
          <a:p>
            <a:endParaRPr lang="en-US" b="0" baseline="0" dirty="0"/>
          </a:p>
          <a:p>
            <a:r>
              <a:rPr lang="en-US" b="1" baseline="0" dirty="0"/>
              <a:t>(Circle on click): </a:t>
            </a:r>
            <a:r>
              <a:rPr lang="en-US" b="0" baseline="0" dirty="0"/>
              <a:t>First, we can have data that cause us to reject the null hypothesis in favor of the alternative, and this could accurately represent reality. In this circumstance, we have accurately detected the relationship between variables that is out there.</a:t>
            </a:r>
          </a:p>
          <a:p>
            <a:endParaRPr lang="en-US" b="1" baseline="0" dirty="0"/>
          </a:p>
          <a:p>
            <a:r>
              <a:rPr lang="en-US" b="1" baseline="0" dirty="0"/>
              <a:t>(Circle on click): </a:t>
            </a:r>
            <a:r>
              <a:rPr lang="en-US" b="0" baseline="0" dirty="0"/>
              <a:t>Alternatively, our data could cause us to fail to reject the null hypothesis. Our data suggest that there is no relationship between the variables. When this is true in the world, we have also accurately detected a non-relationship between variables. </a:t>
            </a:r>
          </a:p>
          <a:p>
            <a:endParaRPr lang="en-US" b="0" baseline="0" dirty="0"/>
          </a:p>
          <a:p>
            <a:r>
              <a:rPr lang="en-US" b="1" baseline="0" dirty="0"/>
              <a:t>(Circle on click): </a:t>
            </a:r>
            <a:r>
              <a:rPr lang="en-US" b="0" baseline="0" dirty="0"/>
              <a:t>Another possibility is that we find a relationship in our data when none actually exists. We call this a Type I error. A Type I error is established by the probability-value or threshold that a researcher establishes in their data analyses. So, they might set a p-value of .05. If they reject the null hypothesis with a p&lt;.05 statement, they are essentially saying that if this study were repeated 100 times, results this extreme would happen by chance alone less than 5 of the 100 times.</a:t>
            </a:r>
          </a:p>
          <a:p>
            <a:endParaRPr lang="en-US" b="0" baseline="0" dirty="0"/>
          </a:p>
          <a:p>
            <a:r>
              <a:rPr lang="en-US" b="0" baseline="0" dirty="0"/>
              <a:t>This gives us a metric of how confident we should feel when we reject the null hypothesis. When a researcher claims that daily exercise increases happiness, p&lt;.05, you have a sense of the likelihood that this finding is the result of one of some kind of error in the data. (Less than 5 out of 100.)</a:t>
            </a:r>
          </a:p>
          <a:p>
            <a:endParaRPr lang="en-US" b="0" baseline="0" dirty="0"/>
          </a:p>
          <a:p>
            <a:r>
              <a:rPr lang="en-US" b="1" baseline="0" dirty="0"/>
              <a:t>(Circle on click): </a:t>
            </a:r>
            <a:r>
              <a:rPr lang="en-US" b="0" baseline="0" dirty="0"/>
              <a:t>A final possibility is that your data show no relationship and you are unable to reject or falsify the null hypothesis. When there actually is a relationship between variables but your data don’t show this, that’s called a Type II error. </a:t>
            </a:r>
          </a:p>
          <a:p>
            <a:endParaRPr lang="en-US" b="0" baseline="0" dirty="0"/>
          </a:p>
          <a:p>
            <a:r>
              <a:rPr lang="en-US" b="0" baseline="0" dirty="0"/>
              <a:t>One reaction to learning about p-values and Type I errors is to say that we want the risk of a Type I error to be low, so let’s set the p-value at .00001. That’s fine, but it increases the likelihood that you’ll miss a real relationship in your data. </a:t>
            </a:r>
            <a:r>
              <a:rPr lang="en-US" b="1" i="1" baseline="0" dirty="0"/>
              <a:t>When you lower the p-value to decrease a Type I error, you increase the chances of a Type II error. </a:t>
            </a:r>
          </a:p>
          <a:p>
            <a:endParaRPr lang="en-US" b="0" baseline="0" dirty="0"/>
          </a:p>
          <a:p>
            <a:r>
              <a:rPr lang="en-US" b="1" baseline="0" dirty="0"/>
              <a:t>Further Explanation: </a:t>
            </a:r>
            <a:r>
              <a:rPr lang="en-US" b="0" baseline="0" dirty="0"/>
              <a:t>In a clinical trial of an over-the-counter medicine, Zicam, evidence indicated that the use of the medication sometimes caused a loss of smell. The company, however, did not report this because their data was not statistically significant. That is, their data indicated no relationship between the use of the medication and loss of smell. The US Supreme Court, however, deemed that failure to reject the null hypothesis could have been a Type II error. </a:t>
            </a:r>
          </a:p>
          <a:p>
            <a:endParaRPr lang="en-US" b="0" baseline="0" dirty="0"/>
          </a:p>
          <a:p>
            <a:r>
              <a:rPr lang="en-US" b="0" baseline="0" dirty="0"/>
              <a:t>Similar results have occurred in other research (e.g., medical research on </a:t>
            </a:r>
            <a:r>
              <a:rPr lang="en-US" b="0" baseline="0" dirty="0" err="1"/>
              <a:t>asprin</a:t>
            </a:r>
            <a:r>
              <a:rPr lang="en-US" b="0" baseline="0" dirty="0"/>
              <a:t>) where an effect might not reach the thresholds required to reject the null hypothesis, but that doesn’t mean the result is unimportant. </a:t>
            </a:r>
          </a:p>
          <a:p>
            <a:endParaRPr lang="en-US" b="0" baseline="0" dirty="0"/>
          </a:p>
          <a:p>
            <a:r>
              <a:rPr lang="en-US" b="1" baseline="0" dirty="0"/>
              <a:t>Note: </a:t>
            </a:r>
            <a:r>
              <a:rPr lang="en-US" b="0" baseline="0" dirty="0"/>
              <a:t>More on Zicam, significance, and importance: http://asq.org/quality-progress/2011/08/statistics-roundtable/not-significant-but-important.html</a:t>
            </a:r>
            <a:endParaRPr lang="en-US" b="1" baseline="0" dirty="0"/>
          </a:p>
          <a:p>
            <a:endParaRPr lang="en-US" b="1" baseline="0" dirty="0"/>
          </a:p>
          <a:p>
            <a:r>
              <a:rPr lang="en-US" b="1" baseline="0" dirty="0"/>
              <a:t>Note: </a:t>
            </a:r>
            <a:r>
              <a:rPr lang="en-US" b="0" baseline="0" dirty="0"/>
              <a:t>More advanced classes might benefit from a discussion of the limits and criticisms of this method, and a discussion of alternative ways of approaching data.</a:t>
            </a:r>
            <a:endParaRPr lang="en-US" b="1" dirty="0"/>
          </a:p>
          <a:p>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21</a:t>
            </a:fld>
            <a:endParaRPr lang="en-US"/>
          </a:p>
        </p:txBody>
      </p:sp>
    </p:spTree>
    <p:extLst>
      <p:ext uri="{BB962C8B-B14F-4D97-AF65-F5344CB8AC3E}">
        <p14:creationId xmlns:p14="http://schemas.microsoft.com/office/powerpoint/2010/main" val="3959381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provides a conclusion statement to the previous discussion about NHST.</a:t>
            </a:r>
          </a:p>
          <a:p>
            <a:endParaRPr lang="en-US" b="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Explanation: </a:t>
            </a:r>
            <a:r>
              <a:rPr lang="en-US" dirty="0"/>
              <a:t>It’s because</a:t>
            </a:r>
            <a:r>
              <a:rPr lang="en-US" baseline="0" dirty="0"/>
              <a:t> of the methodology of science, including tests like NHST which provide a standard of comparison and a specific language to gauge the confidence in a statement (p of .05 or .10?).</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Although science cannot prove its statements, it has methods built in to allow for the assessment of the likelihood of the outcomes. Pair this with the methods of science (large, representative samples, quality measurements, etc.), and we have a trustworthy, even if unproven, claim. </a:t>
            </a:r>
            <a:endParaRPr lang="en-US" b="1" dirty="0"/>
          </a:p>
          <a:p>
            <a:endParaRPr lang="en-US" b="1" dirty="0"/>
          </a:p>
          <a:p>
            <a:r>
              <a:rPr lang="en-US" b="1" baseline="0" dirty="0"/>
              <a:t>Further Explanation: </a:t>
            </a:r>
            <a:r>
              <a:rPr lang="en-US" b="0" baseline="0" dirty="0"/>
              <a:t>Sometimes individuals respond to the lack of proof in science with a kind of exasperation like, “if science can’t prove then it’s no different than my beliefs. All opinions, including scientific ones, must be equal.” The point of this discussion is that this is an incorrect statement. Some beliefs are </a:t>
            </a:r>
            <a:r>
              <a:rPr lang="en-US" b="0" i="1" baseline="0" dirty="0"/>
              <a:t>better </a:t>
            </a:r>
            <a:r>
              <a:rPr lang="en-US" b="0" i="0" baseline="0" dirty="0"/>
              <a:t>beliefs, having more evidence in support of them. </a:t>
            </a:r>
          </a:p>
          <a:p>
            <a:endParaRPr lang="en-US" b="0" i="0" baseline="0" dirty="0"/>
          </a:p>
          <a:p>
            <a:r>
              <a:rPr lang="en-US" b="0" i="0" baseline="0" dirty="0"/>
              <a:t>Imagine that you had $2 to play the lottery. In the US, one of the kinds of lotteries you can play is the “Powerball.” In a recent analysis of Powerball winning odds, players had a 1 in 175 million chance. This is such a small chance it’s hard for us to grasp just how small it is. Despite the incredible low odds, millions of people still buy tickets assuring themselves that “this is a good bet.” Let’s assess if the bet is actually a good bet. If the chances are 1 in 175 million, let’s get 175 million $1 bills. Turns out, this is enough bills to circle the entire United States: TWICE. So, your odds of winning the lottery would be the same as you picking the magic $1 bill on the correct loop of this very lengthy journey. </a:t>
            </a:r>
          </a:p>
          <a:p>
            <a:endParaRPr lang="en-US" b="0" i="0" baseline="0" dirty="0"/>
          </a:p>
          <a:p>
            <a:r>
              <a:rPr lang="en-US" b="0" i="0" baseline="0" dirty="0"/>
              <a:t>This is not to say that playing the lottery is wrong, just that the assumption that it’s a good use of $2 (e.g., a likely bet) is wrong. Some bets are better bets. Probability is the metric of this difference and science has this built in. </a:t>
            </a:r>
            <a:endParaRPr lang="en-US" b="1" baseline="0" dirty="0"/>
          </a:p>
          <a:p>
            <a:endParaRPr lang="en-US" b="1"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1" baseline="0" dirty="0"/>
              <a:t>Note: </a:t>
            </a:r>
            <a:r>
              <a:rPr lang="en-US" b="0" baseline="0" dirty="0"/>
              <a:t>Chances of winning the </a:t>
            </a:r>
            <a:r>
              <a:rPr lang="en-US" b="0" baseline="0" dirty="0" err="1"/>
              <a:t>powerball</a:t>
            </a:r>
            <a:r>
              <a:rPr lang="en-US" b="0" baseline="0" dirty="0"/>
              <a:t>: </a:t>
            </a:r>
            <a:r>
              <a:rPr lang="en-US" b="0" i="0" baseline="0" dirty="0"/>
              <a:t>https://www.huffingtonpost.com/ronald-l-wasserstein/chances-of-winning-powerball-lottery_b_3288129.html</a:t>
            </a:r>
          </a:p>
          <a:p>
            <a:r>
              <a:rPr lang="en-US" b="1" dirty="0"/>
              <a:t> </a:t>
            </a:r>
          </a:p>
          <a:p>
            <a:endParaRPr lang="en-US" dirty="0"/>
          </a:p>
          <a:p>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22</a:t>
            </a:fld>
            <a:endParaRPr lang="en-US"/>
          </a:p>
        </p:txBody>
      </p:sp>
    </p:spTree>
    <p:extLst>
      <p:ext uri="{BB962C8B-B14F-4D97-AF65-F5344CB8AC3E}">
        <p14:creationId xmlns:p14="http://schemas.microsoft.com/office/powerpoint/2010/main" val="270264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purpose</a:t>
            </a:r>
            <a:r>
              <a:rPr lang="en-US" baseline="0" dirty="0"/>
              <a:t> of this slide is to provide an overview of the material that will be covered in the lecture.</a:t>
            </a:r>
          </a:p>
          <a:p>
            <a:endParaRPr lang="en-US" sz="1200" b="1" kern="1200" baseline="0" dirty="0">
              <a:solidFill>
                <a:schemeClr val="tx1"/>
              </a:solidFill>
              <a:effectLst/>
              <a:latin typeface="+mn-lt"/>
              <a:ea typeface="+mn-ea"/>
              <a:cs typeface="+mn-cs"/>
            </a:endParaRPr>
          </a:p>
          <a:p>
            <a:r>
              <a:rPr lang="en-US" sz="1200" b="1" kern="1200" baseline="0" dirty="0">
                <a:solidFill>
                  <a:schemeClr val="tx1"/>
                </a:solidFill>
                <a:effectLst/>
                <a:latin typeface="+mn-lt"/>
                <a:ea typeface="+mn-ea"/>
                <a:cs typeface="+mn-cs"/>
              </a:rPr>
              <a:t>Technical Note: </a:t>
            </a:r>
            <a:r>
              <a:rPr lang="en-US" sz="1200" kern="1200" baseline="0" dirty="0">
                <a:solidFill>
                  <a:schemeClr val="tx1"/>
                </a:solidFill>
                <a:effectLst/>
                <a:latin typeface="+mn-lt"/>
                <a:ea typeface="+mn-ea"/>
                <a:cs typeface="+mn-cs"/>
              </a:rPr>
              <a:t>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sz="1200" b="1" kern="1200" baseline="0" dirty="0">
                <a:solidFill>
                  <a:schemeClr val="tx1"/>
                </a:solidFill>
                <a:effectLst/>
                <a:latin typeface="+mn-lt"/>
                <a:ea typeface="+mn-ea"/>
                <a:cs typeface="+mn-cs"/>
              </a:rPr>
              <a:t>(Click) </a:t>
            </a:r>
            <a:r>
              <a:rPr lang="en-US" sz="1200" kern="1200" baseline="0" dirty="0">
                <a:solidFill>
                  <a:schemeClr val="tx1"/>
                </a:solidFill>
                <a:effectLst/>
                <a:latin typeface="+mn-lt"/>
                <a:ea typeface="+mn-ea"/>
                <a:cs typeface="+mn-cs"/>
              </a:rPr>
              <a:t>– that corresponds to each animation.</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You will also find hyperlinks to outside videos at various places in the slides. These hyperlinks are embedded in text and indicated by color and in the notes section.</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r>
              <a:rPr lang="en-US" b="1" dirty="0"/>
              <a:t>Explanation: </a:t>
            </a:r>
            <a:r>
              <a:rPr lang="en-US" b="0" dirty="0"/>
              <a:t>So, the conclusion so far is that (1) science cannot prove its findings</a:t>
            </a:r>
            <a:r>
              <a:rPr lang="en-US" b="0" baseline="0" dirty="0"/>
              <a:t> but (2) it is trustworthy because of how it makes its claims. This trust in science is strengthened when we think about the qualities of good scientific theories and thinking. </a:t>
            </a:r>
          </a:p>
          <a:p>
            <a:endParaRPr lang="en-US" b="0" baseline="0" dirty="0"/>
          </a:p>
          <a:p>
            <a:r>
              <a:rPr lang="en-US" b="0" baseline="0" dirty="0"/>
              <a:t>What a scientific theory does, a theory that is accurate, consistent, sufficient in scope and simplicity, is fruitful and able to be falsified, this theory provides a trustworthy framework for thinking about particular phenomena. Of course, theories can (and are) changed with evidence, but that is part of their strength. Individual studies don’t dictate the theory, but theories move in response to extensive bodies of research. So, individual studies take probability into account and theories look across many, many studies. </a:t>
            </a:r>
            <a:endParaRPr lang="en-US" b="1" dirty="0"/>
          </a:p>
          <a:p>
            <a:endParaRPr lang="en-US" b="1"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1" baseline="0" dirty="0"/>
              <a:t>Note: </a:t>
            </a:r>
            <a:r>
              <a:rPr lang="en-US" b="0" baseline="0" dirty="0"/>
              <a:t>The TED talk by Naomi </a:t>
            </a:r>
            <a:r>
              <a:rPr lang="en-US" b="0" baseline="0" dirty="0" err="1"/>
              <a:t>Oreskes</a:t>
            </a:r>
            <a:r>
              <a:rPr lang="en-US" b="0" baseline="0" dirty="0"/>
              <a:t>, a historian of science, available in the “outside resources” section of the module deals with this issue. Science is a form of authority (e.g., individual scientists have a limited scope of scientific expertise), but that it is different from traditional methods of authority in that is a collective, democratic authority based on evidence and increasing alignment with reality. In many ways, her talk demonstrates the idea in the paragraph above.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23</a:t>
            </a:fld>
            <a:endParaRPr lang="en-US"/>
          </a:p>
        </p:txBody>
      </p:sp>
    </p:spTree>
    <p:extLst>
      <p:ext uri="{BB962C8B-B14F-4D97-AF65-F5344CB8AC3E}">
        <p14:creationId xmlns:p14="http://schemas.microsoft.com/office/powerpoint/2010/main" val="630769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discusses the</a:t>
            </a:r>
            <a:r>
              <a:rPr lang="en-US" b="0" baseline="0" dirty="0"/>
              <a:t> issue of objectivity in science. </a:t>
            </a:r>
            <a:endParaRPr lang="en-US" b="0" dirty="0"/>
          </a:p>
          <a:p>
            <a:endParaRPr lang="en-US" b="0" dirty="0"/>
          </a:p>
          <a:p>
            <a:r>
              <a:rPr lang="en-US" b="1" dirty="0"/>
              <a:t>Explanation:</a:t>
            </a:r>
            <a:r>
              <a:rPr lang="en-US" b="1" baseline="0" dirty="0"/>
              <a:t> </a:t>
            </a:r>
            <a:r>
              <a:rPr lang="en-US" b="0" baseline="0" dirty="0"/>
              <a:t>If we follow the implications of this discussion a bit further, we will see that the image of a scientist as an objective, unbiased observer to the natural world is not accurate. There are too many choices made by the scientist themselves throughout the scientific process that will impact research results. </a:t>
            </a:r>
          </a:p>
          <a:p>
            <a:endParaRPr lang="en-US" b="0" baseline="0" dirty="0"/>
          </a:p>
          <a:p>
            <a:r>
              <a:rPr lang="en-US" b="1" baseline="0" dirty="0"/>
              <a:t>Discussion: </a:t>
            </a:r>
            <a:r>
              <a:rPr lang="en-US" b="0" baseline="0" dirty="0"/>
              <a:t>What are some of the decisions that a scientist makes? Think about this in the context of psychology.</a:t>
            </a:r>
          </a:p>
          <a:p>
            <a:endParaRPr lang="en-US" b="0" baseline="0" dirty="0"/>
          </a:p>
          <a:p>
            <a:r>
              <a:rPr lang="en-US" b="1" baseline="0" dirty="0"/>
              <a:t>Example responses: </a:t>
            </a:r>
            <a:r>
              <a:rPr lang="en-US" b="0" baseline="0" dirty="0"/>
              <a:t>what questions to study, how to measure the variables, who to recruit in a sample, time/frequency/duration of testing, p-value level, etc.</a:t>
            </a:r>
          </a:p>
          <a:p>
            <a:endParaRPr lang="en-US" b="0" baseline="0" dirty="0"/>
          </a:p>
          <a:p>
            <a:r>
              <a:rPr lang="en-US" b="1" baseline="0" dirty="0"/>
              <a:t>Further explanation: </a:t>
            </a:r>
            <a:r>
              <a:rPr lang="en-US" b="0" baseline="0" dirty="0"/>
              <a:t>It’s okay that scientists aren’t completely objective in their work, but it is important to understand this, especially as we think about the value of one study compared to the value of a program of research and the scientific theory that pulls that research together. </a:t>
            </a:r>
          </a:p>
          <a:p>
            <a:endParaRPr lang="en-US" b="0" baseline="0" dirty="0"/>
          </a:p>
          <a:p>
            <a:r>
              <a:rPr lang="en-US" b="0" baseline="0" dirty="0"/>
              <a:t>That scientists are not objective has been referred to as the “fact-value distinction.” </a:t>
            </a:r>
            <a:r>
              <a:rPr lang="en-US" b="0" u="sng" baseline="0" dirty="0"/>
              <a:t>Facts </a:t>
            </a:r>
            <a:r>
              <a:rPr lang="en-US" b="0" u="none" baseline="0" dirty="0"/>
              <a:t>are statements about the world and </a:t>
            </a:r>
            <a:r>
              <a:rPr lang="en-US" b="0" u="sng" baseline="0" dirty="0"/>
              <a:t>values</a:t>
            </a:r>
            <a:r>
              <a:rPr lang="en-US" b="0" u="none" baseline="0" dirty="0"/>
              <a:t> are our beliefs about the way the world ought to be. Our values will inform the kinds of questions that we ask and how we ask them, which will in turn influence our results for any single study. The take home point? Rather than being cold and dispassionate observers, scientists are active in the process of gathering information about the world and interpreting that information to make sense of it (especially in the social sciences). </a:t>
            </a:r>
          </a:p>
          <a:p>
            <a:endParaRPr lang="en-US" b="0" u="none" baseline="0" dirty="0"/>
          </a:p>
          <a:p>
            <a:r>
              <a:rPr lang="en-US" b="0" u="none" baseline="0" dirty="0"/>
              <a:t>As a result, science works best when people with diverse values and backgrounds work collectively to understand complex natural phenomena. </a:t>
            </a:r>
          </a:p>
          <a:p>
            <a:endParaRPr lang="en-US" b="0" u="none" baseline="0" dirty="0"/>
          </a:p>
          <a:p>
            <a:endParaRPr lang="en-US" b="1" baseline="0" dirty="0"/>
          </a:p>
        </p:txBody>
      </p:sp>
      <p:sp>
        <p:nvSpPr>
          <p:cNvPr id="4" name="Slide Number Placeholder 3"/>
          <p:cNvSpPr>
            <a:spLocks noGrp="1"/>
          </p:cNvSpPr>
          <p:nvPr>
            <p:ph type="sldNum" sz="quarter" idx="10"/>
          </p:nvPr>
        </p:nvSpPr>
        <p:spPr/>
        <p:txBody>
          <a:bodyPr/>
          <a:lstStyle/>
          <a:p>
            <a:fld id="{E166D2E6-47B8-2B49-9F64-05B7D6C0A9A1}" type="slidenum">
              <a:rPr lang="en-US" smtClean="0"/>
              <a:t>24</a:t>
            </a:fld>
            <a:endParaRPr lang="en-US"/>
          </a:p>
        </p:txBody>
      </p:sp>
    </p:spTree>
    <p:extLst>
      <p:ext uri="{BB962C8B-B14F-4D97-AF65-F5344CB8AC3E}">
        <p14:creationId xmlns:p14="http://schemas.microsoft.com/office/powerpoint/2010/main" val="3697617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discusses the concept of levels of analysis.</a:t>
            </a:r>
          </a:p>
          <a:p>
            <a:endParaRPr lang="en-US" b="1" dirty="0"/>
          </a:p>
          <a:p>
            <a:r>
              <a:rPr lang="en-US" b="1" dirty="0"/>
              <a:t>Explanation: </a:t>
            </a:r>
            <a:r>
              <a:rPr lang="en-US" b="0" dirty="0"/>
              <a:t>One of the</a:t>
            </a:r>
            <a:r>
              <a:rPr lang="en-US" b="0" baseline="0" dirty="0"/>
              <a:t> ways that diversity improves the scientific process is by thinking about levels of analysis. Levels of analysis is the idea that the same phenomenon can be explained in multiple ways. For example, consider hunger. What causes hunger? There are multiple ways to answer this question, and a full understanding of hunger will involve thinking about all of these explanations.</a:t>
            </a:r>
          </a:p>
          <a:p>
            <a:endParaRPr lang="en-US" b="0" baseline="0" dirty="0"/>
          </a:p>
          <a:p>
            <a:r>
              <a:rPr lang="en-US" b="1" baseline="0" dirty="0"/>
              <a:t>Further Explanation: </a:t>
            </a:r>
            <a:r>
              <a:rPr lang="en-US" b="0" baseline="0" dirty="0"/>
              <a:t>For example, biological explanations for hunger might focus on the different roles of leptin (a hormone that is associated with hunger) and ghrelin (a hormone associated with satiety). A cognitive explanation might focus on thought processes (e.g., the role of stress in hunger/eating or food preferences). Behavioral explanations might focus on conditioning (e.g., the clock hitting noon as a signal for lunch) or associations learned in advertising or one’s socialization history. Social/cultural explanations might focus on the role of societal expectations/body image (e.g., hunger suppression in cultures with a thin ideal) or cultural expectations for celebrations.</a:t>
            </a:r>
          </a:p>
          <a:p>
            <a:endParaRPr lang="en-US" b="0" baseline="0" dirty="0"/>
          </a:p>
          <a:p>
            <a:r>
              <a:rPr lang="en-US" b="0" baseline="0" dirty="0"/>
              <a:t>Levels of analysis suggests that one of these answers is not more correct but that all are important in a complete understanding of the experience of hunger. </a:t>
            </a:r>
          </a:p>
          <a:p>
            <a:endParaRPr lang="en-US" b="0" baseline="0" dirty="0"/>
          </a:p>
          <a:p>
            <a:r>
              <a:rPr lang="en-US" b="1" baseline="0" dirty="0"/>
              <a:t>Further Discussion: </a:t>
            </a:r>
            <a:r>
              <a:rPr lang="en-US" b="0" baseline="0" dirty="0"/>
              <a:t>Some scientists endorse reductionist explanations for phenomena (e.g., hunger is purely biological; all of the higher level experiences are ultimately fully understood by breaking them down to their biological parts). This is an ongoing debate; advanced classes may enjoy engaging in this discussion. The short article by M. </a:t>
            </a:r>
            <a:r>
              <a:rPr lang="en-US" b="0" baseline="0" dirty="0" err="1"/>
              <a:t>Gazzaniga</a:t>
            </a:r>
            <a:r>
              <a:rPr lang="en-US" b="0" baseline="0" dirty="0"/>
              <a:t> in the outside resources section of the module or this article by D. </a:t>
            </a:r>
            <a:r>
              <a:rPr lang="en-US" b="0" baseline="0" dirty="0" err="1"/>
              <a:t>Amodio</a:t>
            </a:r>
            <a:r>
              <a:rPr lang="en-US" b="0" baseline="0" dirty="0"/>
              <a:t> (2010) on how neuroscience and social psychology can </a:t>
            </a:r>
            <a:r>
              <a:rPr lang="en-US" b="0" i="1" baseline="0" dirty="0"/>
              <a:t>together </a:t>
            </a:r>
            <a:r>
              <a:rPr lang="en-US" b="0" i="0" baseline="0" dirty="0"/>
              <a:t>contribute to a better understanding of complex phenomena may be useful to think about the independent, but complimentary role of different levels (and ways) of explaining. </a:t>
            </a:r>
            <a:r>
              <a:rPr lang="en-US" b="0" i="0" baseline="0" dirty="0" err="1"/>
              <a:t>Amodio</a:t>
            </a:r>
            <a:r>
              <a:rPr lang="en-US" b="0" i="0" baseline="0" dirty="0"/>
              <a:t> article: http://www.psych.nyu.edu/amodiolab/Publications_files/Amodio_2010_SocialCognition.pdf</a:t>
            </a:r>
          </a:p>
          <a:p>
            <a:endParaRPr lang="en-US" b="0" i="0" baseline="0" dirty="0"/>
          </a:p>
          <a:p>
            <a:r>
              <a:rPr lang="en-US" b="0" i="0" baseline="0" dirty="0"/>
              <a:t>This can also be used to structure a discussion about the domain of science (what it can say and what it can’t), as related to the fact-value distinction. </a:t>
            </a:r>
          </a:p>
          <a:p>
            <a:endParaRPr lang="en-US" b="0" i="0" baseline="0" dirty="0"/>
          </a:p>
          <a:p>
            <a:r>
              <a:rPr lang="en-US" b="0" i="0" baseline="0" dirty="0"/>
              <a:t>Some interesting points for discussion: Science measures physical things, but does it tell us if that is all there is? (See “mind” question in slide 13.) Science can measure what people think is moral behavior, but can it tell us what is moral? Scientists actively argue about these questions, making them ongoing questions/dialogue.</a:t>
            </a:r>
          </a:p>
          <a:p>
            <a:endParaRPr lang="en-US" b="1" baseline="0" dirty="0"/>
          </a:p>
          <a:p>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25</a:t>
            </a:fld>
            <a:endParaRPr lang="en-US"/>
          </a:p>
        </p:txBody>
      </p:sp>
    </p:spTree>
    <p:extLst>
      <p:ext uri="{BB962C8B-B14F-4D97-AF65-F5344CB8AC3E}">
        <p14:creationId xmlns:p14="http://schemas.microsoft.com/office/powerpoint/2010/main" val="4192674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purpose</a:t>
            </a:r>
            <a:r>
              <a:rPr lang="en-US" baseline="0" dirty="0"/>
              <a:t> of this slide is to provide an overview of the material that will be covered in the lecture.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r>
              <a:rPr lang="en-US" sz="1200" b="1" kern="1200" baseline="0" dirty="0">
                <a:solidFill>
                  <a:schemeClr val="tx1"/>
                </a:solidFill>
                <a:effectLst/>
                <a:latin typeface="+mn-lt"/>
                <a:ea typeface="+mn-ea"/>
                <a:cs typeface="+mn-cs"/>
              </a:rPr>
              <a:t>Technical Note: </a:t>
            </a:r>
            <a:r>
              <a:rPr lang="en-US" sz="1200" kern="1200" baseline="0" dirty="0">
                <a:solidFill>
                  <a:schemeClr val="tx1"/>
                </a:solidFill>
                <a:effectLst/>
                <a:latin typeface="+mn-lt"/>
                <a:ea typeface="+mn-ea"/>
                <a:cs typeface="+mn-cs"/>
              </a:rPr>
              <a:t>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sz="1200" b="1" kern="1200" baseline="0" dirty="0">
                <a:solidFill>
                  <a:schemeClr val="tx1"/>
                </a:solidFill>
                <a:effectLst/>
                <a:latin typeface="+mn-lt"/>
                <a:ea typeface="+mn-ea"/>
                <a:cs typeface="+mn-cs"/>
              </a:rPr>
              <a:t>(Click) </a:t>
            </a:r>
            <a:r>
              <a:rPr lang="en-US" sz="1200" kern="1200" baseline="0" dirty="0">
                <a:solidFill>
                  <a:schemeClr val="tx1"/>
                </a:solidFill>
                <a:effectLst/>
                <a:latin typeface="+mn-lt"/>
                <a:ea typeface="+mn-ea"/>
                <a:cs typeface="+mn-cs"/>
              </a:rPr>
              <a:t>– that corresponds to each animation.</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You will also find hyperlinks to outside videos at various places in the slides. These hyperlinks are embedded in text and indicated by color and in the notes section.</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26</a:t>
            </a:fld>
            <a:endParaRPr lang="en-US"/>
          </a:p>
        </p:txBody>
      </p:sp>
    </p:spTree>
    <p:extLst>
      <p:ext uri="{BB962C8B-B14F-4D97-AF65-F5344CB8AC3E}">
        <p14:creationId xmlns:p14="http://schemas.microsoft.com/office/powerpoint/2010/main" val="41241633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Explanation: What</a:t>
            </a:r>
            <a:r>
              <a:rPr lang="en-US" b="0" baseline="0" dirty="0"/>
              <a:t> can we conclude then? There are many ways of knowing. We can rely on common sense, personal experience, faith, and/or science. (Probably some combination of all of these!) In their own ways, each is important, but they are not necessarily equal; this is the primary conclusion of this module: even though beliefs from different sources might all be “unproven” this doesn’t make them equal. Learning to differentiate the trustworthiness of different claims, including scientific claims, is key in our process of becoming competent and contributing members of societies. (Note even in that, a value statement, that truth matters. See the TED talk by Michael Patrick Lynch in the Outside Resources for more on that.)</a:t>
            </a:r>
            <a:endParaRPr lang="en-US" b="0" dirty="0"/>
          </a:p>
          <a:p>
            <a:endParaRPr lang="en-US" b="1" dirty="0"/>
          </a:p>
          <a:p>
            <a:endParaRPr lang="en-US" b="0" dirty="0"/>
          </a:p>
          <a:p>
            <a:r>
              <a:rPr lang="en-US" b="1" dirty="0"/>
              <a:t>Optional Activity: </a:t>
            </a:r>
            <a:r>
              <a:rPr lang="en-US" b="0" dirty="0"/>
              <a:t>Divide the students into groups and have</a:t>
            </a:r>
            <a:r>
              <a:rPr lang="en-US" b="0" baseline="0" dirty="0"/>
              <a:t> them read a research study. Ask them to comment on the various elements of the article, as discussed in this module:</a:t>
            </a:r>
          </a:p>
          <a:p>
            <a:pPr marL="171450" indent="-171450">
              <a:buFont typeface="Arial" panose="020B0604020202020204" pitchFamily="34" charset="0"/>
              <a:buChar char="•"/>
            </a:pPr>
            <a:r>
              <a:rPr lang="en-US" b="0" baseline="0" dirty="0"/>
              <a:t>What is the theory/hypothesis being tested?</a:t>
            </a:r>
          </a:p>
          <a:p>
            <a:pPr marL="171450" indent="-171450">
              <a:buFont typeface="Arial" panose="020B0604020202020204" pitchFamily="34" charset="0"/>
              <a:buChar char="•"/>
            </a:pPr>
            <a:r>
              <a:rPr lang="en-US" b="0" baseline="0" dirty="0"/>
              <a:t>How are they testing it? (Can the measurement be trusted? Who is the sample?)</a:t>
            </a:r>
          </a:p>
          <a:p>
            <a:pPr marL="171450" indent="-171450">
              <a:buFont typeface="Arial" panose="020B0604020202020204" pitchFamily="34" charset="0"/>
              <a:buChar char="•"/>
            </a:pPr>
            <a:r>
              <a:rPr lang="en-US" b="0" baseline="0" dirty="0"/>
              <a:t>If possible, ask them to identify a p-value statement and describe what it means. Given that the module is conceptual, they may not have the skills to do this (which requires reading and understanding a results section).</a:t>
            </a:r>
          </a:p>
          <a:p>
            <a:pPr marL="171450" indent="-171450">
              <a:buFont typeface="Arial" panose="020B0604020202020204" pitchFamily="34" charset="0"/>
              <a:buChar char="•"/>
            </a:pPr>
            <a:r>
              <a:rPr lang="en-US" b="0" baseline="0" dirty="0"/>
              <a:t>What conclusions are offered by the researchers, based on this research?</a:t>
            </a:r>
          </a:p>
          <a:p>
            <a:pPr marL="171450" indent="-171450">
              <a:buFont typeface="Arial" panose="020B0604020202020204" pitchFamily="34" charset="0"/>
              <a:buChar char="•"/>
            </a:pPr>
            <a:r>
              <a:rPr lang="en-US" b="0" baseline="0" dirty="0"/>
              <a:t>Identify the potential influence of researcher values in the article.</a:t>
            </a:r>
          </a:p>
          <a:p>
            <a:pPr marL="171450" indent="-171450">
              <a:buFont typeface="Arial" panose="020B0604020202020204" pitchFamily="34" charset="0"/>
              <a:buChar char="•"/>
            </a:pPr>
            <a:r>
              <a:rPr lang="en-US" b="0" baseline="0" dirty="0"/>
              <a:t>How could this research benefit from data collected at a different level of analysis?</a:t>
            </a:r>
            <a:endParaRPr lang="en-US" b="1" dirty="0"/>
          </a:p>
          <a:p>
            <a:endParaRPr lang="en-US" b="1" dirty="0"/>
          </a:p>
          <a:p>
            <a:r>
              <a:rPr lang="en-US" b="1" baseline="0" dirty="0"/>
              <a:t>Note: </a:t>
            </a:r>
            <a:r>
              <a:rPr lang="en-US" b="0" baseline="0" dirty="0"/>
              <a:t>Some potential articles for this activity can be found on the </a:t>
            </a:r>
            <a:r>
              <a:rPr lang="en-US" b="0" baseline="0" dirty="0" err="1"/>
              <a:t>Div</a:t>
            </a:r>
            <a:r>
              <a:rPr lang="en-US" b="0" baseline="0" dirty="0"/>
              <a:t> 2 Website, resource tab here: http://teachpsych.org/resources/Documents/otrp/resources/ciarocco10.pdf </a:t>
            </a:r>
          </a:p>
          <a:p>
            <a:endParaRPr lang="en-US" b="0" baseline="0" dirty="0"/>
          </a:p>
          <a:p>
            <a:r>
              <a:rPr lang="en-US" b="0" baseline="0" dirty="0"/>
              <a:t>Image: http://www.basicknowledge101.com/subjects/knowledgemanagement.html</a:t>
            </a:r>
            <a:endParaRPr lang="en-US" b="1" dirty="0"/>
          </a:p>
        </p:txBody>
      </p:sp>
      <p:sp>
        <p:nvSpPr>
          <p:cNvPr id="4" name="Slide Number Placeholder 3"/>
          <p:cNvSpPr>
            <a:spLocks noGrp="1"/>
          </p:cNvSpPr>
          <p:nvPr>
            <p:ph type="sldNum" sz="quarter" idx="10"/>
          </p:nvPr>
        </p:nvSpPr>
        <p:spPr/>
        <p:txBody>
          <a:bodyPr/>
          <a:lstStyle/>
          <a:p>
            <a:fld id="{E166D2E6-47B8-2B49-9F64-05B7D6C0A9A1}" type="slidenum">
              <a:rPr lang="en-US" smtClean="0"/>
              <a:t>27</a:t>
            </a:fld>
            <a:endParaRPr lang="en-US"/>
          </a:p>
        </p:txBody>
      </p:sp>
    </p:spTree>
    <p:extLst>
      <p:ext uri="{BB962C8B-B14F-4D97-AF65-F5344CB8AC3E}">
        <p14:creationId xmlns:p14="http://schemas.microsoft.com/office/powerpoint/2010/main" val="7085196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t>Classroom Assessment Technique (CAT): One-Minute Paper</a:t>
            </a:r>
          </a:p>
          <a:p>
            <a:endParaRPr lang="en-US" altLang="en-US" b="1" dirty="0"/>
          </a:p>
          <a:p>
            <a:r>
              <a:rPr lang="en-US" altLang="en-US" dirty="0"/>
              <a:t>If you are presenting the information on one class day, you might end the material about here. End your class time with a one-minute paper. </a:t>
            </a:r>
          </a:p>
          <a:p>
            <a:endParaRPr lang="en-US" altLang="en-US" dirty="0"/>
          </a:p>
          <a:p>
            <a:r>
              <a:rPr lang="en-US" altLang="en-US" dirty="0"/>
              <a:t>The Minute Paper tests how students are gaining knowledge, or not. The instructor ends class by asking students to write a brief response to the following questions: “What was the most important thing you learned during this class?” and “What important question remains unanswered?”</a:t>
            </a:r>
          </a:p>
          <a:p>
            <a:endParaRPr lang="en-US" altLang="en-US" dirty="0"/>
          </a:p>
          <a:p>
            <a:r>
              <a:rPr lang="en-US" b="1" dirty="0"/>
              <a:t>Discussion/Conclusion Questions::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Go back to the activity from the beginning of class. As you think about why you believe what you do about health, what other</a:t>
            </a:r>
            <a:r>
              <a:rPr lang="en-US" sz="1200" kern="1200" baseline="0" dirty="0">
                <a:solidFill>
                  <a:schemeClr val="tx1"/>
                </a:solidFill>
                <a:effectLst/>
                <a:latin typeface="+mn-lt"/>
                <a:ea typeface="+mn-ea"/>
                <a:cs typeface="+mn-cs"/>
              </a:rPr>
              <a:t> things should you consider? (e.g., where did the information come from? Does it account for multiple levels? What’s the role of fact/value? What are the relevant theories about health/which are trustworthy statements about health?) </a:t>
            </a:r>
            <a:r>
              <a:rPr lang="en-US" sz="1200" kern="1200" dirty="0">
                <a:solidFill>
                  <a:schemeClr val="tx1"/>
                </a:solidFill>
                <a:effectLst/>
                <a:latin typeface="+mn-lt"/>
                <a:ea typeface="+mn-ea"/>
                <a:cs typeface="+mn-cs"/>
              </a:rPr>
              <a:t> </a:t>
            </a:r>
          </a:p>
          <a:p>
            <a:endParaRPr lang="en-US" altLang="en-US" dirty="0"/>
          </a:p>
          <a:p>
            <a:r>
              <a:rPr lang="en-US" altLang="en-US" dirty="0"/>
              <a:t>Have students briefly answer these questions in writing and turn them in. After class, assess students’ responses. At the beginning of the next class, go over any misunderstandings or relevant questions. </a:t>
            </a:r>
          </a:p>
          <a:p>
            <a:endParaRPr lang="en-US" altLang="en-US" dirty="0"/>
          </a:p>
          <a:p>
            <a:pPr eaLnBrk="1" hangingPunct="1">
              <a:spcBef>
                <a:spcPct val="0"/>
              </a:spcBef>
            </a:pPr>
            <a:r>
              <a:rPr lang="en-US" altLang="en-US" dirty="0"/>
              <a:t>If you do not conclude with this Classroom Assessment Technique (CAT), it would helpful to use another CAT. It could be in the form of a:</a:t>
            </a:r>
          </a:p>
          <a:p>
            <a:pPr lvl="1" eaLnBrk="1" hangingPunct="1">
              <a:spcBef>
                <a:spcPct val="0"/>
              </a:spcBef>
            </a:pPr>
            <a:r>
              <a:rPr lang="en-US" altLang="en-US" dirty="0"/>
              <a:t>Muddy point</a:t>
            </a:r>
          </a:p>
          <a:p>
            <a:pPr lvl="1" eaLnBrk="1" hangingPunct="1">
              <a:spcBef>
                <a:spcPct val="0"/>
              </a:spcBef>
            </a:pPr>
            <a:r>
              <a:rPr lang="en-US" altLang="en-US" dirty="0"/>
              <a:t>One-minute paper</a:t>
            </a:r>
          </a:p>
          <a:p>
            <a:pPr lvl="1" eaLnBrk="1" hangingPunct="1">
              <a:spcBef>
                <a:spcPct val="0"/>
              </a:spcBef>
            </a:pPr>
            <a:r>
              <a:rPr lang="en-US" altLang="en-US" dirty="0"/>
              <a:t>Background knowledge</a:t>
            </a:r>
          </a:p>
          <a:p>
            <a:pPr lvl="1" eaLnBrk="1" hangingPunct="1">
              <a:spcBef>
                <a:spcPct val="0"/>
              </a:spcBef>
            </a:pPr>
            <a:r>
              <a:rPr lang="en-US" altLang="en-US" dirty="0"/>
              <a:t>What’s the Principle?</a:t>
            </a:r>
          </a:p>
          <a:p>
            <a:pPr lvl="1" eaLnBrk="1" hangingPunct="1">
              <a:spcBef>
                <a:spcPct val="0"/>
              </a:spcBef>
            </a:pPr>
            <a:r>
              <a:rPr lang="en-US" altLang="en-US" dirty="0"/>
              <a:t>Defining features Matrix: </a:t>
            </a:r>
          </a:p>
          <a:p>
            <a:pPr eaLnBrk="1" hangingPunct="1">
              <a:spcBef>
                <a:spcPct val="0"/>
              </a:spcBef>
            </a:pPr>
            <a:r>
              <a:rPr lang="en-US" altLang="en-US" dirty="0"/>
              <a:t>For more information on CATs click here: </a:t>
            </a:r>
            <a:r>
              <a:rPr lang="en-US" altLang="en-US" dirty="0">
                <a:hlinkClick r:id="rId3"/>
              </a:rPr>
              <a:t>http://cft.vanderbilt.edu/guides-sub-pages/cats/</a:t>
            </a:r>
            <a:r>
              <a:rPr lang="en-US" altLang="en-US" dirty="0"/>
              <a:t> </a:t>
            </a:r>
          </a:p>
          <a:p>
            <a:endParaRPr lang="en-US" dirty="0">
              <a:latin typeface="Calibri" charset="0"/>
              <a:ea typeface="MS PGothic" charset="0"/>
            </a:endParaRPr>
          </a:p>
        </p:txBody>
      </p:sp>
      <p:sp>
        <p:nvSpPr>
          <p:cNvPr id="4" name="Slide Number Placeholder 3"/>
          <p:cNvSpPr>
            <a:spLocks noGrp="1"/>
          </p:cNvSpPr>
          <p:nvPr>
            <p:ph type="sldNum" sz="quarter" idx="10"/>
          </p:nvPr>
        </p:nvSpPr>
        <p:spPr/>
        <p:txBody>
          <a:bodyPr/>
          <a:lstStyle/>
          <a:p>
            <a:fld id="{E166D2E6-47B8-2B49-9F64-05B7D6C0A9A1}"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3467466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Photo Attribution Slide</a:t>
            </a:r>
          </a:p>
          <a:p>
            <a:pPr eaLnBrk="1" hangingPunct="1">
              <a:spcBef>
                <a:spcPct val="0"/>
              </a:spcBef>
            </a:pPr>
            <a:endParaRPr lang="en-US" altLang="en-US"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DA44F3A-632D-4216-83EB-551BFB1B6FBB}" type="slidenum">
              <a:rPr lang="en-US" altLang="en-US" smtClean="0">
                <a:solidFill>
                  <a:srgbClr val="000000"/>
                </a:solidFill>
                <a:ea typeface="MS PGothic" panose="020B0600070205080204" pitchFamily="34" charset="-128"/>
              </a:rPr>
              <a:pPr/>
              <a:t>29</a:t>
            </a:fld>
            <a:endParaRPr lang="en-US" altLang="en-US">
              <a:solidFill>
                <a:srgbClr val="000000"/>
              </a:solidFill>
              <a:ea typeface="MS PGothic" panose="020B0600070205080204" pitchFamily="34" charset="-128"/>
            </a:endParaRPr>
          </a:p>
        </p:txBody>
      </p:sp>
    </p:spTree>
    <p:extLst>
      <p:ext uri="{BB962C8B-B14F-4D97-AF65-F5344CB8AC3E}">
        <p14:creationId xmlns:p14="http://schemas.microsoft.com/office/powerpoint/2010/main" val="3699328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introduces</a:t>
            </a:r>
            <a:r>
              <a:rPr lang="en-US" b="0" baseline="0" dirty="0"/>
              <a:t> students to the topic of scientific thinking by encouraging them to think about how they know what they do, and why they should trust their beliefs. The example given is one that should be relevant to students: how do they know that they way that they study for classes is effective?</a:t>
            </a:r>
          </a:p>
          <a:p>
            <a:endParaRPr lang="en-US" b="0" baseline="0" dirty="0"/>
          </a:p>
          <a:p>
            <a:r>
              <a:rPr lang="en-US" b="0" baseline="0" dirty="0"/>
              <a:t>Other possible points of discussion could be drawn from psychological research, as well (e.g., what makes people happy: money versus relationships; what is the best way to take notes: on a computer or by hand).</a:t>
            </a:r>
            <a:endParaRPr lang="en-US" b="0" dirty="0"/>
          </a:p>
          <a:p>
            <a:endParaRPr lang="en-US" b="0" dirty="0"/>
          </a:p>
          <a:p>
            <a:r>
              <a:rPr lang="en-US" b="1" dirty="0"/>
              <a:t>Discussion Question: </a:t>
            </a:r>
            <a:r>
              <a:rPr lang="en-US" b="0" dirty="0"/>
              <a:t>Ask</a:t>
            </a:r>
            <a:r>
              <a:rPr lang="en-US" b="0" baseline="0" dirty="0"/>
              <a:t> students to reflect on what “being healthy” means to them. </a:t>
            </a:r>
          </a:p>
          <a:p>
            <a:endParaRPr lang="en-US" b="0" baseline="0" dirty="0"/>
          </a:p>
          <a:p>
            <a:r>
              <a:rPr lang="en-US" b="1" baseline="0" dirty="0"/>
              <a:t>Discussion Activity: </a:t>
            </a:r>
            <a:r>
              <a:rPr lang="en-US" b="0" baseline="0" dirty="0"/>
              <a:t>Break students into small groups to develop a definition/description of what it means to be healthy. Ask them to be specific (e.g., “What kinds of things do healthy people eat? Do? Think? Feel?). Invite them to supplement their responses with internet searches. Ask students to share their definitions and make a list of the various features of health. Note when the same features appear on multiple lists.</a:t>
            </a:r>
          </a:p>
          <a:p>
            <a:endParaRPr lang="en-US" b="0" baseline="0" dirty="0"/>
          </a:p>
          <a:p>
            <a:r>
              <a:rPr lang="en-US" b="0" baseline="0" dirty="0"/>
              <a:t>Now ask: How can we know which of these, especially when there are conflicts, are part of good health? (i.e., Should I adopt a vegetarian diet or eat mostly meat with some berries?)</a:t>
            </a:r>
          </a:p>
          <a:p>
            <a:endParaRPr lang="en-US" b="1"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Explanation: </a:t>
            </a:r>
            <a:r>
              <a:rPr lang="en-US" b="0" dirty="0"/>
              <a:t>One</a:t>
            </a:r>
            <a:r>
              <a:rPr lang="en-US" b="0" baseline="0" dirty="0"/>
              <a:t> way of answering this second question, which concerns the </a:t>
            </a:r>
            <a:r>
              <a:rPr lang="en-US" b="0" i="1" baseline="0" dirty="0"/>
              <a:t>evaluation of information, </a:t>
            </a:r>
            <a:r>
              <a:rPr lang="en-US" b="0" baseline="0" dirty="0"/>
              <a:t>is by saying that “everyone can believe and do what they want” which (although true) has consequences. Believing that smoking won’t give you cancer isn’t sufficient to actually stop the development of cancer. Another option is by appealing to the masses; things that tend to pop up more frequently must be healthy. Right? But how do we know that is true? And it’s this same “conventional wisdom” that led to blood letting, lobotomies, and cocaine to treat tooth pain. This suggests that there needs to be something more than “a lot of people agree”.</a:t>
            </a:r>
            <a:endParaRPr lang="en-US" b="1"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b="1" dirty="0"/>
          </a:p>
          <a:p>
            <a:r>
              <a:rPr lang="en-US" b="0" dirty="0"/>
              <a:t>The</a:t>
            </a:r>
            <a:r>
              <a:rPr lang="en-US" b="0" baseline="0" dirty="0"/>
              <a:t> goal of this module is to explain how science contributes to our correct understanding about the world. The module (and these slides) will cover features of scientific reasoning and theories, interpreting scientific research, and the trustworthiness and limits of science. </a:t>
            </a:r>
            <a:endParaRPr lang="en-US" b="0" dirty="0"/>
          </a:p>
        </p:txBody>
      </p:sp>
      <p:sp>
        <p:nvSpPr>
          <p:cNvPr id="4" name="Slide Number Placeholder 3"/>
          <p:cNvSpPr>
            <a:spLocks noGrp="1"/>
          </p:cNvSpPr>
          <p:nvPr>
            <p:ph type="sldNum" sz="quarter" idx="10"/>
          </p:nvPr>
        </p:nvSpPr>
        <p:spPr/>
        <p:txBody>
          <a:bodyPr/>
          <a:lstStyle/>
          <a:p>
            <a:fld id="{E166D2E6-47B8-2B49-9F64-05B7D6C0A9A1}" type="slidenum">
              <a:rPr lang="en-US" smtClean="0"/>
              <a:t>3</a:t>
            </a:fld>
            <a:endParaRPr lang="en-US"/>
          </a:p>
        </p:txBody>
      </p:sp>
    </p:spTree>
    <p:extLst>
      <p:ext uri="{BB962C8B-B14F-4D97-AF65-F5344CB8AC3E}">
        <p14:creationId xmlns:p14="http://schemas.microsoft.com/office/powerpoint/2010/main" val="19391709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Photo Attribution Slide</a:t>
            </a:r>
          </a:p>
          <a:p>
            <a:pPr eaLnBrk="1" hangingPunct="1">
              <a:spcBef>
                <a:spcPct val="0"/>
              </a:spcBef>
            </a:pPr>
            <a:endParaRPr lang="en-US" altLang="en-US"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DA44F3A-632D-4216-83EB-551BFB1B6FBB}" type="slidenum">
              <a:rPr lang="en-US" altLang="en-US" smtClean="0">
                <a:solidFill>
                  <a:srgbClr val="000000"/>
                </a:solidFill>
                <a:ea typeface="MS PGothic" panose="020B0600070205080204" pitchFamily="34" charset="-128"/>
              </a:rPr>
              <a:pPr/>
              <a:t>30</a:t>
            </a:fld>
            <a:endParaRPr lang="en-US" altLang="en-US">
              <a:solidFill>
                <a:srgbClr val="000000"/>
              </a:solidFill>
              <a:ea typeface="MS PGothic" panose="020B0600070205080204" pitchFamily="34" charset="-128"/>
            </a:endParaRPr>
          </a:p>
        </p:txBody>
      </p:sp>
    </p:spTree>
    <p:extLst>
      <p:ext uri="{BB962C8B-B14F-4D97-AF65-F5344CB8AC3E}">
        <p14:creationId xmlns:p14="http://schemas.microsoft.com/office/powerpoint/2010/main" val="2903370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purpose</a:t>
            </a:r>
            <a:r>
              <a:rPr lang="en-US" baseline="0" dirty="0"/>
              <a:t> of this slide is to provide an overview of the material that will be covered in the lecture. This section </a:t>
            </a:r>
            <a:r>
              <a:rPr lang="en-US" b="0" dirty="0"/>
              <a:t>discusses the “Scientific Versus Everyday</a:t>
            </a:r>
            <a:r>
              <a:rPr lang="en-US" b="0" baseline="0" dirty="0"/>
              <a:t> Reasoning” section of the module.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baseline="0" dirty="0"/>
          </a:p>
          <a:p>
            <a:r>
              <a:rPr lang="en-US" sz="1200" b="1" kern="1200" baseline="0" dirty="0">
                <a:solidFill>
                  <a:schemeClr val="tx1"/>
                </a:solidFill>
                <a:effectLst/>
                <a:latin typeface="+mn-lt"/>
                <a:ea typeface="+mn-ea"/>
                <a:cs typeface="+mn-cs"/>
              </a:rPr>
              <a:t>Technical Note: </a:t>
            </a:r>
            <a:r>
              <a:rPr lang="en-US" sz="1200" kern="1200" baseline="0" dirty="0">
                <a:solidFill>
                  <a:schemeClr val="tx1"/>
                </a:solidFill>
                <a:effectLst/>
                <a:latin typeface="+mn-lt"/>
                <a:ea typeface="+mn-ea"/>
                <a:cs typeface="+mn-cs"/>
              </a:rPr>
              <a:t>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sz="1200" b="1" kern="1200" baseline="0" dirty="0">
                <a:solidFill>
                  <a:schemeClr val="tx1"/>
                </a:solidFill>
                <a:effectLst/>
                <a:latin typeface="+mn-lt"/>
                <a:ea typeface="+mn-ea"/>
                <a:cs typeface="+mn-cs"/>
              </a:rPr>
              <a:t>(Click) </a:t>
            </a:r>
            <a:r>
              <a:rPr lang="en-US" sz="1200" kern="1200" baseline="0" dirty="0">
                <a:solidFill>
                  <a:schemeClr val="tx1"/>
                </a:solidFill>
                <a:effectLst/>
                <a:latin typeface="+mn-lt"/>
                <a:ea typeface="+mn-ea"/>
                <a:cs typeface="+mn-cs"/>
              </a:rPr>
              <a:t>– that corresponds to each animation.</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You will also find hyperlinks to outside videos at various places in the slides. These hyperlinks are embedded in text and indicated by color and in the notes section.</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dirty="0"/>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a:t>Explanation: </a:t>
            </a:r>
            <a:r>
              <a:rPr lang="en-US" baseline="0" dirty="0"/>
              <a:t>We will start with features of scientific reasoning and theories. </a:t>
            </a:r>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4</a:t>
            </a:fld>
            <a:endParaRPr lang="en-US"/>
          </a:p>
        </p:txBody>
      </p:sp>
    </p:spTree>
    <p:extLst>
      <p:ext uri="{BB962C8B-B14F-4D97-AF65-F5344CB8AC3E}">
        <p14:creationId xmlns:p14="http://schemas.microsoft.com/office/powerpoint/2010/main" val="684869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This slide </a:t>
            </a:r>
            <a:r>
              <a:rPr lang="en-US" b="0" dirty="0"/>
              <a:t>begins the discussion on Scientific Reasoning and Theories. </a:t>
            </a:r>
          </a:p>
          <a:p>
            <a:endParaRPr lang="en-US" b="0" dirty="0"/>
          </a:p>
          <a:p>
            <a:r>
              <a:rPr lang="en-US" b="1" dirty="0"/>
              <a:t>Discussion Topic: </a:t>
            </a:r>
            <a:r>
              <a:rPr lang="en-US" b="0" dirty="0"/>
              <a:t>With the</a:t>
            </a:r>
            <a:r>
              <a:rPr lang="en-US" b="0" baseline="0" dirty="0"/>
              <a:t> list of qualities of “health”, choose one or two to illustrate these ideas. For example, if students suggest that “being healthy” involves cardio exercise multiple times a week, follow this example through to illustrate these key terms.</a:t>
            </a:r>
            <a:endParaRPr lang="en-US" b="1" dirty="0"/>
          </a:p>
          <a:p>
            <a:endParaRPr lang="en-US" b="1" dirty="0"/>
          </a:p>
          <a:p>
            <a:r>
              <a:rPr lang="en-US" b="1" dirty="0"/>
              <a:t>Explanation: </a:t>
            </a:r>
            <a:r>
              <a:rPr lang="en-US" b="0" dirty="0"/>
              <a:t>We often read (and offer) statements about the way the world works as if they were facts. (“If you want to be healthy, you need to exercise 3x/week</a:t>
            </a:r>
            <a:r>
              <a:rPr lang="en-US" b="0" baseline="0" dirty="0"/>
              <a:t> for at least 30 minutes.”) But what is the basis for these facts? Sometimes it’s personal experience, anecdote, or collective wisdom (as the introduction exercise illustrated). This is where scientific approaches offer a unique-and important-way to distinguish claims that are true from claims that may sound plausible and may even be consistent with our personal experience, but are not accurate about the world more generally.</a:t>
            </a:r>
          </a:p>
          <a:p>
            <a:endParaRPr lang="en-US" b="0" baseline="0" dirty="0"/>
          </a:p>
          <a:p>
            <a:r>
              <a:rPr lang="en-US" b="0" dirty="0"/>
              <a:t>The</a:t>
            </a:r>
            <a:r>
              <a:rPr lang="en-US" b="0" baseline="0" dirty="0"/>
              <a:t> core of the scientific enterprise is testing hypotheses. </a:t>
            </a:r>
            <a:r>
              <a:rPr lang="en-US" b="0" u="sng" baseline="0" dirty="0"/>
              <a:t>Hypotheses </a:t>
            </a:r>
            <a:r>
              <a:rPr lang="en-US" b="0" u="none" baseline="0" dirty="0"/>
              <a:t>are predictions about the way the world works that are testable (“empirical statements”). In order to test these hypotheses, scientists recruit a </a:t>
            </a:r>
            <a:r>
              <a:rPr lang="en-US" b="0" u="sng" baseline="0" dirty="0"/>
              <a:t>sample, </a:t>
            </a:r>
            <a:r>
              <a:rPr lang="en-US" b="0" u="none" baseline="0" dirty="0"/>
              <a:t>a subset of the population we are interested in. For example, if we are interested in testing the hypothesis that healthy people exercise 3x/week, we can’t test every single person; rather, we find a smaller sample of people to test. Then, using </a:t>
            </a:r>
            <a:r>
              <a:rPr lang="en-US" b="0" u="sng" baseline="0" dirty="0"/>
              <a:t>inductive reasoning, </a:t>
            </a:r>
            <a:r>
              <a:rPr lang="en-US" b="0" u="none" baseline="0" dirty="0"/>
              <a:t>we make generalizations about the larger population that we couldn’t test based on the smaller sample. This process of making general conclusions based on a limited number of samples is called inductive reasoning. </a:t>
            </a:r>
            <a:endParaRPr lang="en-US" b="0" dirty="0"/>
          </a:p>
          <a:p>
            <a:endParaRPr lang="en-US" b="1" dirty="0"/>
          </a:p>
          <a:p>
            <a:endParaRPr lang="en-US" b="1" baseline="0" dirty="0"/>
          </a:p>
          <a:p>
            <a:endParaRPr lang="en-US" b="0" baseline="0" dirty="0"/>
          </a:p>
        </p:txBody>
      </p:sp>
      <p:sp>
        <p:nvSpPr>
          <p:cNvPr id="4" name="Slide Number Placeholder 3"/>
          <p:cNvSpPr>
            <a:spLocks noGrp="1"/>
          </p:cNvSpPr>
          <p:nvPr>
            <p:ph type="sldNum" sz="quarter" idx="10"/>
          </p:nvPr>
        </p:nvSpPr>
        <p:spPr/>
        <p:txBody>
          <a:bodyPr/>
          <a:lstStyle/>
          <a:p>
            <a:fld id="{E166D2E6-47B8-2B49-9F64-05B7D6C0A9A1}" type="slidenum">
              <a:rPr lang="en-US" smtClean="0"/>
              <a:t>5</a:t>
            </a:fld>
            <a:endParaRPr lang="en-US"/>
          </a:p>
        </p:txBody>
      </p:sp>
    </p:spTree>
    <p:extLst>
      <p:ext uri="{BB962C8B-B14F-4D97-AF65-F5344CB8AC3E}">
        <p14:creationId xmlns:p14="http://schemas.microsoft.com/office/powerpoint/2010/main" val="3591560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discusses inductive reasoning.</a:t>
            </a:r>
          </a:p>
          <a:p>
            <a:endParaRPr lang="en-US" b="0" dirty="0"/>
          </a:p>
          <a:p>
            <a:r>
              <a:rPr lang="en-US" b="1" dirty="0"/>
              <a:t>Discussion Topic:</a:t>
            </a:r>
            <a:r>
              <a:rPr lang="en-US" b="1" baseline="0" dirty="0"/>
              <a:t> </a:t>
            </a:r>
            <a:r>
              <a:rPr lang="en-US" b="0" baseline="0" dirty="0"/>
              <a:t>Based on the information here, what would you believe about what comes next? What is your hypothesis? (A rectangle.)</a:t>
            </a:r>
          </a:p>
          <a:p>
            <a:endParaRPr lang="en-US" b="0" baseline="0" dirty="0"/>
          </a:p>
          <a:p>
            <a:r>
              <a:rPr lang="en-US" b="1" baseline="0" dirty="0"/>
              <a:t>(Click.) </a:t>
            </a:r>
            <a:r>
              <a:rPr lang="en-US" b="0" baseline="0" dirty="0"/>
              <a:t>But what if you had this information available to you; a larger sample of “data”? Based on this new information, you have a different prediction about the pattern. </a:t>
            </a:r>
          </a:p>
          <a:p>
            <a:endParaRPr lang="en-US" b="1" dirty="0"/>
          </a:p>
          <a:p>
            <a:r>
              <a:rPr lang="en-US" b="1" dirty="0"/>
              <a:t>Explanation: </a:t>
            </a:r>
            <a:r>
              <a:rPr lang="en-US" b="0" dirty="0"/>
              <a:t>This demonstrates that the more information you have (e.g., larger</a:t>
            </a:r>
            <a:r>
              <a:rPr lang="en-US" b="0" baseline="0" dirty="0"/>
              <a:t> sample), the better your inferences, your conclusions based on the inductive reasoning process, are going to be. So consider now what this means for assessing conclusions based on inductive reasoning. A few key principles emerge:</a:t>
            </a:r>
          </a:p>
          <a:p>
            <a:pPr marL="228600" indent="-228600">
              <a:buAutoNum type="arabicPeriod"/>
            </a:pPr>
            <a:r>
              <a:rPr lang="en-US" b="0" baseline="0" dirty="0"/>
              <a:t>The quantity of the data matter; personal anecdote is inherently limited.</a:t>
            </a:r>
          </a:p>
          <a:p>
            <a:pPr marL="228600" indent="-228600">
              <a:buAutoNum type="arabicPeriod"/>
            </a:pPr>
            <a:r>
              <a:rPr lang="en-US" b="0" baseline="0" dirty="0"/>
              <a:t>Measurement of a sample cannot prove a conclusion; there is always </a:t>
            </a:r>
            <a:r>
              <a:rPr lang="en-US" b="0" i="1" baseline="0" dirty="0"/>
              <a:t>probability</a:t>
            </a:r>
            <a:r>
              <a:rPr lang="en-US" b="0" baseline="0" dirty="0"/>
              <a:t> involved. More on this in a few slides.  </a:t>
            </a:r>
            <a:endParaRPr lang="en-US" b="1" dirty="0"/>
          </a:p>
          <a:p>
            <a:endParaRPr lang="en-US" b="1"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1" baseline="0" dirty="0"/>
              <a:t>Further Explanation: </a:t>
            </a:r>
            <a:r>
              <a:rPr lang="en-US" b="0" baseline="0" dirty="0"/>
              <a:t>Inductive reasoning is not unique to science; most of the reasoning we do is inductive. When we meet someone for the first time and conclude “this is a nice person” we are drawing a general conclusion on a limited sample of data. If this is the case, than why should we trust scientific conclusions more than conclusions we reach based on personal experience if they both use this inductive process? What distinguishes scientific induction is the control over, quality and quantity of the observations.  </a:t>
            </a:r>
            <a:endParaRPr lang="en-US" b="1" baseline="0" dirty="0"/>
          </a:p>
          <a:p>
            <a:endParaRPr lang="en-US" b="1"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Further</a:t>
            </a:r>
            <a:r>
              <a:rPr lang="en-US" b="1" baseline="0" dirty="0"/>
              <a:t> Discussion Topic: </a:t>
            </a:r>
            <a:r>
              <a:rPr lang="en-US" b="0" baseline="0" dirty="0"/>
              <a:t>Why would control over, quality and quantity of the observations influence the trustworthiness of the conclusion that is based on those observations?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0" baseline="0" dirty="0"/>
              <a:t>If </a:t>
            </a:r>
            <a:r>
              <a:rPr lang="en-US" sz="1200" u="sng" kern="1200" dirty="0">
                <a:solidFill>
                  <a:schemeClr val="tx1"/>
                </a:solidFill>
                <a:effectLst/>
                <a:latin typeface="+mn-lt"/>
                <a:ea typeface="+mn-ea"/>
                <a:cs typeface="+mn-cs"/>
                <a:hlinkClick r:id="rId3"/>
              </a:rPr>
              <a:t>Consumer Reports</a:t>
            </a:r>
            <a:r>
              <a:rPr lang="en-US" b="0" baseline="0" dirty="0"/>
              <a:t>, an independent research group who assesses the quality of various consumer items, suggests that the most reliable vehicle available is a Toyota, but your friend just purchased that car and has had nothing but trouble with it (e.g., it’s needed a lot of repairs), what information should be most meaningful to you and why? Should you buy or avoid that Toyota?</a:t>
            </a:r>
            <a:endParaRPr lang="en-US" b="1" baseline="0" dirty="0"/>
          </a:p>
          <a:p>
            <a:endParaRPr lang="en-US" b="1" dirty="0"/>
          </a:p>
          <a:p>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6</a:t>
            </a:fld>
            <a:endParaRPr lang="en-US"/>
          </a:p>
        </p:txBody>
      </p:sp>
    </p:spTree>
    <p:extLst>
      <p:ext uri="{BB962C8B-B14F-4D97-AF65-F5344CB8AC3E}">
        <p14:creationId xmlns:p14="http://schemas.microsoft.com/office/powerpoint/2010/main" val="1459578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discusses accuracy a feature of a good scientific theory according to Thomas Kuhn, historian and philosopher of science. For</a:t>
            </a:r>
            <a:r>
              <a:rPr lang="en-US" b="0" baseline="0" dirty="0"/>
              <a:t> instructors with limited time, it is suggested to focus the discussion on falsifiability.</a:t>
            </a:r>
            <a:endParaRPr lang="en-US" b="0" dirty="0"/>
          </a:p>
          <a:p>
            <a:endParaRPr lang="en-US" b="0" dirty="0"/>
          </a:p>
          <a:p>
            <a:r>
              <a:rPr lang="en-US" b="1" dirty="0"/>
              <a:t>Explanation: </a:t>
            </a:r>
            <a:r>
              <a:rPr lang="en-US" b="0" dirty="0"/>
              <a:t>Accuracy refers</a:t>
            </a:r>
            <a:r>
              <a:rPr lang="en-US" b="0" baseline="0" dirty="0"/>
              <a:t> to a match between our scientific theories and empirical observations and what we actually see in the real world. </a:t>
            </a:r>
            <a:endParaRPr lang="en-US" b="1" dirty="0"/>
          </a:p>
          <a:p>
            <a:endParaRPr lang="en-US" b="1" dirty="0"/>
          </a:p>
          <a:p>
            <a:r>
              <a:rPr lang="en-US" b="1" baseline="0" dirty="0"/>
              <a:t>Further Explanation: </a:t>
            </a:r>
            <a:r>
              <a:rPr lang="en-US" b="0" baseline="0" dirty="0"/>
              <a:t>Although the geocentric model of the universe is inaccurate, part of why it wasn’t immediately abandoned with Copernicus’ (1543) publication proposing a heliocentric model was because the geocentric model still accounted for the observations and data available decently well (at least not worse than the heliocentric model). It wasn’t until additional measurements were collected and more refined measurement tools developed that it because clear that the heliocentric model was superior to the geocentric model. These data and measurement tools brought the accuracy of the geocentric model into question.</a:t>
            </a:r>
          </a:p>
          <a:p>
            <a:endParaRPr lang="en-US" b="0"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0" baseline="0" dirty="0"/>
              <a:t>Another example is the theory of the </a:t>
            </a:r>
            <a:r>
              <a:rPr lang="en-US" sz="1200" kern="1200" dirty="0">
                <a:solidFill>
                  <a:schemeClr val="tx1"/>
                </a:solidFill>
                <a:effectLst/>
                <a:latin typeface="+mn-lt"/>
                <a:ea typeface="+mn-ea"/>
                <a:cs typeface="+mn-cs"/>
              </a:rPr>
              <a:t>“</a:t>
            </a:r>
            <a:r>
              <a:rPr lang="en-US" sz="1200" u="sng" kern="1200" dirty="0">
                <a:solidFill>
                  <a:schemeClr val="tx1"/>
                </a:solidFill>
                <a:effectLst/>
                <a:latin typeface="+mn-lt"/>
                <a:ea typeface="+mn-ea"/>
                <a:cs typeface="+mn-cs"/>
                <a:hlinkClick r:id="rId3"/>
              </a:rPr>
              <a:t>refrigerator mother</a:t>
            </a: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b="0" baseline="0" dirty="0"/>
              <a:t>as a cause of autism/schizophrenia. Despite the apparent initial consistency, additional observations made these theories untenable because they were not consistent with observations in the real world. </a:t>
            </a:r>
            <a:endParaRPr lang="en-US" b="1" baseline="0" dirty="0"/>
          </a:p>
          <a:p>
            <a:endParaRPr lang="en-US" b="1"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Optional Activity</a:t>
            </a:r>
            <a:r>
              <a:rPr lang="en-US" b="1" baseline="0" dirty="0"/>
              <a:t>: </a:t>
            </a:r>
            <a:r>
              <a:rPr lang="en-US" b="0" baseline="0" dirty="0"/>
              <a:t>For Kuhn’s 5 features, an optional activity could include breaking students into groups to develop/search for specific examples of these features (historically or in recent research debates). Individual groups could each be given a different feature and asked to report back to the class with their examples. Examples could be used/elaborated/critiqued to illustrate these concepts. </a:t>
            </a:r>
            <a:endParaRPr lang="en-US" b="1" baseline="0" dirty="0"/>
          </a:p>
          <a:p>
            <a:endParaRPr lang="en-US" dirty="0"/>
          </a:p>
          <a:p>
            <a:r>
              <a:rPr lang="en-US" b="1" dirty="0"/>
              <a:t>Here are Kuhn’s 5 features</a:t>
            </a:r>
            <a:r>
              <a:rPr lang="en-US" b="1" baseline="0" dirty="0"/>
              <a:t>: </a:t>
            </a:r>
          </a:p>
          <a:p>
            <a:endParaRPr lang="en-US" baseline="0" dirty="0"/>
          </a:p>
          <a:p>
            <a:r>
              <a:rPr lang="en-US" sz="1200" b="1" kern="1200" dirty="0">
                <a:solidFill>
                  <a:schemeClr val="tx1"/>
                </a:solidFill>
                <a:effectLst/>
                <a:latin typeface="+mn-lt"/>
                <a:ea typeface="+mn-ea"/>
                <a:cs typeface="+mn-cs"/>
              </a:rPr>
              <a:t>Accuracy</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Explanations and theories match real-world observations</a:t>
            </a:r>
          </a:p>
          <a:p>
            <a:r>
              <a:rPr lang="en-US" sz="1200" kern="1200" dirty="0">
                <a:solidFill>
                  <a:schemeClr val="tx1"/>
                </a:solidFill>
                <a:effectLst/>
                <a:latin typeface="+mn-lt"/>
                <a:ea typeface="+mn-ea"/>
                <a:cs typeface="+mn-cs"/>
              </a:rPr>
              <a:t>E.g. Although people say, “opposites attract,” theories that focus on the role of partner similarity do a better job of explaining the observed data</a:t>
            </a:r>
          </a:p>
          <a:p>
            <a:r>
              <a:rPr lang="en-US" sz="1200" b="1" kern="1200" dirty="0">
                <a:solidFill>
                  <a:schemeClr val="tx1"/>
                </a:solidFill>
                <a:effectLst/>
                <a:latin typeface="+mn-lt"/>
                <a:ea typeface="+mn-ea"/>
                <a:cs typeface="+mn-cs"/>
              </a:rPr>
              <a:t>Consistency</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theory has few exceptions and shows agreement with other theories within and across disciplines.</a:t>
            </a:r>
          </a:p>
          <a:p>
            <a:r>
              <a:rPr lang="en-US" sz="1200" kern="1200" dirty="0">
                <a:solidFill>
                  <a:schemeClr val="tx1"/>
                </a:solidFill>
                <a:effectLst/>
                <a:latin typeface="+mn-lt"/>
                <a:ea typeface="+mn-ea"/>
                <a:cs typeface="+mn-cs"/>
              </a:rPr>
              <a:t>E.g. The theory of evolution explains many findings across biology and psychology predicting, for example, that humans are better able to solve problems presented in concrete rather than abstract terms</a:t>
            </a:r>
          </a:p>
          <a:p>
            <a:r>
              <a:rPr lang="en-US" sz="1200" b="1" kern="1200" dirty="0">
                <a:solidFill>
                  <a:schemeClr val="tx1"/>
                </a:solidFill>
                <a:effectLst/>
                <a:latin typeface="+mn-lt"/>
                <a:ea typeface="+mn-ea"/>
                <a:cs typeface="+mn-cs"/>
              </a:rPr>
              <a:t>Scope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Extent to which a theory extends beyond currently available data, explaining a wide array of phenomena.</a:t>
            </a:r>
          </a:p>
          <a:p>
            <a:r>
              <a:rPr lang="en-US" sz="1200" kern="1200" dirty="0">
                <a:solidFill>
                  <a:schemeClr val="tx1"/>
                </a:solidFill>
                <a:effectLst/>
                <a:latin typeface="+mn-lt"/>
                <a:ea typeface="+mn-ea"/>
                <a:cs typeface="+mn-cs"/>
              </a:rPr>
              <a:t>E.g. There is a theory that people use mental “short cuts” when making decision rather than weighing every single piece of evidence. This can be seen in consumer purchasing behavior, in romantic relationships, in charitable donations, and in health choices. </a:t>
            </a:r>
          </a:p>
          <a:p>
            <a:r>
              <a:rPr lang="en-US" sz="1200" b="1" kern="1200" dirty="0">
                <a:solidFill>
                  <a:schemeClr val="tx1"/>
                </a:solidFill>
                <a:effectLst/>
                <a:latin typeface="+mn-lt"/>
                <a:ea typeface="+mn-ea"/>
                <a:cs typeface="+mn-cs"/>
              </a:rPr>
              <a:t>Simplicity</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multiple explanations are equally good at explaining the data, the simplest should be selected.</a:t>
            </a:r>
          </a:p>
          <a:p>
            <a:r>
              <a:rPr lang="en-US" sz="1200" kern="1200" dirty="0">
                <a:solidFill>
                  <a:schemeClr val="tx1"/>
                </a:solidFill>
                <a:effectLst/>
                <a:latin typeface="+mn-lt"/>
                <a:ea typeface="+mn-ea"/>
                <a:cs typeface="+mn-cs"/>
              </a:rPr>
              <a:t>E.g. The simplest explanation for why “good” people sometimes do “bad” things is because they succumb to some outside influence</a:t>
            </a:r>
          </a:p>
          <a:p>
            <a:r>
              <a:rPr lang="en-US" sz="1200" b="1" kern="1200" dirty="0">
                <a:solidFill>
                  <a:schemeClr val="tx1"/>
                </a:solidFill>
                <a:effectLst/>
                <a:latin typeface="+mn-lt"/>
                <a:ea typeface="+mn-ea"/>
                <a:cs typeface="+mn-cs"/>
              </a:rPr>
              <a:t>Fruitfulness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usefulness of the theory in guiding new research by predicting new, testable relationships.</a:t>
            </a:r>
          </a:p>
          <a:p>
            <a:r>
              <a:rPr lang="en-US" sz="1200" kern="1200" dirty="0">
                <a:solidFill>
                  <a:schemeClr val="tx1"/>
                </a:solidFill>
                <a:effectLst/>
                <a:latin typeface="+mn-lt"/>
                <a:ea typeface="+mn-ea"/>
                <a:cs typeface="+mn-cs"/>
              </a:rPr>
              <a:t>E.g. The explanation that competition leads to improved performance can be tested by researching different types of competition </a:t>
            </a:r>
          </a:p>
          <a:p>
            <a:endParaRPr lang="en-US" baseline="0" dirty="0"/>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7</a:t>
            </a:fld>
            <a:endParaRPr lang="en-US"/>
          </a:p>
        </p:txBody>
      </p:sp>
    </p:spTree>
    <p:extLst>
      <p:ext uri="{BB962C8B-B14F-4D97-AF65-F5344CB8AC3E}">
        <p14:creationId xmlns:p14="http://schemas.microsoft.com/office/powerpoint/2010/main" val="3880213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discusses consistency as a feature of a good scientific theory according to Thomas Kuhn, historian and philosopher of science. For</a:t>
            </a:r>
            <a:r>
              <a:rPr lang="en-US" b="0" baseline="0" dirty="0"/>
              <a:t> instructors with limited time, it is suggested to focus the discussion on falsifiability.</a:t>
            </a:r>
            <a:endParaRPr lang="en-US" b="0" dirty="0"/>
          </a:p>
          <a:p>
            <a:endParaRPr lang="en-US" b="0" dirty="0"/>
          </a:p>
          <a:p>
            <a:r>
              <a:rPr lang="en-US" b="1" dirty="0"/>
              <a:t>Explanation: </a:t>
            </a:r>
            <a:r>
              <a:rPr lang="en-US" b="0" dirty="0"/>
              <a:t>Consistency in</a:t>
            </a:r>
            <a:r>
              <a:rPr lang="en-US" b="0" baseline="0" dirty="0"/>
              <a:t> scientific theories refers to two related ideas: consistency within the theory itself and consistency with other theories, including theories in other disciplines. </a:t>
            </a:r>
            <a:endParaRPr lang="en-US" b="1" dirty="0"/>
          </a:p>
          <a:p>
            <a:endParaRPr lang="en-US" b="1"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1" baseline="0" dirty="0"/>
              <a:t>Further Explanation: </a:t>
            </a:r>
            <a:r>
              <a:rPr lang="en-US" b="0" baseline="0" dirty="0"/>
              <a:t>For example, there is a lot of evidence suggesting that advertising has different effects based on whether the individual processes the information deeply (explicit/ analytic, “</a:t>
            </a:r>
            <a:r>
              <a:rPr lang="en-US" sz="1200" u="sng" kern="1200" dirty="0">
                <a:solidFill>
                  <a:schemeClr val="tx1"/>
                </a:solidFill>
                <a:effectLst/>
                <a:latin typeface="+mn-lt"/>
                <a:ea typeface="+mn-ea"/>
                <a:cs typeface="+mn-cs"/>
                <a:hlinkClick r:id="rId3"/>
              </a:rPr>
              <a:t>system 2</a:t>
            </a:r>
            <a:r>
              <a:rPr lang="en-US" b="0" baseline="0" dirty="0"/>
              <a:t>” reasoning) or superficially (implicit/gist, “</a:t>
            </a:r>
            <a:r>
              <a:rPr lang="en-US" sz="1200" u="sng" kern="1200" dirty="0">
                <a:solidFill>
                  <a:schemeClr val="tx1"/>
                </a:solidFill>
                <a:effectLst/>
                <a:latin typeface="+mn-lt"/>
                <a:ea typeface="+mn-ea"/>
                <a:cs typeface="+mn-cs"/>
                <a:hlinkClick r:id="rId3"/>
              </a:rPr>
              <a:t>system 1</a:t>
            </a:r>
            <a:r>
              <a:rPr lang="en-US" b="0" baseline="0" dirty="0"/>
              <a:t>” reasoning). A theory of consumer behavior needs to account for this; failure to do so would be inconsistent with the </a:t>
            </a:r>
            <a:r>
              <a:rPr lang="en-US" sz="1200" u="sng" kern="1200" dirty="0">
                <a:solidFill>
                  <a:schemeClr val="tx1"/>
                </a:solidFill>
                <a:effectLst/>
                <a:latin typeface="+mn-lt"/>
                <a:ea typeface="+mn-ea"/>
                <a:cs typeface="+mn-cs"/>
                <a:hlinkClick r:id="rId3"/>
              </a:rPr>
              <a:t>dual process theory of human cognition</a:t>
            </a:r>
            <a:r>
              <a:rPr lang="en-US" b="0" baseline="0" dirty="0"/>
              <a:t>.</a:t>
            </a:r>
          </a:p>
          <a:p>
            <a:endParaRPr lang="en-US" b="0" baseline="0" dirty="0"/>
          </a:p>
          <a:p>
            <a:r>
              <a:rPr lang="en-US" b="0" baseline="0" dirty="0"/>
              <a:t>Another example of consistency concerns the exception. A theory that applies to some people in some circumstances on every third Thursday is more difficult to support than one with fewer exceptions. (However, with sufficient data and documentation of these exceptions, a new theory could be developed to explain the exceptions.)</a:t>
            </a:r>
            <a:endParaRPr lang="en-US" b="1" baseline="0" dirty="0"/>
          </a:p>
          <a:p>
            <a:endParaRPr lang="en-US" b="1"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Optional Activity</a:t>
            </a:r>
            <a:r>
              <a:rPr lang="en-US" b="1" baseline="0" dirty="0"/>
              <a:t>: </a:t>
            </a:r>
            <a:r>
              <a:rPr lang="en-US" b="0" baseline="0" dirty="0"/>
              <a:t>For Kuhn’s 5 features, an optional activity could include breaking students into groups to develop/search for specific examples of these features (historically or in recent research debates). Individual groups could each be given a different feature and asked to report back to the class with their examples. Examples could be used/elaborated/critiqued to illustrate these concepts. </a:t>
            </a:r>
            <a:endParaRPr lang="en-US" b="1"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8</a:t>
            </a:fld>
            <a:endParaRPr lang="en-US"/>
          </a:p>
        </p:txBody>
      </p:sp>
    </p:spTree>
    <p:extLst>
      <p:ext uri="{BB962C8B-B14F-4D97-AF65-F5344CB8AC3E}">
        <p14:creationId xmlns:p14="http://schemas.microsoft.com/office/powerpoint/2010/main" val="2056509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discusses scope as a feature of a good scientific theory according to Thomas Kuhn, historian and philosopher of science. For</a:t>
            </a:r>
            <a:r>
              <a:rPr lang="en-US" b="0" baseline="0" dirty="0"/>
              <a:t> instructors with limited time, it is suggested to focus the discussion on falsifiability.</a:t>
            </a:r>
            <a:endParaRPr lang="en-US" b="0" dirty="0"/>
          </a:p>
          <a:p>
            <a:endParaRPr lang="en-US" b="0" dirty="0"/>
          </a:p>
          <a:p>
            <a:r>
              <a:rPr lang="en-US" b="1" dirty="0"/>
              <a:t>Explanation: </a:t>
            </a:r>
            <a:r>
              <a:rPr lang="en-US" b="0" dirty="0"/>
              <a:t>Theories explain a</a:t>
            </a:r>
            <a:r>
              <a:rPr lang="en-US" b="0" baseline="0" dirty="0"/>
              <a:t> wide scope of otherwise potentially isolated research findings. In addition to explaining empirical data currently available, good scientific theories reach beyond what there is evidence for to posit potential explanations for currently untested (but likely) hypotheses. This is what we mean by </a:t>
            </a:r>
            <a:r>
              <a:rPr lang="en-US" b="0" i="1" baseline="0" dirty="0"/>
              <a:t>scope. </a:t>
            </a:r>
            <a:r>
              <a:rPr lang="en-US" b="0" i="0" u="none" baseline="0" dirty="0"/>
              <a:t>A theoretical explanation that moves beyond data to explain phenomena in a variety of domains is more powerful than one that does not.</a:t>
            </a:r>
          </a:p>
          <a:p>
            <a:endParaRPr lang="en-US" b="0" i="0" u="none" baseline="0" dirty="0"/>
          </a:p>
          <a:p>
            <a:r>
              <a:rPr lang="en-US" b="0" i="0" u="none" baseline="0" dirty="0"/>
              <a:t>Scope is similar to fruitfulness in that it moves beyond currently available data; scope, however, it is primarily concerned with explaining a wide number of observations/phenomena.</a:t>
            </a:r>
            <a:endParaRPr lang="en-US" b="1" dirty="0"/>
          </a:p>
          <a:p>
            <a:endParaRPr lang="en-US" b="1" dirty="0"/>
          </a:p>
          <a:p>
            <a:r>
              <a:rPr lang="en-US" b="1" dirty="0"/>
              <a:t>Further</a:t>
            </a:r>
            <a:r>
              <a:rPr lang="en-US" b="1" baseline="0" dirty="0"/>
              <a:t> Discussion Topic: </a:t>
            </a:r>
            <a:r>
              <a:rPr lang="en-US" b="0" baseline="0" dirty="0"/>
              <a:t>Consider the neuroplasticity, the idea that your brain can change and reorganize as a function of experience. There is considerable research currently dedicated to unpacking when and how neuroplasticity occurs (this research is testing the scope of the statements about neuroplasticity), but the concept itself reaches well beyond “brain function.”  (Note that the movement toward the acceptance of neuroplasticity, relative to the idea that the brain is formed and relatively stagnant after a developmental “critical period,” could also be used to describe accuracy: a match between observations and theory.)</a:t>
            </a:r>
          </a:p>
          <a:p>
            <a:endParaRPr lang="en-US" b="0" baseline="0" dirty="0"/>
          </a:p>
          <a:p>
            <a:r>
              <a:rPr lang="en-US" b="1" baseline="0" dirty="0"/>
              <a:t>Note: </a:t>
            </a:r>
            <a:r>
              <a:rPr lang="en-US" b="0" baseline="0" dirty="0"/>
              <a:t>The image here is meant to demonstrate that the theory of neuroplasticity has implications not just for understanding the human brain/biology, but also multiple domains of human behavior/social relationships.</a:t>
            </a:r>
            <a:endParaRPr lang="en-US" b="1" baseline="0" dirty="0"/>
          </a:p>
          <a:p>
            <a:endParaRPr lang="en-US" b="1" baseline="0" dirty="0"/>
          </a:p>
          <a:p>
            <a:r>
              <a:rPr lang="en-US" b="1" baseline="0" dirty="0"/>
              <a:t>Note: </a:t>
            </a:r>
            <a:r>
              <a:rPr lang="en-US" b="0" baseline="0" dirty="0"/>
              <a:t>See this brief abstract for a description of some of the theoretical elements of neuroplasticity: https://www.ncbi.nlm.nih.gov/pubmed/10534011 </a:t>
            </a:r>
            <a:endParaRPr lang="en-US" b="1" baseline="0" dirty="0"/>
          </a:p>
          <a:p>
            <a:endParaRPr lang="en-US" b="1"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Optional Activity</a:t>
            </a:r>
            <a:r>
              <a:rPr lang="en-US" b="1" baseline="0" dirty="0"/>
              <a:t>: </a:t>
            </a:r>
            <a:r>
              <a:rPr lang="en-US" b="0" baseline="0" dirty="0"/>
              <a:t>For Kuhn’s 5 features, an optional activity could include breaking students into groups to develop/search for specific examples of these features (historically or in recent research debates). Individual groups could each be given a different feature and asked to report back to the class with their examples. Examples could be used/elaborated/critiqued to illustrate these concepts. </a:t>
            </a:r>
            <a:endParaRPr lang="en-US" b="1"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9</a:t>
            </a:fld>
            <a:endParaRPr lang="en-US"/>
          </a:p>
        </p:txBody>
      </p:sp>
    </p:spTree>
    <p:extLst>
      <p:ext uri="{BB962C8B-B14F-4D97-AF65-F5344CB8AC3E}">
        <p14:creationId xmlns:p14="http://schemas.microsoft.com/office/powerpoint/2010/main" val="3687370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E570213-7DB2-C640-AFED-E7C883478DD0}"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1C49D-F83F-7647-8B15-453165DDBFD1}" type="slidenum">
              <a:rPr lang="en-US" smtClean="0"/>
              <a:t>‹#›</a:t>
            </a:fld>
            <a:endParaRPr lang="en-US"/>
          </a:p>
        </p:txBody>
      </p:sp>
    </p:spTree>
    <p:extLst>
      <p:ext uri="{BB962C8B-B14F-4D97-AF65-F5344CB8AC3E}">
        <p14:creationId xmlns:p14="http://schemas.microsoft.com/office/powerpoint/2010/main" val="4263265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570213-7DB2-C640-AFED-E7C883478DD0}"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1C49D-F83F-7647-8B15-453165DDBFD1}" type="slidenum">
              <a:rPr lang="en-US" smtClean="0"/>
              <a:t>‹#›</a:t>
            </a:fld>
            <a:endParaRPr lang="en-US"/>
          </a:p>
        </p:txBody>
      </p:sp>
    </p:spTree>
    <p:extLst>
      <p:ext uri="{BB962C8B-B14F-4D97-AF65-F5344CB8AC3E}">
        <p14:creationId xmlns:p14="http://schemas.microsoft.com/office/powerpoint/2010/main" val="23022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570213-7DB2-C640-AFED-E7C883478DD0}"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1C49D-F83F-7647-8B15-453165DDBFD1}" type="slidenum">
              <a:rPr lang="en-US" smtClean="0"/>
              <a:t>‹#›</a:t>
            </a:fld>
            <a:endParaRPr lang="en-US"/>
          </a:p>
        </p:txBody>
      </p:sp>
    </p:spTree>
    <p:extLst>
      <p:ext uri="{BB962C8B-B14F-4D97-AF65-F5344CB8AC3E}">
        <p14:creationId xmlns:p14="http://schemas.microsoft.com/office/powerpoint/2010/main" val="1313103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570213-7DB2-C640-AFED-E7C883478DD0}"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1C49D-F83F-7647-8B15-453165DDBFD1}" type="slidenum">
              <a:rPr lang="en-US" smtClean="0"/>
              <a:t>‹#›</a:t>
            </a:fld>
            <a:endParaRPr lang="en-US"/>
          </a:p>
        </p:txBody>
      </p:sp>
    </p:spTree>
    <p:extLst>
      <p:ext uri="{BB962C8B-B14F-4D97-AF65-F5344CB8AC3E}">
        <p14:creationId xmlns:p14="http://schemas.microsoft.com/office/powerpoint/2010/main" val="5710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570213-7DB2-C640-AFED-E7C883478DD0}"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1C49D-F83F-7647-8B15-453165DDBFD1}" type="slidenum">
              <a:rPr lang="en-US" smtClean="0"/>
              <a:t>‹#›</a:t>
            </a:fld>
            <a:endParaRPr lang="en-US"/>
          </a:p>
        </p:txBody>
      </p:sp>
    </p:spTree>
    <p:extLst>
      <p:ext uri="{BB962C8B-B14F-4D97-AF65-F5344CB8AC3E}">
        <p14:creationId xmlns:p14="http://schemas.microsoft.com/office/powerpoint/2010/main" val="271207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570213-7DB2-C640-AFED-E7C883478DD0}"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1C49D-F83F-7647-8B15-453165DDBFD1}" type="slidenum">
              <a:rPr lang="en-US" smtClean="0"/>
              <a:t>‹#›</a:t>
            </a:fld>
            <a:endParaRPr lang="en-US"/>
          </a:p>
        </p:txBody>
      </p:sp>
    </p:spTree>
    <p:extLst>
      <p:ext uri="{BB962C8B-B14F-4D97-AF65-F5344CB8AC3E}">
        <p14:creationId xmlns:p14="http://schemas.microsoft.com/office/powerpoint/2010/main" val="19462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570213-7DB2-C640-AFED-E7C883478DD0}" type="datetimeFigureOut">
              <a:rPr lang="en-US" smtClean="0"/>
              <a:t>12/20/2017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F1C49D-F83F-7647-8B15-453165DDBFD1}" type="slidenum">
              <a:rPr lang="en-US" smtClean="0"/>
              <a:t>‹#›</a:t>
            </a:fld>
            <a:endParaRPr lang="en-US"/>
          </a:p>
        </p:txBody>
      </p:sp>
    </p:spTree>
    <p:extLst>
      <p:ext uri="{BB962C8B-B14F-4D97-AF65-F5344CB8AC3E}">
        <p14:creationId xmlns:p14="http://schemas.microsoft.com/office/powerpoint/2010/main" val="420625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570213-7DB2-C640-AFED-E7C883478DD0}" type="datetimeFigureOut">
              <a:rPr lang="en-US" smtClean="0"/>
              <a:t>12/20/2017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F1C49D-F83F-7647-8B15-453165DDBFD1}" type="slidenum">
              <a:rPr lang="en-US" smtClean="0"/>
              <a:t>‹#›</a:t>
            </a:fld>
            <a:endParaRPr lang="en-US"/>
          </a:p>
        </p:txBody>
      </p:sp>
    </p:spTree>
    <p:extLst>
      <p:ext uri="{BB962C8B-B14F-4D97-AF65-F5344CB8AC3E}">
        <p14:creationId xmlns:p14="http://schemas.microsoft.com/office/powerpoint/2010/main" val="3948035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570213-7DB2-C640-AFED-E7C883478DD0}" type="datetimeFigureOut">
              <a:rPr lang="en-US" smtClean="0"/>
              <a:t>12/20/2017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F1C49D-F83F-7647-8B15-453165DDBFD1}" type="slidenum">
              <a:rPr lang="en-US" smtClean="0"/>
              <a:t>‹#›</a:t>
            </a:fld>
            <a:endParaRPr lang="en-US"/>
          </a:p>
        </p:txBody>
      </p:sp>
    </p:spTree>
    <p:extLst>
      <p:ext uri="{BB962C8B-B14F-4D97-AF65-F5344CB8AC3E}">
        <p14:creationId xmlns:p14="http://schemas.microsoft.com/office/powerpoint/2010/main" val="1931863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570213-7DB2-C640-AFED-E7C883478DD0}"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1C49D-F83F-7647-8B15-453165DDBFD1}" type="slidenum">
              <a:rPr lang="en-US" smtClean="0"/>
              <a:t>‹#›</a:t>
            </a:fld>
            <a:endParaRPr lang="en-US"/>
          </a:p>
        </p:txBody>
      </p:sp>
    </p:spTree>
    <p:extLst>
      <p:ext uri="{BB962C8B-B14F-4D97-AF65-F5344CB8AC3E}">
        <p14:creationId xmlns:p14="http://schemas.microsoft.com/office/powerpoint/2010/main" val="1634160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570213-7DB2-C640-AFED-E7C883478DD0}"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1C49D-F83F-7647-8B15-453165DDBFD1}" type="slidenum">
              <a:rPr lang="en-US" smtClean="0"/>
              <a:t>‹#›</a:t>
            </a:fld>
            <a:endParaRPr lang="en-US"/>
          </a:p>
        </p:txBody>
      </p:sp>
    </p:spTree>
    <p:extLst>
      <p:ext uri="{BB962C8B-B14F-4D97-AF65-F5344CB8AC3E}">
        <p14:creationId xmlns:p14="http://schemas.microsoft.com/office/powerpoint/2010/main" val="327438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570213-7DB2-C640-AFED-E7C883478DD0}" type="datetimeFigureOut">
              <a:rPr lang="en-US" smtClean="0"/>
              <a:t>12/20/2017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F1C49D-F83F-7647-8B15-453165DDBFD1}"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285875" y="299891"/>
            <a:ext cx="400925" cy="546247"/>
          </a:xfrm>
          <a:prstGeom prst="rect">
            <a:avLst/>
          </a:prstGeom>
          <a:noFill/>
        </p:spPr>
      </p:pic>
    </p:spTree>
    <p:extLst>
      <p:ext uri="{BB962C8B-B14F-4D97-AF65-F5344CB8AC3E}">
        <p14:creationId xmlns:p14="http://schemas.microsoft.com/office/powerpoint/2010/main" val="2946723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wf-sGqBsWv4"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hyperlink" Target="https://pixabay.com/en/differential-calculus-board-school-2820657/" TargetMode="External"/><Relationship Id="rId13" Type="http://schemas.openxmlformats.org/officeDocument/2006/relationships/hyperlink" Target="https://www.flickr.com/photos/7654576@N02/14653025323" TargetMode="External"/><Relationship Id="rId3" Type="http://schemas.openxmlformats.org/officeDocument/2006/relationships/hyperlink" Target="https://www.flickr.com/photos/102642344@N02/9998429226" TargetMode="External"/><Relationship Id="rId7" Type="http://schemas.openxmlformats.org/officeDocument/2006/relationships/hyperlink" Target="https://creativecommons.org/publicdomain/zero/1.0/deed.en" TargetMode="External"/><Relationship Id="rId12" Type="http://schemas.openxmlformats.org/officeDocument/2006/relationships/hyperlink" Target="https://pixabay.com/en/neurons-brain-cells-brain-structure-1739997/"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pixabay.com/en/information-hotel-internet-network-1931373/" TargetMode="External"/><Relationship Id="rId11" Type="http://schemas.openxmlformats.org/officeDocument/2006/relationships/hyperlink" Target="https://creativecommons.org/licenses/by-sa/4.0/" TargetMode="External"/><Relationship Id="rId5" Type="http://schemas.openxmlformats.org/officeDocument/2006/relationships/hyperlink" Target="https://commons.wikimedia.org/wiki/File:Meditation_in_a_yoga_asana.jpg#/media/File:Meditation_in_a_yoga_asana.jpg" TargetMode="External"/><Relationship Id="rId10" Type="http://schemas.openxmlformats.org/officeDocument/2006/relationships/hyperlink" Target="https://commons.wikimedia.org/wiki/File:Golden_Delicious,_SweeTango,_Granny_Smith,_and_Gala_apples_3.JPG#/media/File:Golden_Delicious,_SweeTango,_Granny_Smith,_and_Gala_apples_3.JPG" TargetMode="External"/><Relationship Id="rId4" Type="http://schemas.openxmlformats.org/officeDocument/2006/relationships/hyperlink" Target="https://creativecommons.org/licenses/by/2.0/" TargetMode="External"/><Relationship Id="rId9" Type="http://schemas.openxmlformats.org/officeDocument/2006/relationships/hyperlink" Target="https://pixabay.com/en/earth-moon-ache-sunrise-space-all-1388003/"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pixabay.com/en/man-woman-question-mark-problems-2814937/" TargetMode="External"/><Relationship Id="rId13" Type="http://schemas.openxmlformats.org/officeDocument/2006/relationships/hyperlink" Target="https://pixabay.com/en/frame-eat-snacks-mouth-1991993/" TargetMode="External"/><Relationship Id="rId3" Type="http://schemas.openxmlformats.org/officeDocument/2006/relationships/hyperlink" Target="https://pixabay.com/en/jam-apricots-apricot-cook-2444939/" TargetMode="External"/><Relationship Id="rId7" Type="http://schemas.openxmlformats.org/officeDocument/2006/relationships/hyperlink" Target="https://www.flickr.com/photos/horiavarlan/4273168957" TargetMode="External"/><Relationship Id="rId12" Type="http://schemas.openxmlformats.org/officeDocument/2006/relationships/hyperlink" Target="https://creativecommons.org/licenses/by-nc-nd/2.0/"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s://creativecommons.org/licenses/by/2.0/" TargetMode="External"/><Relationship Id="rId11" Type="http://schemas.openxmlformats.org/officeDocument/2006/relationships/hyperlink" Target="https://www.flickr.com/photos/49258007@N03/27835121703/" TargetMode="External"/><Relationship Id="rId5" Type="http://schemas.openxmlformats.org/officeDocument/2006/relationships/hyperlink" Target="https://www.flickr.com/photos/jeffreyww/5903012696" TargetMode="External"/><Relationship Id="rId15" Type="http://schemas.openxmlformats.org/officeDocument/2006/relationships/hyperlink" Target="http://creativecommons.org/publicdomain/zero/1.0/" TargetMode="External"/><Relationship Id="rId10" Type="http://schemas.openxmlformats.org/officeDocument/2006/relationships/hyperlink" Target="https://pixabay.com/en/dollar-money-bill-legal-tender-926397/" TargetMode="External"/><Relationship Id="rId4" Type="http://schemas.openxmlformats.org/officeDocument/2006/relationships/hyperlink" Target="https://creativecommons.org/publicdomain/zero/1.0/deed.en" TargetMode="External"/><Relationship Id="rId9" Type="http://schemas.openxmlformats.org/officeDocument/2006/relationships/hyperlink" Target="https://pixabay.com/en/usa-map-united-states-of-america-35713/" TargetMode="External"/><Relationship Id="rId14" Type="http://schemas.openxmlformats.org/officeDocument/2006/relationships/hyperlink" Target="http://www.freestockphotos.biz/stockphoto/16624"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955" y="184500"/>
            <a:ext cx="7070792" cy="3667973"/>
          </a:xfrm>
          <a:prstGeom prst="rect">
            <a:avLst/>
          </a:prstGeom>
          <a:ln w="3175">
            <a:noFill/>
          </a:ln>
        </p:spPr>
      </p:pic>
      <p:sp>
        <p:nvSpPr>
          <p:cNvPr id="2" name="Title 1"/>
          <p:cNvSpPr>
            <a:spLocks noGrp="1"/>
          </p:cNvSpPr>
          <p:nvPr>
            <p:ph type="ctrTitle"/>
          </p:nvPr>
        </p:nvSpPr>
        <p:spPr>
          <a:xfrm>
            <a:off x="775743" y="3557728"/>
            <a:ext cx="7935686" cy="2049082"/>
          </a:xfrm>
        </p:spPr>
        <p:txBody>
          <a:bodyPr>
            <a:normAutofit/>
          </a:bodyPr>
          <a:lstStyle/>
          <a:p>
            <a:r>
              <a:rPr lang="en-US" b="1" dirty="0"/>
              <a:t>Thinking like a Psychological Scientist</a:t>
            </a:r>
          </a:p>
        </p:txBody>
      </p:sp>
      <p:sp>
        <p:nvSpPr>
          <p:cNvPr id="3" name="Subtitle 2"/>
          <p:cNvSpPr>
            <a:spLocks noGrp="1"/>
          </p:cNvSpPr>
          <p:nvPr>
            <p:ph type="subTitle" idx="1"/>
          </p:nvPr>
        </p:nvSpPr>
        <p:spPr>
          <a:xfrm>
            <a:off x="1881268" y="5372269"/>
            <a:ext cx="5840840" cy="1027942"/>
          </a:xfrm>
        </p:spPr>
        <p:txBody>
          <a:bodyPr>
            <a:normAutofit fontScale="92500" lnSpcReduction="10000"/>
          </a:bodyPr>
          <a:lstStyle/>
          <a:p>
            <a:r>
              <a:rPr lang="en-US" dirty="0"/>
              <a:t>[Professor Name]</a:t>
            </a:r>
          </a:p>
          <a:p>
            <a:r>
              <a:rPr lang="en-US" dirty="0"/>
              <a:t>[Class Section Number]</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8294" y="6326184"/>
            <a:ext cx="1227411" cy="429442"/>
          </a:xfrm>
          <a:prstGeom prst="rect">
            <a:avLst/>
          </a:prstGeom>
        </p:spPr>
      </p:pic>
    </p:spTree>
    <p:extLst>
      <p:ext uri="{BB962C8B-B14F-4D97-AF65-F5344CB8AC3E}">
        <p14:creationId xmlns:p14="http://schemas.microsoft.com/office/powerpoint/2010/main" val="25303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t>Simplicity</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289175"/>
            <a:ext cx="6096000" cy="4019550"/>
          </a:xfrm>
          <a:prstGeom prst="rect">
            <a:avLst/>
          </a:prstGeom>
        </p:spPr>
      </p:pic>
      <p:sp>
        <p:nvSpPr>
          <p:cNvPr id="6" name="Title 1"/>
          <p:cNvSpPr>
            <a:spLocks noGrp="1"/>
          </p:cNvSpPr>
          <p:nvPr>
            <p:ph type="title"/>
          </p:nvPr>
        </p:nvSpPr>
        <p:spPr>
          <a:xfrm>
            <a:off x="307300" y="274638"/>
            <a:ext cx="8229600" cy="1143000"/>
          </a:xfrm>
        </p:spPr>
        <p:txBody>
          <a:bodyPr>
            <a:normAutofit fontScale="90000"/>
          </a:bodyPr>
          <a:lstStyle/>
          <a:p>
            <a:r>
              <a:rPr lang="en-US" b="1" u="sng" dirty="0"/>
              <a:t>Features of Good Scientific Theories</a:t>
            </a:r>
          </a:p>
        </p:txBody>
      </p:sp>
    </p:spTree>
    <p:extLst>
      <p:ext uri="{BB962C8B-B14F-4D97-AF65-F5344CB8AC3E}">
        <p14:creationId xmlns:p14="http://schemas.microsoft.com/office/powerpoint/2010/main" val="16095949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t>Fruitfulness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251075"/>
            <a:ext cx="6096000" cy="4057650"/>
          </a:xfrm>
          <a:prstGeom prst="rect">
            <a:avLst/>
          </a:prstGeom>
        </p:spPr>
      </p:pic>
      <p:sp>
        <p:nvSpPr>
          <p:cNvPr id="6" name="Title 1"/>
          <p:cNvSpPr>
            <a:spLocks noGrp="1"/>
          </p:cNvSpPr>
          <p:nvPr>
            <p:ph type="title"/>
          </p:nvPr>
        </p:nvSpPr>
        <p:spPr>
          <a:xfrm>
            <a:off x="307300" y="274638"/>
            <a:ext cx="8229600" cy="1143000"/>
          </a:xfrm>
        </p:spPr>
        <p:txBody>
          <a:bodyPr>
            <a:normAutofit fontScale="90000"/>
          </a:bodyPr>
          <a:lstStyle/>
          <a:p>
            <a:r>
              <a:rPr lang="en-US" b="1" u="sng" dirty="0"/>
              <a:t>Features of Good Scientific Theories</a:t>
            </a:r>
          </a:p>
        </p:txBody>
      </p:sp>
    </p:spTree>
    <p:extLst>
      <p:ext uri="{BB962C8B-B14F-4D97-AF65-F5344CB8AC3E}">
        <p14:creationId xmlns:p14="http://schemas.microsoft.com/office/powerpoint/2010/main" val="528529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solidFill>
                  <a:srgbClr val="00B050"/>
                </a:solidFill>
                <a:hlinkClick r:id="rId3"/>
              </a:rPr>
              <a:t>Falsifiable</a:t>
            </a:r>
            <a:endParaRPr lang="en-US" b="1" dirty="0">
              <a:solidFill>
                <a:srgbClr val="00B050"/>
              </a:solidFill>
            </a:endParaRPr>
          </a:p>
        </p:txBody>
      </p:sp>
      <p:grpSp>
        <p:nvGrpSpPr>
          <p:cNvPr id="15" name="Group 14"/>
          <p:cNvGrpSpPr/>
          <p:nvPr/>
        </p:nvGrpSpPr>
        <p:grpSpPr>
          <a:xfrm>
            <a:off x="524068" y="2306961"/>
            <a:ext cx="8450036" cy="3526972"/>
            <a:chOff x="524068" y="2306961"/>
            <a:chExt cx="8450036" cy="3526972"/>
          </a:xfrm>
        </p:grpSpPr>
        <p:sp>
          <p:nvSpPr>
            <p:cNvPr id="5" name="Oval 4"/>
            <p:cNvSpPr/>
            <p:nvPr/>
          </p:nvSpPr>
          <p:spPr>
            <a:xfrm>
              <a:off x="524068" y="4583631"/>
              <a:ext cx="2286000" cy="125030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a:t>THEORY PREDICTION</a:t>
              </a:r>
            </a:p>
          </p:txBody>
        </p:sp>
        <p:sp>
          <p:nvSpPr>
            <p:cNvPr id="4" name="Down Arrow 3"/>
            <p:cNvSpPr/>
            <p:nvPr/>
          </p:nvSpPr>
          <p:spPr>
            <a:xfrm>
              <a:off x="985933" y="2329039"/>
              <a:ext cx="1362269" cy="2593911"/>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6" name="Down Arrow 5"/>
            <p:cNvSpPr/>
            <p:nvPr/>
          </p:nvSpPr>
          <p:spPr>
            <a:xfrm>
              <a:off x="2570583" y="2329040"/>
              <a:ext cx="1362269" cy="2593911"/>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Down Arrow 6"/>
            <p:cNvSpPr/>
            <p:nvPr/>
          </p:nvSpPr>
          <p:spPr>
            <a:xfrm>
              <a:off x="4155233" y="2306961"/>
              <a:ext cx="1362269" cy="2593911"/>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8" name="Down Arrow 7"/>
            <p:cNvSpPr/>
            <p:nvPr/>
          </p:nvSpPr>
          <p:spPr>
            <a:xfrm>
              <a:off x="5739881" y="2306961"/>
              <a:ext cx="1362269" cy="2593911"/>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9" name="Down Arrow 8"/>
            <p:cNvSpPr/>
            <p:nvPr/>
          </p:nvSpPr>
          <p:spPr>
            <a:xfrm>
              <a:off x="7324531" y="2329040"/>
              <a:ext cx="1362269" cy="2593911"/>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Multiply 9"/>
            <p:cNvSpPr/>
            <p:nvPr/>
          </p:nvSpPr>
          <p:spPr>
            <a:xfrm>
              <a:off x="2261116" y="2530896"/>
              <a:ext cx="1981202" cy="1660849"/>
            </a:xfrm>
            <a:prstGeom prst="mathMultiply">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Multiply 11"/>
            <p:cNvSpPr/>
            <p:nvPr/>
          </p:nvSpPr>
          <p:spPr>
            <a:xfrm>
              <a:off x="3849651" y="2530896"/>
              <a:ext cx="1981202" cy="1660849"/>
            </a:xfrm>
            <a:prstGeom prst="mathMultiply">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Multiply 12"/>
            <p:cNvSpPr/>
            <p:nvPr/>
          </p:nvSpPr>
          <p:spPr>
            <a:xfrm>
              <a:off x="5475901" y="2530896"/>
              <a:ext cx="1981202" cy="1660849"/>
            </a:xfrm>
            <a:prstGeom prst="mathMultiply">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Multiply 13"/>
            <p:cNvSpPr/>
            <p:nvPr/>
          </p:nvSpPr>
          <p:spPr>
            <a:xfrm>
              <a:off x="6992902" y="2465581"/>
              <a:ext cx="1981202" cy="1660849"/>
            </a:xfrm>
            <a:prstGeom prst="mathMultiply">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TextBox 10"/>
            <p:cNvSpPr txBox="1"/>
            <p:nvPr/>
          </p:nvSpPr>
          <p:spPr>
            <a:xfrm rot="16200000">
              <a:off x="1114726" y="2957451"/>
              <a:ext cx="1438859" cy="677108"/>
            </a:xfrm>
            <a:prstGeom prst="rect">
              <a:avLst/>
            </a:prstGeom>
            <a:noFill/>
          </p:spPr>
          <p:txBody>
            <a:bodyPr wrap="square" rtlCol="0">
              <a:spAutoFit/>
            </a:bodyPr>
            <a:lstStyle/>
            <a:p>
              <a:r>
                <a:rPr lang="en-US" sz="2000" dirty="0">
                  <a:solidFill>
                    <a:schemeClr val="bg1"/>
                  </a:solidFill>
                </a:rPr>
                <a:t>Explanation</a:t>
              </a:r>
            </a:p>
            <a:p>
              <a:endParaRPr lang="en-US" dirty="0"/>
            </a:p>
          </p:txBody>
        </p:sp>
      </p:grpSp>
      <p:sp>
        <p:nvSpPr>
          <p:cNvPr id="17" name="Title 1"/>
          <p:cNvSpPr>
            <a:spLocks noGrp="1"/>
          </p:cNvSpPr>
          <p:nvPr>
            <p:ph type="title"/>
          </p:nvPr>
        </p:nvSpPr>
        <p:spPr>
          <a:xfrm>
            <a:off x="307300" y="274638"/>
            <a:ext cx="8229600" cy="1143000"/>
          </a:xfrm>
        </p:spPr>
        <p:txBody>
          <a:bodyPr>
            <a:normAutofit fontScale="90000"/>
          </a:bodyPr>
          <a:lstStyle/>
          <a:p>
            <a:r>
              <a:rPr lang="en-US" b="1" u="sng" dirty="0"/>
              <a:t>Features of Good Scientific Theories</a:t>
            </a:r>
          </a:p>
        </p:txBody>
      </p:sp>
    </p:spTree>
    <p:extLst>
      <p:ext uri="{BB962C8B-B14F-4D97-AF65-F5344CB8AC3E}">
        <p14:creationId xmlns:p14="http://schemas.microsoft.com/office/powerpoint/2010/main" val="3490054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00B0F0"/>
                </a:solidFill>
              </a:rPr>
              <a:t>Which is falsifiable?</a:t>
            </a:r>
          </a:p>
        </p:txBody>
      </p:sp>
      <p:sp>
        <p:nvSpPr>
          <p:cNvPr id="3" name="Content Placeholder 2"/>
          <p:cNvSpPr>
            <a:spLocks noGrp="1"/>
          </p:cNvSpPr>
          <p:nvPr>
            <p:ph idx="1"/>
          </p:nvPr>
        </p:nvSpPr>
        <p:spPr>
          <a:xfrm>
            <a:off x="457200" y="1600201"/>
            <a:ext cx="8083296" cy="2715768"/>
          </a:xfrm>
        </p:spPr>
        <p:txBody>
          <a:bodyPr>
            <a:normAutofit/>
          </a:bodyPr>
          <a:lstStyle/>
          <a:p>
            <a:pPr>
              <a:buFont typeface="Wingdings" panose="05000000000000000000" pitchFamily="2" charset="2"/>
              <a:buChar char="§"/>
            </a:pPr>
            <a:r>
              <a:rPr lang="en-US" dirty="0"/>
              <a:t>Classical music increases intelligence.</a:t>
            </a:r>
          </a:p>
          <a:p>
            <a:pPr>
              <a:buFont typeface="Wingdings" panose="05000000000000000000" pitchFamily="2" charset="2"/>
              <a:buChar char="§"/>
            </a:pPr>
            <a:r>
              <a:rPr lang="en-US" dirty="0"/>
              <a:t>Eating before exams increases performance.</a:t>
            </a:r>
          </a:p>
          <a:p>
            <a:pPr>
              <a:buFont typeface="Wingdings" panose="05000000000000000000" pitchFamily="2" charset="2"/>
              <a:buChar char="§"/>
            </a:pPr>
            <a:r>
              <a:rPr lang="en-US" dirty="0"/>
              <a:t>Cannolis are delicious.</a:t>
            </a:r>
          </a:p>
          <a:p>
            <a:pPr>
              <a:buFont typeface="Wingdings" panose="05000000000000000000" pitchFamily="2" charset="2"/>
              <a:buChar char="§"/>
            </a:pPr>
            <a:r>
              <a:rPr lang="en-US" dirty="0"/>
              <a:t>The mind does not exist. </a:t>
            </a:r>
          </a:p>
          <a:p>
            <a:endParaRPr lang="en-US" dirty="0"/>
          </a:p>
          <a:p>
            <a:endParaRPr lang="en-US" dirty="0"/>
          </a:p>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9660" y="4120366"/>
            <a:ext cx="3807340" cy="2445026"/>
          </a:xfrm>
          <a:prstGeom prst="rect">
            <a:avLst/>
          </a:prstGeom>
        </p:spPr>
      </p:pic>
    </p:spTree>
    <p:extLst>
      <p:ext uri="{BB962C8B-B14F-4D97-AF65-F5344CB8AC3E}">
        <p14:creationId xmlns:p14="http://schemas.microsoft.com/office/powerpoint/2010/main" val="2848100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Overview</a:t>
            </a:r>
          </a:p>
        </p:txBody>
      </p:sp>
      <p:sp>
        <p:nvSpPr>
          <p:cNvPr id="3" name="Content Placeholder 2"/>
          <p:cNvSpPr>
            <a:spLocks noGrp="1"/>
          </p:cNvSpPr>
          <p:nvPr>
            <p:ph idx="1"/>
          </p:nvPr>
        </p:nvSpPr>
        <p:spPr/>
        <p:txBody>
          <a:bodyPr/>
          <a:lstStyle/>
          <a:p>
            <a:r>
              <a:rPr lang="en-US" dirty="0">
                <a:solidFill>
                  <a:schemeClr val="bg1">
                    <a:lumMod val="75000"/>
                  </a:schemeClr>
                </a:solidFill>
              </a:rPr>
              <a:t>Introduction</a:t>
            </a:r>
          </a:p>
          <a:p>
            <a:r>
              <a:rPr lang="en-US" dirty="0">
                <a:solidFill>
                  <a:schemeClr val="bg1">
                    <a:lumMod val="75000"/>
                  </a:schemeClr>
                </a:solidFill>
              </a:rPr>
              <a:t>Scientific Reasoning and Theories</a:t>
            </a:r>
          </a:p>
          <a:p>
            <a:r>
              <a:rPr lang="en-US" b="1" dirty="0"/>
              <a:t>Interpreting Research (Correctly)</a:t>
            </a:r>
          </a:p>
          <a:p>
            <a:r>
              <a:rPr lang="en-US" dirty="0">
                <a:solidFill>
                  <a:schemeClr val="bg1">
                    <a:lumMod val="75000"/>
                  </a:schemeClr>
                </a:solidFill>
              </a:rPr>
              <a:t>Trusting Science without Proof</a:t>
            </a:r>
          </a:p>
          <a:p>
            <a:r>
              <a:rPr lang="en-US" dirty="0">
                <a:solidFill>
                  <a:schemeClr val="bg1">
                    <a:lumMod val="75000"/>
                  </a:schemeClr>
                </a:solidFill>
              </a:rPr>
              <a:t>Objectivity in Science</a:t>
            </a:r>
          </a:p>
          <a:p>
            <a:r>
              <a:rPr lang="en-US" dirty="0">
                <a:solidFill>
                  <a:schemeClr val="bg1">
                    <a:lumMod val="75000"/>
                  </a:schemeClr>
                </a:solidFill>
              </a:rPr>
              <a:t>Conclusion</a:t>
            </a:r>
          </a:p>
        </p:txBody>
      </p:sp>
    </p:spTree>
    <p:extLst>
      <p:ext uri="{BB962C8B-B14F-4D97-AF65-F5344CB8AC3E}">
        <p14:creationId xmlns:p14="http://schemas.microsoft.com/office/powerpoint/2010/main" val="41678546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250" y="274638"/>
            <a:ext cx="8229600" cy="1143000"/>
          </a:xfrm>
        </p:spPr>
        <p:txBody>
          <a:bodyPr>
            <a:normAutofit/>
          </a:bodyPr>
          <a:lstStyle/>
          <a:p>
            <a:r>
              <a:rPr lang="en-US" b="1" u="sng" dirty="0"/>
              <a:t>Interpreting </a:t>
            </a:r>
            <a:r>
              <a:rPr lang="en-US" b="1" u="sng" dirty="0" smtClean="0"/>
              <a:t>Research (Correctly</a:t>
            </a:r>
            <a:r>
              <a:rPr lang="en-US" b="1" u="sng" dirty="0"/>
              <a:t>)</a:t>
            </a:r>
          </a:p>
        </p:txBody>
      </p:sp>
      <p:sp>
        <p:nvSpPr>
          <p:cNvPr id="3" name="Content Placeholder 2"/>
          <p:cNvSpPr>
            <a:spLocks noGrp="1"/>
          </p:cNvSpPr>
          <p:nvPr>
            <p:ph idx="1"/>
          </p:nvPr>
        </p:nvSpPr>
        <p:spPr>
          <a:xfrm>
            <a:off x="457199" y="1600201"/>
            <a:ext cx="8229601" cy="1422918"/>
          </a:xfrm>
        </p:spPr>
        <p:txBody>
          <a:bodyPr/>
          <a:lstStyle/>
          <a:p>
            <a:pPr marL="0" indent="0" algn="ctr">
              <a:buNone/>
            </a:pPr>
            <a:r>
              <a:rPr lang="en-US" b="1" dirty="0">
                <a:solidFill>
                  <a:srgbClr val="00B0F0"/>
                </a:solidFill>
              </a:rPr>
              <a:t>Research Hypothesis:</a:t>
            </a:r>
            <a:r>
              <a:rPr lang="en-US" b="1" dirty="0"/>
              <a:t> </a:t>
            </a:r>
          </a:p>
          <a:p>
            <a:pPr marL="0" indent="0" algn="ctr">
              <a:buNone/>
            </a:pPr>
            <a:r>
              <a:rPr lang="en-US" dirty="0"/>
              <a:t>Standing desks increase productivity</a:t>
            </a:r>
          </a:p>
          <a:p>
            <a:pPr marL="0" indent="0" algn="ctr">
              <a:buNone/>
            </a:pPr>
            <a:endParaRPr lang="en-US" dirty="0"/>
          </a:p>
          <a:p>
            <a:pPr marL="0" indent="0">
              <a:buNone/>
            </a:pPr>
            <a:endParaRPr lang="en-US" dirty="0"/>
          </a:p>
          <a:p>
            <a:pPr marL="0" indent="0" algn="ctr">
              <a:buNone/>
            </a:pPr>
            <a:endParaRPr lang="en-US" dirty="0"/>
          </a:p>
          <a:p>
            <a:pPr marL="0" indent="0">
              <a:buNone/>
            </a:pPr>
            <a:endParaRPr lang="en-US" dirty="0"/>
          </a:p>
        </p:txBody>
      </p:sp>
      <p:sp>
        <p:nvSpPr>
          <p:cNvPr id="4" name="Rounded Rectangle 3"/>
          <p:cNvSpPr/>
          <p:nvPr/>
        </p:nvSpPr>
        <p:spPr>
          <a:xfrm>
            <a:off x="1782142" y="3023119"/>
            <a:ext cx="2771192" cy="1156995"/>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Standing Desks</a:t>
            </a:r>
          </a:p>
          <a:p>
            <a:pPr algn="ctr"/>
            <a:r>
              <a:rPr lang="en-US" dirty="0"/>
              <a:t>(Experimental Group)</a:t>
            </a:r>
          </a:p>
        </p:txBody>
      </p:sp>
      <p:sp>
        <p:nvSpPr>
          <p:cNvPr id="5" name="Rounded Rectangle 4"/>
          <p:cNvSpPr/>
          <p:nvPr/>
        </p:nvSpPr>
        <p:spPr>
          <a:xfrm>
            <a:off x="1782142" y="4817707"/>
            <a:ext cx="2771192" cy="1156995"/>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Traditional, Seated Desks</a:t>
            </a:r>
          </a:p>
          <a:p>
            <a:pPr algn="ctr"/>
            <a:r>
              <a:rPr lang="en-US" dirty="0"/>
              <a:t>(Control Group) </a:t>
            </a:r>
          </a:p>
        </p:txBody>
      </p:sp>
      <p:sp>
        <p:nvSpPr>
          <p:cNvPr id="6" name="Up Arrow 5"/>
          <p:cNvSpPr/>
          <p:nvPr/>
        </p:nvSpPr>
        <p:spPr>
          <a:xfrm rot="6529800">
            <a:off x="4928808" y="3126647"/>
            <a:ext cx="821093" cy="1380930"/>
          </a:xfrm>
          <a:prstGeom prst="up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Up Arrow 6"/>
          <p:cNvSpPr/>
          <p:nvPr/>
        </p:nvSpPr>
        <p:spPr>
          <a:xfrm rot="3936346">
            <a:off x="4943120" y="4420133"/>
            <a:ext cx="821093" cy="1380930"/>
          </a:xfrm>
          <a:prstGeom prst="up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125375" y="3620278"/>
            <a:ext cx="2029575" cy="1567542"/>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Typing Task (Measurement)</a:t>
            </a:r>
          </a:p>
        </p:txBody>
      </p:sp>
      <p:sp>
        <p:nvSpPr>
          <p:cNvPr id="9" name="TextBox 8"/>
          <p:cNvSpPr txBox="1"/>
          <p:nvPr/>
        </p:nvSpPr>
        <p:spPr>
          <a:xfrm>
            <a:off x="213626" y="4314244"/>
            <a:ext cx="2892490" cy="369332"/>
          </a:xfrm>
          <a:prstGeom prst="rect">
            <a:avLst/>
          </a:prstGeom>
          <a:noFill/>
        </p:spPr>
        <p:txBody>
          <a:bodyPr wrap="square" rtlCol="0">
            <a:spAutoFit/>
          </a:bodyPr>
          <a:lstStyle/>
          <a:p>
            <a:r>
              <a:rPr lang="en-US" dirty="0"/>
              <a:t>Random Assignment </a:t>
            </a:r>
          </a:p>
        </p:txBody>
      </p:sp>
      <p:cxnSp>
        <p:nvCxnSpPr>
          <p:cNvPr id="11" name="Curved Connector 10"/>
          <p:cNvCxnSpPr/>
          <p:nvPr/>
        </p:nvCxnSpPr>
        <p:spPr>
          <a:xfrm flipV="1">
            <a:off x="839755" y="3660712"/>
            <a:ext cx="881738" cy="653532"/>
          </a:xfrm>
          <a:prstGeom prst="curvedConnector3">
            <a:avLst>
              <a:gd name="adj1" fmla="val 5555"/>
            </a:avLst>
          </a:prstGeom>
          <a:ln w="31750">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8" name="Curved Connector 17"/>
          <p:cNvCxnSpPr/>
          <p:nvPr/>
        </p:nvCxnSpPr>
        <p:spPr>
          <a:xfrm>
            <a:off x="839755" y="4683576"/>
            <a:ext cx="820116" cy="712628"/>
          </a:xfrm>
          <a:prstGeom prst="curvedConnector3">
            <a:avLst>
              <a:gd name="adj1" fmla="val 6767"/>
            </a:avLst>
          </a:prstGeom>
          <a:ln w="31750">
            <a:prstDash val="sysDot"/>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323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Do standing desks increase productivity?</a:t>
            </a:r>
          </a:p>
        </p:txBody>
      </p:sp>
      <p:sp>
        <p:nvSpPr>
          <p:cNvPr id="8" name="Content Placeholder 7"/>
          <p:cNvSpPr>
            <a:spLocks noGrp="1"/>
          </p:cNvSpPr>
          <p:nvPr>
            <p:ph idx="1"/>
          </p:nvPr>
        </p:nvSpPr>
        <p:spPr/>
        <p:txBody>
          <a:bodyPr/>
          <a:lstStyle/>
          <a:p>
            <a:pPr marL="0" indent="0">
              <a:buNone/>
            </a:pPr>
            <a:r>
              <a:rPr lang="en-US" b="1" u="sng" dirty="0"/>
              <a:t>3 Options:</a:t>
            </a:r>
          </a:p>
          <a:p>
            <a:pPr marL="514350" indent="-514350">
              <a:buAutoNum type="arabicPeriod"/>
            </a:pPr>
            <a:r>
              <a:rPr lang="en-US" dirty="0"/>
              <a:t>Results Support Hypothesis</a:t>
            </a:r>
          </a:p>
          <a:p>
            <a:pPr marL="0" indent="0">
              <a:buNone/>
            </a:pPr>
            <a:endParaRPr lang="en-US" dirty="0"/>
          </a:p>
        </p:txBody>
      </p:sp>
      <p:sp>
        <p:nvSpPr>
          <p:cNvPr id="10" name="Oval 9"/>
          <p:cNvSpPr/>
          <p:nvPr/>
        </p:nvSpPr>
        <p:spPr>
          <a:xfrm>
            <a:off x="1642188" y="3247053"/>
            <a:ext cx="5710334" cy="3415004"/>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Oval 11"/>
          <p:cNvSpPr/>
          <p:nvPr/>
        </p:nvSpPr>
        <p:spPr>
          <a:xfrm>
            <a:off x="2836506" y="4385388"/>
            <a:ext cx="167951" cy="1492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130349" y="3713891"/>
            <a:ext cx="167951" cy="1492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923452" y="4344795"/>
            <a:ext cx="167951" cy="1492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2382415" y="5517503"/>
            <a:ext cx="167951" cy="1492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3355909" y="5682343"/>
            <a:ext cx="167951" cy="1492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483288" y="3633662"/>
            <a:ext cx="167951" cy="1492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5627911" y="4138129"/>
            <a:ext cx="167951" cy="1492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572000" y="3863181"/>
            <a:ext cx="167951" cy="1492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376053" y="4494085"/>
            <a:ext cx="167951" cy="1492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3355908" y="5122506"/>
            <a:ext cx="167951" cy="1492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6279501" y="4694077"/>
            <a:ext cx="167951" cy="1492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512906" y="6061788"/>
            <a:ext cx="167951" cy="1492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2988906" y="4537788"/>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 name="Oval 25"/>
          <p:cNvSpPr/>
          <p:nvPr/>
        </p:nvSpPr>
        <p:spPr>
          <a:xfrm>
            <a:off x="6515876" y="5412062"/>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Oval 26"/>
          <p:cNvSpPr/>
          <p:nvPr/>
        </p:nvSpPr>
        <p:spPr>
          <a:xfrm>
            <a:off x="5075852" y="5971593"/>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Oval 27"/>
          <p:cNvSpPr/>
          <p:nvPr/>
        </p:nvSpPr>
        <p:spPr>
          <a:xfrm>
            <a:off x="2534815" y="5669903"/>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9" name="Oval 28"/>
          <p:cNvSpPr/>
          <p:nvPr/>
        </p:nvSpPr>
        <p:spPr>
          <a:xfrm>
            <a:off x="4404049" y="5014427"/>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0" name="Oval 29"/>
          <p:cNvSpPr/>
          <p:nvPr/>
        </p:nvSpPr>
        <p:spPr>
          <a:xfrm>
            <a:off x="3782785" y="4103138"/>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1" name="Oval 30"/>
          <p:cNvSpPr/>
          <p:nvPr/>
        </p:nvSpPr>
        <p:spPr>
          <a:xfrm>
            <a:off x="6512762" y="4141239"/>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2" name="Oval 31"/>
          <p:cNvSpPr/>
          <p:nvPr/>
        </p:nvSpPr>
        <p:spPr>
          <a:xfrm>
            <a:off x="4724400" y="4015581"/>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3" name="Oval 32"/>
          <p:cNvSpPr/>
          <p:nvPr/>
        </p:nvSpPr>
        <p:spPr>
          <a:xfrm>
            <a:off x="5724327" y="6112332"/>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4" name="Oval 33"/>
          <p:cNvSpPr/>
          <p:nvPr/>
        </p:nvSpPr>
        <p:spPr>
          <a:xfrm>
            <a:off x="2855166" y="5200261"/>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5" name="Oval 34"/>
          <p:cNvSpPr/>
          <p:nvPr/>
        </p:nvSpPr>
        <p:spPr>
          <a:xfrm>
            <a:off x="6431901" y="4846477"/>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6" name="Oval 35"/>
          <p:cNvSpPr/>
          <p:nvPr/>
        </p:nvSpPr>
        <p:spPr>
          <a:xfrm>
            <a:off x="4665306" y="6214188"/>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7" name="Oval 36"/>
          <p:cNvSpPr/>
          <p:nvPr/>
        </p:nvSpPr>
        <p:spPr>
          <a:xfrm>
            <a:off x="3368350" y="4018531"/>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8" name="Oval 37"/>
          <p:cNvSpPr/>
          <p:nvPr/>
        </p:nvSpPr>
        <p:spPr>
          <a:xfrm>
            <a:off x="5464627" y="5621696"/>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9" name="Oval 38"/>
          <p:cNvSpPr/>
          <p:nvPr/>
        </p:nvSpPr>
        <p:spPr>
          <a:xfrm>
            <a:off x="5918718" y="5229033"/>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0" name="Oval 39"/>
          <p:cNvSpPr/>
          <p:nvPr/>
        </p:nvSpPr>
        <p:spPr>
          <a:xfrm>
            <a:off x="3097761" y="5633359"/>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1" name="Oval 40"/>
          <p:cNvSpPr/>
          <p:nvPr/>
        </p:nvSpPr>
        <p:spPr>
          <a:xfrm>
            <a:off x="3660709" y="5987143"/>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2" name="Oval 41"/>
          <p:cNvSpPr/>
          <p:nvPr/>
        </p:nvSpPr>
        <p:spPr>
          <a:xfrm>
            <a:off x="5166042" y="4893909"/>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3" name="Oval 42"/>
          <p:cNvSpPr/>
          <p:nvPr/>
        </p:nvSpPr>
        <p:spPr>
          <a:xfrm>
            <a:off x="3923523" y="5014427"/>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4" name="Oval 43"/>
          <p:cNvSpPr/>
          <p:nvPr/>
        </p:nvSpPr>
        <p:spPr>
          <a:xfrm>
            <a:off x="6016686" y="5590594"/>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5" name="Oval 44"/>
          <p:cNvSpPr/>
          <p:nvPr/>
        </p:nvSpPr>
        <p:spPr>
          <a:xfrm>
            <a:off x="5262465" y="5229033"/>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6" name="Oval 45"/>
          <p:cNvSpPr/>
          <p:nvPr/>
        </p:nvSpPr>
        <p:spPr>
          <a:xfrm>
            <a:off x="3866761" y="4585999"/>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7" name="Oval 46"/>
          <p:cNvSpPr/>
          <p:nvPr/>
        </p:nvSpPr>
        <p:spPr>
          <a:xfrm>
            <a:off x="7111476" y="4869647"/>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8" name="Oval 47"/>
          <p:cNvSpPr/>
          <p:nvPr/>
        </p:nvSpPr>
        <p:spPr>
          <a:xfrm>
            <a:off x="4385386" y="5558714"/>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9" name="Oval 48"/>
          <p:cNvSpPr/>
          <p:nvPr/>
        </p:nvSpPr>
        <p:spPr>
          <a:xfrm>
            <a:off x="2275113" y="4858918"/>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0" name="Oval 49"/>
          <p:cNvSpPr/>
          <p:nvPr/>
        </p:nvSpPr>
        <p:spPr>
          <a:xfrm>
            <a:off x="3236165" y="3555816"/>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1" name="Oval 50"/>
          <p:cNvSpPr/>
          <p:nvPr/>
        </p:nvSpPr>
        <p:spPr>
          <a:xfrm>
            <a:off x="5750767" y="4595329"/>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2" name="Oval 51"/>
          <p:cNvSpPr/>
          <p:nvPr/>
        </p:nvSpPr>
        <p:spPr>
          <a:xfrm>
            <a:off x="3142860" y="5974703"/>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3" name="Oval 52"/>
          <p:cNvSpPr/>
          <p:nvPr/>
        </p:nvSpPr>
        <p:spPr>
          <a:xfrm>
            <a:off x="4055704" y="6064898"/>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4" name="Oval 53"/>
          <p:cNvSpPr/>
          <p:nvPr/>
        </p:nvSpPr>
        <p:spPr>
          <a:xfrm>
            <a:off x="4758611" y="4744619"/>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5" name="Oval 54"/>
          <p:cNvSpPr/>
          <p:nvPr/>
        </p:nvSpPr>
        <p:spPr>
          <a:xfrm>
            <a:off x="6710256" y="4506692"/>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6" name="Oval 55"/>
          <p:cNvSpPr/>
          <p:nvPr/>
        </p:nvSpPr>
        <p:spPr>
          <a:xfrm>
            <a:off x="6016686" y="4842754"/>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7" name="Oval 56"/>
          <p:cNvSpPr/>
          <p:nvPr/>
        </p:nvSpPr>
        <p:spPr>
          <a:xfrm>
            <a:off x="4870579" y="5484069"/>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8" name="Oval 57"/>
          <p:cNvSpPr/>
          <p:nvPr/>
        </p:nvSpPr>
        <p:spPr>
          <a:xfrm>
            <a:off x="3813108" y="5579706"/>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9" name="Oval 58"/>
          <p:cNvSpPr/>
          <p:nvPr/>
        </p:nvSpPr>
        <p:spPr>
          <a:xfrm>
            <a:off x="6736701" y="5151277"/>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0" name="Oval 59"/>
          <p:cNvSpPr/>
          <p:nvPr/>
        </p:nvSpPr>
        <p:spPr>
          <a:xfrm>
            <a:off x="2359088" y="4063484"/>
            <a:ext cx="167951" cy="149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3" name="Oval 12"/>
          <p:cNvSpPr/>
          <p:nvPr/>
        </p:nvSpPr>
        <p:spPr>
          <a:xfrm>
            <a:off x="3536301" y="3443462"/>
            <a:ext cx="2726095" cy="1272385"/>
          </a:xfrm>
          <a:prstGeom prst="ellipse">
            <a:avLst/>
          </a:prstGeom>
          <a:noFill/>
          <a:ln w="5715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Box 60"/>
          <p:cNvSpPr txBox="1"/>
          <p:nvPr/>
        </p:nvSpPr>
        <p:spPr>
          <a:xfrm>
            <a:off x="6086669" y="3080734"/>
            <a:ext cx="1715283" cy="369332"/>
          </a:xfrm>
          <a:prstGeom prst="rect">
            <a:avLst/>
          </a:prstGeom>
          <a:noFill/>
        </p:spPr>
        <p:txBody>
          <a:bodyPr wrap="square" rtlCol="0">
            <a:spAutoFit/>
          </a:bodyPr>
          <a:lstStyle/>
          <a:p>
            <a:r>
              <a:rPr lang="en-US" i="1" dirty="0"/>
              <a:t>But what if….</a:t>
            </a:r>
          </a:p>
        </p:txBody>
      </p:sp>
    </p:spTree>
    <p:extLst>
      <p:ext uri="{BB962C8B-B14F-4D97-AF65-F5344CB8AC3E}">
        <p14:creationId xmlns:p14="http://schemas.microsoft.com/office/powerpoint/2010/main" val="177240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500"/>
                                        <p:tgtEl>
                                          <p:spTgt spid="5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fade">
                                      <p:cBhvr>
                                        <p:cTn id="44" dur="500"/>
                                        <p:tgtEl>
                                          <p:spTgt spid="6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fade">
                                      <p:cBhvr>
                                        <p:cTn id="50" dur="500"/>
                                        <p:tgtEl>
                                          <p:spTgt spid="6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500"/>
                                        <p:tgtEl>
                                          <p:spTgt spid="1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fade">
                                      <p:cBhvr>
                                        <p:cTn id="68" dur="500"/>
                                        <p:tgtEl>
                                          <p:spTgt spid="3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fade">
                                      <p:cBhvr>
                                        <p:cTn id="74" dur="500"/>
                                        <p:tgtEl>
                                          <p:spTgt spid="4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4"/>
                                        </p:tgtEl>
                                        <p:attrNameLst>
                                          <p:attrName>style.visibility</p:attrName>
                                        </p:attrNameLst>
                                      </p:cBhvr>
                                      <p:to>
                                        <p:strVal val="visible"/>
                                      </p:to>
                                    </p:set>
                                    <p:animEffect transition="in" filter="fade">
                                      <p:cBhvr>
                                        <p:cTn id="80" dur="500"/>
                                        <p:tgtEl>
                                          <p:spTgt spid="5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fade">
                                      <p:cBhvr>
                                        <p:cTn id="83" dur="500"/>
                                        <p:tgtEl>
                                          <p:spTgt spid="2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fade">
                                      <p:cBhvr>
                                        <p:cTn id="86" dur="500"/>
                                        <p:tgtEl>
                                          <p:spTgt spid="48"/>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fade">
                                      <p:cBhvr>
                                        <p:cTn id="89" dur="500"/>
                                        <p:tgtEl>
                                          <p:spTgt spid="5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fade">
                                      <p:cBhvr>
                                        <p:cTn id="92" dur="500"/>
                                        <p:tgtEl>
                                          <p:spTgt spid="4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7"/>
                                        </p:tgtEl>
                                        <p:attrNameLst>
                                          <p:attrName>style.visibility</p:attrName>
                                        </p:attrNameLst>
                                      </p:cBhvr>
                                      <p:to>
                                        <p:strVal val="visible"/>
                                      </p:to>
                                    </p:set>
                                    <p:animEffect transition="in" filter="fade">
                                      <p:cBhvr>
                                        <p:cTn id="95" dur="500"/>
                                        <p:tgtEl>
                                          <p:spTgt spid="17"/>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2"/>
                                        </p:tgtEl>
                                        <p:attrNameLst>
                                          <p:attrName>style.visibility</p:attrName>
                                        </p:attrNameLst>
                                      </p:cBhvr>
                                      <p:to>
                                        <p:strVal val="visible"/>
                                      </p:to>
                                    </p:set>
                                    <p:animEffect transition="in" filter="fade">
                                      <p:cBhvr>
                                        <p:cTn id="101" dur="500"/>
                                        <p:tgtEl>
                                          <p:spTgt spid="52"/>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53"/>
                                        </p:tgtEl>
                                        <p:attrNameLst>
                                          <p:attrName>style.visibility</p:attrName>
                                        </p:attrNameLst>
                                      </p:cBhvr>
                                      <p:to>
                                        <p:strVal val="visible"/>
                                      </p:to>
                                    </p:set>
                                    <p:animEffect transition="in" filter="fade">
                                      <p:cBhvr>
                                        <p:cTn id="104" dur="500"/>
                                        <p:tgtEl>
                                          <p:spTgt spid="5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500"/>
                                        <p:tgtEl>
                                          <p:spTgt spid="24"/>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fade">
                                      <p:cBhvr>
                                        <p:cTn id="110" dur="500"/>
                                        <p:tgtEl>
                                          <p:spTgt spid="3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27"/>
                                        </p:tgtEl>
                                        <p:attrNameLst>
                                          <p:attrName>style.visibility</p:attrName>
                                        </p:attrNameLst>
                                      </p:cBhvr>
                                      <p:to>
                                        <p:strVal val="visible"/>
                                      </p:to>
                                    </p:set>
                                    <p:animEffect transition="in" filter="fade">
                                      <p:cBhvr>
                                        <p:cTn id="113" dur="500"/>
                                        <p:tgtEl>
                                          <p:spTgt spid="27"/>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2"/>
                                        </p:tgtEl>
                                        <p:attrNameLst>
                                          <p:attrName>style.visibility</p:attrName>
                                        </p:attrNameLst>
                                      </p:cBhvr>
                                      <p:to>
                                        <p:strVal val="visible"/>
                                      </p:to>
                                    </p:set>
                                    <p:animEffect transition="in" filter="fade">
                                      <p:cBhvr>
                                        <p:cTn id="116" dur="500"/>
                                        <p:tgtEl>
                                          <p:spTgt spid="42"/>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5"/>
                                        </p:tgtEl>
                                        <p:attrNameLst>
                                          <p:attrName>style.visibility</p:attrName>
                                        </p:attrNameLst>
                                      </p:cBhvr>
                                      <p:to>
                                        <p:strVal val="visible"/>
                                      </p:to>
                                    </p:set>
                                    <p:animEffect transition="in" filter="fade">
                                      <p:cBhvr>
                                        <p:cTn id="119" dur="500"/>
                                        <p:tgtEl>
                                          <p:spTgt spid="45"/>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57"/>
                                        </p:tgtEl>
                                        <p:attrNameLst>
                                          <p:attrName>style.visibility</p:attrName>
                                        </p:attrNameLst>
                                      </p:cBhvr>
                                      <p:to>
                                        <p:strVal val="visible"/>
                                      </p:to>
                                    </p:set>
                                    <p:animEffect transition="in" filter="fade">
                                      <p:cBhvr>
                                        <p:cTn id="122" dur="500"/>
                                        <p:tgtEl>
                                          <p:spTgt spid="57"/>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38"/>
                                        </p:tgtEl>
                                        <p:attrNameLst>
                                          <p:attrName>style.visibility</p:attrName>
                                        </p:attrNameLst>
                                      </p:cBhvr>
                                      <p:to>
                                        <p:strVal val="visible"/>
                                      </p:to>
                                    </p:set>
                                    <p:animEffect transition="in" filter="fade">
                                      <p:cBhvr>
                                        <p:cTn id="125" dur="500"/>
                                        <p:tgtEl>
                                          <p:spTgt spid="38"/>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33"/>
                                        </p:tgtEl>
                                        <p:attrNameLst>
                                          <p:attrName>style.visibility</p:attrName>
                                        </p:attrNameLst>
                                      </p:cBhvr>
                                      <p:to>
                                        <p:strVal val="visible"/>
                                      </p:to>
                                    </p:set>
                                    <p:animEffect transition="in" filter="fade">
                                      <p:cBhvr>
                                        <p:cTn id="128" dur="500"/>
                                        <p:tgtEl>
                                          <p:spTgt spid="33"/>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0"/>
                                        </p:tgtEl>
                                        <p:attrNameLst>
                                          <p:attrName>style.visibility</p:attrName>
                                        </p:attrNameLst>
                                      </p:cBhvr>
                                      <p:to>
                                        <p:strVal val="visible"/>
                                      </p:to>
                                    </p:set>
                                    <p:animEffect transition="in" filter="fade">
                                      <p:cBhvr>
                                        <p:cTn id="131" dur="500"/>
                                        <p:tgtEl>
                                          <p:spTgt spid="1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51"/>
                                        </p:tgtEl>
                                        <p:attrNameLst>
                                          <p:attrName>style.visibility</p:attrName>
                                        </p:attrNameLst>
                                      </p:cBhvr>
                                      <p:to>
                                        <p:strVal val="visible"/>
                                      </p:to>
                                    </p:set>
                                    <p:animEffect transition="in" filter="fade">
                                      <p:cBhvr>
                                        <p:cTn id="134" dur="500"/>
                                        <p:tgtEl>
                                          <p:spTgt spid="51"/>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39"/>
                                        </p:tgtEl>
                                        <p:attrNameLst>
                                          <p:attrName>style.visibility</p:attrName>
                                        </p:attrNameLst>
                                      </p:cBhvr>
                                      <p:to>
                                        <p:strVal val="visible"/>
                                      </p:to>
                                    </p:set>
                                    <p:animEffect transition="in" filter="fade">
                                      <p:cBhvr>
                                        <p:cTn id="137" dur="500"/>
                                        <p:tgtEl>
                                          <p:spTgt spid="39"/>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44"/>
                                        </p:tgtEl>
                                        <p:attrNameLst>
                                          <p:attrName>style.visibility</p:attrName>
                                        </p:attrNameLst>
                                      </p:cBhvr>
                                      <p:to>
                                        <p:strVal val="visible"/>
                                      </p:to>
                                    </p:set>
                                    <p:animEffect transition="in" filter="fade">
                                      <p:cBhvr>
                                        <p:cTn id="140" dur="500"/>
                                        <p:tgtEl>
                                          <p:spTgt spid="44"/>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26"/>
                                        </p:tgtEl>
                                        <p:attrNameLst>
                                          <p:attrName>style.visibility</p:attrName>
                                        </p:attrNameLst>
                                      </p:cBhvr>
                                      <p:to>
                                        <p:strVal val="visible"/>
                                      </p:to>
                                    </p:set>
                                    <p:animEffect transition="in" filter="fade">
                                      <p:cBhvr>
                                        <p:cTn id="143" dur="500"/>
                                        <p:tgtEl>
                                          <p:spTgt spid="26"/>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59"/>
                                        </p:tgtEl>
                                        <p:attrNameLst>
                                          <p:attrName>style.visibility</p:attrName>
                                        </p:attrNameLst>
                                      </p:cBhvr>
                                      <p:to>
                                        <p:strVal val="visible"/>
                                      </p:to>
                                    </p:set>
                                    <p:animEffect transition="in" filter="fade">
                                      <p:cBhvr>
                                        <p:cTn id="146" dur="500"/>
                                        <p:tgtEl>
                                          <p:spTgt spid="59"/>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35"/>
                                        </p:tgtEl>
                                        <p:attrNameLst>
                                          <p:attrName>style.visibility</p:attrName>
                                        </p:attrNameLst>
                                      </p:cBhvr>
                                      <p:to>
                                        <p:strVal val="visible"/>
                                      </p:to>
                                    </p:set>
                                    <p:animEffect transition="in" filter="fade">
                                      <p:cBhvr>
                                        <p:cTn id="149" dur="500"/>
                                        <p:tgtEl>
                                          <p:spTgt spid="35"/>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23"/>
                                        </p:tgtEl>
                                        <p:attrNameLst>
                                          <p:attrName>style.visibility</p:attrName>
                                        </p:attrNameLst>
                                      </p:cBhvr>
                                      <p:to>
                                        <p:strVal val="visible"/>
                                      </p:to>
                                    </p:set>
                                    <p:animEffect transition="in" filter="fade">
                                      <p:cBhvr>
                                        <p:cTn id="152" dur="500"/>
                                        <p:tgtEl>
                                          <p:spTgt spid="23"/>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56"/>
                                        </p:tgtEl>
                                        <p:attrNameLst>
                                          <p:attrName>style.visibility</p:attrName>
                                        </p:attrNameLst>
                                      </p:cBhvr>
                                      <p:to>
                                        <p:strVal val="visible"/>
                                      </p:to>
                                    </p:set>
                                    <p:animEffect transition="in" filter="fade">
                                      <p:cBhvr>
                                        <p:cTn id="155" dur="500"/>
                                        <p:tgtEl>
                                          <p:spTgt spid="56"/>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1"/>
                                        </p:tgtEl>
                                        <p:attrNameLst>
                                          <p:attrName>style.visibility</p:attrName>
                                        </p:attrNameLst>
                                      </p:cBhvr>
                                      <p:to>
                                        <p:strVal val="visible"/>
                                      </p:to>
                                    </p:set>
                                    <p:animEffect transition="in" filter="fade">
                                      <p:cBhvr>
                                        <p:cTn id="158" dur="500"/>
                                        <p:tgtEl>
                                          <p:spTgt spid="3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55"/>
                                        </p:tgtEl>
                                        <p:attrNameLst>
                                          <p:attrName>style.visibility</p:attrName>
                                        </p:attrNameLst>
                                      </p:cBhvr>
                                      <p:to>
                                        <p:strVal val="visible"/>
                                      </p:to>
                                    </p:set>
                                    <p:animEffect transition="in" filter="fade">
                                      <p:cBhvr>
                                        <p:cTn id="161" dur="500"/>
                                        <p:tgtEl>
                                          <p:spTgt spid="55"/>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47"/>
                                        </p:tgtEl>
                                        <p:attrNameLst>
                                          <p:attrName>style.visibility</p:attrName>
                                        </p:attrNameLst>
                                      </p:cBhvr>
                                      <p:to>
                                        <p:strVal val="visible"/>
                                      </p:to>
                                    </p:set>
                                    <p:animEffect transition="in" filter="fade">
                                      <p:cBhvr>
                                        <p:cTn id="16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13" grpId="0" animBg="1"/>
      <p:bldP spid="6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Do standing desks increase productivity?</a:t>
            </a:r>
          </a:p>
        </p:txBody>
      </p:sp>
      <p:sp>
        <p:nvSpPr>
          <p:cNvPr id="8" name="Content Placeholder 7"/>
          <p:cNvSpPr>
            <a:spLocks noGrp="1"/>
          </p:cNvSpPr>
          <p:nvPr>
            <p:ph idx="1"/>
          </p:nvPr>
        </p:nvSpPr>
        <p:spPr>
          <a:xfrm>
            <a:off x="457200" y="1594806"/>
            <a:ext cx="5718748" cy="4525963"/>
          </a:xfrm>
        </p:spPr>
        <p:txBody>
          <a:bodyPr/>
          <a:lstStyle/>
          <a:p>
            <a:pPr marL="0" indent="0">
              <a:buNone/>
            </a:pPr>
            <a:r>
              <a:rPr lang="en-US" b="1" u="sng" dirty="0"/>
              <a:t>3 Options:</a:t>
            </a:r>
          </a:p>
          <a:p>
            <a:pPr marL="514350" indent="-514350">
              <a:buAutoNum type="arabicPeriod"/>
            </a:pPr>
            <a:r>
              <a:rPr lang="en-US" dirty="0"/>
              <a:t>Results Support Hypothesis</a:t>
            </a:r>
          </a:p>
          <a:p>
            <a:pPr marL="0" indent="0">
              <a:buNone/>
            </a:pPr>
            <a:r>
              <a:rPr lang="en-US" dirty="0"/>
              <a:t>2.  Results Contradict Hypothesis</a:t>
            </a:r>
          </a:p>
          <a:p>
            <a:pPr marL="971550" lvl="1" indent="-514350">
              <a:buAutoNum type="alphaLcPeriod"/>
            </a:pPr>
            <a:r>
              <a:rPr lang="en-US" dirty="0"/>
              <a:t>Sitting &gt; Standing</a:t>
            </a:r>
          </a:p>
          <a:p>
            <a:pPr marL="457200" lvl="1" indent="0">
              <a:buNone/>
            </a:pPr>
            <a:r>
              <a:rPr lang="en-US" dirty="0"/>
              <a:t>b.  No difference between groups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549" y="1835439"/>
            <a:ext cx="2692251" cy="4044696"/>
          </a:xfrm>
          <a:prstGeom prst="rect">
            <a:avLst/>
          </a:prstGeom>
        </p:spPr>
      </p:pic>
    </p:spTree>
    <p:extLst>
      <p:ext uri="{BB962C8B-B14F-4D97-AF65-F5344CB8AC3E}">
        <p14:creationId xmlns:p14="http://schemas.microsoft.com/office/powerpoint/2010/main" val="261638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8">
                                            <p:txEl>
                                              <p:pRg st="1" end="1"/>
                                            </p:txEl>
                                          </p:spTgt>
                                        </p:tgtEl>
                                        <p:attrNameLst>
                                          <p:attrName>style.opacity</p:attrName>
                                        </p:attrNameLst>
                                      </p:cBhvr>
                                      <p:to>
                                        <p:strVal val="0.5"/>
                                      </p:to>
                                    </p:set>
                                    <p:animEffect filter="image" prLst="opacity: 0.5">
                                      <p:cBhvr rctx="IE">
                                        <p:cTn id="7" dur="indefinite"/>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Overview</a:t>
            </a:r>
          </a:p>
        </p:txBody>
      </p:sp>
      <p:sp>
        <p:nvSpPr>
          <p:cNvPr id="3" name="Content Placeholder 2"/>
          <p:cNvSpPr>
            <a:spLocks noGrp="1"/>
          </p:cNvSpPr>
          <p:nvPr>
            <p:ph idx="1"/>
          </p:nvPr>
        </p:nvSpPr>
        <p:spPr/>
        <p:txBody>
          <a:bodyPr/>
          <a:lstStyle/>
          <a:p>
            <a:r>
              <a:rPr lang="en-US" dirty="0">
                <a:solidFill>
                  <a:schemeClr val="bg1">
                    <a:lumMod val="75000"/>
                  </a:schemeClr>
                </a:solidFill>
              </a:rPr>
              <a:t>Introduction</a:t>
            </a:r>
          </a:p>
          <a:p>
            <a:r>
              <a:rPr lang="en-US" dirty="0">
                <a:solidFill>
                  <a:schemeClr val="bg1">
                    <a:lumMod val="75000"/>
                  </a:schemeClr>
                </a:solidFill>
              </a:rPr>
              <a:t>Scientific Reasoning and Theories</a:t>
            </a:r>
          </a:p>
          <a:p>
            <a:r>
              <a:rPr lang="en-US" dirty="0">
                <a:solidFill>
                  <a:schemeClr val="bg1">
                    <a:lumMod val="75000"/>
                  </a:schemeClr>
                </a:solidFill>
              </a:rPr>
              <a:t>Interpreting Research (Correctly)</a:t>
            </a:r>
          </a:p>
          <a:p>
            <a:r>
              <a:rPr lang="en-US" b="1" dirty="0"/>
              <a:t>Trusting Science without Proof</a:t>
            </a:r>
          </a:p>
          <a:p>
            <a:r>
              <a:rPr lang="en-US" dirty="0">
                <a:solidFill>
                  <a:schemeClr val="bg1">
                    <a:lumMod val="75000"/>
                  </a:schemeClr>
                </a:solidFill>
              </a:rPr>
              <a:t>Objectivity in Science</a:t>
            </a:r>
          </a:p>
          <a:p>
            <a:r>
              <a:rPr lang="en-US" dirty="0">
                <a:solidFill>
                  <a:schemeClr val="bg1">
                    <a:lumMod val="75000"/>
                  </a:schemeClr>
                </a:solidFill>
              </a:rPr>
              <a:t>Conclusion</a:t>
            </a:r>
          </a:p>
        </p:txBody>
      </p:sp>
    </p:spTree>
    <p:extLst>
      <p:ext uri="{BB962C8B-B14F-4D97-AF65-F5344CB8AC3E}">
        <p14:creationId xmlns:p14="http://schemas.microsoft.com/office/powerpoint/2010/main" val="31399326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7245"/>
            <a:ext cx="7772400" cy="1470025"/>
          </a:xfrm>
        </p:spPr>
        <p:txBody>
          <a:bodyPr/>
          <a:lstStyle/>
          <a:p>
            <a:r>
              <a:rPr lang="en-US" b="1" u="sng" dirty="0">
                <a:solidFill>
                  <a:srgbClr val="00B0F0"/>
                </a:solidFill>
              </a:rPr>
              <a:t>What has science proven?</a:t>
            </a:r>
          </a:p>
        </p:txBody>
      </p:sp>
      <p:pic>
        <p:nvPicPr>
          <p:cNvPr id="4" name="Picture 3">
            <a:extLst>
              <a:ext uri="{FF2B5EF4-FFF2-40B4-BE49-F238E27FC236}">
                <a16:creationId xmlns:a16="http://schemas.microsoft.com/office/drawing/2014/main" xmlns="" id="{B2A93E7E-CFF1-481B-AC0F-52B09ABF251D}"/>
              </a:ext>
            </a:extLst>
          </p:cNvPr>
          <p:cNvPicPr>
            <a:picLocks noChangeAspect="1"/>
          </p:cNvPicPr>
          <p:nvPr/>
        </p:nvPicPr>
        <p:blipFill>
          <a:blip r:embed="rId3"/>
          <a:stretch>
            <a:fillRect/>
          </a:stretch>
        </p:blipFill>
        <p:spPr>
          <a:xfrm>
            <a:off x="451339" y="1949999"/>
            <a:ext cx="7731370" cy="3382475"/>
          </a:xfrm>
          <a:prstGeom prst="rect">
            <a:avLst/>
          </a:prstGeom>
        </p:spPr>
      </p:pic>
    </p:spTree>
    <p:extLst>
      <p:ext uri="{BB962C8B-B14F-4D97-AF65-F5344CB8AC3E}">
        <p14:creationId xmlns:p14="http://schemas.microsoft.com/office/powerpoint/2010/main" val="173608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Overview</a:t>
            </a:r>
          </a:p>
        </p:txBody>
      </p:sp>
      <p:sp>
        <p:nvSpPr>
          <p:cNvPr id="3" name="Content Placeholder 2"/>
          <p:cNvSpPr>
            <a:spLocks noGrp="1"/>
          </p:cNvSpPr>
          <p:nvPr>
            <p:ph idx="1"/>
          </p:nvPr>
        </p:nvSpPr>
        <p:spPr/>
        <p:txBody>
          <a:bodyPr/>
          <a:lstStyle/>
          <a:p>
            <a:r>
              <a:rPr lang="en-US" b="1" dirty="0"/>
              <a:t>Introduction</a:t>
            </a:r>
          </a:p>
          <a:p>
            <a:r>
              <a:rPr lang="en-US" dirty="0"/>
              <a:t>Scientific Reasoning and Theories</a:t>
            </a:r>
          </a:p>
          <a:p>
            <a:r>
              <a:rPr lang="en-US" dirty="0"/>
              <a:t>Interpreting Research (Correctly)</a:t>
            </a:r>
          </a:p>
          <a:p>
            <a:r>
              <a:rPr lang="en-US" dirty="0"/>
              <a:t>Trusting Science without Proof</a:t>
            </a:r>
          </a:p>
          <a:p>
            <a:r>
              <a:rPr lang="en-US" dirty="0"/>
              <a:t>Objectivity in Science</a:t>
            </a:r>
          </a:p>
          <a:p>
            <a:r>
              <a:rPr lang="en-US" dirty="0"/>
              <a:t>Conclusion</a:t>
            </a:r>
          </a:p>
        </p:txBody>
      </p:sp>
    </p:spTree>
    <p:extLst>
      <p:ext uri="{BB962C8B-B14F-4D97-AF65-F5344CB8AC3E}">
        <p14:creationId xmlns:p14="http://schemas.microsoft.com/office/powerpoint/2010/main" val="2409430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Trusting Science without Proof</a:t>
            </a:r>
          </a:p>
        </p:txBody>
      </p:sp>
      <p:sp>
        <p:nvSpPr>
          <p:cNvPr id="4" name="Content Placeholder 3"/>
          <p:cNvSpPr>
            <a:spLocks noGrp="1"/>
          </p:cNvSpPr>
          <p:nvPr>
            <p:ph sz="half" idx="1"/>
          </p:nvPr>
        </p:nvSpPr>
        <p:spPr>
          <a:xfrm>
            <a:off x="457199" y="2822049"/>
            <a:ext cx="3485213" cy="1918014"/>
          </a:xfrm>
        </p:spPr>
        <p:txBody>
          <a:bodyPr>
            <a:normAutofit/>
          </a:bodyPr>
          <a:lstStyle/>
          <a:p>
            <a:pPr marL="0" indent="0" algn="ctr">
              <a:buNone/>
            </a:pPr>
            <a:r>
              <a:rPr lang="en-US" b="1" dirty="0">
                <a:solidFill>
                  <a:srgbClr val="00B0F0"/>
                </a:solidFill>
              </a:rPr>
              <a:t>Why do you think media reports of science talk about “proof”?</a:t>
            </a: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152275" y="1403737"/>
            <a:ext cx="4534525" cy="4904541"/>
          </a:xfrm>
        </p:spPr>
      </p:pic>
    </p:spTree>
    <p:extLst>
      <p:ext uri="{BB962C8B-B14F-4D97-AF65-F5344CB8AC3E}">
        <p14:creationId xmlns:p14="http://schemas.microsoft.com/office/powerpoint/2010/main" val="25680312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2290" y="274638"/>
            <a:ext cx="8229600" cy="1143000"/>
          </a:xfrm>
        </p:spPr>
        <p:txBody>
          <a:bodyPr>
            <a:normAutofit fontScale="90000"/>
          </a:bodyPr>
          <a:lstStyle/>
          <a:p>
            <a:r>
              <a:rPr lang="en-US" b="1" u="sng" dirty="0"/>
              <a:t>Null-Hypothesis Significance Testing</a:t>
            </a:r>
          </a:p>
        </p:txBody>
      </p:sp>
      <p:sp>
        <p:nvSpPr>
          <p:cNvPr id="6" name="Content Placeholder 5"/>
          <p:cNvSpPr>
            <a:spLocks noGrp="1"/>
          </p:cNvSpPr>
          <p:nvPr>
            <p:ph idx="1"/>
          </p:nvPr>
        </p:nvSpPr>
        <p:spPr/>
        <p:txBody>
          <a:bodyPr>
            <a:normAutofit/>
          </a:bodyPr>
          <a:lstStyle/>
          <a:p>
            <a:pPr marL="0" indent="0">
              <a:buNone/>
            </a:pPr>
            <a:r>
              <a:rPr lang="en-US" dirty="0"/>
              <a:t>H</a:t>
            </a:r>
            <a:r>
              <a:rPr lang="en-US" baseline="-25000" dirty="0"/>
              <a:t>0</a:t>
            </a:r>
            <a:r>
              <a:rPr lang="en-US" dirty="0"/>
              <a:t>=No relationship </a:t>
            </a:r>
            <a:r>
              <a:rPr lang="en-US" b="1" u="sng" dirty="0"/>
              <a:t>vs.</a:t>
            </a:r>
            <a:r>
              <a:rPr lang="en-US" u="sng" dirty="0"/>
              <a:t> </a:t>
            </a:r>
            <a:r>
              <a:rPr lang="en-US" dirty="0"/>
              <a:t>H</a:t>
            </a:r>
            <a:r>
              <a:rPr lang="en-US" baseline="-25000" dirty="0"/>
              <a:t>A</a:t>
            </a:r>
            <a:r>
              <a:rPr lang="en-US" dirty="0"/>
              <a:t>=There is a relationship</a:t>
            </a:r>
          </a:p>
          <a:p>
            <a:pPr marL="0" indent="0">
              <a:buNone/>
            </a:pPr>
            <a:endParaRPr lang="en-US" dirty="0"/>
          </a:p>
          <a:p>
            <a:pPr marL="0" indent="0">
              <a:buNone/>
            </a:pPr>
            <a:endParaRPr lang="en-US" dirty="0"/>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457200" y="2444432"/>
            <a:ext cx="8229600" cy="4124319"/>
          </a:xfrm>
          <a:prstGeom prst="rect">
            <a:avLst/>
          </a:prstGeom>
        </p:spPr>
      </p:pic>
      <p:sp>
        <p:nvSpPr>
          <p:cNvPr id="8" name="Oval 7"/>
          <p:cNvSpPr/>
          <p:nvPr/>
        </p:nvSpPr>
        <p:spPr>
          <a:xfrm>
            <a:off x="4516016" y="3956180"/>
            <a:ext cx="2127380" cy="1474236"/>
          </a:xfrm>
          <a:prstGeom prst="ellipse">
            <a:avLst/>
          </a:prstGeom>
          <a:noFill/>
          <a:ln w="762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p:cNvSpPr/>
          <p:nvPr/>
        </p:nvSpPr>
        <p:spPr>
          <a:xfrm>
            <a:off x="6643396" y="5094515"/>
            <a:ext cx="2127380" cy="1474236"/>
          </a:xfrm>
          <a:prstGeom prst="ellipse">
            <a:avLst/>
          </a:prstGeom>
          <a:noFill/>
          <a:ln w="762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6624735" y="3946755"/>
            <a:ext cx="2127380" cy="1474236"/>
          </a:xfrm>
          <a:prstGeom prst="ellipse">
            <a:avLst/>
          </a:prstGeom>
          <a:noFill/>
          <a:ln w="762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4497355" y="5094515"/>
            <a:ext cx="2127380" cy="1474236"/>
          </a:xfrm>
          <a:prstGeom prst="ellipse">
            <a:avLst/>
          </a:prstGeom>
          <a:noFill/>
          <a:ln w="762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5827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xit" presetSubtype="0" fill="hold" grpId="1"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xit" presetSubtype="0" fill="hold" grpId="1" nodeType="with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xit" presetSubtype="0" fill="hold" grpId="1" nodeType="withEffect">
                                  <p:stCondLst>
                                    <p:cond delay="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Trusting Science without Proof</a:t>
            </a:r>
          </a:p>
        </p:txBody>
      </p:sp>
      <p:pic>
        <p:nvPicPr>
          <p:cNvPr id="4" name="Picture 3">
            <a:extLst>
              <a:ext uri="{FF2B5EF4-FFF2-40B4-BE49-F238E27FC236}">
                <a16:creationId xmlns:a16="http://schemas.microsoft.com/office/drawing/2014/main" xmlns="" id="{9C702C58-3A97-4B06-8027-4CC7EBCF2622}"/>
              </a:ext>
            </a:extLst>
          </p:cNvPr>
          <p:cNvPicPr>
            <a:picLocks noChangeAspect="1"/>
          </p:cNvPicPr>
          <p:nvPr/>
        </p:nvPicPr>
        <p:blipFill>
          <a:blip r:embed="rId3"/>
          <a:stretch>
            <a:fillRect/>
          </a:stretch>
        </p:blipFill>
        <p:spPr>
          <a:xfrm>
            <a:off x="531251" y="1700212"/>
            <a:ext cx="7721795" cy="4379706"/>
          </a:xfrm>
          <a:prstGeom prst="rect">
            <a:avLst/>
          </a:prstGeom>
        </p:spPr>
      </p:pic>
      <p:pic>
        <p:nvPicPr>
          <p:cNvPr id="6" name="Picture 5">
            <a:extLst>
              <a:ext uri="{FF2B5EF4-FFF2-40B4-BE49-F238E27FC236}">
                <a16:creationId xmlns:a16="http://schemas.microsoft.com/office/drawing/2014/main" xmlns="" id="{A79EC61E-0DB0-42AB-A9E4-14B305322741}"/>
              </a:ext>
            </a:extLst>
          </p:cNvPr>
          <p:cNvPicPr>
            <a:picLocks noChangeAspect="1"/>
          </p:cNvPicPr>
          <p:nvPr/>
        </p:nvPicPr>
        <p:blipFill>
          <a:blip r:embed="rId4"/>
          <a:stretch>
            <a:fillRect/>
          </a:stretch>
        </p:blipFill>
        <p:spPr>
          <a:xfrm rot="457903">
            <a:off x="1524001" y="2152651"/>
            <a:ext cx="1018333" cy="426427"/>
          </a:xfrm>
          <a:prstGeom prst="rect">
            <a:avLst/>
          </a:prstGeom>
        </p:spPr>
      </p:pic>
      <p:pic>
        <p:nvPicPr>
          <p:cNvPr id="8" name="Picture 7">
            <a:extLst>
              <a:ext uri="{FF2B5EF4-FFF2-40B4-BE49-F238E27FC236}">
                <a16:creationId xmlns:a16="http://schemas.microsoft.com/office/drawing/2014/main" xmlns="" id="{70FC3E3D-BA3E-4ECA-A441-51A6FAE413DE}"/>
              </a:ext>
            </a:extLst>
          </p:cNvPr>
          <p:cNvPicPr>
            <a:picLocks noChangeAspect="1"/>
          </p:cNvPicPr>
          <p:nvPr/>
        </p:nvPicPr>
        <p:blipFill>
          <a:blip r:embed="rId4"/>
          <a:stretch>
            <a:fillRect/>
          </a:stretch>
        </p:blipFill>
        <p:spPr>
          <a:xfrm rot="457903">
            <a:off x="2489513" y="2335613"/>
            <a:ext cx="1018333" cy="426427"/>
          </a:xfrm>
          <a:prstGeom prst="rect">
            <a:avLst/>
          </a:prstGeom>
        </p:spPr>
      </p:pic>
      <p:pic>
        <p:nvPicPr>
          <p:cNvPr id="9" name="Picture 8">
            <a:extLst>
              <a:ext uri="{FF2B5EF4-FFF2-40B4-BE49-F238E27FC236}">
                <a16:creationId xmlns:a16="http://schemas.microsoft.com/office/drawing/2014/main" xmlns="" id="{25538081-117B-4866-A61B-ECB3BDE41CA1}"/>
              </a:ext>
            </a:extLst>
          </p:cNvPr>
          <p:cNvPicPr>
            <a:picLocks noChangeAspect="1"/>
          </p:cNvPicPr>
          <p:nvPr/>
        </p:nvPicPr>
        <p:blipFill>
          <a:blip r:embed="rId4"/>
          <a:stretch>
            <a:fillRect/>
          </a:stretch>
        </p:blipFill>
        <p:spPr>
          <a:xfrm rot="457903">
            <a:off x="3350010" y="2514076"/>
            <a:ext cx="1018333" cy="426427"/>
          </a:xfrm>
          <a:prstGeom prst="rect">
            <a:avLst/>
          </a:prstGeom>
        </p:spPr>
      </p:pic>
      <p:pic>
        <p:nvPicPr>
          <p:cNvPr id="10" name="Picture 9">
            <a:extLst>
              <a:ext uri="{FF2B5EF4-FFF2-40B4-BE49-F238E27FC236}">
                <a16:creationId xmlns:a16="http://schemas.microsoft.com/office/drawing/2014/main" xmlns="" id="{A94E3899-D16E-454E-BDE4-5D3A2E2952D4}"/>
              </a:ext>
            </a:extLst>
          </p:cNvPr>
          <p:cNvPicPr>
            <a:picLocks noChangeAspect="1"/>
          </p:cNvPicPr>
          <p:nvPr/>
        </p:nvPicPr>
        <p:blipFill>
          <a:blip r:embed="rId4"/>
          <a:stretch>
            <a:fillRect/>
          </a:stretch>
        </p:blipFill>
        <p:spPr>
          <a:xfrm rot="457903">
            <a:off x="4213980" y="2710773"/>
            <a:ext cx="1018333" cy="374138"/>
          </a:xfrm>
          <a:prstGeom prst="rect">
            <a:avLst/>
          </a:prstGeom>
        </p:spPr>
      </p:pic>
      <p:pic>
        <p:nvPicPr>
          <p:cNvPr id="11" name="Picture 10">
            <a:extLst>
              <a:ext uri="{FF2B5EF4-FFF2-40B4-BE49-F238E27FC236}">
                <a16:creationId xmlns:a16="http://schemas.microsoft.com/office/drawing/2014/main" xmlns="" id="{6705A751-CCB1-4268-B52F-9CD9C569F89C}"/>
              </a:ext>
            </a:extLst>
          </p:cNvPr>
          <p:cNvPicPr>
            <a:picLocks noChangeAspect="1"/>
          </p:cNvPicPr>
          <p:nvPr/>
        </p:nvPicPr>
        <p:blipFill>
          <a:blip r:embed="rId4"/>
          <a:stretch>
            <a:fillRect/>
          </a:stretch>
        </p:blipFill>
        <p:spPr>
          <a:xfrm rot="457903">
            <a:off x="5090703" y="2863308"/>
            <a:ext cx="1018333" cy="426427"/>
          </a:xfrm>
          <a:prstGeom prst="rect">
            <a:avLst/>
          </a:prstGeom>
        </p:spPr>
      </p:pic>
      <p:pic>
        <p:nvPicPr>
          <p:cNvPr id="12" name="Picture 11">
            <a:extLst>
              <a:ext uri="{FF2B5EF4-FFF2-40B4-BE49-F238E27FC236}">
                <a16:creationId xmlns:a16="http://schemas.microsoft.com/office/drawing/2014/main" xmlns="" id="{627D0655-9E72-469C-99D2-39CF2528A9B1}"/>
              </a:ext>
            </a:extLst>
          </p:cNvPr>
          <p:cNvPicPr>
            <a:picLocks noChangeAspect="1"/>
          </p:cNvPicPr>
          <p:nvPr/>
        </p:nvPicPr>
        <p:blipFill>
          <a:blip r:embed="rId4"/>
          <a:stretch>
            <a:fillRect/>
          </a:stretch>
        </p:blipFill>
        <p:spPr>
          <a:xfrm rot="457903">
            <a:off x="5963954" y="2980213"/>
            <a:ext cx="1018333" cy="426427"/>
          </a:xfrm>
          <a:prstGeom prst="rect">
            <a:avLst/>
          </a:prstGeom>
        </p:spPr>
      </p:pic>
      <p:pic>
        <p:nvPicPr>
          <p:cNvPr id="13" name="Picture 12">
            <a:extLst>
              <a:ext uri="{FF2B5EF4-FFF2-40B4-BE49-F238E27FC236}">
                <a16:creationId xmlns:a16="http://schemas.microsoft.com/office/drawing/2014/main" xmlns="" id="{D327BF9C-BB25-4464-9951-0E6EF1F8F29B}"/>
              </a:ext>
            </a:extLst>
          </p:cNvPr>
          <p:cNvPicPr>
            <a:picLocks noChangeAspect="1"/>
          </p:cNvPicPr>
          <p:nvPr/>
        </p:nvPicPr>
        <p:blipFill>
          <a:blip r:embed="rId4"/>
          <a:stretch>
            <a:fillRect/>
          </a:stretch>
        </p:blipFill>
        <p:spPr>
          <a:xfrm rot="457903">
            <a:off x="6695768" y="3137647"/>
            <a:ext cx="1018333" cy="426427"/>
          </a:xfrm>
          <a:prstGeom prst="rect">
            <a:avLst/>
          </a:prstGeom>
        </p:spPr>
      </p:pic>
      <p:pic>
        <p:nvPicPr>
          <p:cNvPr id="14" name="Picture 13">
            <a:extLst>
              <a:ext uri="{FF2B5EF4-FFF2-40B4-BE49-F238E27FC236}">
                <a16:creationId xmlns:a16="http://schemas.microsoft.com/office/drawing/2014/main" xmlns="" id="{F2F81900-C5FF-4D52-A6E8-84C541BE7EB3}"/>
              </a:ext>
            </a:extLst>
          </p:cNvPr>
          <p:cNvPicPr>
            <a:picLocks noChangeAspect="1"/>
          </p:cNvPicPr>
          <p:nvPr/>
        </p:nvPicPr>
        <p:blipFill>
          <a:blip r:embed="rId4"/>
          <a:stretch>
            <a:fillRect/>
          </a:stretch>
        </p:blipFill>
        <p:spPr>
          <a:xfrm rot="14431869">
            <a:off x="1294546" y="2714170"/>
            <a:ext cx="1018333" cy="426427"/>
          </a:xfrm>
          <a:prstGeom prst="rect">
            <a:avLst/>
          </a:prstGeom>
        </p:spPr>
      </p:pic>
      <p:pic>
        <p:nvPicPr>
          <p:cNvPr id="15" name="Picture 14">
            <a:extLst>
              <a:ext uri="{FF2B5EF4-FFF2-40B4-BE49-F238E27FC236}">
                <a16:creationId xmlns:a16="http://schemas.microsoft.com/office/drawing/2014/main" xmlns="" id="{A8E038AB-A8C5-41E6-AD5E-A530F4E01C9C}"/>
              </a:ext>
            </a:extLst>
          </p:cNvPr>
          <p:cNvPicPr>
            <a:picLocks noChangeAspect="1"/>
          </p:cNvPicPr>
          <p:nvPr/>
        </p:nvPicPr>
        <p:blipFill>
          <a:blip r:embed="rId4"/>
          <a:stretch>
            <a:fillRect/>
          </a:stretch>
        </p:blipFill>
        <p:spPr>
          <a:xfrm rot="1976841">
            <a:off x="1808690" y="3292331"/>
            <a:ext cx="1018333" cy="426427"/>
          </a:xfrm>
          <a:prstGeom prst="rect">
            <a:avLst/>
          </a:prstGeom>
        </p:spPr>
      </p:pic>
      <p:pic>
        <p:nvPicPr>
          <p:cNvPr id="16" name="Picture 15">
            <a:extLst>
              <a:ext uri="{FF2B5EF4-FFF2-40B4-BE49-F238E27FC236}">
                <a16:creationId xmlns:a16="http://schemas.microsoft.com/office/drawing/2014/main" xmlns="" id="{73916E31-1079-446E-BCD1-224A6902D453}"/>
              </a:ext>
            </a:extLst>
          </p:cNvPr>
          <p:cNvPicPr>
            <a:picLocks noChangeAspect="1"/>
          </p:cNvPicPr>
          <p:nvPr/>
        </p:nvPicPr>
        <p:blipFill>
          <a:blip r:embed="rId4"/>
          <a:stretch>
            <a:fillRect/>
          </a:stretch>
        </p:blipFill>
        <p:spPr>
          <a:xfrm rot="1529745">
            <a:off x="2588376" y="3708883"/>
            <a:ext cx="1018333" cy="426427"/>
          </a:xfrm>
          <a:prstGeom prst="rect">
            <a:avLst/>
          </a:prstGeom>
        </p:spPr>
      </p:pic>
      <p:pic>
        <p:nvPicPr>
          <p:cNvPr id="17" name="Picture 16">
            <a:extLst>
              <a:ext uri="{FF2B5EF4-FFF2-40B4-BE49-F238E27FC236}">
                <a16:creationId xmlns:a16="http://schemas.microsoft.com/office/drawing/2014/main" xmlns="" id="{D199DB47-8C6F-4F76-9B46-088087A127FF}"/>
              </a:ext>
            </a:extLst>
          </p:cNvPr>
          <p:cNvPicPr>
            <a:picLocks noChangeAspect="1"/>
          </p:cNvPicPr>
          <p:nvPr/>
        </p:nvPicPr>
        <p:blipFill>
          <a:blip r:embed="rId4"/>
          <a:stretch>
            <a:fillRect/>
          </a:stretch>
        </p:blipFill>
        <p:spPr>
          <a:xfrm rot="1258819">
            <a:off x="3454829" y="4047347"/>
            <a:ext cx="1018333" cy="426427"/>
          </a:xfrm>
          <a:prstGeom prst="rect">
            <a:avLst/>
          </a:prstGeom>
        </p:spPr>
      </p:pic>
      <p:pic>
        <p:nvPicPr>
          <p:cNvPr id="18" name="Picture 17">
            <a:extLst>
              <a:ext uri="{FF2B5EF4-FFF2-40B4-BE49-F238E27FC236}">
                <a16:creationId xmlns:a16="http://schemas.microsoft.com/office/drawing/2014/main" xmlns="" id="{58805D94-5CC2-4DA3-BB0E-BA5CB09492CA}"/>
              </a:ext>
            </a:extLst>
          </p:cNvPr>
          <p:cNvPicPr>
            <a:picLocks noChangeAspect="1"/>
          </p:cNvPicPr>
          <p:nvPr/>
        </p:nvPicPr>
        <p:blipFill>
          <a:blip r:embed="rId4"/>
          <a:stretch>
            <a:fillRect/>
          </a:stretch>
        </p:blipFill>
        <p:spPr>
          <a:xfrm rot="733868">
            <a:off x="4278339" y="4291312"/>
            <a:ext cx="1018333" cy="426427"/>
          </a:xfrm>
          <a:prstGeom prst="rect">
            <a:avLst/>
          </a:prstGeom>
        </p:spPr>
      </p:pic>
      <p:pic>
        <p:nvPicPr>
          <p:cNvPr id="19" name="Picture 18">
            <a:extLst>
              <a:ext uri="{FF2B5EF4-FFF2-40B4-BE49-F238E27FC236}">
                <a16:creationId xmlns:a16="http://schemas.microsoft.com/office/drawing/2014/main" xmlns="" id="{262C75C4-7D27-4EB7-8B8E-2F0C83F69E1B}"/>
              </a:ext>
            </a:extLst>
          </p:cNvPr>
          <p:cNvPicPr>
            <a:picLocks noChangeAspect="1"/>
          </p:cNvPicPr>
          <p:nvPr/>
        </p:nvPicPr>
        <p:blipFill>
          <a:blip r:embed="rId4"/>
          <a:stretch>
            <a:fillRect/>
          </a:stretch>
        </p:blipFill>
        <p:spPr>
          <a:xfrm rot="178702">
            <a:off x="5228208" y="4448450"/>
            <a:ext cx="1018333" cy="426427"/>
          </a:xfrm>
          <a:prstGeom prst="rect">
            <a:avLst/>
          </a:prstGeom>
        </p:spPr>
      </p:pic>
      <p:pic>
        <p:nvPicPr>
          <p:cNvPr id="20" name="Picture 19">
            <a:extLst>
              <a:ext uri="{FF2B5EF4-FFF2-40B4-BE49-F238E27FC236}">
                <a16:creationId xmlns:a16="http://schemas.microsoft.com/office/drawing/2014/main" xmlns="" id="{FB980E60-34A6-420E-A575-C791255EBD9F}"/>
              </a:ext>
            </a:extLst>
          </p:cNvPr>
          <p:cNvPicPr>
            <a:picLocks noChangeAspect="1"/>
          </p:cNvPicPr>
          <p:nvPr/>
        </p:nvPicPr>
        <p:blipFill>
          <a:blip r:embed="rId4"/>
          <a:stretch>
            <a:fillRect/>
          </a:stretch>
        </p:blipFill>
        <p:spPr>
          <a:xfrm rot="20579497">
            <a:off x="6202864" y="4349315"/>
            <a:ext cx="1018333" cy="426427"/>
          </a:xfrm>
          <a:prstGeom prst="rect">
            <a:avLst/>
          </a:prstGeom>
        </p:spPr>
      </p:pic>
      <p:pic>
        <p:nvPicPr>
          <p:cNvPr id="21" name="Picture 20">
            <a:extLst>
              <a:ext uri="{FF2B5EF4-FFF2-40B4-BE49-F238E27FC236}">
                <a16:creationId xmlns:a16="http://schemas.microsoft.com/office/drawing/2014/main" xmlns="" id="{CCB1F50C-AF6A-46A9-B1F7-E5881FE0E263}"/>
              </a:ext>
            </a:extLst>
          </p:cNvPr>
          <p:cNvPicPr>
            <a:picLocks noChangeAspect="1"/>
          </p:cNvPicPr>
          <p:nvPr/>
        </p:nvPicPr>
        <p:blipFill>
          <a:blip r:embed="rId4"/>
          <a:stretch>
            <a:fillRect/>
          </a:stretch>
        </p:blipFill>
        <p:spPr>
          <a:xfrm rot="18301382">
            <a:off x="6853210" y="3815903"/>
            <a:ext cx="1018333" cy="426427"/>
          </a:xfrm>
          <a:prstGeom prst="rect">
            <a:avLst/>
          </a:prstGeom>
        </p:spPr>
      </p:pic>
    </p:spTree>
    <p:extLst>
      <p:ext uri="{BB962C8B-B14F-4D97-AF65-F5344CB8AC3E}">
        <p14:creationId xmlns:p14="http://schemas.microsoft.com/office/powerpoint/2010/main" val="38849654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Overview</a:t>
            </a:r>
          </a:p>
        </p:txBody>
      </p:sp>
      <p:sp>
        <p:nvSpPr>
          <p:cNvPr id="3" name="Content Placeholder 2"/>
          <p:cNvSpPr>
            <a:spLocks noGrp="1"/>
          </p:cNvSpPr>
          <p:nvPr>
            <p:ph idx="1"/>
          </p:nvPr>
        </p:nvSpPr>
        <p:spPr/>
        <p:txBody>
          <a:bodyPr/>
          <a:lstStyle/>
          <a:p>
            <a:r>
              <a:rPr lang="en-US" dirty="0">
                <a:solidFill>
                  <a:schemeClr val="bg1">
                    <a:lumMod val="75000"/>
                  </a:schemeClr>
                </a:solidFill>
              </a:rPr>
              <a:t>Introduction</a:t>
            </a:r>
          </a:p>
          <a:p>
            <a:r>
              <a:rPr lang="en-US" dirty="0">
                <a:solidFill>
                  <a:schemeClr val="bg1">
                    <a:lumMod val="75000"/>
                  </a:schemeClr>
                </a:solidFill>
              </a:rPr>
              <a:t>Scientific Reasoning and Theories</a:t>
            </a:r>
          </a:p>
          <a:p>
            <a:r>
              <a:rPr lang="en-US" dirty="0">
                <a:solidFill>
                  <a:schemeClr val="bg1">
                    <a:lumMod val="75000"/>
                  </a:schemeClr>
                </a:solidFill>
              </a:rPr>
              <a:t>Interpreting Research (Correctly)</a:t>
            </a:r>
          </a:p>
          <a:p>
            <a:r>
              <a:rPr lang="en-US" dirty="0">
                <a:solidFill>
                  <a:schemeClr val="bg1">
                    <a:lumMod val="75000"/>
                  </a:schemeClr>
                </a:solidFill>
              </a:rPr>
              <a:t>Trusting Science without Proof</a:t>
            </a:r>
          </a:p>
          <a:p>
            <a:r>
              <a:rPr lang="en-US" b="1" dirty="0"/>
              <a:t>Objectivity in Science</a:t>
            </a:r>
          </a:p>
          <a:p>
            <a:r>
              <a:rPr lang="en-US" dirty="0">
                <a:solidFill>
                  <a:schemeClr val="bg1">
                    <a:lumMod val="75000"/>
                  </a:schemeClr>
                </a:solidFill>
              </a:rPr>
              <a:t>Conclusion</a:t>
            </a:r>
          </a:p>
        </p:txBody>
      </p:sp>
    </p:spTree>
    <p:extLst>
      <p:ext uri="{BB962C8B-B14F-4D97-AF65-F5344CB8AC3E}">
        <p14:creationId xmlns:p14="http://schemas.microsoft.com/office/powerpoint/2010/main" val="33395138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Objectivity in Science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872" y="1631950"/>
            <a:ext cx="6112256" cy="4078021"/>
          </a:xfrm>
          <a:prstGeom prst="rect">
            <a:avLst/>
          </a:prstGeom>
        </p:spPr>
      </p:pic>
    </p:spTree>
    <p:extLst>
      <p:ext uri="{BB962C8B-B14F-4D97-AF65-F5344CB8AC3E}">
        <p14:creationId xmlns:p14="http://schemas.microsoft.com/office/powerpoint/2010/main" val="23986146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Diverse Perspectives in Science</a:t>
            </a:r>
          </a:p>
        </p:txBody>
      </p:sp>
      <p:pic>
        <p:nvPicPr>
          <p:cNvPr id="4" name="Picture 3"/>
          <p:cNvPicPr/>
          <p:nvPr/>
        </p:nvPicPr>
        <p:blipFill rotWithShape="1">
          <a:blip r:embed="rId3" cstate="print">
            <a:extLst>
              <a:ext uri="{28A0092B-C50C-407E-A947-70E740481C1C}">
                <a14:useLocalDpi xmlns:a14="http://schemas.microsoft.com/office/drawing/2010/main" val="0"/>
              </a:ext>
            </a:extLst>
          </a:blip>
          <a:srcRect l="8693" t="1806" r="7781" b="2586"/>
          <a:stretch/>
        </p:blipFill>
        <p:spPr>
          <a:xfrm>
            <a:off x="292608" y="2213007"/>
            <a:ext cx="4041648" cy="4279392"/>
          </a:xfrm>
          <a:prstGeom prst="rect">
            <a:avLst/>
          </a:prstGeom>
        </p:spPr>
      </p:pic>
      <p:sp>
        <p:nvSpPr>
          <p:cNvPr id="5" name="Content Placeholder 4"/>
          <p:cNvSpPr>
            <a:spLocks noGrp="1"/>
          </p:cNvSpPr>
          <p:nvPr>
            <p:ph idx="1"/>
          </p:nvPr>
        </p:nvSpPr>
        <p:spPr>
          <a:xfrm>
            <a:off x="3278124" y="1508919"/>
            <a:ext cx="3282696" cy="704088"/>
          </a:xfrm>
        </p:spPr>
        <p:txBody>
          <a:bodyPr/>
          <a:lstStyle/>
          <a:p>
            <a:pPr marL="0" indent="0">
              <a:buNone/>
            </a:pPr>
            <a:r>
              <a:rPr lang="en-US" dirty="0"/>
              <a:t>Levels of Analysis</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408" y="2403507"/>
            <a:ext cx="3898392" cy="3898392"/>
          </a:xfrm>
          <a:prstGeom prst="rect">
            <a:avLst/>
          </a:prstGeom>
        </p:spPr>
      </p:pic>
    </p:spTree>
    <p:extLst>
      <p:ext uri="{BB962C8B-B14F-4D97-AF65-F5344CB8AC3E}">
        <p14:creationId xmlns:p14="http://schemas.microsoft.com/office/powerpoint/2010/main" val="31938233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Overview</a:t>
            </a:r>
          </a:p>
        </p:txBody>
      </p:sp>
      <p:sp>
        <p:nvSpPr>
          <p:cNvPr id="3" name="Content Placeholder 2"/>
          <p:cNvSpPr>
            <a:spLocks noGrp="1"/>
          </p:cNvSpPr>
          <p:nvPr>
            <p:ph idx="1"/>
          </p:nvPr>
        </p:nvSpPr>
        <p:spPr/>
        <p:txBody>
          <a:bodyPr/>
          <a:lstStyle/>
          <a:p>
            <a:r>
              <a:rPr lang="en-US" dirty="0">
                <a:solidFill>
                  <a:schemeClr val="bg1">
                    <a:lumMod val="75000"/>
                  </a:schemeClr>
                </a:solidFill>
              </a:rPr>
              <a:t>Introduction</a:t>
            </a:r>
          </a:p>
          <a:p>
            <a:r>
              <a:rPr lang="en-US" dirty="0">
                <a:solidFill>
                  <a:schemeClr val="bg1">
                    <a:lumMod val="75000"/>
                  </a:schemeClr>
                </a:solidFill>
              </a:rPr>
              <a:t>Scientific Reasoning and Theories</a:t>
            </a:r>
          </a:p>
          <a:p>
            <a:r>
              <a:rPr lang="en-US" dirty="0">
                <a:solidFill>
                  <a:schemeClr val="bg1">
                    <a:lumMod val="75000"/>
                  </a:schemeClr>
                </a:solidFill>
              </a:rPr>
              <a:t>Interpreting Research (Correctly)</a:t>
            </a:r>
          </a:p>
          <a:p>
            <a:r>
              <a:rPr lang="en-US" dirty="0">
                <a:solidFill>
                  <a:schemeClr val="bg1">
                    <a:lumMod val="75000"/>
                  </a:schemeClr>
                </a:solidFill>
              </a:rPr>
              <a:t>Trusting Science without Proof</a:t>
            </a:r>
          </a:p>
          <a:p>
            <a:r>
              <a:rPr lang="en-US" dirty="0">
                <a:solidFill>
                  <a:schemeClr val="bg1">
                    <a:lumMod val="75000"/>
                  </a:schemeClr>
                </a:solidFill>
              </a:rPr>
              <a:t>Objectivity in Science</a:t>
            </a:r>
          </a:p>
          <a:p>
            <a:r>
              <a:rPr lang="en-US" b="1" dirty="0"/>
              <a:t>Conclusion</a:t>
            </a:r>
          </a:p>
        </p:txBody>
      </p:sp>
    </p:spTree>
    <p:extLst>
      <p:ext uri="{BB962C8B-B14F-4D97-AF65-F5344CB8AC3E}">
        <p14:creationId xmlns:p14="http://schemas.microsoft.com/office/powerpoint/2010/main" val="217388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Conclusion</a:t>
            </a:r>
          </a:p>
        </p:txBody>
      </p:sp>
      <p:grpSp>
        <p:nvGrpSpPr>
          <p:cNvPr id="21" name="Group 20"/>
          <p:cNvGrpSpPr/>
          <p:nvPr/>
        </p:nvGrpSpPr>
        <p:grpSpPr>
          <a:xfrm>
            <a:off x="5011715" y="3728621"/>
            <a:ext cx="2578308" cy="2578308"/>
            <a:chOff x="4996725" y="3754143"/>
            <a:chExt cx="2578308" cy="2578308"/>
          </a:xfrm>
        </p:grpSpPr>
        <p:sp>
          <p:nvSpPr>
            <p:cNvPr id="8" name="Oval 7"/>
            <p:cNvSpPr/>
            <p:nvPr/>
          </p:nvSpPr>
          <p:spPr>
            <a:xfrm>
              <a:off x="4996725" y="3754143"/>
              <a:ext cx="2578308" cy="2578308"/>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2043" y="4294216"/>
              <a:ext cx="1472641" cy="1472641"/>
            </a:xfrm>
            <a:prstGeom prst="rect">
              <a:avLst/>
            </a:prstGeom>
          </p:spPr>
        </p:pic>
      </p:grpSp>
      <p:grpSp>
        <p:nvGrpSpPr>
          <p:cNvPr id="20" name="Group 19"/>
          <p:cNvGrpSpPr/>
          <p:nvPr/>
        </p:nvGrpSpPr>
        <p:grpSpPr>
          <a:xfrm>
            <a:off x="1873772" y="3728621"/>
            <a:ext cx="2578308" cy="2578308"/>
            <a:chOff x="1858782" y="3728621"/>
            <a:chExt cx="2578308" cy="2578308"/>
          </a:xfrm>
        </p:grpSpPr>
        <p:sp>
          <p:nvSpPr>
            <p:cNvPr id="6" name="Oval 5"/>
            <p:cNvSpPr/>
            <p:nvPr/>
          </p:nvSpPr>
          <p:spPr>
            <a:xfrm>
              <a:off x="1858782" y="3728621"/>
              <a:ext cx="2578308" cy="257830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2420" y="4208899"/>
              <a:ext cx="1541012" cy="1541012"/>
            </a:xfrm>
            <a:prstGeom prst="rect">
              <a:avLst/>
            </a:prstGeom>
          </p:spPr>
        </p:pic>
      </p:grpSp>
      <p:grpSp>
        <p:nvGrpSpPr>
          <p:cNvPr id="18" name="Group 17"/>
          <p:cNvGrpSpPr/>
          <p:nvPr/>
        </p:nvGrpSpPr>
        <p:grpSpPr>
          <a:xfrm>
            <a:off x="3353353" y="1417638"/>
            <a:ext cx="2578308" cy="2578308"/>
            <a:chOff x="3405268" y="1417638"/>
            <a:chExt cx="2578308" cy="2578308"/>
          </a:xfrm>
        </p:grpSpPr>
        <p:sp>
          <p:nvSpPr>
            <p:cNvPr id="7" name="Oval 6"/>
            <p:cNvSpPr/>
            <p:nvPr/>
          </p:nvSpPr>
          <p:spPr>
            <a:xfrm>
              <a:off x="3405268" y="1417638"/>
              <a:ext cx="2578308" cy="257830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4670" y="2106078"/>
              <a:ext cx="1487629" cy="1487629"/>
            </a:xfrm>
            <a:prstGeom prst="rect">
              <a:avLst/>
            </a:prstGeom>
          </p:spPr>
        </p:pic>
      </p:grpSp>
      <p:grpSp>
        <p:nvGrpSpPr>
          <p:cNvPr id="17" name="Group 16"/>
          <p:cNvGrpSpPr/>
          <p:nvPr/>
        </p:nvGrpSpPr>
        <p:grpSpPr>
          <a:xfrm>
            <a:off x="344777" y="1417638"/>
            <a:ext cx="2578308" cy="2578308"/>
            <a:chOff x="344777" y="1417638"/>
            <a:chExt cx="2578308" cy="2578308"/>
          </a:xfrm>
        </p:grpSpPr>
        <p:sp>
          <p:nvSpPr>
            <p:cNvPr id="5" name="Oval 4"/>
            <p:cNvSpPr/>
            <p:nvPr/>
          </p:nvSpPr>
          <p:spPr>
            <a:xfrm>
              <a:off x="344777" y="1417638"/>
              <a:ext cx="2578308" cy="257830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9352" y="1858643"/>
              <a:ext cx="1600151" cy="1600151"/>
            </a:xfrm>
            <a:prstGeom prst="rect">
              <a:avLst/>
            </a:prstGeom>
          </p:spPr>
        </p:pic>
      </p:grpSp>
      <p:grpSp>
        <p:nvGrpSpPr>
          <p:cNvPr id="19" name="Group 18"/>
          <p:cNvGrpSpPr/>
          <p:nvPr/>
        </p:nvGrpSpPr>
        <p:grpSpPr>
          <a:xfrm>
            <a:off x="6361930" y="1283976"/>
            <a:ext cx="2578308" cy="2578308"/>
            <a:chOff x="6361930" y="1283976"/>
            <a:chExt cx="2578308" cy="2578308"/>
          </a:xfrm>
        </p:grpSpPr>
        <p:sp>
          <p:nvSpPr>
            <p:cNvPr id="15" name="Oval 14"/>
            <p:cNvSpPr/>
            <p:nvPr/>
          </p:nvSpPr>
          <p:spPr>
            <a:xfrm>
              <a:off x="6361930" y="1283976"/>
              <a:ext cx="2578308" cy="257830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37003" y="1900700"/>
              <a:ext cx="1470005" cy="1470005"/>
            </a:xfrm>
            <a:prstGeom prst="rect">
              <a:avLst/>
            </a:prstGeom>
          </p:spPr>
        </p:pic>
      </p:grpSp>
    </p:spTree>
    <p:extLst>
      <p:ext uri="{BB962C8B-B14F-4D97-AF65-F5344CB8AC3E}">
        <p14:creationId xmlns:p14="http://schemas.microsoft.com/office/powerpoint/2010/main" val="7354823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7"/>
          <p:cNvSpPr>
            <a:spLocks noGrp="1"/>
          </p:cNvSpPr>
          <p:nvPr>
            <p:ph idx="1"/>
          </p:nvPr>
        </p:nvSpPr>
        <p:spPr>
          <a:xfrm>
            <a:off x="914400" y="1409205"/>
            <a:ext cx="8229600" cy="2783541"/>
          </a:xfrm>
        </p:spPr>
        <p:txBody>
          <a:bodyPr>
            <a:normAutofit/>
          </a:bodyPr>
          <a:lstStyle/>
          <a:p>
            <a:endParaRPr lang="en-US" sz="3200" b="1" dirty="0">
              <a:solidFill>
                <a:srgbClr val="00B0F0"/>
              </a:solidFill>
            </a:endParaRPr>
          </a:p>
          <a:p>
            <a:pPr>
              <a:buFont typeface="Wingdings" panose="05000000000000000000" pitchFamily="2" charset="2"/>
              <a:buChar char="§"/>
            </a:pPr>
            <a:r>
              <a:rPr lang="en-US" sz="3200" b="1" dirty="0"/>
              <a:t>What was the most important thing you learned during this class? </a:t>
            </a:r>
            <a:endParaRPr lang="en-US" sz="3200" dirty="0">
              <a:latin typeface="Calibri" charset="0"/>
              <a:ea typeface="MS PGothic" charset="0"/>
            </a:endParaRPr>
          </a:p>
          <a:p>
            <a:pPr>
              <a:buFont typeface="Wingdings" panose="05000000000000000000" pitchFamily="2" charset="2"/>
              <a:buChar char="§"/>
            </a:pPr>
            <a:r>
              <a:rPr lang="en-US" sz="3200" b="1" dirty="0"/>
              <a:t>What important question remains unanswered? </a:t>
            </a:r>
            <a:endParaRPr lang="en-US" sz="3200" dirty="0">
              <a:latin typeface="Calibri" charset="0"/>
              <a:ea typeface="MS PGothic"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030" y="78220"/>
            <a:ext cx="1573213"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a:spLocks/>
          </p:cNvSpPr>
          <p:nvPr/>
        </p:nvSpPr>
        <p:spPr>
          <a:xfrm>
            <a:off x="488370" y="222683"/>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ltLang="en-US" b="1" u="sng" dirty="0">
                <a:solidFill>
                  <a:srgbClr val="00B0F0"/>
                </a:solidFill>
              </a:rPr>
              <a:t>CAT: One-Minute Paper</a:t>
            </a:r>
            <a:endParaRPr lang="en-US" b="1" u="sng" dirty="0"/>
          </a:p>
        </p:txBody>
      </p:sp>
    </p:spTree>
    <p:extLst>
      <p:ext uri="{BB962C8B-B14F-4D97-AF65-F5344CB8AC3E}">
        <p14:creationId xmlns:p14="http://schemas.microsoft.com/office/powerpoint/2010/main" val="42185608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z="2100" b="1" u="sng"/>
              <a:t>Photo Attribution</a:t>
            </a:r>
          </a:p>
        </p:txBody>
      </p:sp>
      <p:graphicFrame>
        <p:nvGraphicFramePr>
          <p:cNvPr id="4" name="Content Placeholder 2"/>
          <p:cNvGraphicFramePr>
            <a:graphicFrameLocks noGrp="1"/>
          </p:cNvGraphicFramePr>
          <p:nvPr>
            <p:ph idx="1"/>
            <p:extLst>
              <p:ext uri="{D42A27DB-BD31-4B8C-83A1-F6EECF244321}">
                <p14:modId xmlns:p14="http://schemas.microsoft.com/office/powerpoint/2010/main" val="1050888613"/>
              </p:ext>
            </p:extLst>
          </p:nvPr>
        </p:nvGraphicFramePr>
        <p:xfrm>
          <a:off x="457199" y="1130535"/>
          <a:ext cx="8229601" cy="4922793"/>
        </p:xfrm>
        <a:graphic>
          <a:graphicData uri="http://schemas.openxmlformats.org/drawingml/2006/table">
            <a:tbl>
              <a:tblPr/>
              <a:tblGrid>
                <a:gridCol w="678550">
                  <a:extLst>
                    <a:ext uri="{9D8B030D-6E8A-4147-A177-3AD203B41FA5}">
                      <a16:colId xmlns:a16="http://schemas.microsoft.com/office/drawing/2014/main" xmlns="" val="20000"/>
                    </a:ext>
                  </a:extLst>
                </a:gridCol>
                <a:gridCol w="7551051">
                  <a:extLst>
                    <a:ext uri="{9D8B030D-6E8A-4147-A177-3AD203B41FA5}">
                      <a16:colId xmlns:a16="http://schemas.microsoft.com/office/drawing/2014/main" xmlns="" val="20001"/>
                    </a:ext>
                  </a:extLst>
                </a:gridCol>
              </a:tblGrid>
              <a:tr h="449838">
                <a:tc>
                  <a:txBody>
                    <a:bodyPr/>
                    <a:lstStyle/>
                    <a:p>
                      <a:pPr algn="l" fontAlgn="b"/>
                      <a:r>
                        <a:rPr lang="en-US" sz="1400" b="0" i="0" u="none" strike="noStrike" dirty="0">
                          <a:solidFill>
                            <a:schemeClr val="tx1"/>
                          </a:solidFill>
                          <a:effectLst/>
                          <a:latin typeface="Calibri"/>
                        </a:rPr>
                        <a:t>Slide 1 </a:t>
                      </a:r>
                    </a:p>
                  </a:txBody>
                  <a:tcPr marL="3493" marR="3493" marT="3492" marB="0" anchor="b">
                    <a:lnL>
                      <a:noFill/>
                    </a:lnL>
                    <a:lnR>
                      <a:noFill/>
                    </a:lnR>
                    <a:lnT>
                      <a:noFill/>
                    </a:lnT>
                    <a:lnB>
                      <a:noFill/>
                    </a:lnB>
                  </a:tcPr>
                </a:tc>
                <a:tc>
                  <a:txBody>
                    <a:bodyPr/>
                    <a:lstStyle/>
                    <a:p>
                      <a:r>
                        <a:rPr lang="fr-FR" sz="1400" dirty="0">
                          <a:solidFill>
                            <a:schemeClr val="tx1"/>
                          </a:solidFill>
                        </a:rPr>
                        <a:t>Photo </a:t>
                      </a:r>
                      <a:r>
                        <a:rPr lang="fr-FR" sz="1400" dirty="0" err="1">
                          <a:solidFill>
                            <a:schemeClr val="tx1"/>
                          </a:solidFill>
                        </a:rPr>
                        <a:t>Credit</a:t>
                      </a:r>
                      <a:r>
                        <a:rPr lang="fr-FR" sz="1400" dirty="0">
                          <a:solidFill>
                            <a:schemeClr val="tx1"/>
                          </a:solidFill>
                        </a:rPr>
                        <a:t>:</a:t>
                      </a:r>
                      <a:r>
                        <a:rPr lang="fr-FR" sz="1400" baseline="0" dirty="0">
                          <a:solidFill>
                            <a:schemeClr val="tx1"/>
                          </a:solidFill>
                        </a:rPr>
                        <a:t> </a:t>
                      </a:r>
                      <a:r>
                        <a:rPr lang="fr-FR" sz="1400" dirty="0">
                          <a:solidFill>
                            <a:schemeClr val="tx1"/>
                          </a:solidFill>
                        </a:rPr>
                        <a:t>Scientific </a:t>
                      </a:r>
                      <a:r>
                        <a:rPr lang="fr-FR" sz="1400" dirty="0" err="1">
                          <a:solidFill>
                            <a:schemeClr val="tx1"/>
                          </a:solidFill>
                        </a:rPr>
                        <a:t>Methods</a:t>
                      </a:r>
                      <a:r>
                        <a:rPr lang="fr-FR" sz="1400" dirty="0">
                          <a:solidFill>
                            <a:schemeClr val="tx1"/>
                          </a:solidFill>
                        </a:rPr>
                        <a:t> </a:t>
                      </a:r>
                      <a:r>
                        <a:rPr lang="fr-FR" sz="1400" dirty="0" err="1">
                          <a:solidFill>
                            <a:schemeClr val="tx1"/>
                          </a:solidFill>
                        </a:rPr>
                        <a:t>Zappys</a:t>
                      </a:r>
                      <a:r>
                        <a:rPr lang="fr-FR" sz="1400" dirty="0">
                          <a:solidFill>
                            <a:schemeClr val="tx1"/>
                          </a:solidFill>
                        </a:rPr>
                        <a:t> </a:t>
                      </a:r>
                      <a:r>
                        <a:rPr lang="fr-FR" sz="1400" dirty="0" err="1">
                          <a:solidFill>
                            <a:schemeClr val="tx1"/>
                          </a:solidFill>
                        </a:rPr>
                        <a:t>Technology</a:t>
                      </a:r>
                      <a:r>
                        <a:rPr lang="fr-FR" sz="1400" dirty="0">
                          <a:solidFill>
                            <a:schemeClr val="tx1"/>
                          </a:solidFill>
                        </a:rPr>
                        <a:t> Solutions </a:t>
                      </a:r>
                      <a:r>
                        <a:rPr lang="fr-FR" sz="1400" dirty="0">
                          <a:solidFill>
                            <a:schemeClr val="tx1"/>
                          </a:solidFill>
                          <a:hlinkClick r:id="rId3"/>
                        </a:rPr>
                        <a:t>https://www.flickr.com/photos/102642344@N02/9998429226</a:t>
                      </a:r>
                      <a:r>
                        <a:rPr lang="fr-FR" sz="1400" dirty="0">
                          <a:solidFill>
                            <a:schemeClr val="tx1"/>
                          </a:solidFill>
                        </a:rPr>
                        <a:t> </a:t>
                      </a:r>
                      <a:r>
                        <a:rPr lang="fr-FR" sz="1400" dirty="0">
                          <a:solidFill>
                            <a:schemeClr val="tx1"/>
                          </a:solidFill>
                          <a:hlinkClick r:id="rId4"/>
                        </a:rPr>
                        <a:t>https://creativecommons.org/licenses/by/2.0/</a:t>
                      </a:r>
                      <a:r>
                        <a:rPr lang="fr-FR" sz="1400" dirty="0">
                          <a:solidFill>
                            <a:schemeClr val="tx1"/>
                          </a:solidFill>
                        </a:rPr>
                        <a:t> </a:t>
                      </a:r>
                    </a:p>
                  </a:txBody>
                  <a:tcPr marL="3493" marR="3493" marT="3492" marB="0" anchor="b">
                    <a:lnL>
                      <a:noFill/>
                    </a:lnL>
                    <a:lnR>
                      <a:noFill/>
                    </a:lnR>
                    <a:lnT>
                      <a:noFill/>
                    </a:lnT>
                    <a:lnB>
                      <a:noFill/>
                    </a:lnB>
                  </a:tcPr>
                </a:tc>
                <a:extLst>
                  <a:ext uri="{0D108BD9-81ED-4DB2-BD59-A6C34878D82A}">
                    <a16:rowId xmlns:a16="http://schemas.microsoft.com/office/drawing/2014/main" xmlns="" val="10000"/>
                  </a:ext>
                </a:extLst>
              </a:tr>
              <a:tr h="616474">
                <a:tc>
                  <a:txBody>
                    <a:bodyPr/>
                    <a:lstStyle/>
                    <a:p>
                      <a:pPr algn="l" fontAlgn="b"/>
                      <a:r>
                        <a:rPr lang="en-US" sz="1400" b="0" i="0" u="none" strike="noStrike" dirty="0">
                          <a:solidFill>
                            <a:schemeClr val="tx1"/>
                          </a:solidFill>
                          <a:effectLst/>
                          <a:latin typeface="Calibri"/>
                        </a:rPr>
                        <a:t>Slide</a:t>
                      </a:r>
                      <a:r>
                        <a:rPr lang="en-US" sz="1400" b="0" i="0" u="none" strike="noStrike" baseline="0" dirty="0">
                          <a:solidFill>
                            <a:schemeClr val="tx1"/>
                          </a:solidFill>
                          <a:effectLst/>
                          <a:latin typeface="Calibri"/>
                        </a:rPr>
                        <a:t> 3</a:t>
                      </a:r>
                      <a:endParaRPr lang="en-US" sz="14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1400" b="0" i="0" u="none" strike="noStrike" dirty="0">
                          <a:solidFill>
                            <a:schemeClr val="tx1"/>
                          </a:solidFill>
                          <a:effectLst/>
                          <a:latin typeface="+mn-lt"/>
                        </a:rPr>
                        <a:t>Photo Credit: Meditation Sri Lanka </a:t>
                      </a:r>
                      <a:r>
                        <a:rPr lang="en-US" sz="1400" b="0" i="0" u="none" strike="noStrike" dirty="0" err="1">
                          <a:solidFill>
                            <a:schemeClr val="tx1"/>
                          </a:solidFill>
                          <a:effectLst/>
                          <a:latin typeface="+mn-lt"/>
                        </a:rPr>
                        <a:t>Amila</a:t>
                      </a:r>
                      <a:r>
                        <a:rPr lang="en-US" sz="1400" b="0" i="0" u="none" strike="noStrike" dirty="0">
                          <a:solidFill>
                            <a:schemeClr val="tx1"/>
                          </a:solidFill>
                          <a:effectLst/>
                          <a:latin typeface="+mn-lt"/>
                        </a:rPr>
                        <a:t> Tennakoon </a:t>
                      </a:r>
                      <a:r>
                        <a:rPr lang="en-US" sz="1400" b="0" i="0" u="none" strike="noStrike" dirty="0">
                          <a:solidFill>
                            <a:schemeClr val="tx1"/>
                          </a:solidFill>
                          <a:effectLst/>
                          <a:latin typeface="+mn-lt"/>
                          <a:hlinkClick r:id="rId5"/>
                        </a:rPr>
                        <a:t>https://commons.wikimedia.org/wiki/File:Meditation_in_a_yoga_asana.jpg#/media/File:Meditation_in_a_yoga_asana.jpg</a:t>
                      </a:r>
                      <a:r>
                        <a:rPr lang="en-US" sz="1400" b="0" i="0" u="none" strike="noStrike" dirty="0">
                          <a:solidFill>
                            <a:schemeClr val="tx1"/>
                          </a:solidFill>
                          <a:effectLst/>
                          <a:latin typeface="+mn-lt"/>
                        </a:rPr>
                        <a:t> </a:t>
                      </a:r>
                      <a:r>
                        <a:rPr lang="en-US" sz="1400" b="0" i="0" u="none" strike="noStrike" dirty="0">
                          <a:solidFill>
                            <a:schemeClr val="tx1"/>
                          </a:solidFill>
                          <a:effectLst/>
                          <a:latin typeface="+mn-lt"/>
                          <a:hlinkClick r:id="rId4"/>
                        </a:rPr>
                        <a:t>https://creativecommons.org/licenses/by/2.0/</a:t>
                      </a:r>
                      <a:r>
                        <a:rPr lang="en-US" sz="1400" b="0" i="0" u="none" strike="noStrike" dirty="0">
                          <a:solidFill>
                            <a:schemeClr val="tx1"/>
                          </a:solidFill>
                          <a:effectLst/>
                          <a:latin typeface="+mn-lt"/>
                        </a:rPr>
                        <a:t> </a:t>
                      </a:r>
                      <a:endParaRPr lang="en-US" sz="1400" b="0" i="0" u="none" strike="noStrike" dirty="0">
                        <a:solidFill>
                          <a:schemeClr val="tx1"/>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xmlns="" val="10001"/>
                  </a:ext>
                </a:extLst>
              </a:tr>
              <a:tr h="523197">
                <a:tc>
                  <a:txBody>
                    <a:bodyPr/>
                    <a:lstStyle/>
                    <a:p>
                      <a:pPr algn="l" fontAlgn="b"/>
                      <a:r>
                        <a:rPr lang="en-US" sz="1400" b="0" i="0" u="none" strike="noStrike" dirty="0">
                          <a:solidFill>
                            <a:schemeClr val="tx1"/>
                          </a:solidFill>
                          <a:effectLst/>
                          <a:latin typeface="Calibri"/>
                        </a:rPr>
                        <a:t>Slide 5</a:t>
                      </a:r>
                    </a:p>
                  </a:txBody>
                  <a:tcPr marL="3493" marR="3493" marT="3492" marB="0" anchor="b">
                    <a:lnL>
                      <a:noFill/>
                    </a:lnL>
                    <a:lnR>
                      <a:noFill/>
                    </a:lnR>
                    <a:lnT>
                      <a:noFill/>
                    </a:lnT>
                    <a:lnB>
                      <a:noFill/>
                    </a:lnB>
                  </a:tcPr>
                </a:tc>
                <a:tc>
                  <a:txBody>
                    <a:bodyPr/>
                    <a:lstStyle/>
                    <a:p>
                      <a:r>
                        <a:rPr lang="en-US" sz="1400" dirty="0">
                          <a:solidFill>
                            <a:schemeClr val="tx1"/>
                          </a:solidFill>
                        </a:rPr>
                        <a:t>Photo</a:t>
                      </a:r>
                      <a:r>
                        <a:rPr lang="en-US" sz="1400" baseline="0" dirty="0">
                          <a:solidFill>
                            <a:schemeClr val="tx1"/>
                          </a:solidFill>
                        </a:rPr>
                        <a:t> Credit: </a:t>
                      </a:r>
                      <a:r>
                        <a:rPr lang="en-US" sz="1400" dirty="0">
                          <a:solidFill>
                            <a:schemeClr val="tx1"/>
                          </a:solidFill>
                        </a:rPr>
                        <a:t>Information KatarzynaTyl </a:t>
                      </a:r>
                      <a:r>
                        <a:rPr lang="en-US" sz="1400" dirty="0">
                          <a:solidFill>
                            <a:schemeClr val="tx1"/>
                          </a:solidFill>
                          <a:hlinkClick r:id="rId6"/>
                        </a:rPr>
                        <a:t>https://pixabay.com/en/information-hotel-internet-network-1931373/</a:t>
                      </a:r>
                      <a:r>
                        <a:rPr lang="en-US" sz="1400" dirty="0">
                          <a:solidFill>
                            <a:schemeClr val="tx1"/>
                          </a:solidFill>
                        </a:rPr>
                        <a:t> </a:t>
                      </a:r>
                      <a:r>
                        <a:rPr lang="en-US" sz="1400" dirty="0">
                          <a:solidFill>
                            <a:schemeClr val="tx1"/>
                          </a:solidFill>
                          <a:hlinkClick r:id="rId7"/>
                        </a:rPr>
                        <a:t>https://creativecommons.org/publicdomain/zero/1.0/deed.en</a:t>
                      </a:r>
                      <a:r>
                        <a:rPr lang="en-US" sz="1400" dirty="0">
                          <a:solidFill>
                            <a:schemeClr val="tx1"/>
                          </a:solidFill>
                        </a:rPr>
                        <a:t> </a:t>
                      </a:r>
                    </a:p>
                  </a:txBody>
                  <a:tcPr marL="3493" marR="3493" marT="3492" marB="0" anchor="b">
                    <a:lnL>
                      <a:noFill/>
                    </a:lnL>
                    <a:lnR>
                      <a:noFill/>
                    </a:lnR>
                    <a:lnT>
                      <a:noFill/>
                    </a:lnT>
                    <a:lnB>
                      <a:noFill/>
                    </a:lnB>
                  </a:tcPr>
                </a:tc>
                <a:extLst>
                  <a:ext uri="{0D108BD9-81ED-4DB2-BD59-A6C34878D82A}">
                    <a16:rowId xmlns:a16="http://schemas.microsoft.com/office/drawing/2014/main" xmlns="" val="10002"/>
                  </a:ext>
                </a:extLst>
              </a:tr>
              <a:tr h="449838">
                <a:tc>
                  <a:txBody>
                    <a:bodyPr/>
                    <a:lstStyle/>
                    <a:p>
                      <a:pPr algn="l" fontAlgn="b"/>
                      <a:r>
                        <a:rPr lang="en-US" sz="1400" b="0" i="0" u="none" strike="noStrike" dirty="0">
                          <a:solidFill>
                            <a:schemeClr val="tx1"/>
                          </a:solidFill>
                          <a:effectLst/>
                          <a:latin typeface="Calibri"/>
                        </a:rPr>
                        <a:t>Slide 7 </a:t>
                      </a:r>
                    </a:p>
                  </a:txBody>
                  <a:tcPr marL="3493" marR="3493" marT="3492" marB="0" anchor="b">
                    <a:lnL>
                      <a:noFill/>
                    </a:lnL>
                    <a:lnR>
                      <a:noFill/>
                    </a:lnR>
                    <a:lnT>
                      <a:noFill/>
                    </a:lnT>
                    <a:lnB>
                      <a:noFill/>
                    </a:lnB>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mn-lt"/>
                        </a:rPr>
                        <a:t>Photo Credit: Differential Calculus geralt </a:t>
                      </a:r>
                      <a:r>
                        <a:rPr lang="en-US" sz="1400" b="0" i="0" u="none" strike="noStrike" dirty="0">
                          <a:solidFill>
                            <a:schemeClr val="tx1"/>
                          </a:solidFill>
                          <a:effectLst/>
                          <a:latin typeface="+mn-lt"/>
                          <a:hlinkClick r:id="rId8"/>
                        </a:rPr>
                        <a:t>https://pixabay.com/en/differential-calculus-board-school-2820657/</a:t>
                      </a:r>
                      <a:r>
                        <a:rPr lang="en-US" sz="1400" b="0" i="0" u="none" strike="noStrike" dirty="0">
                          <a:solidFill>
                            <a:schemeClr val="tx1"/>
                          </a:solidFill>
                          <a:effectLst/>
                          <a:latin typeface="+mn-lt"/>
                        </a:rPr>
                        <a:t> </a:t>
                      </a:r>
                      <a:r>
                        <a:rPr lang="en-US" sz="1400" b="0" i="0" u="none" strike="noStrike" dirty="0">
                          <a:solidFill>
                            <a:schemeClr val="tx1"/>
                          </a:solidFill>
                          <a:effectLst/>
                          <a:latin typeface="+mn-lt"/>
                          <a:hlinkClick r:id="rId7"/>
                        </a:rPr>
                        <a:t>https://creativecommons.org/publicdomain/zero/1.0/deed.en</a:t>
                      </a:r>
                      <a:endParaRPr lang="en-US" sz="1400" b="0" i="0" u="none" strike="noStrike" dirty="0">
                        <a:solidFill>
                          <a:schemeClr val="tx1"/>
                        </a:solidFill>
                        <a:effectLst/>
                        <a:latin typeface="+mn-lt"/>
                      </a:endParaRPr>
                    </a:p>
                    <a:p>
                      <a:pPr marL="0" marR="0" lvl="0" indent="0" algn="l"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mn-lt"/>
                        </a:rPr>
                        <a:t>Photo Credit: Earth Comfreak </a:t>
                      </a:r>
                      <a:r>
                        <a:rPr lang="en-US" sz="1400" b="0" i="0" u="none" strike="noStrike" dirty="0">
                          <a:solidFill>
                            <a:schemeClr val="tx1"/>
                          </a:solidFill>
                          <a:effectLst/>
                          <a:latin typeface="+mn-lt"/>
                          <a:hlinkClick r:id="rId9"/>
                        </a:rPr>
                        <a:t>https://pixabay.com/en/earth-moon-ache-sunrise-space-all-1388003/</a:t>
                      </a:r>
                      <a:r>
                        <a:rPr lang="en-US" sz="1400" b="0" i="0" u="none" strike="noStrike" dirty="0">
                          <a:solidFill>
                            <a:schemeClr val="tx1"/>
                          </a:solidFill>
                          <a:effectLst/>
                          <a:latin typeface="+mn-lt"/>
                        </a:rPr>
                        <a:t> </a:t>
                      </a:r>
                      <a:r>
                        <a:rPr lang="en-US" sz="1400" b="0" i="0" u="none" strike="noStrike" dirty="0">
                          <a:solidFill>
                            <a:schemeClr val="tx1"/>
                          </a:solidFill>
                          <a:effectLst/>
                          <a:latin typeface="+mn-lt"/>
                          <a:hlinkClick r:id="rId7"/>
                        </a:rPr>
                        <a:t>https://creativecommons.org/publicdomain/zero/1.0/deed.en</a:t>
                      </a:r>
                      <a:r>
                        <a:rPr lang="en-US" sz="1400" b="0" i="0" u="none" strike="noStrike" baseline="0" dirty="0">
                          <a:solidFill>
                            <a:schemeClr val="tx1"/>
                          </a:solidFill>
                          <a:effectLst/>
                          <a:latin typeface="Calibri"/>
                        </a:rPr>
                        <a:t> </a:t>
                      </a:r>
                      <a:endParaRPr lang="en-US" sz="1400" b="0" i="0" u="none" strike="noStrike" dirty="0">
                        <a:solidFill>
                          <a:schemeClr val="tx1"/>
                        </a:solidFill>
                        <a:effectLst/>
                        <a:latin typeface="+mn-lt"/>
                      </a:endParaRPr>
                    </a:p>
                  </a:txBody>
                  <a:tcPr marL="3493" marR="3493" marT="3492" marB="0" anchor="b">
                    <a:lnL>
                      <a:noFill/>
                    </a:lnL>
                    <a:lnR>
                      <a:noFill/>
                    </a:lnR>
                    <a:lnT>
                      <a:noFill/>
                    </a:lnT>
                    <a:lnB>
                      <a:noFill/>
                    </a:lnB>
                  </a:tcPr>
                </a:tc>
                <a:extLst>
                  <a:ext uri="{0D108BD9-81ED-4DB2-BD59-A6C34878D82A}">
                    <a16:rowId xmlns:a16="http://schemas.microsoft.com/office/drawing/2014/main" xmlns="" val="10003"/>
                  </a:ext>
                </a:extLst>
              </a:tr>
              <a:tr h="449838">
                <a:tc>
                  <a:txBody>
                    <a:bodyPr/>
                    <a:lstStyle/>
                    <a:p>
                      <a:pPr algn="l" fontAlgn="b"/>
                      <a:r>
                        <a:rPr lang="en-US" sz="1400" b="0" i="0" u="none" strike="noStrike" dirty="0">
                          <a:solidFill>
                            <a:schemeClr val="tx1"/>
                          </a:solidFill>
                          <a:effectLst/>
                          <a:latin typeface="Calibri"/>
                        </a:rPr>
                        <a:t>Slide 8</a:t>
                      </a:r>
                    </a:p>
                  </a:txBody>
                  <a:tcPr marL="3493" marR="3493" marT="3492" marB="0" anchor="b">
                    <a:lnL>
                      <a:noFill/>
                    </a:lnL>
                    <a:lnR>
                      <a:noFill/>
                    </a:lnR>
                    <a:lnT>
                      <a:noFill/>
                    </a:lnT>
                    <a:lnB>
                      <a:noFill/>
                    </a:lnB>
                  </a:tcPr>
                </a:tc>
                <a:tc>
                  <a:txBody>
                    <a:bodyPr/>
                    <a:lstStyle/>
                    <a:p>
                      <a:pPr algn="l" fontAlgn="b"/>
                      <a:r>
                        <a:rPr lang="en-US" sz="1400" b="0" i="0" u="none" strike="noStrike" dirty="0">
                          <a:solidFill>
                            <a:schemeClr val="tx1"/>
                          </a:solidFill>
                          <a:effectLst/>
                          <a:latin typeface="+mn-lt"/>
                        </a:rPr>
                        <a:t>Photo Credit: Several cultivars of apples purchased in Pittsburgh, PA. From left to right: Golden Delicious, SweeTango, Granny Smith, and Gala. </a:t>
                      </a:r>
                      <a:r>
                        <a:rPr lang="en-US" sz="1400" b="0" i="0" u="none" strike="noStrike" dirty="0" err="1">
                          <a:solidFill>
                            <a:schemeClr val="tx1"/>
                          </a:solidFill>
                          <a:effectLst/>
                          <a:latin typeface="+mn-lt"/>
                        </a:rPr>
                        <a:t>Dllu</a:t>
                      </a:r>
                      <a:r>
                        <a:rPr lang="en-US" sz="1400" b="0" i="0" u="none" strike="noStrike" dirty="0">
                          <a:solidFill>
                            <a:schemeClr val="tx1"/>
                          </a:solidFill>
                          <a:effectLst/>
                          <a:latin typeface="+mn-lt"/>
                        </a:rPr>
                        <a:t>. </a:t>
                      </a:r>
                      <a:r>
                        <a:rPr lang="en-US" sz="1400" b="0" i="0" u="none" strike="noStrike" dirty="0">
                          <a:solidFill>
                            <a:schemeClr val="tx1"/>
                          </a:solidFill>
                          <a:effectLst/>
                          <a:latin typeface="+mn-lt"/>
                          <a:hlinkClick r:id="rId10"/>
                        </a:rPr>
                        <a:t>https://commons.wikimedia.org/wiki/File:Golden_Delicious,_SweeTango,_Granny_Smith,_and_Gala_apples_3.JPG#/media/File:Golden_Delicious,_SweeTango,_Granny_Smith,_and_Gala_apples_3.JPG</a:t>
                      </a:r>
                      <a:r>
                        <a:rPr lang="en-US" sz="1400" b="0" i="0" u="none" strike="noStrike" dirty="0">
                          <a:solidFill>
                            <a:schemeClr val="tx1"/>
                          </a:solidFill>
                          <a:effectLst/>
                          <a:latin typeface="+mn-lt"/>
                        </a:rPr>
                        <a:t> </a:t>
                      </a:r>
                      <a:r>
                        <a:rPr lang="en-US" sz="1400" b="0" i="0" u="none" strike="noStrike" dirty="0">
                          <a:solidFill>
                            <a:schemeClr val="tx1"/>
                          </a:solidFill>
                          <a:effectLst/>
                          <a:latin typeface="+mn-lt"/>
                          <a:hlinkClick r:id="rId11"/>
                        </a:rPr>
                        <a:t>https://creativecommons.org/licenses/by-sa/4.0/</a:t>
                      </a:r>
                      <a:r>
                        <a:rPr lang="en-US" sz="1400" b="0" i="0" u="none" strike="noStrike" dirty="0">
                          <a:solidFill>
                            <a:schemeClr val="tx1"/>
                          </a:solidFill>
                          <a:effectLst/>
                          <a:latin typeface="+mn-lt"/>
                        </a:rPr>
                        <a:t> </a:t>
                      </a:r>
                      <a:endParaRPr lang="en-US" sz="1400" b="0" i="0" u="none" strike="noStrike" dirty="0">
                        <a:solidFill>
                          <a:schemeClr val="tx1"/>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xmlns="" val="1125540479"/>
                  </a:ext>
                </a:extLst>
              </a:tr>
              <a:tr h="541656">
                <a:tc>
                  <a:txBody>
                    <a:bodyPr/>
                    <a:lstStyle/>
                    <a:p>
                      <a:pPr algn="l" fontAlgn="b"/>
                      <a:r>
                        <a:rPr lang="en-US" sz="1400" b="0" i="0" u="none" strike="noStrike" dirty="0">
                          <a:solidFill>
                            <a:schemeClr val="tx1"/>
                          </a:solidFill>
                          <a:effectLst/>
                          <a:latin typeface="Calibri"/>
                        </a:rPr>
                        <a:t>Slide 9</a:t>
                      </a:r>
                    </a:p>
                  </a:txBody>
                  <a:tcPr marL="3493" marR="3493" marT="3492" marB="0" anchor="b">
                    <a:lnL>
                      <a:noFill/>
                    </a:lnL>
                    <a:lnR>
                      <a:noFill/>
                    </a:lnR>
                    <a:lnT>
                      <a:noFill/>
                    </a:lnT>
                    <a:lnB>
                      <a:noFill/>
                    </a:lnB>
                  </a:tcPr>
                </a:tc>
                <a:tc>
                  <a:txBody>
                    <a:bodyPr/>
                    <a:lstStyle/>
                    <a:p>
                      <a:pPr algn="l" fontAlgn="b"/>
                      <a:r>
                        <a:rPr lang="en-US" sz="1400" b="0" i="0" u="none" strike="noStrike" dirty="0">
                          <a:solidFill>
                            <a:schemeClr val="tx1"/>
                          </a:solidFill>
                          <a:effectLst/>
                          <a:latin typeface="+mn-lt"/>
                        </a:rPr>
                        <a:t>Photo Credit:</a:t>
                      </a:r>
                      <a:r>
                        <a:rPr lang="en-US" sz="1400" b="0" i="0" u="none" strike="noStrike" baseline="0" dirty="0">
                          <a:solidFill>
                            <a:schemeClr val="tx1"/>
                          </a:solidFill>
                          <a:effectLst/>
                          <a:latin typeface="+mn-lt"/>
                        </a:rPr>
                        <a:t> </a:t>
                      </a:r>
                      <a:r>
                        <a:rPr lang="en-US" sz="1400" b="0" i="0" u="none" strike="noStrike" dirty="0">
                          <a:solidFill>
                            <a:schemeClr val="tx1"/>
                          </a:solidFill>
                          <a:effectLst/>
                          <a:latin typeface="+mn-lt"/>
                        </a:rPr>
                        <a:t>Neurons geralt </a:t>
                      </a:r>
                      <a:r>
                        <a:rPr lang="en-US" sz="1400" b="0" i="0" u="none" strike="noStrike" dirty="0">
                          <a:solidFill>
                            <a:schemeClr val="tx1"/>
                          </a:solidFill>
                          <a:effectLst/>
                          <a:latin typeface="+mn-lt"/>
                          <a:hlinkClick r:id="rId12"/>
                        </a:rPr>
                        <a:t>https://pixabay.com/en/neurons-brain-cells-brain-structure-1739997/</a:t>
                      </a:r>
                      <a:r>
                        <a:rPr lang="en-US" sz="1400" b="0" i="0" u="none" strike="noStrike" dirty="0">
                          <a:solidFill>
                            <a:schemeClr val="tx1"/>
                          </a:solidFill>
                          <a:effectLst/>
                          <a:latin typeface="+mn-lt"/>
                        </a:rPr>
                        <a:t> </a:t>
                      </a:r>
                      <a:r>
                        <a:rPr lang="en-US" sz="1400" b="0" i="0" u="none" strike="noStrike" dirty="0">
                          <a:solidFill>
                            <a:schemeClr val="tx1"/>
                          </a:solidFill>
                          <a:effectLst/>
                          <a:latin typeface="+mn-lt"/>
                          <a:hlinkClick r:id="rId7"/>
                        </a:rPr>
                        <a:t>https://creativecommons.org/publicdomain/zero/1.0/deed.en</a:t>
                      </a:r>
                      <a:r>
                        <a:rPr lang="en-US" sz="1400" b="0" i="0" u="none" strike="noStrike" baseline="0" dirty="0">
                          <a:solidFill>
                            <a:schemeClr val="tx1"/>
                          </a:solidFill>
                          <a:effectLst/>
                          <a:latin typeface="+mn-lt"/>
                        </a:rPr>
                        <a:t> </a:t>
                      </a:r>
                      <a:endParaRPr lang="en-US" sz="1400" b="0" i="0" u="none" strike="noStrike" dirty="0">
                        <a:solidFill>
                          <a:schemeClr val="tx1"/>
                        </a:solidFill>
                        <a:effectLst/>
                        <a:latin typeface="+mn-lt"/>
                      </a:endParaRPr>
                    </a:p>
                  </a:txBody>
                  <a:tcPr marL="3493" marR="3493" marT="3492" marB="0" anchor="b">
                    <a:lnL>
                      <a:noFill/>
                    </a:lnL>
                    <a:lnR>
                      <a:noFill/>
                    </a:lnR>
                    <a:lnT>
                      <a:noFill/>
                    </a:lnT>
                    <a:lnB>
                      <a:noFill/>
                    </a:lnB>
                  </a:tcPr>
                </a:tc>
                <a:extLst>
                  <a:ext uri="{0D108BD9-81ED-4DB2-BD59-A6C34878D82A}">
                    <a16:rowId xmlns:a16="http://schemas.microsoft.com/office/drawing/2014/main" xmlns="" val="10004"/>
                  </a:ext>
                </a:extLst>
              </a:tr>
              <a:tr h="603504">
                <a:tc>
                  <a:txBody>
                    <a:bodyPr/>
                    <a:lstStyle/>
                    <a:p>
                      <a:pPr algn="l" fontAlgn="b"/>
                      <a:r>
                        <a:rPr lang="en-US" sz="1400" b="0" i="0" u="none" strike="noStrike" dirty="0">
                          <a:solidFill>
                            <a:schemeClr val="tx1"/>
                          </a:solidFill>
                          <a:effectLst/>
                          <a:latin typeface="Calibri"/>
                        </a:rPr>
                        <a:t>Slide 10</a:t>
                      </a:r>
                    </a:p>
                  </a:txBody>
                  <a:tcPr marL="3493" marR="3493" marT="3492" marB="0" anchor="b">
                    <a:lnL>
                      <a:noFill/>
                    </a:lnL>
                    <a:lnR>
                      <a:noFill/>
                    </a:lnR>
                    <a:lnT>
                      <a:noFill/>
                    </a:lnT>
                    <a:lnB>
                      <a:noFill/>
                    </a:lnB>
                  </a:tcPr>
                </a:tc>
                <a:tc>
                  <a:txBody>
                    <a:bodyPr/>
                    <a:lstStyle/>
                    <a:p>
                      <a:r>
                        <a:rPr lang="en-US" sz="1400" dirty="0">
                          <a:solidFill>
                            <a:schemeClr val="tx1"/>
                          </a:solidFill>
                        </a:rPr>
                        <a:t>Photo</a:t>
                      </a:r>
                      <a:r>
                        <a:rPr lang="en-US" sz="1400" baseline="0" dirty="0">
                          <a:solidFill>
                            <a:schemeClr val="tx1"/>
                          </a:solidFill>
                        </a:rPr>
                        <a:t> Credit: Chimpanzee Mom and Baby Robert Moran </a:t>
                      </a:r>
                      <a:r>
                        <a:rPr lang="en-US" sz="1400" baseline="0" dirty="0">
                          <a:solidFill>
                            <a:schemeClr val="tx1"/>
                          </a:solidFill>
                          <a:hlinkClick r:id="rId13"/>
                        </a:rPr>
                        <a:t>https://www.flickr.com/photos/7654576@N02/14653025323</a:t>
                      </a:r>
                      <a:r>
                        <a:rPr lang="en-US" sz="1400" baseline="0" dirty="0">
                          <a:solidFill>
                            <a:schemeClr val="tx1"/>
                          </a:solidFill>
                        </a:rPr>
                        <a:t> </a:t>
                      </a:r>
                      <a:r>
                        <a:rPr lang="en-US" sz="1400" baseline="0" dirty="0">
                          <a:solidFill>
                            <a:schemeClr val="tx1"/>
                          </a:solidFill>
                          <a:hlinkClick r:id="rId4"/>
                        </a:rPr>
                        <a:t>https://creativecommons.org/licenses/by/2.0/</a:t>
                      </a:r>
                      <a:r>
                        <a:rPr lang="en-US" sz="1400" baseline="0" dirty="0">
                          <a:solidFill>
                            <a:schemeClr val="tx1"/>
                          </a:solidFill>
                        </a:rPr>
                        <a:t> </a:t>
                      </a:r>
                      <a:endParaRPr lang="en-US" sz="1400" dirty="0">
                        <a:solidFill>
                          <a:schemeClr val="tx1"/>
                        </a:solidFill>
                      </a:endParaRPr>
                    </a:p>
                  </a:txBody>
                  <a:tcPr marL="3493" marR="3493" marT="3492" marB="0" anchor="b">
                    <a:lnL>
                      <a:noFill/>
                    </a:lnL>
                    <a:lnR>
                      <a:noFill/>
                    </a:lnR>
                    <a:lnT>
                      <a:noFill/>
                    </a:lnT>
                    <a:lnB>
                      <a:noFill/>
                    </a:lnB>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262405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96" y="274638"/>
            <a:ext cx="8229600" cy="1143000"/>
          </a:xfrm>
        </p:spPr>
        <p:txBody>
          <a:bodyPr>
            <a:normAutofit fontScale="90000"/>
          </a:bodyPr>
          <a:lstStyle/>
          <a:p>
            <a:r>
              <a:rPr lang="en-US" b="1" u="sng" dirty="0">
                <a:solidFill>
                  <a:srgbClr val="00B0F0"/>
                </a:solidFill>
              </a:rPr>
              <a:t>What does it mean to “be healthy?”</a:t>
            </a:r>
          </a:p>
        </p:txBody>
      </p:sp>
      <p:sp>
        <p:nvSpPr>
          <p:cNvPr id="3" name="Content Placeholder 2"/>
          <p:cNvSpPr>
            <a:spLocks noGrp="1"/>
          </p:cNvSpPr>
          <p:nvPr>
            <p:ph idx="1"/>
          </p:nvPr>
        </p:nvSpPr>
        <p:spPr>
          <a:xfrm>
            <a:off x="1005840" y="5541263"/>
            <a:ext cx="7534656" cy="877825"/>
          </a:xfrm>
        </p:spPr>
        <p:txBody>
          <a:bodyPr>
            <a:normAutofit/>
          </a:bodyPr>
          <a:lstStyle/>
          <a:p>
            <a:pPr marL="0" indent="0">
              <a:buNone/>
            </a:pPr>
            <a:endParaRPr lang="en-US" dirty="0">
              <a:solidFill>
                <a:srgbClr val="00B0F0"/>
              </a:solidFill>
            </a:endParaRPr>
          </a:p>
          <a:p>
            <a:pPr marL="0" indent="0">
              <a:buNone/>
            </a:pPr>
            <a:endParaRPr lang="en-US" dirty="0">
              <a:solidFill>
                <a:srgbClr val="00B0F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4188" y="1635029"/>
            <a:ext cx="6295624" cy="3688842"/>
          </a:xfrm>
          <a:prstGeom prst="rect">
            <a:avLst/>
          </a:prstGeom>
        </p:spPr>
      </p:pic>
    </p:spTree>
    <p:extLst>
      <p:ext uri="{BB962C8B-B14F-4D97-AF65-F5344CB8AC3E}">
        <p14:creationId xmlns:p14="http://schemas.microsoft.com/office/powerpoint/2010/main" val="40166674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z="2100" b="1" u="sng"/>
              <a:t>Photo Attribution</a:t>
            </a:r>
          </a:p>
        </p:txBody>
      </p:sp>
      <p:graphicFrame>
        <p:nvGraphicFramePr>
          <p:cNvPr id="4" name="Content Placeholder 2"/>
          <p:cNvGraphicFramePr>
            <a:graphicFrameLocks noGrp="1"/>
          </p:cNvGraphicFramePr>
          <p:nvPr>
            <p:ph idx="1"/>
            <p:extLst>
              <p:ext uri="{D42A27DB-BD31-4B8C-83A1-F6EECF244321}">
                <p14:modId xmlns:p14="http://schemas.microsoft.com/office/powerpoint/2010/main" val="1176088003"/>
              </p:ext>
            </p:extLst>
          </p:nvPr>
        </p:nvGraphicFramePr>
        <p:xfrm>
          <a:off x="457199" y="1170604"/>
          <a:ext cx="8229601" cy="4761844"/>
        </p:xfrm>
        <a:graphic>
          <a:graphicData uri="http://schemas.openxmlformats.org/drawingml/2006/table">
            <a:tbl>
              <a:tblPr/>
              <a:tblGrid>
                <a:gridCol w="678550">
                  <a:extLst>
                    <a:ext uri="{9D8B030D-6E8A-4147-A177-3AD203B41FA5}">
                      <a16:colId xmlns:a16="http://schemas.microsoft.com/office/drawing/2014/main" xmlns="" val="20000"/>
                    </a:ext>
                  </a:extLst>
                </a:gridCol>
                <a:gridCol w="7551051">
                  <a:extLst>
                    <a:ext uri="{9D8B030D-6E8A-4147-A177-3AD203B41FA5}">
                      <a16:colId xmlns:a16="http://schemas.microsoft.com/office/drawing/2014/main" xmlns="" val="20001"/>
                    </a:ext>
                  </a:extLst>
                </a:gridCol>
              </a:tblGrid>
              <a:tr h="449730">
                <a:tc>
                  <a:txBody>
                    <a:bodyPr/>
                    <a:lstStyle/>
                    <a:p>
                      <a:pPr algn="l" fontAlgn="b"/>
                      <a:r>
                        <a:rPr lang="en-US" sz="1400" b="0" i="0" u="none" strike="noStrike" dirty="0">
                          <a:solidFill>
                            <a:schemeClr val="tx1"/>
                          </a:solidFill>
                          <a:effectLst/>
                          <a:latin typeface="Calibri"/>
                        </a:rPr>
                        <a:t>Slide</a:t>
                      </a:r>
                      <a:r>
                        <a:rPr lang="en-US" sz="1400" b="0" i="0" u="none" strike="noStrike" baseline="0" dirty="0">
                          <a:solidFill>
                            <a:schemeClr val="tx1"/>
                          </a:solidFill>
                          <a:effectLst/>
                          <a:latin typeface="Calibri"/>
                        </a:rPr>
                        <a:t> 11</a:t>
                      </a:r>
                      <a:endParaRPr lang="en-US" sz="14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r>
                        <a:rPr lang="fr-FR" sz="1400" dirty="0">
                          <a:solidFill>
                            <a:schemeClr val="tx1"/>
                          </a:solidFill>
                        </a:rPr>
                        <a:t>Photo </a:t>
                      </a:r>
                      <a:r>
                        <a:rPr lang="fr-FR" sz="1400" dirty="0" err="1">
                          <a:solidFill>
                            <a:schemeClr val="tx1"/>
                          </a:solidFill>
                        </a:rPr>
                        <a:t>Credit</a:t>
                      </a:r>
                      <a:r>
                        <a:rPr lang="fr-FR" sz="1400" dirty="0">
                          <a:solidFill>
                            <a:schemeClr val="tx1"/>
                          </a:solidFill>
                        </a:rPr>
                        <a:t>: Jam Unknown</a:t>
                      </a:r>
                      <a:r>
                        <a:rPr lang="fr-FR" sz="1400" baseline="0" dirty="0">
                          <a:solidFill>
                            <a:schemeClr val="tx1"/>
                          </a:solidFill>
                        </a:rPr>
                        <a:t> Author </a:t>
                      </a:r>
                      <a:r>
                        <a:rPr lang="fr-FR" sz="1400" dirty="0">
                          <a:solidFill>
                            <a:schemeClr val="tx1"/>
                          </a:solidFill>
                          <a:hlinkClick r:id="rId3"/>
                        </a:rPr>
                        <a:t>https://pixabay.com/en/jam-apricots-apricot-cook-2444939/</a:t>
                      </a:r>
                      <a:r>
                        <a:rPr lang="fr-FR" sz="1400" dirty="0">
                          <a:solidFill>
                            <a:schemeClr val="tx1"/>
                          </a:solidFill>
                        </a:rPr>
                        <a:t> </a:t>
                      </a:r>
                      <a:r>
                        <a:rPr lang="fr-FR" sz="1400" dirty="0">
                          <a:solidFill>
                            <a:schemeClr val="tx1"/>
                          </a:solidFill>
                          <a:hlinkClick r:id="rId4"/>
                        </a:rPr>
                        <a:t>https://creativecommons.org/publicdomain/zero/1.0/deed.en</a:t>
                      </a:r>
                      <a:r>
                        <a:rPr lang="fr-FR" sz="1400" baseline="0" dirty="0">
                          <a:solidFill>
                            <a:schemeClr val="tx1"/>
                          </a:solidFill>
                        </a:rPr>
                        <a:t> </a:t>
                      </a:r>
                      <a:endParaRPr lang="fr-FR" sz="1400" dirty="0">
                        <a:solidFill>
                          <a:schemeClr val="tx1"/>
                        </a:solidFill>
                      </a:endParaRPr>
                    </a:p>
                  </a:txBody>
                  <a:tcPr marL="3493" marR="3493" marT="3492" marB="0" anchor="b">
                    <a:lnL>
                      <a:noFill/>
                    </a:lnL>
                    <a:lnR>
                      <a:noFill/>
                    </a:lnR>
                    <a:lnT>
                      <a:noFill/>
                    </a:lnT>
                    <a:lnB>
                      <a:noFill/>
                    </a:lnB>
                  </a:tcPr>
                </a:tc>
                <a:extLst>
                  <a:ext uri="{0D108BD9-81ED-4DB2-BD59-A6C34878D82A}">
                    <a16:rowId xmlns:a16="http://schemas.microsoft.com/office/drawing/2014/main" xmlns="" val="10000"/>
                  </a:ext>
                </a:extLst>
              </a:tr>
              <a:tr h="482563">
                <a:tc>
                  <a:txBody>
                    <a:bodyPr/>
                    <a:lstStyle/>
                    <a:p>
                      <a:pPr algn="l" fontAlgn="b"/>
                      <a:r>
                        <a:rPr lang="en-US" sz="1400" b="0" i="0" u="none" strike="noStrike" dirty="0">
                          <a:solidFill>
                            <a:schemeClr val="tx1"/>
                          </a:solidFill>
                          <a:effectLst/>
                          <a:latin typeface="Calibri"/>
                        </a:rPr>
                        <a:t>Slide 13</a:t>
                      </a:r>
                    </a:p>
                  </a:txBody>
                  <a:tcPr marL="3493" marR="3493" marT="3492" marB="0" anchor="b">
                    <a:lnL>
                      <a:noFill/>
                    </a:lnL>
                    <a:lnR>
                      <a:noFill/>
                    </a:lnR>
                    <a:lnT>
                      <a:noFill/>
                    </a:lnT>
                    <a:lnB>
                      <a:noFill/>
                    </a:lnB>
                  </a:tcPr>
                </a:tc>
                <a:tc>
                  <a:txBody>
                    <a:bodyPr/>
                    <a:lstStyle/>
                    <a:p>
                      <a:pPr algn="l" fontAlgn="b"/>
                      <a:r>
                        <a:rPr lang="en-US" sz="1400" b="0" i="0" u="none" strike="noStrike" dirty="0">
                          <a:solidFill>
                            <a:schemeClr val="tx1"/>
                          </a:solidFill>
                          <a:effectLst/>
                          <a:latin typeface="Calibri"/>
                        </a:rPr>
                        <a:t>Photo</a:t>
                      </a:r>
                      <a:r>
                        <a:rPr lang="en-US" sz="1400" b="0" i="0" u="none" strike="noStrike" baseline="0" dirty="0">
                          <a:solidFill>
                            <a:schemeClr val="tx1"/>
                          </a:solidFill>
                          <a:effectLst/>
                          <a:latin typeface="+mn-lt"/>
                        </a:rPr>
                        <a:t> Credit: </a:t>
                      </a:r>
                      <a:r>
                        <a:rPr lang="en-US" sz="1400" b="0" i="0" u="none" strike="noStrike" baseline="0" dirty="0" err="1">
                          <a:solidFill>
                            <a:schemeClr val="tx1"/>
                          </a:solidFill>
                          <a:effectLst/>
                          <a:latin typeface="+mn-lt"/>
                        </a:rPr>
                        <a:t>Mmm</a:t>
                      </a:r>
                      <a:r>
                        <a:rPr lang="en-US" sz="1400" b="0" i="0" u="none" strike="noStrike" baseline="0" dirty="0">
                          <a:solidFill>
                            <a:schemeClr val="tx1"/>
                          </a:solidFill>
                          <a:effectLst/>
                          <a:latin typeface="+mn-lt"/>
                        </a:rPr>
                        <a:t>... Cannolis jeffreyw </a:t>
                      </a:r>
                      <a:r>
                        <a:rPr lang="en-US" sz="1400" b="0" i="0" u="none" strike="noStrike" baseline="0" dirty="0">
                          <a:solidFill>
                            <a:schemeClr val="tx1"/>
                          </a:solidFill>
                          <a:effectLst/>
                          <a:latin typeface="+mn-lt"/>
                          <a:hlinkClick r:id="rId5"/>
                        </a:rPr>
                        <a:t>https://www.flickr.com/photos/jeffreyww/5903012696</a:t>
                      </a:r>
                      <a:r>
                        <a:rPr lang="en-US" sz="1400" b="0" i="0" u="none" strike="noStrike" baseline="0" dirty="0">
                          <a:solidFill>
                            <a:schemeClr val="tx1"/>
                          </a:solidFill>
                          <a:effectLst/>
                          <a:latin typeface="+mn-lt"/>
                        </a:rPr>
                        <a:t> </a:t>
                      </a:r>
                      <a:r>
                        <a:rPr lang="en-US" sz="1400" b="0" i="0" u="none" strike="noStrike" baseline="0" dirty="0">
                          <a:solidFill>
                            <a:schemeClr val="tx1"/>
                          </a:solidFill>
                          <a:effectLst/>
                          <a:latin typeface="+mn-lt"/>
                          <a:hlinkClick r:id="rId6"/>
                        </a:rPr>
                        <a:t>https://creativecommons.org/licenses/by/2.0/</a:t>
                      </a:r>
                      <a:r>
                        <a:rPr lang="en-US" sz="1400" b="0" i="0" u="none" strike="noStrike" baseline="0" dirty="0">
                          <a:solidFill>
                            <a:schemeClr val="tx1"/>
                          </a:solidFill>
                          <a:effectLst/>
                          <a:latin typeface="+mn-lt"/>
                        </a:rPr>
                        <a:t> </a:t>
                      </a:r>
                      <a:endParaRPr lang="en-US" sz="1400" b="0" i="0" u="none" strike="noStrike" dirty="0">
                        <a:solidFill>
                          <a:schemeClr val="tx1"/>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xmlns="" val="10001"/>
                  </a:ext>
                </a:extLst>
              </a:tr>
              <a:tr h="457091">
                <a:tc>
                  <a:txBody>
                    <a:bodyPr/>
                    <a:lstStyle/>
                    <a:p>
                      <a:pPr algn="l" fontAlgn="b"/>
                      <a:r>
                        <a:rPr lang="en-US" sz="1400" b="0" i="0" u="none" strike="noStrike" dirty="0">
                          <a:solidFill>
                            <a:schemeClr val="tx1"/>
                          </a:solidFill>
                          <a:effectLst/>
                          <a:latin typeface="Calibri"/>
                        </a:rPr>
                        <a:t>Slide 17</a:t>
                      </a:r>
                    </a:p>
                  </a:txBody>
                  <a:tcPr marL="3493" marR="3493" marT="3492" marB="0" anchor="b">
                    <a:lnL>
                      <a:noFill/>
                    </a:lnL>
                    <a:lnR>
                      <a:noFill/>
                    </a:lnR>
                    <a:lnT>
                      <a:noFill/>
                    </a:lnT>
                    <a:lnB>
                      <a:noFill/>
                    </a:lnB>
                  </a:tcPr>
                </a:tc>
                <a:tc>
                  <a:txBody>
                    <a:bodyPr/>
                    <a:lstStyle/>
                    <a:p>
                      <a:r>
                        <a:rPr lang="en-US" sz="1400" dirty="0">
                          <a:solidFill>
                            <a:schemeClr val="tx1"/>
                          </a:solidFill>
                        </a:rPr>
                        <a:t>Photo Credit: Question mark made of puzzle pieces </a:t>
                      </a:r>
                      <a:r>
                        <a:rPr lang="en-US" sz="1400" dirty="0" err="1">
                          <a:solidFill>
                            <a:schemeClr val="tx1"/>
                          </a:solidFill>
                        </a:rPr>
                        <a:t>Horia</a:t>
                      </a:r>
                      <a:r>
                        <a:rPr lang="en-US" sz="1400" dirty="0">
                          <a:solidFill>
                            <a:schemeClr val="tx1"/>
                          </a:solidFill>
                        </a:rPr>
                        <a:t> Varlan </a:t>
                      </a:r>
                      <a:r>
                        <a:rPr lang="en-US" sz="1400" dirty="0">
                          <a:solidFill>
                            <a:schemeClr val="tx1"/>
                          </a:solidFill>
                          <a:hlinkClick r:id="rId7"/>
                        </a:rPr>
                        <a:t>https://www.flickr.com/photos/horiavarlan/4273168957</a:t>
                      </a:r>
                      <a:r>
                        <a:rPr lang="en-US" sz="1400" dirty="0">
                          <a:solidFill>
                            <a:schemeClr val="tx1"/>
                          </a:solidFill>
                        </a:rPr>
                        <a:t> </a:t>
                      </a:r>
                      <a:r>
                        <a:rPr lang="en-US" sz="1400" dirty="0">
                          <a:solidFill>
                            <a:schemeClr val="tx1"/>
                          </a:solidFill>
                          <a:hlinkClick r:id="rId6"/>
                        </a:rPr>
                        <a:t>https://creativecommons.org/licenses/by/2.0/</a:t>
                      </a:r>
                      <a:r>
                        <a:rPr lang="en-US" sz="1400" dirty="0">
                          <a:solidFill>
                            <a:schemeClr val="tx1"/>
                          </a:solidFill>
                        </a:rPr>
                        <a:t> </a:t>
                      </a:r>
                    </a:p>
                  </a:txBody>
                  <a:tcPr marL="3493" marR="3493" marT="3492" marB="0" anchor="b">
                    <a:lnL>
                      <a:noFill/>
                    </a:lnL>
                    <a:lnR>
                      <a:noFill/>
                    </a:lnR>
                    <a:lnT>
                      <a:noFill/>
                    </a:lnT>
                    <a:lnB>
                      <a:noFill/>
                    </a:lnB>
                  </a:tcPr>
                </a:tc>
                <a:extLst>
                  <a:ext uri="{0D108BD9-81ED-4DB2-BD59-A6C34878D82A}">
                    <a16:rowId xmlns:a16="http://schemas.microsoft.com/office/drawing/2014/main" xmlns="" val="10002"/>
                  </a:ext>
                </a:extLst>
              </a:tr>
              <a:tr h="449730">
                <a:tc>
                  <a:txBody>
                    <a:bodyPr/>
                    <a:lstStyle/>
                    <a:p>
                      <a:pPr algn="l" fontAlgn="b"/>
                      <a:r>
                        <a:rPr lang="en-US" sz="1400" b="0" i="0" u="none" strike="noStrike" dirty="0">
                          <a:solidFill>
                            <a:schemeClr val="tx1"/>
                          </a:solidFill>
                          <a:effectLst/>
                          <a:latin typeface="Calibri"/>
                        </a:rPr>
                        <a:t>Slide 19</a:t>
                      </a:r>
                    </a:p>
                  </a:txBody>
                  <a:tcPr marL="3493" marR="3493" marT="3492" marB="0" anchor="b">
                    <a:lnL>
                      <a:noFill/>
                    </a:lnL>
                    <a:lnR>
                      <a:noFill/>
                    </a:lnR>
                    <a:lnT>
                      <a:noFill/>
                    </a:lnT>
                    <a:lnB>
                      <a:noFill/>
                    </a:lnB>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mn-lt"/>
                        </a:rPr>
                        <a:t>Photo Credit: Man geralt </a:t>
                      </a:r>
                      <a:r>
                        <a:rPr lang="en-US" sz="1400" b="0" i="0" u="none" strike="noStrike" dirty="0">
                          <a:solidFill>
                            <a:schemeClr val="tx1"/>
                          </a:solidFill>
                          <a:effectLst/>
                          <a:latin typeface="+mn-lt"/>
                          <a:hlinkClick r:id="rId8"/>
                        </a:rPr>
                        <a:t>https://pixabay.com/en/man-woman-question-mark-problems-2814937/</a:t>
                      </a:r>
                      <a:r>
                        <a:rPr lang="en-US" sz="1400" b="0" i="0" u="none" strike="noStrike" dirty="0">
                          <a:solidFill>
                            <a:schemeClr val="tx1"/>
                          </a:solidFill>
                          <a:effectLst/>
                          <a:latin typeface="+mn-lt"/>
                        </a:rPr>
                        <a:t> </a:t>
                      </a:r>
                      <a:r>
                        <a:rPr lang="en-US" sz="1400" b="0" i="0" u="none" strike="noStrike" dirty="0">
                          <a:solidFill>
                            <a:schemeClr val="tx1"/>
                          </a:solidFill>
                          <a:effectLst/>
                          <a:latin typeface="+mn-lt"/>
                          <a:hlinkClick r:id="rId4"/>
                        </a:rPr>
                        <a:t>https://creativecommons.org/publicdomain/zero/1.0/deed.en</a:t>
                      </a:r>
                      <a:r>
                        <a:rPr lang="en-US" sz="1400" b="0" i="0" u="none" strike="noStrike" dirty="0">
                          <a:solidFill>
                            <a:schemeClr val="tx1"/>
                          </a:solidFill>
                          <a:effectLst/>
                          <a:latin typeface="+mn-lt"/>
                        </a:rPr>
                        <a:t> </a:t>
                      </a:r>
                      <a:endParaRPr lang="en-US" sz="1400" b="0" i="0" u="none" strike="noStrike" dirty="0">
                        <a:solidFill>
                          <a:schemeClr val="tx1"/>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xmlns="" val="10003"/>
                  </a:ext>
                </a:extLst>
              </a:tr>
              <a:tr h="878890">
                <a:tc>
                  <a:txBody>
                    <a:bodyPr/>
                    <a:lstStyle/>
                    <a:p>
                      <a:pPr algn="l" fontAlgn="b"/>
                      <a:r>
                        <a:rPr lang="en-US" sz="1400" b="0" i="0" u="none" strike="noStrike" dirty="0">
                          <a:solidFill>
                            <a:schemeClr val="tx1"/>
                          </a:solidFill>
                          <a:effectLst/>
                          <a:latin typeface="Calibri"/>
                        </a:rPr>
                        <a:t>Slide</a:t>
                      </a:r>
                      <a:r>
                        <a:rPr lang="en-US" sz="1400" b="0" i="0" u="none" strike="noStrike" baseline="0" dirty="0">
                          <a:solidFill>
                            <a:schemeClr val="tx1"/>
                          </a:solidFill>
                          <a:effectLst/>
                          <a:latin typeface="Calibri"/>
                        </a:rPr>
                        <a:t> 22 </a:t>
                      </a:r>
                      <a:endParaRPr lang="en-US" sz="14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1400" b="0" i="0" u="none" strike="noStrike" dirty="0">
                          <a:solidFill>
                            <a:schemeClr val="tx1"/>
                          </a:solidFill>
                          <a:effectLst/>
                          <a:latin typeface="+mn-lt"/>
                        </a:rPr>
                        <a:t>Photo Credit: USAClker-Free-Vector-Images  </a:t>
                      </a:r>
                      <a:r>
                        <a:rPr lang="en-US" sz="1400" b="0" i="0" u="none" strike="noStrike" dirty="0">
                          <a:solidFill>
                            <a:schemeClr val="tx1"/>
                          </a:solidFill>
                          <a:effectLst/>
                          <a:latin typeface="+mn-lt"/>
                          <a:hlinkClick r:id="rId9"/>
                        </a:rPr>
                        <a:t>https://pixabay.com/en/usa-map-united-states-of-america-35713/</a:t>
                      </a:r>
                      <a:r>
                        <a:rPr lang="en-US" sz="1400" b="0" i="0" u="none" strike="noStrike" dirty="0">
                          <a:solidFill>
                            <a:schemeClr val="tx1"/>
                          </a:solidFill>
                          <a:effectLst/>
                          <a:latin typeface="+mn-lt"/>
                        </a:rPr>
                        <a:t> </a:t>
                      </a:r>
                      <a:r>
                        <a:rPr lang="en-US" sz="1400" b="0" i="0" u="none" strike="noStrike" dirty="0">
                          <a:solidFill>
                            <a:schemeClr val="tx1"/>
                          </a:solidFill>
                          <a:effectLst/>
                          <a:latin typeface="+mn-lt"/>
                          <a:hlinkClick r:id="rId4"/>
                        </a:rPr>
                        <a:t>https://creativecommons.org/publicdomain/zero/1.0/deed.en</a:t>
                      </a:r>
                      <a:r>
                        <a:rPr lang="en-US" sz="1400" b="0" i="0" u="none" strike="noStrike" dirty="0">
                          <a:solidFill>
                            <a:schemeClr val="tx1"/>
                          </a:solidFill>
                          <a:effectLst/>
                          <a:latin typeface="+mn-lt"/>
                        </a:rPr>
                        <a:t> </a:t>
                      </a:r>
                    </a:p>
                    <a:p>
                      <a:pPr algn="l" fontAlgn="b"/>
                      <a:r>
                        <a:rPr lang="en-US" sz="1400" b="0" i="0" u="none" strike="noStrike" dirty="0">
                          <a:solidFill>
                            <a:schemeClr val="tx1"/>
                          </a:solidFill>
                          <a:effectLst/>
                          <a:latin typeface="+mn-lt"/>
                        </a:rPr>
                        <a:t>Photo Credit: Dollar HealthWyze </a:t>
                      </a:r>
                      <a:r>
                        <a:rPr lang="en-US" sz="1400" b="0" i="0" u="none" strike="noStrike" dirty="0">
                          <a:solidFill>
                            <a:schemeClr val="tx1"/>
                          </a:solidFill>
                          <a:effectLst/>
                          <a:latin typeface="+mn-lt"/>
                          <a:hlinkClick r:id="rId10"/>
                        </a:rPr>
                        <a:t>https://pixabay.com/en/dollar-money-bill-legal-tender-926397/</a:t>
                      </a:r>
                      <a:r>
                        <a:rPr lang="en-US" sz="1400" b="0" i="0" u="none" strike="noStrike" dirty="0">
                          <a:solidFill>
                            <a:schemeClr val="tx1"/>
                          </a:solidFill>
                          <a:effectLst/>
                          <a:latin typeface="+mn-lt"/>
                        </a:rPr>
                        <a:t> </a:t>
                      </a:r>
                      <a:r>
                        <a:rPr lang="en-US" sz="1400" b="0" i="0" u="none" strike="noStrike" dirty="0">
                          <a:solidFill>
                            <a:schemeClr val="tx1"/>
                          </a:solidFill>
                          <a:effectLst/>
                          <a:latin typeface="+mn-lt"/>
                          <a:hlinkClick r:id="rId4"/>
                        </a:rPr>
                        <a:t>https://creativecommons.org/publicdomain/zero/1.0/deed.en</a:t>
                      </a:r>
                      <a:r>
                        <a:rPr lang="en-US" sz="1400" b="0" i="0" u="none" strike="noStrike" dirty="0">
                          <a:solidFill>
                            <a:schemeClr val="tx1"/>
                          </a:solidFill>
                          <a:effectLst/>
                          <a:latin typeface="+mn-lt"/>
                        </a:rPr>
                        <a:t> </a:t>
                      </a:r>
                      <a:endParaRPr lang="en-US" sz="1400" b="0" i="0" u="none" strike="noStrike" dirty="0">
                        <a:solidFill>
                          <a:schemeClr val="tx1"/>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xmlns="" val="1125540479"/>
                  </a:ext>
                </a:extLst>
              </a:tr>
              <a:tr h="660063">
                <a:tc>
                  <a:txBody>
                    <a:bodyPr/>
                    <a:lstStyle/>
                    <a:p>
                      <a:pPr algn="l" fontAlgn="b"/>
                      <a:r>
                        <a:rPr lang="en-US" sz="1400" b="0" i="0" u="none" strike="noStrike" dirty="0">
                          <a:solidFill>
                            <a:schemeClr val="tx1"/>
                          </a:solidFill>
                          <a:effectLst/>
                          <a:latin typeface="Calibri"/>
                        </a:rPr>
                        <a:t>Slide 24</a:t>
                      </a:r>
                    </a:p>
                  </a:txBody>
                  <a:tcPr marL="3493" marR="3493" marT="3492" marB="0" anchor="b">
                    <a:lnL>
                      <a:noFill/>
                    </a:lnL>
                    <a:lnR>
                      <a:noFill/>
                    </a:lnR>
                    <a:lnT>
                      <a:noFill/>
                    </a:lnT>
                    <a:lnB>
                      <a:noFill/>
                    </a:lnB>
                  </a:tcPr>
                </a:tc>
                <a:tc>
                  <a:txBody>
                    <a:bodyPr/>
                    <a:lstStyle/>
                    <a:p>
                      <a:pPr algn="l" fontAlgn="b"/>
                      <a:r>
                        <a:rPr lang="en-US" sz="1400" b="0" i="0" u="none" strike="noStrike" dirty="0">
                          <a:solidFill>
                            <a:schemeClr val="tx1"/>
                          </a:solidFill>
                          <a:effectLst/>
                          <a:latin typeface="+mn-lt"/>
                        </a:rPr>
                        <a:t>Photo Credit: Chemist in a Lab IFPRI –IMAGES </a:t>
                      </a:r>
                      <a:r>
                        <a:rPr lang="en-US" sz="1400" b="0" i="0" u="none" strike="noStrike" dirty="0">
                          <a:solidFill>
                            <a:schemeClr val="tx1"/>
                          </a:solidFill>
                          <a:effectLst/>
                          <a:latin typeface="+mn-lt"/>
                          <a:hlinkClick r:id="rId11"/>
                        </a:rPr>
                        <a:t>https://www.flickr.com/photos/49258007@N03/27835121703/</a:t>
                      </a:r>
                      <a:r>
                        <a:rPr lang="en-US" sz="1400" b="0" i="0" u="none" strike="noStrike" dirty="0">
                          <a:solidFill>
                            <a:schemeClr val="tx1"/>
                          </a:solidFill>
                          <a:effectLst/>
                          <a:latin typeface="+mn-lt"/>
                        </a:rPr>
                        <a:t> </a:t>
                      </a:r>
                      <a:r>
                        <a:rPr lang="en-US" sz="1400" b="0" i="0" u="none" strike="noStrike" dirty="0">
                          <a:solidFill>
                            <a:schemeClr val="tx1"/>
                          </a:solidFill>
                          <a:effectLst/>
                          <a:latin typeface="+mn-lt"/>
                          <a:hlinkClick r:id="rId12"/>
                        </a:rPr>
                        <a:t>https://creativecommons.org/licenses/by-nc-nd/2.0/</a:t>
                      </a:r>
                      <a:r>
                        <a:rPr lang="en-US" sz="1400" b="0" i="0" u="none" strike="noStrike" dirty="0">
                          <a:solidFill>
                            <a:schemeClr val="tx1"/>
                          </a:solidFill>
                          <a:effectLst/>
                          <a:latin typeface="+mn-lt"/>
                        </a:rPr>
                        <a:t> </a:t>
                      </a:r>
                      <a:endParaRPr lang="en-US" sz="1400" b="0" i="0" u="none" strike="noStrike" dirty="0">
                        <a:solidFill>
                          <a:schemeClr val="tx1"/>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xmlns="" val="10004"/>
                  </a:ext>
                </a:extLst>
              </a:tr>
              <a:tr h="504887">
                <a:tc>
                  <a:txBody>
                    <a:bodyPr/>
                    <a:lstStyle/>
                    <a:p>
                      <a:pPr algn="l" fontAlgn="b"/>
                      <a:r>
                        <a:rPr lang="en-US" sz="1400" b="0" i="0" u="none" strike="noStrike" dirty="0">
                          <a:solidFill>
                            <a:schemeClr val="tx1"/>
                          </a:solidFill>
                          <a:effectLst/>
                          <a:latin typeface="Calibri"/>
                        </a:rPr>
                        <a:t>Slide</a:t>
                      </a:r>
                      <a:r>
                        <a:rPr lang="en-US" sz="1400" b="0" i="0" u="none" strike="noStrike" baseline="0" dirty="0">
                          <a:solidFill>
                            <a:schemeClr val="tx1"/>
                          </a:solidFill>
                          <a:effectLst/>
                          <a:latin typeface="Calibri"/>
                        </a:rPr>
                        <a:t> 25</a:t>
                      </a:r>
                      <a:endParaRPr lang="en-US" sz="14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r>
                        <a:rPr lang="en-US" sz="1400" dirty="0">
                          <a:solidFill>
                            <a:schemeClr val="tx1"/>
                          </a:solidFill>
                        </a:rPr>
                        <a:t>Photo</a:t>
                      </a:r>
                      <a:r>
                        <a:rPr lang="en-US" sz="1400" baseline="0" dirty="0">
                          <a:solidFill>
                            <a:schemeClr val="tx1"/>
                          </a:solidFill>
                        </a:rPr>
                        <a:t> Credit: Frame apisutme012 </a:t>
                      </a:r>
                      <a:r>
                        <a:rPr lang="en-US" sz="1400" baseline="0" dirty="0">
                          <a:solidFill>
                            <a:schemeClr val="tx1"/>
                          </a:solidFill>
                          <a:hlinkClick r:id="rId13"/>
                        </a:rPr>
                        <a:t>https://pixabay.com/en/frame-eat-snacks-mouth-1991993/</a:t>
                      </a:r>
                      <a:r>
                        <a:rPr lang="en-US" sz="1400" baseline="0" dirty="0">
                          <a:solidFill>
                            <a:schemeClr val="tx1"/>
                          </a:solidFill>
                        </a:rPr>
                        <a:t> </a:t>
                      </a:r>
                      <a:r>
                        <a:rPr lang="en-US" sz="1400" baseline="0" dirty="0">
                          <a:solidFill>
                            <a:schemeClr val="tx1"/>
                          </a:solidFill>
                          <a:hlinkClick r:id="rId4"/>
                        </a:rPr>
                        <a:t>https://creativecommons.org/publicdomain/zero/1.0/deed.en</a:t>
                      </a:r>
                      <a:r>
                        <a:rPr lang="en-US" sz="1400" baseline="0" dirty="0">
                          <a:solidFill>
                            <a:schemeClr val="tx1"/>
                          </a:solidFill>
                        </a:rPr>
                        <a:t> </a:t>
                      </a:r>
                    </a:p>
                  </a:txBody>
                  <a:tcPr marL="3493" marR="3493" marT="3492" marB="0" anchor="b">
                    <a:lnL>
                      <a:noFill/>
                    </a:lnL>
                    <a:lnR>
                      <a:noFill/>
                    </a:lnR>
                    <a:lnT>
                      <a:noFill/>
                    </a:lnT>
                    <a:lnB>
                      <a:noFill/>
                    </a:lnB>
                  </a:tcPr>
                </a:tc>
                <a:extLst>
                  <a:ext uri="{0D108BD9-81ED-4DB2-BD59-A6C34878D82A}">
                    <a16:rowId xmlns:a16="http://schemas.microsoft.com/office/drawing/2014/main" xmlns="" val="10005"/>
                  </a:ext>
                </a:extLst>
              </a:tr>
              <a:tr h="878890">
                <a:tc>
                  <a:txBody>
                    <a:bodyPr/>
                    <a:lstStyle/>
                    <a:p>
                      <a:pPr algn="l" fontAlgn="b"/>
                      <a:r>
                        <a:rPr lang="en-US" sz="1400" b="0" i="0" u="none" strike="noStrike" dirty="0" smtClean="0">
                          <a:solidFill>
                            <a:schemeClr val="tx1"/>
                          </a:solidFill>
                          <a:effectLst/>
                          <a:latin typeface="+mn-lt"/>
                        </a:rPr>
                        <a:t>Slide</a:t>
                      </a:r>
                      <a:r>
                        <a:rPr lang="en-US" sz="1400" b="0" i="0" u="none" strike="noStrike" baseline="0" dirty="0" smtClean="0">
                          <a:solidFill>
                            <a:schemeClr val="tx1"/>
                          </a:solidFill>
                          <a:effectLst/>
                          <a:latin typeface="+mn-lt"/>
                        </a:rPr>
                        <a:t> 28</a:t>
                      </a:r>
                      <a:endParaRPr lang="en-US" sz="1400" b="0" i="0" u="none" strike="noStrike" dirty="0">
                        <a:solidFill>
                          <a:schemeClr val="tx1"/>
                        </a:solidFill>
                        <a:effectLst/>
                        <a:latin typeface="+mn-lt"/>
                      </a:endParaRPr>
                    </a:p>
                  </a:txBody>
                  <a:tcPr marL="3493" marR="3493" marT="3492" marB="0" anchor="b">
                    <a:lnL>
                      <a:noFill/>
                    </a:lnL>
                    <a:lnR>
                      <a:noFill/>
                    </a:lnR>
                    <a:lnT>
                      <a:noFill/>
                    </a:lnT>
                    <a:lnB>
                      <a:noFill/>
                    </a:lnB>
                  </a:tcPr>
                </a:tc>
                <a:tc>
                  <a:txBody>
                    <a:bodyPr/>
                    <a:lstStyle/>
                    <a:p>
                      <a:pPr algn="l" fontAlgn="b"/>
                      <a:r>
                        <a:rPr lang="en-US" sz="1400" b="0" i="0" u="none" strike="noStrike" dirty="0" smtClean="0">
                          <a:solidFill>
                            <a:schemeClr val="tx1"/>
                          </a:solidFill>
                          <a:effectLst/>
                          <a:latin typeface="+mn-lt"/>
                        </a:rPr>
                        <a:t>Photo Credit: Illustrated silhouette of a black cat nehtaeh79 </a:t>
                      </a:r>
                      <a:r>
                        <a:rPr lang="en-US" sz="1400" b="0" i="0" u="none" strike="noStrike" dirty="0" smtClean="0">
                          <a:solidFill>
                            <a:schemeClr val="tx1"/>
                          </a:solidFill>
                          <a:effectLst/>
                          <a:latin typeface="+mn-lt"/>
                          <a:hlinkClick r:id="rId14"/>
                        </a:rPr>
                        <a:t>http://www.freestockphotos.biz/stockphoto/16624</a:t>
                      </a:r>
                      <a:r>
                        <a:rPr lang="en-US" sz="1400" b="0" i="0" u="none" strike="noStrike" dirty="0" smtClean="0">
                          <a:solidFill>
                            <a:schemeClr val="tx1"/>
                          </a:solidFill>
                          <a:effectLst/>
                          <a:latin typeface="+mn-lt"/>
                        </a:rPr>
                        <a:t>    </a:t>
                      </a:r>
                    </a:p>
                    <a:p>
                      <a:pPr algn="l" fontAlgn="b"/>
                      <a:r>
                        <a:rPr lang="en-US" sz="1400" b="0" i="0" u="none" strike="noStrike" dirty="0" smtClean="0">
                          <a:solidFill>
                            <a:schemeClr val="tx1"/>
                          </a:solidFill>
                          <a:effectLst/>
                          <a:latin typeface="+mn-lt"/>
                          <a:hlinkClick r:id="rId15"/>
                        </a:rPr>
                        <a:t>http://creativecommons.org/publicdomain/zero/1.0/</a:t>
                      </a:r>
                      <a:r>
                        <a:rPr lang="en-US" sz="1400" b="0" i="0" u="none" strike="noStrike" dirty="0" smtClean="0">
                          <a:solidFill>
                            <a:schemeClr val="tx1"/>
                          </a:solidFill>
                          <a:effectLst/>
                          <a:latin typeface="+mn-lt"/>
                        </a:rPr>
                        <a:t> </a:t>
                      </a:r>
                    </a:p>
                    <a:p>
                      <a:pPr algn="l" fontAlgn="b"/>
                      <a:endParaRPr lang="en-US" sz="1400" b="0" i="0" u="none" strike="noStrike" dirty="0">
                        <a:solidFill>
                          <a:schemeClr val="tx1"/>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30210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Overview</a:t>
            </a:r>
          </a:p>
        </p:txBody>
      </p:sp>
      <p:sp>
        <p:nvSpPr>
          <p:cNvPr id="3" name="Content Placeholder 2"/>
          <p:cNvSpPr>
            <a:spLocks noGrp="1"/>
          </p:cNvSpPr>
          <p:nvPr>
            <p:ph idx="1"/>
          </p:nvPr>
        </p:nvSpPr>
        <p:spPr/>
        <p:txBody>
          <a:bodyPr/>
          <a:lstStyle/>
          <a:p>
            <a:r>
              <a:rPr lang="en-US" dirty="0">
                <a:solidFill>
                  <a:schemeClr val="bg1">
                    <a:lumMod val="75000"/>
                  </a:schemeClr>
                </a:solidFill>
              </a:rPr>
              <a:t>Introduction</a:t>
            </a:r>
          </a:p>
          <a:p>
            <a:r>
              <a:rPr lang="en-US" b="1" dirty="0"/>
              <a:t>Scientific Reasoning and Theories</a:t>
            </a:r>
          </a:p>
          <a:p>
            <a:r>
              <a:rPr lang="en-US" dirty="0">
                <a:solidFill>
                  <a:schemeClr val="bg1">
                    <a:lumMod val="75000"/>
                  </a:schemeClr>
                </a:solidFill>
              </a:rPr>
              <a:t>Interpreting Research (Correctly)</a:t>
            </a:r>
          </a:p>
          <a:p>
            <a:r>
              <a:rPr lang="en-US" dirty="0">
                <a:solidFill>
                  <a:schemeClr val="bg1">
                    <a:lumMod val="75000"/>
                  </a:schemeClr>
                </a:solidFill>
              </a:rPr>
              <a:t>Trusting Science without Proof</a:t>
            </a:r>
          </a:p>
          <a:p>
            <a:r>
              <a:rPr lang="en-US" dirty="0">
                <a:solidFill>
                  <a:schemeClr val="bg1">
                    <a:lumMod val="75000"/>
                  </a:schemeClr>
                </a:solidFill>
              </a:rPr>
              <a:t>Objectivity in Science</a:t>
            </a:r>
          </a:p>
          <a:p>
            <a:r>
              <a:rPr lang="en-US" dirty="0">
                <a:solidFill>
                  <a:schemeClr val="bg1">
                    <a:lumMod val="75000"/>
                  </a:schemeClr>
                </a:solidFill>
              </a:rPr>
              <a:t>Conclusion</a:t>
            </a:r>
          </a:p>
        </p:txBody>
      </p:sp>
    </p:spTree>
    <p:extLst>
      <p:ext uri="{BB962C8B-B14F-4D97-AF65-F5344CB8AC3E}">
        <p14:creationId xmlns:p14="http://schemas.microsoft.com/office/powerpoint/2010/main" val="415545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xEl>
                                              <p:pRg st="2" end="2"/>
                                            </p:txEl>
                                          </p:spTgt>
                                        </p:tgtEl>
                                        <p:attrNameLst>
                                          <p:attrName>style.opacity</p:attrName>
                                        </p:attrNameLst>
                                      </p:cBhvr>
                                      <p:to>
                                        <p:strVal val="0.5"/>
                                      </p:to>
                                    </p:set>
                                    <p:animEffect filter="image" prLst="opacity: 0.5">
                                      <p:cBhvr rctx="IE">
                                        <p:cTn id="7" dur="indefinite"/>
                                        <p:tgtEl>
                                          <p:spTgt spid="3">
                                            <p:txEl>
                                              <p:pRg st="2" end="2"/>
                                            </p:txEl>
                                          </p:spTgt>
                                        </p:tgtEl>
                                      </p:cBhvr>
                                    </p:animEffect>
                                  </p:childTnLst>
                                </p:cTn>
                              </p:par>
                              <p:par>
                                <p:cTn id="8" presetID="9" presetClass="emph" presetSubtype="0" nodeType="withEffect">
                                  <p:stCondLst>
                                    <p:cond delay="0"/>
                                  </p:stCondLst>
                                  <p:childTnLst>
                                    <p:set>
                                      <p:cBhvr rctx="PPT">
                                        <p:cTn id="9" dur="indefinite"/>
                                        <p:tgtEl>
                                          <p:spTgt spid="3">
                                            <p:txEl>
                                              <p:pRg st="3" end="3"/>
                                            </p:txEl>
                                          </p:spTgt>
                                        </p:tgtEl>
                                        <p:attrNameLst>
                                          <p:attrName>style.opacity</p:attrName>
                                        </p:attrNameLst>
                                      </p:cBhvr>
                                      <p:to>
                                        <p:strVal val="0.5"/>
                                      </p:to>
                                    </p:set>
                                    <p:animEffect filter="image" prLst="opacity: 0.5">
                                      <p:cBhvr rctx="IE">
                                        <p:cTn id="10" dur="indefinite"/>
                                        <p:tgtEl>
                                          <p:spTgt spid="3">
                                            <p:txEl>
                                              <p:pRg st="3" end="3"/>
                                            </p:txEl>
                                          </p:spTgt>
                                        </p:tgtEl>
                                      </p:cBhvr>
                                    </p:animEffect>
                                  </p:childTnLst>
                                </p:cTn>
                              </p:par>
                              <p:par>
                                <p:cTn id="11" presetID="9" presetClass="emph" presetSubtype="0" nodeType="withEffect">
                                  <p:stCondLst>
                                    <p:cond delay="0"/>
                                  </p:stCondLst>
                                  <p:childTnLst>
                                    <p:set>
                                      <p:cBhvr rctx="PPT">
                                        <p:cTn id="12" dur="indefinite"/>
                                        <p:tgtEl>
                                          <p:spTgt spid="3">
                                            <p:txEl>
                                              <p:pRg st="4" end="4"/>
                                            </p:txEl>
                                          </p:spTgt>
                                        </p:tgtEl>
                                        <p:attrNameLst>
                                          <p:attrName>style.opacity</p:attrName>
                                        </p:attrNameLst>
                                      </p:cBhvr>
                                      <p:to>
                                        <p:strVal val="0.5"/>
                                      </p:to>
                                    </p:set>
                                    <p:animEffect filter="image" prLst="opacity: 0.5">
                                      <p:cBhvr rctx="IE">
                                        <p:cTn id="13" dur="indefinite"/>
                                        <p:tgtEl>
                                          <p:spTgt spid="3">
                                            <p:txEl>
                                              <p:pRg st="4" end="4"/>
                                            </p:txEl>
                                          </p:spTgt>
                                        </p:tgtEl>
                                      </p:cBhvr>
                                    </p:animEffect>
                                  </p:childTnLst>
                                </p:cTn>
                              </p:par>
                              <p:par>
                                <p:cTn id="14" presetID="9" presetClass="emph" presetSubtype="0" nodeType="withEffect">
                                  <p:stCondLst>
                                    <p:cond delay="0"/>
                                  </p:stCondLst>
                                  <p:childTnLst>
                                    <p:set>
                                      <p:cBhvr rctx="PPT">
                                        <p:cTn id="15" dur="indefinite"/>
                                        <p:tgtEl>
                                          <p:spTgt spid="3">
                                            <p:txEl>
                                              <p:pRg st="5" end="5"/>
                                            </p:txEl>
                                          </p:spTgt>
                                        </p:tgtEl>
                                        <p:attrNameLst>
                                          <p:attrName>style.opacity</p:attrName>
                                        </p:attrNameLst>
                                      </p:cBhvr>
                                      <p:to>
                                        <p:strVal val="0.5"/>
                                      </p:to>
                                    </p:set>
                                    <p:animEffect filter="image" prLst="opacity: 0.5">
                                      <p:cBhvr rctx="IE">
                                        <p:cTn id="16" dur="indefinite"/>
                                        <p:tgtEl>
                                          <p:spTgt spid="3">
                                            <p:txEl>
                                              <p:pRg st="5" end="5"/>
                                            </p:txEl>
                                          </p:spTgt>
                                        </p:tgtEl>
                                      </p:cBhvr>
                                    </p:animEffect>
                                  </p:childTnLst>
                                </p:cTn>
                              </p:par>
                              <p:par>
                                <p:cTn id="17" presetID="9" presetClass="emph" presetSubtype="0" nodeType="withEffect">
                                  <p:stCondLst>
                                    <p:cond delay="0"/>
                                  </p:stCondLst>
                                  <p:childTnLst>
                                    <p:set>
                                      <p:cBhvr rctx="PPT">
                                        <p:cTn id="18" dur="indefinite"/>
                                        <p:tgtEl>
                                          <p:spTgt spid="3">
                                            <p:txEl>
                                              <p:pRg st="0" end="0"/>
                                            </p:txEl>
                                          </p:spTgt>
                                        </p:tgtEl>
                                        <p:attrNameLst>
                                          <p:attrName>style.opacity</p:attrName>
                                        </p:attrNameLst>
                                      </p:cBhvr>
                                      <p:to>
                                        <p:strVal val="0.5"/>
                                      </p:to>
                                    </p:set>
                                    <p:animEffect filter="image" prLst="opacity: 0.5">
                                      <p:cBhvr rctx="IE">
                                        <p:cTn id="19" dur="indefinite"/>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Scientific Reasoning &amp; Theories</a:t>
            </a:r>
          </a:p>
        </p:txBody>
      </p:sp>
      <p:sp>
        <p:nvSpPr>
          <p:cNvPr id="3" name="Content Placeholder 2"/>
          <p:cNvSpPr>
            <a:spLocks noGrp="1"/>
          </p:cNvSpPr>
          <p:nvPr>
            <p:ph idx="1"/>
          </p:nvPr>
        </p:nvSpPr>
        <p:spPr>
          <a:xfrm>
            <a:off x="457199" y="4180114"/>
            <a:ext cx="7940352" cy="1946049"/>
          </a:xfrm>
        </p:spPr>
        <p:txBody>
          <a:bodyPr/>
          <a:lstStyle/>
          <a:p>
            <a:pPr marL="0" indent="0">
              <a:buNone/>
            </a:pPr>
            <a:endParaRPr lang="en-US" dirty="0">
              <a:solidFill>
                <a:srgbClr val="00B0F0"/>
              </a:solidFill>
            </a:endParaRPr>
          </a:p>
          <a:p>
            <a:pPr marL="0" indent="0" algn="ctr">
              <a:buNone/>
            </a:pPr>
            <a:r>
              <a:rPr lang="en-US" dirty="0"/>
              <a:t>Testing </a:t>
            </a:r>
            <a:r>
              <a:rPr lang="en-US" b="1" u="sng" dirty="0"/>
              <a:t>hypotheses</a:t>
            </a:r>
            <a:r>
              <a:rPr lang="en-US" dirty="0"/>
              <a:t> based on </a:t>
            </a:r>
            <a:r>
              <a:rPr lang="en-US" b="1" u="sng" dirty="0"/>
              <a:t>samples</a:t>
            </a:r>
            <a:r>
              <a:rPr lang="en-US" dirty="0"/>
              <a:t> using </a:t>
            </a:r>
            <a:r>
              <a:rPr lang="en-US" b="1" u="sng" dirty="0"/>
              <a:t>inductive reasoning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375" y="1417638"/>
            <a:ext cx="6096000" cy="3429000"/>
          </a:xfrm>
          <a:prstGeom prst="rect">
            <a:avLst/>
          </a:prstGeom>
        </p:spPr>
      </p:pic>
    </p:spTree>
    <p:extLst>
      <p:ext uri="{BB962C8B-B14F-4D97-AF65-F5344CB8AC3E}">
        <p14:creationId xmlns:p14="http://schemas.microsoft.com/office/powerpoint/2010/main" val="2655355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Inductive Reasoning</a:t>
            </a:r>
          </a:p>
        </p:txBody>
      </p:sp>
      <p:sp>
        <p:nvSpPr>
          <p:cNvPr id="3" name="Content Placeholder 2"/>
          <p:cNvSpPr>
            <a:spLocks noGrp="1"/>
          </p:cNvSpPr>
          <p:nvPr>
            <p:ph idx="1"/>
          </p:nvPr>
        </p:nvSpPr>
        <p:spPr/>
        <p:txBody>
          <a:bodyPr/>
          <a:lstStyle/>
          <a:p>
            <a:pPr marL="0" indent="0">
              <a:buNone/>
            </a:pPr>
            <a:r>
              <a:rPr lang="en-US" dirty="0">
                <a:solidFill>
                  <a:srgbClr val="00B0F0"/>
                </a:solidFill>
              </a:rPr>
              <a:t>What comes next?</a:t>
            </a:r>
          </a:p>
          <a:p>
            <a:pPr marL="0" indent="0">
              <a:buNone/>
            </a:pPr>
            <a:endParaRPr lang="en-US" dirty="0"/>
          </a:p>
          <a:p>
            <a:pPr marL="0" indent="0">
              <a:buNone/>
            </a:pPr>
            <a:endParaRPr lang="en-US" dirty="0"/>
          </a:p>
          <a:p>
            <a:pPr marL="0" indent="0">
              <a:buNone/>
            </a:pPr>
            <a:r>
              <a:rPr lang="en-US" dirty="0">
                <a:solidFill>
                  <a:srgbClr val="00B0F0"/>
                </a:solidFill>
              </a:rPr>
              <a:t>But what if you knew this?</a:t>
            </a:r>
          </a:p>
          <a:p>
            <a:pPr marL="0" indent="0">
              <a:buNone/>
            </a:pPr>
            <a:endParaRPr lang="en-US" dirty="0"/>
          </a:p>
        </p:txBody>
      </p:sp>
      <p:sp>
        <p:nvSpPr>
          <p:cNvPr id="4" name="5-Point Star 3"/>
          <p:cNvSpPr/>
          <p:nvPr/>
        </p:nvSpPr>
        <p:spPr>
          <a:xfrm>
            <a:off x="727788" y="2295331"/>
            <a:ext cx="709126" cy="690465"/>
          </a:xfrm>
          <a:prstGeom prst="star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Rectangle 4"/>
          <p:cNvSpPr/>
          <p:nvPr/>
        </p:nvSpPr>
        <p:spPr>
          <a:xfrm>
            <a:off x="1791478" y="2463282"/>
            <a:ext cx="783771" cy="5225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 name="5-Point Star 5"/>
          <p:cNvSpPr/>
          <p:nvPr/>
        </p:nvSpPr>
        <p:spPr>
          <a:xfrm>
            <a:off x="2859833" y="2295331"/>
            <a:ext cx="709126" cy="690465"/>
          </a:xfrm>
          <a:prstGeom prst="star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Rectangle 6"/>
          <p:cNvSpPr/>
          <p:nvPr/>
        </p:nvSpPr>
        <p:spPr>
          <a:xfrm>
            <a:off x="3923523" y="2463282"/>
            <a:ext cx="783771" cy="5225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5-Point Star 7"/>
          <p:cNvSpPr/>
          <p:nvPr/>
        </p:nvSpPr>
        <p:spPr>
          <a:xfrm>
            <a:off x="5061858" y="2295331"/>
            <a:ext cx="709126" cy="690465"/>
          </a:xfrm>
          <a:prstGeom prst="star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5-Point Star 8"/>
          <p:cNvSpPr/>
          <p:nvPr/>
        </p:nvSpPr>
        <p:spPr>
          <a:xfrm>
            <a:off x="754225" y="4210747"/>
            <a:ext cx="709126" cy="690465"/>
          </a:xfrm>
          <a:prstGeom prst="star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Rectangle 9"/>
          <p:cNvSpPr/>
          <p:nvPr/>
        </p:nvSpPr>
        <p:spPr>
          <a:xfrm>
            <a:off x="1817915" y="4378698"/>
            <a:ext cx="783771" cy="5225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 name="5-Point Star 10"/>
          <p:cNvSpPr/>
          <p:nvPr/>
        </p:nvSpPr>
        <p:spPr>
          <a:xfrm>
            <a:off x="2886270" y="4210747"/>
            <a:ext cx="709126" cy="690465"/>
          </a:xfrm>
          <a:prstGeom prst="star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Rectangle 11"/>
          <p:cNvSpPr/>
          <p:nvPr/>
        </p:nvSpPr>
        <p:spPr>
          <a:xfrm>
            <a:off x="3949960" y="4378698"/>
            <a:ext cx="783771" cy="5225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3" name="5-Point Star 12"/>
          <p:cNvSpPr/>
          <p:nvPr/>
        </p:nvSpPr>
        <p:spPr>
          <a:xfrm>
            <a:off x="5088295" y="4210747"/>
            <a:ext cx="709126" cy="690465"/>
          </a:xfrm>
          <a:prstGeom prst="star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4" name="5-Point Star 13"/>
          <p:cNvSpPr/>
          <p:nvPr/>
        </p:nvSpPr>
        <p:spPr>
          <a:xfrm>
            <a:off x="727788" y="5435698"/>
            <a:ext cx="709126" cy="690465"/>
          </a:xfrm>
          <a:prstGeom prst="star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5" name="Rectangle 14"/>
          <p:cNvSpPr/>
          <p:nvPr/>
        </p:nvSpPr>
        <p:spPr>
          <a:xfrm>
            <a:off x="1791478" y="5603649"/>
            <a:ext cx="783771" cy="5225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6" name="5-Point Star 15"/>
          <p:cNvSpPr/>
          <p:nvPr/>
        </p:nvSpPr>
        <p:spPr>
          <a:xfrm>
            <a:off x="2859833" y="5435698"/>
            <a:ext cx="709126" cy="690465"/>
          </a:xfrm>
          <a:prstGeom prst="star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7" name="Rectangle 16"/>
          <p:cNvSpPr/>
          <p:nvPr/>
        </p:nvSpPr>
        <p:spPr>
          <a:xfrm>
            <a:off x="3923523" y="5603649"/>
            <a:ext cx="783771" cy="5225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8" name="5-Point Star 17"/>
          <p:cNvSpPr/>
          <p:nvPr/>
        </p:nvSpPr>
        <p:spPr>
          <a:xfrm>
            <a:off x="5061858" y="5435698"/>
            <a:ext cx="709126" cy="690465"/>
          </a:xfrm>
          <a:prstGeom prst="star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9" name="Isosceles Triangle 18"/>
          <p:cNvSpPr/>
          <p:nvPr/>
        </p:nvSpPr>
        <p:spPr>
          <a:xfrm>
            <a:off x="6083559" y="4210747"/>
            <a:ext cx="709127" cy="690465"/>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0" name="Isosceles Triangle 19"/>
          <p:cNvSpPr/>
          <p:nvPr/>
        </p:nvSpPr>
        <p:spPr>
          <a:xfrm>
            <a:off x="7030615" y="4210746"/>
            <a:ext cx="709127" cy="690465"/>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Isosceles Triangle 20"/>
          <p:cNvSpPr/>
          <p:nvPr/>
        </p:nvSpPr>
        <p:spPr>
          <a:xfrm>
            <a:off x="6083559" y="5435697"/>
            <a:ext cx="709127" cy="690465"/>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73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300" y="274638"/>
            <a:ext cx="8229600" cy="1143000"/>
          </a:xfrm>
        </p:spPr>
        <p:txBody>
          <a:bodyPr>
            <a:normAutofit fontScale="90000"/>
          </a:bodyPr>
          <a:lstStyle/>
          <a:p>
            <a:r>
              <a:rPr lang="en-US" b="1" u="sng" dirty="0"/>
              <a:t>Features of Good Scientific Theories</a:t>
            </a:r>
          </a:p>
        </p:txBody>
      </p:sp>
      <p:sp>
        <p:nvSpPr>
          <p:cNvPr id="3" name="Content Placeholder 2"/>
          <p:cNvSpPr>
            <a:spLocks noGrp="1"/>
          </p:cNvSpPr>
          <p:nvPr>
            <p:ph idx="1"/>
          </p:nvPr>
        </p:nvSpPr>
        <p:spPr/>
        <p:txBody>
          <a:bodyPr>
            <a:normAutofit/>
          </a:bodyPr>
          <a:lstStyle/>
          <a:p>
            <a:pPr marL="0" indent="0">
              <a:buNone/>
            </a:pPr>
            <a:r>
              <a:rPr lang="en-US" b="1" dirty="0"/>
              <a:t>Accuracy</a:t>
            </a:r>
          </a:p>
          <a:p>
            <a:endParaRPr lang="en-US" dirty="0"/>
          </a:p>
        </p:txBody>
      </p:sp>
      <p:sp>
        <p:nvSpPr>
          <p:cNvPr id="5" name="Equal 4"/>
          <p:cNvSpPr/>
          <p:nvPr/>
        </p:nvSpPr>
        <p:spPr>
          <a:xfrm>
            <a:off x="4110874" y="3713584"/>
            <a:ext cx="1159995" cy="802432"/>
          </a:xfrm>
          <a:prstGeom prst="mathEqual">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774346"/>
            <a:ext cx="3566160" cy="237372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8384" y="2919371"/>
            <a:ext cx="3474457" cy="1954382"/>
          </a:xfrm>
          <a:prstGeom prst="rect">
            <a:avLst/>
          </a:prstGeom>
        </p:spPr>
      </p:pic>
    </p:spTree>
    <p:extLst>
      <p:ext uri="{BB962C8B-B14F-4D97-AF65-F5344CB8AC3E}">
        <p14:creationId xmlns:p14="http://schemas.microsoft.com/office/powerpoint/2010/main" val="3186552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t>Consistency</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5376" y="2282684"/>
            <a:ext cx="5760720" cy="3843479"/>
          </a:xfrm>
          <a:prstGeom prst="rect">
            <a:avLst/>
          </a:prstGeom>
        </p:spPr>
      </p:pic>
      <p:sp>
        <p:nvSpPr>
          <p:cNvPr id="6" name="Title 1"/>
          <p:cNvSpPr>
            <a:spLocks noGrp="1"/>
          </p:cNvSpPr>
          <p:nvPr>
            <p:ph type="title"/>
          </p:nvPr>
        </p:nvSpPr>
        <p:spPr>
          <a:xfrm>
            <a:off x="307300" y="274638"/>
            <a:ext cx="8229600" cy="1143000"/>
          </a:xfrm>
        </p:spPr>
        <p:txBody>
          <a:bodyPr>
            <a:normAutofit fontScale="90000"/>
          </a:bodyPr>
          <a:lstStyle/>
          <a:p>
            <a:r>
              <a:rPr lang="en-US" b="1" u="sng" dirty="0"/>
              <a:t>Features of Good Scientific Theories</a:t>
            </a:r>
          </a:p>
        </p:txBody>
      </p:sp>
    </p:spTree>
    <p:extLst>
      <p:ext uri="{BB962C8B-B14F-4D97-AF65-F5344CB8AC3E}">
        <p14:creationId xmlns:p14="http://schemas.microsoft.com/office/powerpoint/2010/main" val="7819549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t>Scope</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0784" y="2194950"/>
            <a:ext cx="5761085" cy="4113775"/>
          </a:xfrm>
          <a:prstGeom prst="rect">
            <a:avLst/>
          </a:prstGeom>
        </p:spPr>
      </p:pic>
      <p:sp>
        <p:nvSpPr>
          <p:cNvPr id="6" name="Title 1"/>
          <p:cNvSpPr>
            <a:spLocks noGrp="1"/>
          </p:cNvSpPr>
          <p:nvPr>
            <p:ph type="title"/>
          </p:nvPr>
        </p:nvSpPr>
        <p:spPr>
          <a:xfrm>
            <a:off x="307300" y="274638"/>
            <a:ext cx="8229600" cy="1143000"/>
          </a:xfrm>
        </p:spPr>
        <p:txBody>
          <a:bodyPr>
            <a:normAutofit fontScale="90000"/>
          </a:bodyPr>
          <a:lstStyle/>
          <a:p>
            <a:r>
              <a:rPr lang="en-US" b="1" u="sng" dirty="0"/>
              <a:t>Features of Good Scientific Theories</a:t>
            </a:r>
          </a:p>
        </p:txBody>
      </p:sp>
    </p:spTree>
    <p:extLst>
      <p:ext uri="{BB962C8B-B14F-4D97-AF65-F5344CB8AC3E}">
        <p14:creationId xmlns:p14="http://schemas.microsoft.com/office/powerpoint/2010/main" val="3387828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B05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B7C01A907CDC4C97236A2106A1EF25" ma:contentTypeVersion="10" ma:contentTypeDescription="Create a new document." ma:contentTypeScope="" ma:versionID="552de1a62d0cdf1a7bdb86cda4fb829f">
  <xsd:schema xmlns:xsd="http://www.w3.org/2001/XMLSchema" xmlns:xs="http://www.w3.org/2001/XMLSchema" xmlns:p="http://schemas.microsoft.com/office/2006/metadata/properties" xmlns:ns2="0f671927-d1a9-406b-b7bd-3f103b08663b" xmlns:ns3="d6688f25-41d9-4160-a082-7d1393b5a9cf" targetNamespace="http://schemas.microsoft.com/office/2006/metadata/properties" ma:root="true" ma:fieldsID="41c9ce8d61d33b699c68ceb8423ed578" ns2:_="" ns3:_="">
    <xsd:import namespace="0f671927-d1a9-406b-b7bd-3f103b08663b"/>
    <xsd:import namespace="d6688f25-41d9-4160-a082-7d1393b5a9c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671927-d1a9-406b-b7bd-3f103b0866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0fbcf8-0bcd-4969-b2f0-8aed0e292d54"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6688f25-41d9-4160-a082-7d1393b5a9cf"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fd51729-1cdb-45fd-a96e-59904bcc5588}" ma:internalName="TaxCatchAll" ma:showField="CatchAllData" ma:web="d6688f25-41d9-4160-a082-7d1393b5a9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f671927-d1a9-406b-b7bd-3f103b08663b">
      <Terms xmlns="http://schemas.microsoft.com/office/infopath/2007/PartnerControls"/>
    </lcf76f155ced4ddcb4097134ff3c332f>
    <TaxCatchAll xmlns="d6688f25-41d9-4160-a082-7d1393b5a9cf" xsi:nil="true"/>
  </documentManagement>
</p:properties>
</file>

<file path=customXml/itemProps1.xml><?xml version="1.0" encoding="utf-8"?>
<ds:datastoreItem xmlns:ds="http://schemas.openxmlformats.org/officeDocument/2006/customXml" ds:itemID="{0905D0B8-6E9B-4EF0-8C76-473FF68EA8A0}"/>
</file>

<file path=customXml/itemProps2.xml><?xml version="1.0" encoding="utf-8"?>
<ds:datastoreItem xmlns:ds="http://schemas.openxmlformats.org/officeDocument/2006/customXml" ds:itemID="{C97BEA5F-B7DF-4064-A9C5-F276B5A42FEA}"/>
</file>

<file path=customXml/itemProps3.xml><?xml version="1.0" encoding="utf-8"?>
<ds:datastoreItem xmlns:ds="http://schemas.openxmlformats.org/officeDocument/2006/customXml" ds:itemID="{48C27C78-1752-43D6-B158-6FC3B3D19D95}"/>
</file>

<file path=docProps/app.xml><?xml version="1.0" encoding="utf-8"?>
<Properties xmlns="http://schemas.openxmlformats.org/officeDocument/2006/extended-properties" xmlns:vt="http://schemas.openxmlformats.org/officeDocument/2006/docPropsVTypes">
  <TotalTime>3962</TotalTime>
  <Words>9854</Words>
  <Application>Microsoft Office PowerPoint</Application>
  <PresentationFormat>On-screen Show (4:3)</PresentationFormat>
  <Paragraphs>525</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MS PGothic</vt:lpstr>
      <vt:lpstr>Arial</vt:lpstr>
      <vt:lpstr>Calibri</vt:lpstr>
      <vt:lpstr>Wingdings</vt:lpstr>
      <vt:lpstr>Office Theme</vt:lpstr>
      <vt:lpstr>Thinking like a Psychological Scientist</vt:lpstr>
      <vt:lpstr>Overview</vt:lpstr>
      <vt:lpstr>What does it mean to “be healthy?”</vt:lpstr>
      <vt:lpstr>Overview</vt:lpstr>
      <vt:lpstr>Scientific Reasoning &amp; Theories</vt:lpstr>
      <vt:lpstr>Inductive Reasoning</vt:lpstr>
      <vt:lpstr>Features of Good Scientific Theories</vt:lpstr>
      <vt:lpstr>Features of Good Scientific Theories</vt:lpstr>
      <vt:lpstr>Features of Good Scientific Theories</vt:lpstr>
      <vt:lpstr>Features of Good Scientific Theories</vt:lpstr>
      <vt:lpstr>Features of Good Scientific Theories</vt:lpstr>
      <vt:lpstr>Features of Good Scientific Theories</vt:lpstr>
      <vt:lpstr>Which is falsifiable?</vt:lpstr>
      <vt:lpstr>Overview</vt:lpstr>
      <vt:lpstr>Interpreting Research (Correctly)</vt:lpstr>
      <vt:lpstr>Do standing desks increase productivity?</vt:lpstr>
      <vt:lpstr>Do standing desks increase productivity?</vt:lpstr>
      <vt:lpstr>Overview</vt:lpstr>
      <vt:lpstr>What has science proven?</vt:lpstr>
      <vt:lpstr>Trusting Science without Proof</vt:lpstr>
      <vt:lpstr>Null-Hypothesis Significance Testing</vt:lpstr>
      <vt:lpstr>Trusting Science without Proof</vt:lpstr>
      <vt:lpstr>Overview</vt:lpstr>
      <vt:lpstr>Objectivity in Science</vt:lpstr>
      <vt:lpstr>Diverse Perspectives in Science</vt:lpstr>
      <vt:lpstr>Overview</vt:lpstr>
      <vt:lpstr>Conclusion</vt:lpstr>
      <vt:lpstr>PowerPoint Presentation</vt:lpstr>
      <vt:lpstr>Photo Attribution</vt:lpstr>
      <vt:lpstr>Photo Attribution</vt:lpstr>
    </vt:vector>
  </TitlesOfParts>
  <Company>University of Wisconsin - Green Bay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Thinking Like a Psychological Scientist</dc:title>
  <dc:creator>NOBA</dc:creator>
  <cp:lastModifiedBy>Noba Psychology</cp:lastModifiedBy>
  <cp:revision>267</cp:revision>
  <dcterms:created xsi:type="dcterms:W3CDTF">2014-07-07T03:13:44Z</dcterms:created>
  <dcterms:modified xsi:type="dcterms:W3CDTF">2017-12-21T18:19:54Z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0x010100C8B7C01A907CDC4C97236A2106A1EF25</vt:lpwstr>
  </property>
</Properties>
</file>