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DB831-BBBB-40E8-BDCE-DE6F49245A9C}" type="datetimeFigureOut">
              <a:rPr lang="en-US" smtClean="0"/>
              <a:t>8/30/2016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DF459-3C76-472F-B352-076DF90EC50F}" type="slidenum">
              <a:rPr lang="en-US" smtClean="0"/>
              <a:t>‹#›</a:t>
            </a:fld>
            <a:endParaRPr lang="en-US"/>
          </a:p>
        </p:txBody>
      </p:sp>
    </p:spTree>
    <p:extLst>
      <p:ext uri="{BB962C8B-B14F-4D97-AF65-F5344CB8AC3E}">
        <p14:creationId xmlns:p14="http://schemas.microsoft.com/office/powerpoint/2010/main" val="22465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zjJdcXA1KH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Class Recommendations: </a:t>
            </a:r>
            <a:r>
              <a:rPr lang="en-US" altLang="en-US" dirty="0">
                <a:ea typeface="MS PGothic" charset="-128"/>
              </a:rPr>
              <a:t>This lecture is designed for one long-class period (75-90 minutes), but it could be broken up into two shorter class periods (50-60 minutes).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Overview: </a:t>
            </a:r>
            <a:r>
              <a:rPr lang="en-US" altLang="en-US" b="0" dirty="0">
                <a:ea typeface="MS PGothic" charset="-128"/>
              </a:rPr>
              <a:t>Adolescence is a period that begins with puberty and ends with the transition to adulthood (approximately ages 10–20). Physical changes associated with puberty are triggered by hormones. Cognitive changes include improvements in complex and abstract thought, as well as development that happens at different rates in distinct parts of the brain and increases adolescents’ propensity for risky behavior because increases in sensation-seeking and reward motivation precede increases in cognitive control. Adolescents’ relationships with parents go through a period of redefinition in which adolescents become more autonomous, and aspects of parenting, such as distal monitoring and psychological control, become more salient. Peer relationships are important sources of support and companionship during adolescence yet can also promote problem behaviors. Same-sex peer groups evolve into mixed-sex peer groups, and adolescents’ romantic relationships tend to emerge from these groups. Identity formation occurs as adolescents explore and commit to different roles and ideological positions. Nationality, gender, ethnicity, socioeconomic status, religious background, sexual orientation, and genetic factors shape how adolescents behave and how others respond to them, and are sources of diversity in adolescence.</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Additional</a:t>
            </a:r>
            <a:r>
              <a:rPr lang="en-US" altLang="en-US" b="1" baseline="0" dirty="0">
                <a:ea typeface="MS PGothic" charset="-128"/>
              </a:rPr>
              <a:t> Instructions</a:t>
            </a:r>
            <a:r>
              <a:rPr lang="en-US" altLang="en-US" b="1" dirty="0">
                <a:ea typeface="MS PGothic" charset="-128"/>
              </a:rPr>
              <a:t>: </a:t>
            </a:r>
            <a:r>
              <a:rPr lang="en-US" altLang="en-US" dirty="0">
                <a:ea typeface="MS PGothic" charset="-128"/>
              </a:rPr>
              <a:t>Students will begin with a warm-up to get them reflecting </a:t>
            </a:r>
            <a:r>
              <a:rPr lang="en-US" altLang="en-US" dirty="0" err="1">
                <a:ea typeface="MS PGothic" charset="-128"/>
              </a:rPr>
              <a:t>metacognitively</a:t>
            </a:r>
            <a:r>
              <a:rPr lang="en-US" altLang="en-US" dirty="0">
                <a:ea typeface="MS PGothic" charset="-128"/>
              </a:rPr>
              <a:t> upon their own learning techniques. Next, students will learn about learner characteristics and encoding strategies that can affect learning. Students will be asked to think about the mechanisms behind certain successful techniques and their implications for learning. Finally, general principles of learning are covered, with emphasis on the benefits of spacing and forgetting. </a:t>
            </a:r>
          </a:p>
          <a:p>
            <a:pPr eaLnBrk="1" hangingPunct="1">
              <a:spcBef>
                <a:spcPct val="0"/>
              </a:spcBef>
            </a:pPr>
            <a:endParaRPr lang="en-US" altLang="en-US" b="1" dirty="0">
              <a:ea typeface="MS PGothic" charset="-128"/>
            </a:endParaRPr>
          </a:p>
          <a:p>
            <a:pPr eaLnBrk="1" hangingPunct="1">
              <a:spcBef>
                <a:spcPct val="0"/>
              </a:spcBef>
            </a:pPr>
            <a:r>
              <a:rPr lang="en-US" altLang="en-US" b="1" dirty="0">
                <a:ea typeface="MS PGothic" charset="-128"/>
              </a:rPr>
              <a:t>Technical Note: </a:t>
            </a:r>
            <a:r>
              <a:rPr lang="en-US" altLang="en-US" dirty="0">
                <a:ea typeface="MS PGothic" charset="-128"/>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ea typeface="MS PGothic" charset="-128"/>
              </a:rPr>
              <a:t>(Click) </a:t>
            </a:r>
            <a:r>
              <a:rPr lang="en-US" altLang="en-US" dirty="0">
                <a:ea typeface="MS PGothic" charset="-128"/>
              </a:rPr>
              <a:t>– that corresponds to each animation.</a:t>
            </a:r>
          </a:p>
          <a:p>
            <a:pPr eaLnBrk="1" hangingPunct="1">
              <a:spcBef>
                <a:spcPct val="0"/>
              </a:spcBef>
            </a:pPr>
            <a:endParaRPr lang="en-US" altLang="en-US" dirty="0">
              <a:ea typeface="MS PGothic" charset="-128"/>
            </a:endParaRPr>
          </a:p>
          <a:p>
            <a:pPr eaLnBrk="1" hangingPunct="1">
              <a:spcBef>
                <a:spcPct val="0"/>
              </a:spcBef>
            </a:pPr>
            <a:r>
              <a:rPr lang="en-US" altLang="en-US" dirty="0">
                <a:ea typeface="MS PGothic" charset="-128"/>
              </a:rPr>
              <a:t>You may also find hyperlinks to outside videos at various places in the slides. These hyperlinks are embedded in text and indicated by color and in the notes section.</a:t>
            </a: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059B934-72BC-6842-B7FA-23269188FBCD}" type="slidenum">
              <a:rPr lang="en-US" altLang="en-US">
                <a:solidFill>
                  <a:prstClr val="black"/>
                </a:solidFill>
                <a:latin typeface="Calibri" charset="0"/>
              </a:rPr>
              <a:pPr/>
              <a:t>1</a:t>
            </a:fld>
            <a:endParaRPr lang="en-US" altLang="en-US">
              <a:solidFill>
                <a:prstClr val="black"/>
              </a:solidFill>
              <a:latin typeface="Calibri" charset="0"/>
            </a:endParaRPr>
          </a:p>
        </p:txBody>
      </p:sp>
    </p:spTree>
    <p:extLst>
      <p:ext uri="{BB962C8B-B14F-4D97-AF65-F5344CB8AC3E}">
        <p14:creationId xmlns:p14="http://schemas.microsoft.com/office/powerpoint/2010/main" val="2901999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Activity #1 - Formal Operations in Adolescence (continued)</a:t>
            </a:r>
          </a:p>
          <a:p>
            <a:r>
              <a:rPr lang="en-US" altLang="en-US" dirty="0">
                <a:ea typeface="MS PGothic" charset="-128"/>
              </a:rPr>
              <a:t> </a:t>
            </a:r>
          </a:p>
          <a:p>
            <a:r>
              <a:rPr lang="en-US" altLang="en-US" dirty="0">
                <a:ea typeface="MS PGothic" charset="-128"/>
              </a:rPr>
              <a:t>Introduce a “Think-Pair-Share” activity</a:t>
            </a:r>
          </a:p>
          <a:p>
            <a:r>
              <a:rPr lang="en-US" altLang="en-US" dirty="0">
                <a:ea typeface="MS PGothic" charset="-128"/>
              </a:rPr>
              <a:t>Tell the class that when discussing the videos with their partner, they should:</a:t>
            </a:r>
          </a:p>
          <a:p>
            <a:r>
              <a:rPr lang="en-US" altLang="en-US" dirty="0">
                <a:ea typeface="MS PGothic" charset="-128"/>
              </a:rPr>
              <a:t>	Take turns, and try to have an equal speaking time.</a:t>
            </a:r>
          </a:p>
          <a:p>
            <a:r>
              <a:rPr lang="en-US" altLang="en-US" dirty="0">
                <a:ea typeface="MS PGothic" charset="-128"/>
              </a:rPr>
              <a:t>	Listen carefully and ask clarifying questions of one another.</a:t>
            </a:r>
          </a:p>
          <a:p>
            <a:r>
              <a:rPr lang="en-US" altLang="en-US" dirty="0">
                <a:ea typeface="MS PGothic" charset="-128"/>
              </a:rPr>
              <a:t>	You should be able to explain your partner’s thinking, as well as your own.</a:t>
            </a:r>
          </a:p>
          <a:p>
            <a:r>
              <a:rPr lang="en-US" altLang="en-US" dirty="0">
                <a:ea typeface="MS PGothic" charset="-128"/>
              </a:rPr>
              <a:t>	Feel free to write notes as you discuss with your partner.</a:t>
            </a:r>
          </a:p>
          <a:p>
            <a:r>
              <a:rPr lang="en-US" altLang="en-US" dirty="0">
                <a:ea typeface="MS PGothic" charset="-128"/>
              </a:rPr>
              <a:t> </a:t>
            </a:r>
          </a:p>
          <a:p>
            <a:r>
              <a:rPr lang="en-US" altLang="en-US" b="1" dirty="0">
                <a:ea typeface="MS PGothic" charset="-128"/>
              </a:rPr>
              <a:t>(Click) Discuss the following questions with a partner (5 minutes)</a:t>
            </a:r>
          </a:p>
          <a:p>
            <a:r>
              <a:rPr lang="en-US" altLang="en-US" b="1" dirty="0">
                <a:ea typeface="MS PGothic" charset="-128"/>
              </a:rPr>
              <a:t>(Click) 1. What differences did you notice between the two examples? (child vs. adolescent). </a:t>
            </a:r>
          </a:p>
          <a:p>
            <a:pPr lvl="1"/>
            <a:r>
              <a:rPr lang="en-US" altLang="en-US" b="1" dirty="0">
                <a:ea typeface="MS PGothic" charset="-128"/>
              </a:rPr>
              <a:t>2. How do these examples illustrate the abstract and complex thinking characteristic of adolescents?</a:t>
            </a:r>
          </a:p>
          <a:p>
            <a:pPr lvl="1"/>
            <a:r>
              <a:rPr lang="en-US" altLang="en-US" b="1" dirty="0">
                <a:ea typeface="MS PGothic" charset="-128"/>
              </a:rPr>
              <a:t>3. What new things might this more advanced type of thinking allow an adolescent to do?</a:t>
            </a:r>
          </a:p>
          <a:p>
            <a:r>
              <a:rPr lang="en-US" altLang="en-US" dirty="0">
                <a:ea typeface="MS PGothic" charset="-128"/>
              </a:rPr>
              <a:t> </a:t>
            </a:r>
          </a:p>
          <a:p>
            <a:r>
              <a:rPr lang="en-US" altLang="en-US" dirty="0">
                <a:ea typeface="MS PGothic" charset="-128"/>
              </a:rPr>
              <a:t>Class Discussion and Sharing (5 minutes)</a:t>
            </a:r>
          </a:p>
          <a:p>
            <a:pPr lvl="1"/>
            <a:r>
              <a:rPr lang="en-US" altLang="en-US" dirty="0">
                <a:ea typeface="MS PGothic" charset="-128"/>
              </a:rPr>
              <a:t>“Cold call” various pairs of students to share what they have talked about</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C3EFE636-38D1-1441-951C-41A6A4161495}" type="slidenum">
              <a:rPr lang="en-US" altLang="en-US">
                <a:solidFill>
                  <a:prstClr val="black"/>
                </a:solidFill>
                <a:latin typeface="Calibri" charset="0"/>
              </a:rPr>
              <a:pPr/>
              <a:t>10</a:t>
            </a:fld>
            <a:endParaRPr lang="en-US" altLang="en-US">
              <a:solidFill>
                <a:prstClr val="black"/>
              </a:solidFill>
              <a:latin typeface="Calibri" charset="0"/>
            </a:endParaRPr>
          </a:p>
        </p:txBody>
      </p:sp>
    </p:spTree>
    <p:extLst>
      <p:ext uri="{BB962C8B-B14F-4D97-AF65-F5344CB8AC3E}">
        <p14:creationId xmlns:p14="http://schemas.microsoft.com/office/powerpoint/2010/main" val="952425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b="1" baseline="0" dirty="0">
                <a:ea typeface="MS PGothic" charset="-128"/>
              </a:rPr>
              <a:t> </a:t>
            </a:r>
            <a:r>
              <a:rPr lang="en-US" altLang="en-US" dirty="0">
                <a:ea typeface="MS PGothic" charset="-128"/>
              </a:rPr>
              <a:t>The purpose of this slide is to provide students with an overview of the material that will be covered during the lecture.</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287B8B43-753D-AB4F-A685-2C1F10314EB2}" type="slidenum">
              <a:rPr lang="en-US" altLang="en-US">
                <a:solidFill>
                  <a:prstClr val="black"/>
                </a:solidFill>
                <a:latin typeface="Calibri" charset="0"/>
              </a:rPr>
              <a:pPr/>
              <a:t>11</a:t>
            </a:fld>
            <a:endParaRPr lang="en-US" altLang="en-US">
              <a:solidFill>
                <a:prstClr val="black"/>
              </a:solidFill>
              <a:latin typeface="Calibri" charset="0"/>
            </a:endParaRPr>
          </a:p>
        </p:txBody>
      </p:sp>
    </p:spTree>
    <p:extLst>
      <p:ext uri="{BB962C8B-B14F-4D97-AF65-F5344CB8AC3E}">
        <p14:creationId xmlns:p14="http://schemas.microsoft.com/office/powerpoint/2010/main" val="1626130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Purpose: </a:t>
            </a:r>
            <a:r>
              <a:rPr lang="en-US" altLang="en-US" dirty="0"/>
              <a:t>This slide is meant to teach students about changes in social relationships with parents during adolescence. </a:t>
            </a:r>
          </a:p>
          <a:p>
            <a:endParaRPr lang="en-US" altLang="en-US" dirty="0"/>
          </a:p>
          <a:p>
            <a:r>
              <a:rPr lang="en-US" altLang="en-US" b="1" dirty="0"/>
              <a:t>(Click) Relationships with parents</a:t>
            </a:r>
          </a:p>
          <a:p>
            <a:endParaRPr lang="en-US" altLang="en-US" b="1" dirty="0"/>
          </a:p>
          <a:p>
            <a:r>
              <a:rPr lang="en-US" altLang="en-US" b="1" dirty="0"/>
              <a:t>(Click) Renegotiation of relationships</a:t>
            </a:r>
          </a:p>
          <a:p>
            <a:r>
              <a:rPr lang="en-US" altLang="en-US" b="1" dirty="0"/>
              <a:t>Independence</a:t>
            </a:r>
          </a:p>
          <a:p>
            <a:r>
              <a:rPr lang="en-US" altLang="en-US" b="1" dirty="0"/>
              <a:t>Autonomy</a:t>
            </a:r>
          </a:p>
          <a:p>
            <a:r>
              <a:rPr lang="en-US" altLang="en-US" dirty="0"/>
              <a:t>Adolescence involves a renegotiation of parent-child relationships, as adolescents strive for greater independence and autonomy.</a:t>
            </a:r>
          </a:p>
          <a:p>
            <a:endParaRPr lang="en-US" altLang="en-US" dirty="0"/>
          </a:p>
          <a:p>
            <a:r>
              <a:rPr lang="en-US" altLang="en-US" b="1" dirty="0"/>
              <a:t>(Click) Distal monitoring</a:t>
            </a:r>
            <a:endParaRPr lang="en-US" altLang="en-US" dirty="0"/>
          </a:p>
          <a:p>
            <a:r>
              <a:rPr lang="en-US" altLang="en-US" dirty="0"/>
              <a:t>Distal monitoring by parents (e.g. setting rules, getting to know a child’s friends, listening to what an adolescent discloses) becomes more important as adolescents spend more time with peers and away from parents. </a:t>
            </a:r>
          </a:p>
          <a:p>
            <a:endParaRPr lang="en-US" altLang="en-US" b="1" dirty="0"/>
          </a:p>
          <a:p>
            <a:r>
              <a:rPr lang="en-US" altLang="en-US" b="1" dirty="0"/>
              <a:t>(Click) Psychological control </a:t>
            </a:r>
          </a:p>
          <a:p>
            <a:r>
              <a:rPr lang="en-US" altLang="en-US" b="1" dirty="0"/>
              <a:t>Psychological control </a:t>
            </a:r>
            <a:r>
              <a:rPr lang="en-US" altLang="en-US" dirty="0"/>
              <a:t>involves manipulation and intrusion into adolescent’s cognitive and emotional worlds by invalidating adolescents’ feelings and pressuring them to think in certain ways. This is linked to more problematic adjustment during adolescence. </a:t>
            </a:r>
          </a:p>
          <a:p>
            <a:pPr eaLnBrk="1" hangingPunct="1">
              <a:spcBef>
                <a:spcPct val="0"/>
              </a:spcBef>
            </a:pPr>
            <a:endParaRPr lang="en-US" altLang="en-US" dirty="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04B37F0-C228-4C61-80F1-7E83DE4AF9B0}" type="slidenum">
              <a:rPr lang="en-US" altLang="en-US" smtClean="0">
                <a:solidFill>
                  <a:prstClr val="black"/>
                </a:solidFill>
                <a:latin typeface="Calibri" panose="020F0502020204030204" pitchFamily="34" charset="0"/>
              </a:rPr>
              <a:pPr/>
              <a:t>12</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3659749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en-US" b="1" dirty="0">
                <a:ea typeface="MS PGothic" charset="-128"/>
              </a:rPr>
              <a:t>Purpose:</a:t>
            </a:r>
            <a:r>
              <a:rPr lang="en-US" altLang="en-US" b="0" baseline="0" dirty="0">
                <a:ea typeface="MS PGothic" charset="-128"/>
              </a:rPr>
              <a:t> </a:t>
            </a:r>
            <a:r>
              <a:rPr lang="en-US" dirty="0"/>
              <a:t>This slide is meant to teach students about changes in social relationships with peers during adolescence. </a:t>
            </a:r>
          </a:p>
          <a:p>
            <a:pPr>
              <a:defRPr/>
            </a:pPr>
            <a:endParaRPr lang="en-US" b="1" dirty="0"/>
          </a:p>
          <a:p>
            <a:pPr>
              <a:buFont typeface="Wingdings" panose="05000000000000000000" pitchFamily="2" charset="2"/>
              <a:buNone/>
              <a:defRPr/>
            </a:pPr>
            <a:r>
              <a:rPr lang="en-US" b="1" dirty="0"/>
              <a:t>(Click) Exchanges of thoughts and feelings</a:t>
            </a:r>
          </a:p>
          <a:p>
            <a:pPr marL="0" lvl="1">
              <a:buFont typeface="Wingdings" panose="05000000000000000000" pitchFamily="2" charset="2"/>
              <a:buNone/>
              <a:defRPr/>
            </a:pPr>
            <a:r>
              <a:rPr lang="en-US" dirty="0"/>
              <a:t>While children’s friendships focus on shared activities, adolescent friendships involve intimate exchanges of thoughts and feelings. </a:t>
            </a:r>
            <a:endParaRPr lang="en-US" b="1" dirty="0"/>
          </a:p>
          <a:p>
            <a:pPr>
              <a:buFont typeface="Wingdings" panose="05000000000000000000" pitchFamily="2" charset="2"/>
              <a:buNone/>
              <a:defRPr/>
            </a:pPr>
            <a:endParaRPr lang="en-US" b="1" dirty="0"/>
          </a:p>
          <a:p>
            <a:pPr>
              <a:buFont typeface="Wingdings" panose="05000000000000000000" pitchFamily="2" charset="2"/>
              <a:buNone/>
              <a:defRPr/>
            </a:pPr>
            <a:r>
              <a:rPr lang="en-US" b="1" dirty="0"/>
              <a:t>(Click) Mixed sex peer groups</a:t>
            </a:r>
          </a:p>
          <a:p>
            <a:pPr marL="0" lvl="1">
              <a:buFont typeface="Wingdings" panose="05000000000000000000" pitchFamily="2" charset="2"/>
              <a:buNone/>
              <a:defRPr/>
            </a:pPr>
            <a:r>
              <a:rPr lang="en-US" dirty="0"/>
              <a:t>Peer groups become mixed-sex during adolescence. </a:t>
            </a:r>
          </a:p>
          <a:p>
            <a:pPr>
              <a:buFont typeface="Wingdings" panose="05000000000000000000" pitchFamily="2" charset="2"/>
              <a:buNone/>
              <a:defRPr/>
            </a:pPr>
            <a:endParaRPr lang="en-US" b="1" dirty="0"/>
          </a:p>
          <a:p>
            <a:pPr>
              <a:buFont typeface="Wingdings" panose="05000000000000000000" pitchFamily="2" charset="2"/>
              <a:buNone/>
              <a:defRPr/>
            </a:pPr>
            <a:r>
              <a:rPr lang="en-US" b="1" dirty="0"/>
              <a:t>(Click) Groups of similar peers</a:t>
            </a:r>
          </a:p>
          <a:p>
            <a:pPr marL="0" lvl="1">
              <a:buFont typeface="Wingdings" panose="05000000000000000000" pitchFamily="2" charset="2"/>
              <a:buNone/>
              <a:defRPr/>
            </a:pPr>
            <a:r>
              <a:rPr lang="en-US" dirty="0"/>
              <a:t>Adolescent peer groups tend to be similar in attitudes and behavior. This may be because similar adolescents “flock together” and because the adolescent group itself shapes the psychology of its members. </a:t>
            </a:r>
          </a:p>
          <a:p>
            <a:pPr>
              <a:buFont typeface="Wingdings" panose="05000000000000000000" pitchFamily="2" charset="2"/>
              <a:buNone/>
              <a:defRPr/>
            </a:pPr>
            <a:endParaRPr lang="en-US" b="1" dirty="0"/>
          </a:p>
          <a:p>
            <a:pPr>
              <a:buFont typeface="Wingdings" panose="05000000000000000000" pitchFamily="2" charset="2"/>
              <a:buNone/>
              <a:defRPr/>
            </a:pPr>
            <a:r>
              <a:rPr lang="en-US" b="1" dirty="0"/>
              <a:t>(Click) Riskier behavior in groups</a:t>
            </a:r>
          </a:p>
          <a:p>
            <a:pPr marL="0" lvl="1">
              <a:buFont typeface="Wingdings" panose="05000000000000000000" pitchFamily="2" charset="2"/>
              <a:buNone/>
              <a:defRPr/>
            </a:pPr>
            <a:r>
              <a:rPr lang="en-US" dirty="0"/>
              <a:t>Adolescents tend to engage in riskier behavior in groups than they would alone or with parents, and </a:t>
            </a:r>
            <a:r>
              <a:rPr lang="en-US" b="1" dirty="0"/>
              <a:t>deviant peer contagion </a:t>
            </a:r>
            <a:r>
              <a:rPr lang="en-US" dirty="0"/>
              <a:t>is a process by which problem behaviors are reinforced by approval within the peer group. </a:t>
            </a:r>
          </a:p>
          <a:p>
            <a:pPr>
              <a:buFont typeface="Wingdings" panose="05000000000000000000" pitchFamily="2" charset="2"/>
              <a:buNone/>
              <a:defRPr/>
            </a:pPr>
            <a:endParaRPr lang="en-US" b="1" dirty="0"/>
          </a:p>
          <a:p>
            <a:pPr>
              <a:buFont typeface="Wingdings" panose="05000000000000000000" pitchFamily="2" charset="2"/>
              <a:buNone/>
              <a:defRPr/>
            </a:pPr>
            <a:r>
              <a:rPr lang="en-US" b="1" dirty="0"/>
              <a:t>(Click) Peer social support</a:t>
            </a:r>
          </a:p>
          <a:p>
            <a:pPr marL="0" lvl="1">
              <a:buFont typeface="Wingdings" panose="05000000000000000000" pitchFamily="2" charset="2"/>
              <a:buNone/>
              <a:defRPr/>
            </a:pPr>
            <a:r>
              <a:rPr lang="en-US" dirty="0"/>
              <a:t>Peers also provide crucial social support and companionship during adolescence, and positive peer relationships relate to happiness and adjustment during this period. </a:t>
            </a:r>
          </a:p>
          <a:p>
            <a:pPr>
              <a:buFont typeface="Wingdings" panose="05000000000000000000" pitchFamily="2" charset="2"/>
              <a:buNone/>
              <a:defRPr/>
            </a:pPr>
            <a:endParaRPr lang="en-US" b="1" dirty="0"/>
          </a:p>
          <a:p>
            <a:pPr>
              <a:buFont typeface="Wingdings" panose="05000000000000000000" pitchFamily="2" charset="2"/>
              <a:buNone/>
              <a:defRPr/>
            </a:pPr>
            <a:r>
              <a:rPr lang="en-US" b="1" dirty="0"/>
              <a:t>(Click) Emergence of crowds (jocks, nerds, theater people)</a:t>
            </a:r>
          </a:p>
          <a:p>
            <a:pPr marL="0" lvl="1">
              <a:buFont typeface="Wingdings" panose="05000000000000000000" pitchFamily="2" charset="2"/>
              <a:buNone/>
              <a:defRPr/>
            </a:pPr>
            <a:r>
              <a:rPr lang="en-US" dirty="0"/>
              <a:t>Crowds (distinct from cliques or friendships) emerge during adolescence, and are characterized more by shared reputations or </a:t>
            </a:r>
            <a:r>
              <a:rPr lang="en-US" b="1" dirty="0"/>
              <a:t>prototypic identities</a:t>
            </a:r>
            <a:r>
              <a:rPr lang="en-US" dirty="0"/>
              <a:t> (e.g. jocks, brains) than actual social interactions between crowd members.</a:t>
            </a:r>
          </a:p>
          <a:p>
            <a:pPr>
              <a:buFont typeface="Wingdings" panose="05000000000000000000" pitchFamily="2" charset="2"/>
              <a:buNone/>
              <a:defRPr/>
            </a:pPr>
            <a:endParaRPr lang="en-US" dirty="0"/>
          </a:p>
          <a:p>
            <a:pPr lvl="1">
              <a:defRPr/>
            </a:pPr>
            <a:endParaRPr lang="en-US" b="1" dirty="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E1169D6A-94EF-4C42-81EF-B7B203C1C286}" type="slidenum">
              <a:rPr lang="en-US" altLang="en-US">
                <a:solidFill>
                  <a:prstClr val="black"/>
                </a:solidFill>
                <a:latin typeface="Calibri" charset="0"/>
              </a:rPr>
              <a:pPr/>
              <a:t>13</a:t>
            </a:fld>
            <a:endParaRPr lang="en-US" altLang="en-US">
              <a:solidFill>
                <a:prstClr val="black"/>
              </a:solidFill>
              <a:latin typeface="Calibri" charset="0"/>
            </a:endParaRPr>
          </a:p>
        </p:txBody>
      </p:sp>
    </p:spTree>
    <p:extLst>
      <p:ext uri="{BB962C8B-B14F-4D97-AF65-F5344CB8AC3E}">
        <p14:creationId xmlns:p14="http://schemas.microsoft.com/office/powerpoint/2010/main" val="4084979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a:t>
            </a:r>
            <a:r>
              <a:rPr lang="en-US" altLang="en-US" b="0" baseline="0" dirty="0">
                <a:ea typeface="MS PGothic" charset="-128"/>
              </a:rPr>
              <a:t> </a:t>
            </a:r>
            <a:r>
              <a:rPr lang="en-US" altLang="en-US" dirty="0">
                <a:ea typeface="MS PGothic" charset="-128"/>
              </a:rPr>
              <a:t>This slide is meant to teach students about the emergence of romantic relationships with peers during adolescence. </a:t>
            </a:r>
          </a:p>
          <a:p>
            <a:endParaRPr lang="en-US" altLang="en-US" b="1" dirty="0">
              <a:ea typeface="MS PGothic" charset="-128"/>
            </a:endParaRPr>
          </a:p>
          <a:p>
            <a:pPr>
              <a:buFont typeface="Wingdings" charset="2"/>
              <a:buNone/>
            </a:pPr>
            <a:r>
              <a:rPr lang="en-US" altLang="en-US" b="1" dirty="0">
                <a:ea typeface="MS PGothic" charset="-128"/>
              </a:rPr>
              <a:t>(Click) First emerge in adolescence</a:t>
            </a:r>
          </a:p>
          <a:p>
            <a:pPr>
              <a:buFont typeface="Wingdings" charset="2"/>
              <a:buNone/>
            </a:pPr>
            <a:r>
              <a:rPr lang="en-US" altLang="en-US" dirty="0">
                <a:ea typeface="MS PGothic" charset="-128"/>
              </a:rPr>
              <a:t>Romantic relationships typically first emerge in adolescence, in the context of new mixed-sex peer groups. </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Short-lived but meaningful</a:t>
            </a:r>
          </a:p>
          <a:p>
            <a:pPr>
              <a:buFont typeface="Wingdings" charset="2"/>
              <a:buNone/>
            </a:pPr>
            <a:r>
              <a:rPr lang="en-US" altLang="en-US" dirty="0">
                <a:ea typeface="MS PGothic" charset="-128"/>
              </a:rPr>
              <a:t>These relationships are generally short-lived, but command a lot of adolescents’ time and can influence both positive and negative emotions. </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Contribute to identity development</a:t>
            </a:r>
            <a:endParaRPr lang="en-US" altLang="en-US" dirty="0">
              <a:ea typeface="MS PGothic" charset="-128"/>
            </a:endParaRPr>
          </a:p>
          <a:p>
            <a:pPr>
              <a:buFont typeface="Wingdings" charset="2"/>
              <a:buNone/>
            </a:pPr>
            <a:r>
              <a:rPr lang="en-US" altLang="en-US" dirty="0">
                <a:ea typeface="MS PGothic" charset="-128"/>
              </a:rPr>
              <a:t>Romantic relationships contribute to adolescent identity development and emerging sexuality and sexual identity (e.g. straight, lesbian, gay, bisexual, transgender, queer,</a:t>
            </a:r>
            <a:r>
              <a:rPr lang="en-US" altLang="en-US" baseline="0" dirty="0">
                <a:ea typeface="MS PGothic" charset="-128"/>
              </a:rPr>
              <a:t> etc.</a:t>
            </a:r>
            <a:r>
              <a:rPr lang="en-US" altLang="en-US" dirty="0">
                <a:ea typeface="MS PGothic" charset="-128"/>
              </a:rPr>
              <a:t>)</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Policy makers’ focus on teen pregnancy &amp; contraception</a:t>
            </a:r>
            <a:endParaRPr lang="en-US" altLang="en-US" dirty="0">
              <a:ea typeface="MS PGothic" charset="-128"/>
            </a:endParaRPr>
          </a:p>
          <a:p>
            <a:pPr>
              <a:buFont typeface="Wingdings" charset="2"/>
              <a:buNone/>
            </a:pPr>
            <a:r>
              <a:rPr lang="en-US" altLang="en-US" dirty="0">
                <a:ea typeface="MS PGothic" charset="-128"/>
              </a:rPr>
              <a:t>Parents, policymakers, and researchers have often viewed adolescent sexuality in narrow terms of concern about teen pregnancy and contraception. </a:t>
            </a:r>
          </a:p>
          <a:p>
            <a:pPr>
              <a:buFont typeface="Wingdings" charset="2"/>
              <a:buNone/>
            </a:pPr>
            <a:endParaRPr lang="en-US" altLang="en-US" b="1" dirty="0">
              <a:ea typeface="MS PGothic" charset="-128"/>
            </a:endParaRPr>
          </a:p>
          <a:p>
            <a:pPr>
              <a:buFont typeface="Wingdings" charset="2"/>
              <a:buNone/>
            </a:pPr>
            <a:endParaRPr lang="en-US" altLang="en-US" b="1" dirty="0">
              <a:ea typeface="MS PGothic" charset="-128"/>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56EAC31-231B-084E-800A-B982DCAE792A}" type="slidenum">
              <a:rPr lang="en-US" altLang="en-US">
                <a:solidFill>
                  <a:prstClr val="black"/>
                </a:solidFill>
                <a:latin typeface="Calibri" charset="0"/>
              </a:rPr>
              <a:pPr/>
              <a:t>14</a:t>
            </a:fld>
            <a:endParaRPr lang="en-US" altLang="en-US">
              <a:solidFill>
                <a:prstClr val="black"/>
              </a:solidFill>
              <a:latin typeface="Calibri" charset="0"/>
            </a:endParaRPr>
          </a:p>
        </p:txBody>
      </p:sp>
    </p:spTree>
    <p:extLst>
      <p:ext uri="{BB962C8B-B14F-4D97-AF65-F5344CB8AC3E}">
        <p14:creationId xmlns:p14="http://schemas.microsoft.com/office/powerpoint/2010/main" val="2453578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Classroom Assessment Technique (CAT): The Muddiest Point</a:t>
            </a:r>
          </a:p>
          <a:p>
            <a:pPr eaLnBrk="1" hangingPunct="1">
              <a:spcBef>
                <a:spcPct val="0"/>
              </a:spcBef>
            </a:pPr>
            <a:endParaRPr lang="en-US" altLang="en-US" dirty="0"/>
          </a:p>
          <a:p>
            <a:pPr eaLnBrk="1" hangingPunct="1">
              <a:spcBef>
                <a:spcPct val="0"/>
              </a:spcBef>
            </a:pPr>
            <a:r>
              <a:rPr lang="en-US" altLang="en-US" dirty="0"/>
              <a:t>Ask students to write down the “muddiest point” – that is any concept they are still struggling to understand of any questions they still may have about the material. With remaining class time, ask students to share their muddiest point and provide additional review on these points. </a:t>
            </a:r>
            <a:endParaRPr lang="en-US" altLang="en-US" b="1" dirty="0"/>
          </a:p>
          <a:p>
            <a:pPr eaLnBrk="1" hangingPunct="1">
              <a:spcBef>
                <a:spcPct val="0"/>
              </a:spcBef>
            </a:pPr>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pPr eaLnBrk="1" hangingPunct="1">
              <a:spcBef>
                <a:spcPct val="0"/>
              </a:spcBef>
            </a:pPr>
            <a:endParaRPr lang="en-US" altLang="en-US" dirty="0">
              <a:ea typeface="MS PGothic" charset="-128"/>
            </a:endParaRPr>
          </a:p>
          <a:p>
            <a:pPr eaLnBrk="1" hangingPunct="1">
              <a:spcBef>
                <a:spcPct val="0"/>
              </a:spcBef>
            </a:pPr>
            <a:r>
              <a:rPr lang="en-US" altLang="en-US" b="1" dirty="0">
                <a:ea typeface="MS PGothic" charset="-128"/>
              </a:rPr>
              <a:t>If you are doing this lesson in two class sessions, THIS IS THE END OF CLASS 1.</a:t>
            </a:r>
          </a:p>
          <a:p>
            <a:pPr marL="0" lvl="1" eaLnBrk="1" hangingPunct="1">
              <a:spcBef>
                <a:spcPct val="0"/>
              </a:spcBef>
            </a:pPr>
            <a:r>
              <a:rPr lang="en-US" altLang="en-US" dirty="0">
                <a:ea typeface="MS PGothic" charset="-128"/>
              </a:rPr>
              <a:t>Review answers after class and use students’ responses to help guide your review at the start of day 2. </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72873C7-2CD8-FD4F-9DEE-F56A4E29A396}" type="slidenum">
              <a:rPr lang="en-US" altLang="en-US">
                <a:solidFill>
                  <a:prstClr val="black"/>
                </a:solidFill>
                <a:latin typeface="Calibri" charset="0"/>
              </a:rPr>
              <a:pPr/>
              <a:t>15</a:t>
            </a:fld>
            <a:endParaRPr lang="en-US" altLang="en-US">
              <a:solidFill>
                <a:prstClr val="black"/>
              </a:solidFill>
              <a:latin typeface="Calibri" charset="0"/>
            </a:endParaRPr>
          </a:p>
        </p:txBody>
      </p:sp>
    </p:spTree>
    <p:extLst>
      <p:ext uri="{BB962C8B-B14F-4D97-AF65-F5344CB8AC3E}">
        <p14:creationId xmlns:p14="http://schemas.microsoft.com/office/powerpoint/2010/main" val="66492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 </a:t>
            </a:r>
            <a:r>
              <a:rPr lang="en-US" altLang="en-US" dirty="0">
                <a:ea typeface="MS PGothic" charset="-128"/>
              </a:rPr>
              <a:t>This slide prompts a review of difficult or “muddy concepts from the previous class. </a:t>
            </a:r>
          </a:p>
          <a:p>
            <a:endParaRPr lang="en-US" altLang="en-US" dirty="0">
              <a:ea typeface="MS PGothic" charset="-128"/>
            </a:endParaRPr>
          </a:p>
          <a:p>
            <a:r>
              <a:rPr lang="en-US" altLang="en-US" dirty="0">
                <a:ea typeface="MS PGothic" charset="-128"/>
              </a:rPr>
              <a:t>Review content from the previous lesson, based on responses to the one-minute paper CAT. </a:t>
            </a:r>
          </a:p>
          <a:p>
            <a:endParaRPr lang="en-US" altLang="en-US" dirty="0">
              <a:ea typeface="MS PGothic" charset="-128"/>
            </a:endParaRPr>
          </a:p>
          <a:p>
            <a:r>
              <a:rPr lang="en-US" altLang="en-US" dirty="0">
                <a:ea typeface="MS PGothic" charset="-128"/>
              </a:rPr>
              <a:t>After reviewing, discuss an overview of todays lesson. Explain that in today’s lesson you are going to talk next about</a:t>
            </a:r>
            <a:r>
              <a:rPr lang="en-US" altLang="en-US" baseline="0" dirty="0">
                <a:ea typeface="MS PGothic" charset="-128"/>
              </a:rPr>
              <a:t> the behavioral and psychological adjustment of </a:t>
            </a:r>
            <a:r>
              <a:rPr lang="en-US" altLang="en-US" baseline="0" dirty="0" err="1">
                <a:ea typeface="MS PGothic" charset="-128"/>
              </a:rPr>
              <a:t>adolscents</a:t>
            </a:r>
            <a:r>
              <a:rPr lang="en-US" altLang="en-US" baseline="0" dirty="0">
                <a:ea typeface="MS PGothic" charset="-128"/>
              </a:rPr>
              <a:t>. </a:t>
            </a:r>
            <a:endParaRPr lang="en-US" altLang="en-US" dirty="0">
              <a:ea typeface="MS PGothic" charset="-128"/>
            </a:endParaRPr>
          </a:p>
          <a:p>
            <a:endParaRPr lang="en-US" altLang="en-US" dirty="0">
              <a:ea typeface="MS PGothic" charset="-128"/>
            </a:endParaRP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3BDAF531-DA1C-A846-A0E4-93AD1901D97C}" type="slidenum">
              <a:rPr lang="en-US" altLang="en-US">
                <a:solidFill>
                  <a:prstClr val="black"/>
                </a:solidFill>
                <a:latin typeface="Calibri" charset="0"/>
              </a:rPr>
              <a:pPr/>
              <a:t>16</a:t>
            </a:fld>
            <a:endParaRPr lang="en-US" altLang="en-US">
              <a:solidFill>
                <a:prstClr val="black"/>
              </a:solidFill>
              <a:latin typeface="Calibri" charset="0"/>
            </a:endParaRPr>
          </a:p>
        </p:txBody>
      </p:sp>
    </p:spTree>
    <p:extLst>
      <p:ext uri="{BB962C8B-B14F-4D97-AF65-F5344CB8AC3E}">
        <p14:creationId xmlns:p14="http://schemas.microsoft.com/office/powerpoint/2010/main" val="3384773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b="0" baseline="0" dirty="0">
                <a:ea typeface="MS PGothic" charset="-128"/>
              </a:rPr>
              <a:t> </a:t>
            </a:r>
            <a:r>
              <a:rPr lang="en-US" altLang="en-US" dirty="0">
                <a:ea typeface="MS PGothic" charset="-128"/>
              </a:rPr>
              <a:t>The purpose of this slide is to provide students with an overview of the material that will be covered during the lecture.</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23702A7F-F847-8F45-B852-7323FA3543BE}" type="slidenum">
              <a:rPr lang="en-US" altLang="en-US">
                <a:solidFill>
                  <a:prstClr val="black"/>
                </a:solidFill>
                <a:latin typeface="Calibri" charset="0"/>
              </a:rPr>
              <a:pPr/>
              <a:t>17</a:t>
            </a:fld>
            <a:endParaRPr lang="en-US" altLang="en-US">
              <a:solidFill>
                <a:prstClr val="black"/>
              </a:solidFill>
              <a:latin typeface="Calibri" charset="0"/>
            </a:endParaRPr>
          </a:p>
        </p:txBody>
      </p:sp>
    </p:spTree>
    <p:extLst>
      <p:ext uri="{BB962C8B-B14F-4D97-AF65-F5344CB8AC3E}">
        <p14:creationId xmlns:p14="http://schemas.microsoft.com/office/powerpoint/2010/main" val="2238142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a:t>
            </a:r>
            <a:r>
              <a:rPr lang="en-US" altLang="en-US" b="0" baseline="0" dirty="0">
                <a:ea typeface="MS PGothic" charset="-128"/>
              </a:rPr>
              <a:t> </a:t>
            </a:r>
            <a:r>
              <a:rPr lang="en-US" altLang="en-US" dirty="0">
                <a:ea typeface="MS PGothic" charset="-128"/>
              </a:rPr>
              <a:t>The purpose of this slide is to teach students about identity formation in adolescence. </a:t>
            </a:r>
          </a:p>
          <a:p>
            <a:r>
              <a:rPr lang="en-US" altLang="en-US" dirty="0">
                <a:ea typeface="MS PGothic" charset="-128"/>
              </a:rPr>
              <a:t> </a:t>
            </a:r>
          </a:p>
          <a:p>
            <a:r>
              <a:rPr lang="en-US" altLang="en-US" b="1" dirty="0">
                <a:ea typeface="MS PGothic" charset="-128"/>
              </a:rPr>
              <a:t>(Click): Identity Formation</a:t>
            </a:r>
          </a:p>
          <a:p>
            <a:r>
              <a:rPr lang="en-US" altLang="en-US" dirty="0">
                <a:ea typeface="MS PGothic" charset="-128"/>
              </a:rPr>
              <a:t>Erikson viewed identity formation as the crucial developmental task of adolescence. </a:t>
            </a:r>
          </a:p>
          <a:p>
            <a:endParaRPr lang="en-US" altLang="en-US" b="1" dirty="0">
              <a:ea typeface="MS PGothic" charset="-128"/>
            </a:endParaRPr>
          </a:p>
          <a:p>
            <a:r>
              <a:rPr lang="en-US" altLang="en-US" b="1" dirty="0">
                <a:ea typeface="MS PGothic" charset="-128"/>
              </a:rPr>
              <a:t>(Click): Marcia’s 4 identity statuses</a:t>
            </a:r>
          </a:p>
          <a:p>
            <a:r>
              <a:rPr lang="en-US" altLang="en-US" dirty="0">
                <a:ea typeface="MS PGothic" charset="-128"/>
              </a:rPr>
              <a:t>Marcia described potential exploration and commitment to ideologies and roles that could lead to 4 different identity statuses.</a:t>
            </a:r>
          </a:p>
          <a:p>
            <a:endParaRPr lang="en-US" altLang="en-US" dirty="0">
              <a:ea typeface="MS PGothic" charset="-128"/>
            </a:endParaRPr>
          </a:p>
          <a:p>
            <a:r>
              <a:rPr lang="en-US" altLang="en-US" b="1" dirty="0">
                <a:ea typeface="MS PGothic" charset="-128"/>
              </a:rPr>
              <a:t>(Click): Marcia’s 4 identity statuses</a:t>
            </a:r>
          </a:p>
          <a:p>
            <a:endParaRPr lang="en-US" altLang="en-US" b="1" dirty="0">
              <a:ea typeface="MS PGothic" charset="-128"/>
            </a:endParaRPr>
          </a:p>
          <a:p>
            <a:r>
              <a:rPr lang="en-US" altLang="en-US" b="1" dirty="0">
                <a:ea typeface="MS PGothic" charset="-128"/>
              </a:rPr>
              <a:t>(Click): Foreclosure</a:t>
            </a:r>
          </a:p>
          <a:p>
            <a:r>
              <a:rPr lang="en-US" altLang="en-US" dirty="0">
                <a:ea typeface="MS PGothic" charset="-128"/>
              </a:rPr>
              <a:t>An individual commits to an identity without exploring options.</a:t>
            </a:r>
          </a:p>
          <a:p>
            <a:endParaRPr lang="en-US" altLang="en-US" dirty="0">
              <a:ea typeface="MS PGothic" charset="-128"/>
            </a:endParaRPr>
          </a:p>
          <a:p>
            <a:r>
              <a:rPr lang="en-US" altLang="en-US" b="1" dirty="0">
                <a:ea typeface="MS PGothic" charset="-128"/>
              </a:rPr>
              <a:t>(Click): Identity diffusion</a:t>
            </a:r>
            <a:endParaRPr lang="en-US" altLang="en-US" dirty="0">
              <a:ea typeface="MS PGothic" charset="-128"/>
            </a:endParaRPr>
          </a:p>
          <a:p>
            <a:r>
              <a:rPr lang="en-US" altLang="en-US" dirty="0">
                <a:ea typeface="MS PGothic" charset="-128"/>
              </a:rPr>
              <a:t>Identity diffusion: when adolescents neither explore nor commit to an identity.</a:t>
            </a:r>
          </a:p>
          <a:p>
            <a:endParaRPr lang="en-US" altLang="en-US" dirty="0">
              <a:ea typeface="MS PGothic" charset="-128"/>
            </a:endParaRPr>
          </a:p>
          <a:p>
            <a:r>
              <a:rPr lang="en-US" altLang="en-US" b="1" dirty="0">
                <a:ea typeface="MS PGothic" charset="-128"/>
              </a:rPr>
              <a:t>(Click): Moratorium</a:t>
            </a:r>
            <a:endParaRPr lang="en-US" altLang="en-US" dirty="0">
              <a:ea typeface="MS PGothic" charset="-128"/>
            </a:endParaRPr>
          </a:p>
          <a:p>
            <a:r>
              <a:rPr lang="en-US" altLang="en-US" dirty="0">
                <a:ea typeface="MS PGothic" charset="-128"/>
              </a:rPr>
              <a:t>Adolescents are actively exploring but have not made commitments.</a:t>
            </a:r>
          </a:p>
          <a:p>
            <a:endParaRPr lang="en-US" altLang="en-US" dirty="0">
              <a:ea typeface="MS PGothic" charset="-128"/>
            </a:endParaRPr>
          </a:p>
          <a:p>
            <a:r>
              <a:rPr lang="en-US" altLang="en-US" b="1" dirty="0">
                <a:ea typeface="MS PGothic" charset="-128"/>
              </a:rPr>
              <a:t>(Click): Identity achievement</a:t>
            </a:r>
            <a:endParaRPr lang="en-US" altLang="en-US" dirty="0">
              <a:ea typeface="MS PGothic" charset="-128"/>
            </a:endParaRPr>
          </a:p>
          <a:p>
            <a:r>
              <a:rPr lang="en-US" altLang="en-US" dirty="0">
                <a:ea typeface="MS PGothic" charset="-128"/>
              </a:rPr>
              <a:t>Adolescents explore options and make commitments. </a:t>
            </a:r>
          </a:p>
          <a:p>
            <a:endParaRPr lang="en-US" altLang="en-US" dirty="0">
              <a:ea typeface="MS PGothic" charset="-128"/>
            </a:endParaRPr>
          </a:p>
          <a:p>
            <a:r>
              <a:rPr lang="en-US" altLang="en-US" b="1" dirty="0">
                <a:ea typeface="MS PGothic" charset="-128"/>
              </a:rPr>
              <a:t>(Click): Ethnic identity development</a:t>
            </a:r>
            <a:endParaRPr lang="en-US" altLang="en-US" dirty="0">
              <a:ea typeface="MS PGothic" charset="-128"/>
            </a:endParaRPr>
          </a:p>
          <a:p>
            <a:r>
              <a:rPr lang="en-US" altLang="en-US" dirty="0">
                <a:ea typeface="MS PGothic" charset="-128"/>
              </a:rPr>
              <a:t>A similar model of ethnic identity development has also been proposed. </a:t>
            </a:r>
          </a:p>
          <a:p>
            <a:endParaRPr lang="en-US" altLang="en-US" dirty="0">
              <a:ea typeface="MS PGothic" charset="-128"/>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F9DECB4-FF4B-2544-A1EC-44A5123F9751}" type="slidenum">
              <a:rPr lang="en-US" altLang="en-US">
                <a:solidFill>
                  <a:prstClr val="black"/>
                </a:solidFill>
                <a:latin typeface="Calibri" charset="0"/>
              </a:rPr>
              <a:pPr/>
              <a:t>18</a:t>
            </a:fld>
            <a:endParaRPr lang="en-US" altLang="en-US">
              <a:solidFill>
                <a:prstClr val="black"/>
              </a:solidFill>
              <a:latin typeface="Calibri" charset="0"/>
            </a:endParaRPr>
          </a:p>
        </p:txBody>
      </p:sp>
    </p:spTree>
    <p:extLst>
      <p:ext uri="{BB962C8B-B14F-4D97-AF65-F5344CB8AC3E}">
        <p14:creationId xmlns:p14="http://schemas.microsoft.com/office/powerpoint/2010/main" val="8331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a:t>
            </a:r>
            <a:r>
              <a:rPr lang="en-US" altLang="en-US" b="0" baseline="0" dirty="0">
                <a:ea typeface="MS PGothic" charset="-128"/>
              </a:rPr>
              <a:t> </a:t>
            </a:r>
            <a:r>
              <a:rPr lang="en-US" altLang="en-US" dirty="0">
                <a:ea typeface="MS PGothic" charset="-128"/>
              </a:rPr>
              <a:t>The purpose of this slide is to teach students about aggression and anti-social behavior in adolescence. </a:t>
            </a:r>
          </a:p>
          <a:p>
            <a:endParaRPr lang="en-US" altLang="en-US" dirty="0">
              <a:ea typeface="MS PGothic" charset="-128"/>
            </a:endParaRPr>
          </a:p>
          <a:p>
            <a:r>
              <a:rPr lang="en-US" altLang="en-US" b="1" dirty="0">
                <a:ea typeface="MS PGothic" charset="-128"/>
              </a:rPr>
              <a:t>(Click): Early starters</a:t>
            </a:r>
            <a:endParaRPr lang="en-US" altLang="en-US" dirty="0">
              <a:ea typeface="MS PGothic" charset="-128"/>
            </a:endParaRPr>
          </a:p>
          <a:p>
            <a:r>
              <a:rPr lang="en-US" altLang="en-US" dirty="0">
                <a:ea typeface="MS PGothic" charset="-128"/>
              </a:rPr>
              <a:t>Early starters: aggressive and anti-social behavior begins in childhood.</a:t>
            </a:r>
          </a:p>
          <a:p>
            <a:endParaRPr lang="en-US" altLang="en-US" dirty="0">
              <a:ea typeface="MS PGothic" charset="-128"/>
            </a:endParaRPr>
          </a:p>
          <a:p>
            <a:r>
              <a:rPr lang="en-US" altLang="en-US" b="1" dirty="0">
                <a:ea typeface="MS PGothic" charset="-128"/>
              </a:rPr>
              <a:t>(Click): Late starters</a:t>
            </a:r>
          </a:p>
          <a:p>
            <a:r>
              <a:rPr lang="en-US" altLang="en-US" dirty="0">
                <a:ea typeface="MS PGothic" charset="-128"/>
              </a:rPr>
              <a:t>Late starters: aggressive and anti-social behavior begins in adolescence.</a:t>
            </a:r>
          </a:p>
          <a:p>
            <a:endParaRPr lang="en-US" altLang="en-US" dirty="0">
              <a:ea typeface="MS PGothic" charset="-128"/>
            </a:endParaRPr>
          </a:p>
          <a:p>
            <a:r>
              <a:rPr lang="en-US" altLang="en-US" b="1" dirty="0">
                <a:ea typeface="MS PGothic" charset="-128"/>
              </a:rPr>
              <a:t>Click): Greater risk for early starters</a:t>
            </a:r>
            <a:endParaRPr lang="en-US" altLang="en-US" dirty="0">
              <a:ea typeface="MS PGothic" charset="-128"/>
            </a:endParaRPr>
          </a:p>
          <a:p>
            <a:r>
              <a:rPr lang="en-US" altLang="en-US" dirty="0">
                <a:ea typeface="MS PGothic" charset="-128"/>
              </a:rPr>
              <a:t>Early starters are theorized to be at greater risk for continued anti-social behavior into adulthood. </a:t>
            </a:r>
          </a:p>
          <a:p>
            <a:endParaRPr lang="en-US" altLang="en-US" dirty="0">
              <a:ea typeface="MS PGothic" charset="-128"/>
            </a:endParaRPr>
          </a:p>
          <a:p>
            <a:r>
              <a:rPr lang="en-US" altLang="en-US" b="1" dirty="0">
                <a:ea typeface="MS PGothic" charset="-128"/>
              </a:rPr>
              <a:t>Click): “Maturity Gap”</a:t>
            </a:r>
            <a:endParaRPr lang="en-US" altLang="en-US" dirty="0">
              <a:ea typeface="MS PGothic" charset="-128"/>
            </a:endParaRPr>
          </a:p>
          <a:p>
            <a:r>
              <a:rPr lang="en-US" altLang="en-US" dirty="0">
                <a:ea typeface="MS PGothic" charset="-128"/>
              </a:rPr>
              <a:t>Anti-social behavior limited to adolescence is thought to result from a “maturity gap” between dependence on parents and desire to establish freedom from adult constraints. </a:t>
            </a:r>
          </a:p>
          <a:p>
            <a:endParaRPr lang="en-US" altLang="en-US" dirty="0">
              <a:ea typeface="MS PGothic" charset="-128"/>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7CA63B68-B34B-BE42-B32A-1A44B150C493}" type="slidenum">
              <a:rPr lang="en-US" altLang="en-US">
                <a:solidFill>
                  <a:prstClr val="black"/>
                </a:solidFill>
                <a:latin typeface="Calibri" charset="0"/>
              </a:rPr>
              <a:pPr/>
              <a:t>19</a:t>
            </a:fld>
            <a:endParaRPr lang="en-US" altLang="en-US">
              <a:solidFill>
                <a:prstClr val="black"/>
              </a:solidFill>
              <a:latin typeface="Calibri" charset="0"/>
            </a:endParaRPr>
          </a:p>
        </p:txBody>
      </p:sp>
    </p:spTree>
    <p:extLst>
      <p:ext uri="{BB962C8B-B14F-4D97-AF65-F5344CB8AC3E}">
        <p14:creationId xmlns:p14="http://schemas.microsoft.com/office/powerpoint/2010/main" val="241229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a:t>
            </a:r>
            <a:r>
              <a:rPr lang="en-US" altLang="en-US" b="1" baseline="0" dirty="0">
                <a:ea typeface="MS PGothic" charset="-128"/>
              </a:rPr>
              <a:t> </a:t>
            </a:r>
            <a:r>
              <a:rPr lang="en-US" altLang="en-US" dirty="0">
                <a:ea typeface="MS PGothic" charset="-128"/>
              </a:rPr>
              <a:t>This slide outlines the learning objectives of the module. </a:t>
            </a: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9C4F674-AB38-E04D-B837-85319469456B}" type="slidenum">
              <a:rPr lang="en-US" altLang="en-US">
                <a:solidFill>
                  <a:prstClr val="black"/>
                </a:solidFill>
                <a:latin typeface="Calibri" charset="0"/>
              </a:rPr>
              <a:pPr/>
              <a:t>2</a:t>
            </a:fld>
            <a:endParaRPr lang="en-US" altLang="en-US">
              <a:solidFill>
                <a:prstClr val="black"/>
              </a:solidFill>
              <a:latin typeface="Calibri" charset="0"/>
            </a:endParaRPr>
          </a:p>
        </p:txBody>
      </p:sp>
    </p:spTree>
    <p:extLst>
      <p:ext uri="{BB962C8B-B14F-4D97-AF65-F5344CB8AC3E}">
        <p14:creationId xmlns:p14="http://schemas.microsoft.com/office/powerpoint/2010/main" val="2316750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a:t>
            </a:r>
            <a:r>
              <a:rPr lang="en-US" altLang="en-US" b="0" baseline="0" dirty="0">
                <a:ea typeface="MS PGothic" charset="-128"/>
              </a:rPr>
              <a:t> </a:t>
            </a:r>
            <a:r>
              <a:rPr lang="en-US" altLang="en-US" dirty="0">
                <a:ea typeface="MS PGothic" charset="-128"/>
              </a:rPr>
              <a:t>The purpose of this slide is to teach students about anxiety and depression in adolescence. </a:t>
            </a:r>
          </a:p>
          <a:p>
            <a:endParaRPr lang="en-US" altLang="en-US" dirty="0">
              <a:ea typeface="MS PGothic" charset="-128"/>
            </a:endParaRPr>
          </a:p>
          <a:p>
            <a:r>
              <a:rPr lang="en-US" altLang="en-US" b="1" dirty="0">
                <a:ea typeface="MS PGothic" charset="-128"/>
              </a:rPr>
              <a:t>(Click): Females have higher rates in adolescence</a:t>
            </a:r>
          </a:p>
          <a:p>
            <a:r>
              <a:rPr lang="en-US" altLang="en-US" dirty="0">
                <a:ea typeface="MS PGothic" charset="-128"/>
              </a:rPr>
              <a:t>Starting in adolescence, females experience higher rates of anxiety and depression than males. </a:t>
            </a:r>
          </a:p>
          <a:p>
            <a:endParaRPr lang="en-US" altLang="en-US" dirty="0">
              <a:ea typeface="MS PGothic" charset="-128"/>
            </a:endParaRPr>
          </a:p>
          <a:p>
            <a:r>
              <a:rPr lang="en-US" altLang="en-US" b="1" dirty="0">
                <a:ea typeface="MS PGothic" charset="-128"/>
              </a:rPr>
              <a:t>(Click): Suicide</a:t>
            </a:r>
            <a:endParaRPr lang="en-US" altLang="en-US" dirty="0">
              <a:ea typeface="MS PGothic" charset="-128"/>
            </a:endParaRPr>
          </a:p>
          <a:p>
            <a:r>
              <a:rPr lang="en-US" altLang="en-US" dirty="0">
                <a:ea typeface="MS PGothic" charset="-128"/>
              </a:rPr>
              <a:t>Suicide is one of the leading causes of death in adolescence. </a:t>
            </a:r>
          </a:p>
          <a:p>
            <a:endParaRPr lang="en-US" altLang="en-US" dirty="0">
              <a:ea typeface="MS PGothic" charset="-128"/>
            </a:endParaRPr>
          </a:p>
          <a:p>
            <a:r>
              <a:rPr lang="en-US" altLang="en-US" b="1" dirty="0">
                <a:ea typeface="MS PGothic" charset="-128"/>
              </a:rPr>
              <a:t>(Click): Interpersonal factors</a:t>
            </a:r>
            <a:endParaRPr lang="en-US" altLang="en-US" dirty="0">
              <a:ea typeface="MS PGothic" charset="-128"/>
            </a:endParaRPr>
          </a:p>
          <a:p>
            <a:r>
              <a:rPr lang="en-US" altLang="en-US" dirty="0">
                <a:ea typeface="MS PGothic" charset="-128"/>
              </a:rPr>
              <a:t>Interpersonal factors contributing to depression and anxiety are family adversity, abuse, and parental psychopathology. </a:t>
            </a:r>
          </a:p>
          <a:p>
            <a:endParaRPr lang="en-US" altLang="en-US" dirty="0">
              <a:ea typeface="MS PGothic" charset="-128"/>
            </a:endParaRPr>
          </a:p>
          <a:p>
            <a:r>
              <a:rPr lang="en-US" altLang="en-US" b="1" dirty="0">
                <a:ea typeface="MS PGothic" charset="-128"/>
              </a:rPr>
              <a:t>(Click): Co-rumination</a:t>
            </a:r>
            <a:endParaRPr lang="en-US" altLang="en-US" dirty="0">
              <a:ea typeface="MS PGothic" charset="-128"/>
            </a:endParaRPr>
          </a:p>
          <a:p>
            <a:r>
              <a:rPr lang="en-US" altLang="en-US" dirty="0">
                <a:ea typeface="MS PGothic" charset="-128"/>
              </a:rPr>
              <a:t>Depressed youth tend to select other depressed youth as friends to </a:t>
            </a:r>
            <a:r>
              <a:rPr lang="en-US" altLang="en-US" b="1" dirty="0">
                <a:ea typeface="MS PGothic" charset="-128"/>
              </a:rPr>
              <a:t>co-ruminate,</a:t>
            </a:r>
            <a:r>
              <a:rPr lang="en-US" altLang="en-US" dirty="0">
                <a:ea typeface="MS PGothic" charset="-128"/>
              </a:rPr>
              <a:t> exacerbating negative affect and stress. </a:t>
            </a:r>
          </a:p>
          <a:p>
            <a:endParaRPr lang="en-US" altLang="en-US" dirty="0">
              <a:ea typeface="MS PGothic" charset="-128"/>
            </a:endParaRPr>
          </a:p>
          <a:p>
            <a:r>
              <a:rPr lang="en-US" altLang="en-US" b="1" dirty="0">
                <a:ea typeface="MS PGothic" charset="-128"/>
              </a:rPr>
              <a:t>(Click): Effect on relationships</a:t>
            </a:r>
            <a:endParaRPr lang="en-US" altLang="en-US" dirty="0">
              <a:ea typeface="MS PGothic" charset="-128"/>
            </a:endParaRPr>
          </a:p>
          <a:p>
            <a:r>
              <a:rPr lang="en-US" altLang="en-US" dirty="0">
                <a:ea typeface="MS PGothic" charset="-128"/>
              </a:rPr>
              <a:t>Depression and anxiety negatively affect relationships, thus creating a vicious circle. </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B14F2FBA-EAB5-0744-8EFA-96D5F720ED3C}" type="slidenum">
              <a:rPr lang="en-US" altLang="en-US">
                <a:solidFill>
                  <a:prstClr val="black"/>
                </a:solidFill>
                <a:latin typeface="Calibri" charset="0"/>
              </a:rPr>
              <a:pPr/>
              <a:t>20</a:t>
            </a:fld>
            <a:endParaRPr lang="en-US" altLang="en-US">
              <a:solidFill>
                <a:prstClr val="black"/>
              </a:solidFill>
              <a:latin typeface="Calibri" charset="0"/>
            </a:endParaRPr>
          </a:p>
        </p:txBody>
      </p:sp>
    </p:spTree>
    <p:extLst>
      <p:ext uri="{BB962C8B-B14F-4D97-AF65-F5344CB8AC3E}">
        <p14:creationId xmlns:p14="http://schemas.microsoft.com/office/powerpoint/2010/main" val="2463691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a:t>
            </a:r>
            <a:r>
              <a:rPr lang="en-US" altLang="en-US" b="0" baseline="0" dirty="0">
                <a:ea typeface="MS PGothic" charset="-128"/>
              </a:rPr>
              <a:t> </a:t>
            </a:r>
            <a:r>
              <a:rPr lang="en-US" altLang="en-US" dirty="0">
                <a:ea typeface="MS PGothic" charset="-128"/>
              </a:rPr>
              <a:t>This slide is used in carrying out an activity to help students think about policy implications of adolescent brain development. </a:t>
            </a:r>
          </a:p>
          <a:p>
            <a:r>
              <a:rPr lang="en-US" altLang="en-US" dirty="0">
                <a:ea typeface="MS PGothic" charset="-128"/>
              </a:rPr>
              <a:t> </a:t>
            </a:r>
          </a:p>
          <a:p>
            <a:r>
              <a:rPr lang="en-US" altLang="en-US" u="sng" dirty="0">
                <a:ea typeface="MS PGothic" charset="-128"/>
              </a:rPr>
              <a:t>Activity:</a:t>
            </a:r>
            <a:r>
              <a:rPr lang="en-US" altLang="en-US" u="sng" baseline="0" dirty="0">
                <a:ea typeface="MS PGothic" charset="-128"/>
              </a:rPr>
              <a:t> </a:t>
            </a:r>
            <a:r>
              <a:rPr lang="en-US" altLang="en-US" u="sng" dirty="0">
                <a:ea typeface="MS PGothic" charset="-128"/>
              </a:rPr>
              <a:t>Submitting the Teen Brain to a Student Jury</a:t>
            </a:r>
          </a:p>
          <a:p>
            <a:endParaRPr lang="en-US" altLang="en-US" dirty="0">
              <a:ea typeface="MS PGothic" charset="-128"/>
            </a:endParaRPr>
          </a:p>
          <a:p>
            <a:r>
              <a:rPr lang="en-US" altLang="en-US" dirty="0">
                <a:ea typeface="MS PGothic" charset="-128"/>
              </a:rPr>
              <a:t>Time: 25 minutes</a:t>
            </a:r>
            <a:r>
              <a:rPr lang="en-US" altLang="en-US" b="1" dirty="0">
                <a:ea typeface="MS PGothic" charset="-128"/>
              </a:rPr>
              <a:t> </a:t>
            </a:r>
            <a:endParaRPr lang="en-US" altLang="en-US" dirty="0">
              <a:ea typeface="MS PGothic" charset="-128"/>
            </a:endParaRPr>
          </a:p>
          <a:p>
            <a:r>
              <a:rPr lang="en-US" altLang="en-US" dirty="0">
                <a:ea typeface="MS PGothic" charset="-128"/>
              </a:rPr>
              <a:t>Start by asking students the following questions: </a:t>
            </a:r>
          </a:p>
          <a:p>
            <a:endParaRPr lang="en-US" altLang="en-US" dirty="0">
              <a:ea typeface="MS PGothic" charset="-128"/>
            </a:endParaRPr>
          </a:p>
          <a:p>
            <a:r>
              <a:rPr lang="en-US" altLang="en-US" b="1" dirty="0">
                <a:ea typeface="MS PGothic" charset="-128"/>
              </a:rPr>
              <a:t>(Click) Do examples of risky teen behaviors come to mind from your middle and high school days? </a:t>
            </a:r>
          </a:p>
          <a:p>
            <a:endParaRPr lang="en-US" altLang="en-US" b="1" dirty="0">
              <a:ea typeface="MS PGothic" charset="-128"/>
            </a:endParaRPr>
          </a:p>
          <a:p>
            <a:r>
              <a:rPr lang="en-US" altLang="en-US" b="1" dirty="0">
                <a:ea typeface="MS PGothic" charset="-128"/>
              </a:rPr>
              <a:t>(Click) Did you observe or engage in behaviors that, on reflection, seem kind of dumb? </a:t>
            </a:r>
          </a:p>
          <a:p>
            <a:endParaRPr lang="en-US" altLang="en-US" i="1" dirty="0">
              <a:ea typeface="MS PGothic" charset="-128"/>
            </a:endParaRPr>
          </a:p>
          <a:p>
            <a:r>
              <a:rPr lang="en-US" altLang="en-US" b="1" dirty="0">
                <a:ea typeface="MS PGothic" charset="-128"/>
              </a:rPr>
              <a:t>(Click) Why do you think adolescents are more risk-prone? </a:t>
            </a:r>
          </a:p>
          <a:p>
            <a:endParaRPr lang="en-US" altLang="en-US" i="1" dirty="0">
              <a:ea typeface="MS PGothic" charset="-128"/>
            </a:endParaRPr>
          </a:p>
          <a:p>
            <a:r>
              <a:rPr lang="en-US" altLang="en-US" b="1" dirty="0">
                <a:ea typeface="MS PGothic" charset="-128"/>
              </a:rPr>
              <a:t>(Click) Are teens worse at assessing long-term risks like tobacco addiction, or the pos­sibility of pregnancy, or the dangers of speeding? </a:t>
            </a:r>
          </a:p>
          <a:p>
            <a:r>
              <a:rPr lang="en-US" altLang="en-US" dirty="0">
                <a:ea typeface="MS PGothic" charset="-128"/>
              </a:rPr>
              <a:t> </a:t>
            </a:r>
          </a:p>
          <a:p>
            <a:r>
              <a:rPr lang="en-US" altLang="en-US" dirty="0">
                <a:ea typeface="MS PGothic" charset="-128"/>
              </a:rPr>
              <a:t>During discussion, you can point out that, actually, teen comprehension of risk tends to be quite accurate. Adolescent risk-taking instead appears to stem from two factors:</a:t>
            </a:r>
            <a:r>
              <a:rPr lang="en-US" altLang="en-US" i="1" dirty="0">
                <a:ea typeface="MS PGothic" charset="-128"/>
              </a:rPr>
              <a:t> </a:t>
            </a:r>
          </a:p>
          <a:p>
            <a:endParaRPr lang="en-US" altLang="en-US" i="1" dirty="0">
              <a:ea typeface="MS PGothic" charset="-128"/>
            </a:endParaRPr>
          </a:p>
          <a:p>
            <a:r>
              <a:rPr lang="en-US" altLang="en-US" b="1" dirty="0">
                <a:ea typeface="MS PGothic" charset="-128"/>
              </a:rPr>
              <a:t>(Click) 1. A not-yet mature prefrontal cortex</a:t>
            </a:r>
          </a:p>
          <a:p>
            <a:r>
              <a:rPr lang="en-US" altLang="en-US" dirty="0">
                <a:ea typeface="MS PGothic" charset="-128"/>
              </a:rPr>
              <a:t>A less than fully mature prefrontal cortex leads to poorer planning and impulse control. </a:t>
            </a:r>
          </a:p>
          <a:p>
            <a:endParaRPr lang="en-US" altLang="en-US" dirty="0">
              <a:ea typeface="MS PGothic" charset="-128"/>
            </a:endParaRPr>
          </a:p>
          <a:p>
            <a:r>
              <a:rPr lang="en-US" altLang="en-US" b="1" dirty="0">
                <a:ea typeface="MS PGothic" charset="-128"/>
              </a:rPr>
              <a:t>(Click) 2. Greater peer influence</a:t>
            </a:r>
            <a:endParaRPr lang="en-US" altLang="en-US" dirty="0">
              <a:ea typeface="MS PGothic" charset="-128"/>
            </a:endParaRPr>
          </a:p>
          <a:p>
            <a:r>
              <a:rPr lang="en-US" altLang="en-US" dirty="0">
                <a:ea typeface="MS PGothic" charset="-128"/>
              </a:rPr>
              <a:t>Teens, more than children and adults, are herd animals. Teens tend to commit delinquent acts in groups, while adults more often offend act</a:t>
            </a:r>
            <a:r>
              <a:rPr lang="en-US" altLang="en-US" baseline="0" dirty="0">
                <a:ea typeface="MS PGothic" charset="-128"/>
              </a:rPr>
              <a:t> alone</a:t>
            </a:r>
            <a:r>
              <a:rPr lang="en-US" altLang="en-US" dirty="0">
                <a:ea typeface="MS PGothic" charset="-128"/>
              </a:rPr>
              <a:t>. In laboratory driving simulations, teens also — when in the presence of other teens — take more risks, such as running more yellow lights, leading to immediate rewards but risking accidents. It is as if the presence of peers shortens teens’ time focus, making them more attuned to immediate rewards. Here is a good metaphor: Peer influence steps on the gas pedal, and still-developing frontal lobes do not yet have full braking power.</a:t>
            </a:r>
          </a:p>
          <a:p>
            <a:endParaRPr lang="en-US" altLang="en-US" dirty="0">
              <a:ea typeface="MS PGothic" charset="-128"/>
            </a:endParaRPr>
          </a:p>
          <a:p>
            <a:r>
              <a:rPr lang="en-US" altLang="en-US" i="1" dirty="0">
                <a:ea typeface="MS PGothic" charset="-128"/>
              </a:rPr>
              <a:t>Instructor’s Note: </a:t>
            </a:r>
            <a:r>
              <a:rPr lang="en-US" altLang="en-US" dirty="0">
                <a:ea typeface="MS PGothic" charset="-128"/>
              </a:rPr>
              <a:t>This activity continues on the next slide </a:t>
            </a:r>
            <a:r>
              <a:rPr lang="en-US" altLang="en-US" dirty="0">
                <a:ea typeface="MS PGothic" charset="-128"/>
                <a:sym typeface="Wingdings" panose="05000000000000000000" pitchFamily="2" charset="2"/>
              </a:rPr>
              <a:t> </a:t>
            </a:r>
            <a:endParaRPr lang="en-US" altLang="en-US" dirty="0">
              <a:ea typeface="MS PGothic" charset="-128"/>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33BAB431-1F6C-CC42-AE8A-7B097CF0F307}" type="slidenum">
              <a:rPr lang="en-US" altLang="en-US">
                <a:solidFill>
                  <a:prstClr val="black"/>
                </a:solidFill>
                <a:latin typeface="Calibri" charset="0"/>
              </a:rPr>
              <a:pPr/>
              <a:t>21</a:t>
            </a:fld>
            <a:endParaRPr lang="en-US" altLang="en-US">
              <a:solidFill>
                <a:prstClr val="black"/>
              </a:solidFill>
              <a:latin typeface="Calibri" charset="0"/>
            </a:endParaRPr>
          </a:p>
        </p:txBody>
      </p:sp>
    </p:spTree>
    <p:extLst>
      <p:ext uri="{BB962C8B-B14F-4D97-AF65-F5344CB8AC3E}">
        <p14:creationId xmlns:p14="http://schemas.microsoft.com/office/powerpoint/2010/main" val="1930309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a:t>
            </a:r>
            <a:r>
              <a:rPr lang="en-US" altLang="en-US" b="0" baseline="0" dirty="0">
                <a:ea typeface="MS PGothic" charset="-128"/>
              </a:rPr>
              <a:t> </a:t>
            </a:r>
            <a:r>
              <a:rPr lang="en-US" altLang="en-US" u="none" dirty="0">
                <a:ea typeface="MS PGothic" charset="-128"/>
              </a:rPr>
              <a:t>Submitting the Teen Brain to a Student Jury (continued)</a:t>
            </a:r>
          </a:p>
          <a:p>
            <a:r>
              <a:rPr lang="en-US" altLang="en-US" dirty="0">
                <a:ea typeface="MS PGothic" charset="-128"/>
              </a:rPr>
              <a:t> </a:t>
            </a:r>
          </a:p>
          <a:p>
            <a:r>
              <a:rPr lang="en-US" altLang="en-US" b="1" dirty="0">
                <a:ea typeface="MS PGothic" charset="-128"/>
              </a:rPr>
              <a:t>(Click) Let’s debate the adolescent brain and submit the decision to a student jury!</a:t>
            </a:r>
          </a:p>
          <a:p>
            <a:endParaRPr lang="en-US" altLang="en-US" dirty="0">
              <a:ea typeface="MS PGothic" charset="-128"/>
            </a:endParaRPr>
          </a:p>
          <a:p>
            <a:r>
              <a:rPr lang="en-US" altLang="en-US" dirty="0">
                <a:ea typeface="MS PGothic" charset="-128"/>
              </a:rPr>
              <a:t>The activity then has groups of students debate contentious policy questions relating to adolescence. Form two groups of three students for each of the two debate questions (12 students total). By random assignment, one team of three argues for one side, and another team of three argues for the other side of the debate (each side gets two turns, 1 minute per turn, for a total of 4 minutes of debate). After debating, have members of both debating teams wait outside of class for three minutes while the class deliberates about which side made the most convincing argument. Team members re-enter the classroom and receive the decision.</a:t>
            </a:r>
          </a:p>
          <a:p>
            <a:endParaRPr lang="en-US" altLang="en-US" dirty="0">
              <a:ea typeface="MS PGothic" charset="-128"/>
            </a:endParaRPr>
          </a:p>
          <a:p>
            <a:r>
              <a:rPr lang="en-US" altLang="en-US" dirty="0">
                <a:ea typeface="MS PGothic" charset="-128"/>
              </a:rPr>
              <a:t>Here are the questions for debate:</a:t>
            </a:r>
          </a:p>
          <a:p>
            <a:endParaRPr lang="en-US" altLang="en-US" dirty="0">
              <a:ea typeface="MS PGothic" charset="-128"/>
            </a:endParaRPr>
          </a:p>
          <a:p>
            <a:r>
              <a:rPr lang="en-US" altLang="en-US" b="1" dirty="0">
                <a:ea typeface="MS PGothic" charset="-128"/>
              </a:rPr>
              <a:t>(Click) If 15-year-olds have immature brains that are attuned to social influences and immediate rewards, but that also have limited braking ca­pacity, should they — after committing a violent crime — not be tried and sentenced as adults? </a:t>
            </a:r>
          </a:p>
          <a:p>
            <a:r>
              <a:rPr lang="en-US" altLang="en-US" dirty="0">
                <a:ea typeface="MS PGothic" charset="-128"/>
              </a:rPr>
              <a:t>In response to violent juvenile crime increases, legislatures during the 1980s and 1990s decided it was time to get tough by giving violent youth punitive long sentences that remove them from society. Others object to trying juveniles as adults, noting that many teen offenses are a temporary product of the adolescent brain. What do you say on this question?</a:t>
            </a:r>
          </a:p>
          <a:p>
            <a:endParaRPr lang="en-US" altLang="en-US" dirty="0">
              <a:ea typeface="MS PGothic" charset="-128"/>
            </a:endParaRPr>
          </a:p>
          <a:p>
            <a:r>
              <a:rPr lang="en-US" altLang="en-US" b="1" dirty="0">
                <a:ea typeface="MS PGothic" charset="-128"/>
              </a:rPr>
              <a:t>(Click) Teen driving risk is highest given a mix of a) nighttime driving, b) peers in the car, and c) alcohol. In your opinion, do these facts justify proposals for “graduated licensing,” which increases teen driving opportunities only gradually? </a:t>
            </a:r>
          </a:p>
          <a:p>
            <a:r>
              <a:rPr lang="en-US" altLang="en-US" dirty="0">
                <a:ea typeface="MS PGothic" charset="-128"/>
              </a:rPr>
              <a:t>For example, 16-year-olds might be allowed daytime driving alone or with an adult for the first six months, then nighttime driving, then (say, during their 18th year) driving with one peer, and thereafter — after the brain has further matured and peer influence becomes less commanding — unrestricted driving. Or is graduated licensing a bad or unworkable idea?</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EF2A5E84-9EDC-FC47-86E5-C3CFE260E3EE}" type="slidenum">
              <a:rPr lang="en-US" altLang="en-US">
                <a:solidFill>
                  <a:prstClr val="black"/>
                </a:solidFill>
                <a:latin typeface="Calibri" charset="0"/>
              </a:rPr>
              <a:pPr/>
              <a:t>22</a:t>
            </a:fld>
            <a:endParaRPr lang="en-US" altLang="en-US">
              <a:solidFill>
                <a:prstClr val="black"/>
              </a:solidFill>
              <a:latin typeface="Calibri" charset="0"/>
            </a:endParaRPr>
          </a:p>
        </p:txBody>
      </p:sp>
    </p:spTree>
    <p:extLst>
      <p:ext uri="{BB962C8B-B14F-4D97-AF65-F5344CB8AC3E}">
        <p14:creationId xmlns:p14="http://schemas.microsoft.com/office/powerpoint/2010/main" val="1745458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a:t>
            </a:r>
            <a:r>
              <a:rPr lang="en-US" altLang="en-US" b="0" baseline="0" dirty="0">
                <a:ea typeface="MS PGothic" charset="-128"/>
              </a:rPr>
              <a:t> </a:t>
            </a:r>
            <a:r>
              <a:rPr lang="en-US" altLang="en-US" dirty="0">
                <a:ea typeface="MS PGothic" charset="-128"/>
              </a:rPr>
              <a:t>The purpose of this slide is to teach students about academic achievement in adolescence. </a:t>
            </a:r>
          </a:p>
          <a:p>
            <a:endParaRPr lang="en-US" altLang="en-US" dirty="0">
              <a:ea typeface="MS PGothic" charset="-128"/>
            </a:endParaRPr>
          </a:p>
          <a:p>
            <a:r>
              <a:rPr lang="en-US" altLang="en-US" b="1" dirty="0">
                <a:ea typeface="MS PGothic" charset="-128"/>
              </a:rPr>
              <a:t>(Click): Factors predicting achievement</a:t>
            </a:r>
          </a:p>
          <a:p>
            <a:r>
              <a:rPr lang="en-US" altLang="en-US" dirty="0">
                <a:ea typeface="MS PGothic" charset="-128"/>
              </a:rPr>
              <a:t>Achievement in adolescence is predicted by factors that are…</a:t>
            </a:r>
          </a:p>
          <a:p>
            <a:endParaRPr lang="en-US" altLang="en-US" dirty="0">
              <a:ea typeface="MS PGothic" charset="-128"/>
            </a:endParaRPr>
          </a:p>
          <a:p>
            <a:r>
              <a:rPr lang="en-US" altLang="en-US" b="1" dirty="0">
                <a:ea typeface="MS PGothic" charset="-128"/>
              </a:rPr>
              <a:t>(Click) Parental engagement</a:t>
            </a:r>
            <a:endParaRPr lang="en-US" altLang="en-US" dirty="0">
              <a:ea typeface="MS PGothic" charset="-128"/>
            </a:endParaRPr>
          </a:p>
          <a:p>
            <a:r>
              <a:rPr lang="en-US" altLang="en-US" dirty="0">
                <a:ea typeface="MS PGothic" charset="-128"/>
              </a:rPr>
              <a:t> Interpersonal (parental engagement).</a:t>
            </a:r>
          </a:p>
          <a:p>
            <a:endParaRPr lang="en-US" altLang="en-US" dirty="0">
              <a:ea typeface="MS PGothic" charset="-128"/>
            </a:endParaRPr>
          </a:p>
          <a:p>
            <a:r>
              <a:rPr lang="en-US" altLang="en-US" b="1" dirty="0">
                <a:ea typeface="MS PGothic" charset="-128"/>
              </a:rPr>
              <a:t>(Click) Intrinsic motivation</a:t>
            </a:r>
            <a:endParaRPr lang="en-US" altLang="en-US" dirty="0">
              <a:ea typeface="MS PGothic" charset="-128"/>
            </a:endParaRPr>
          </a:p>
          <a:p>
            <a:r>
              <a:rPr lang="en-US" altLang="en-US" dirty="0">
                <a:ea typeface="MS PGothic" charset="-128"/>
              </a:rPr>
              <a:t>Intrapersonal (intrinsic motivation).</a:t>
            </a:r>
          </a:p>
          <a:p>
            <a:endParaRPr lang="en-US" altLang="en-US" dirty="0">
              <a:ea typeface="MS PGothic" charset="-128"/>
            </a:endParaRPr>
          </a:p>
          <a:p>
            <a:r>
              <a:rPr lang="en-US" altLang="en-US" b="1" dirty="0">
                <a:ea typeface="MS PGothic" charset="-128"/>
              </a:rPr>
              <a:t>(Click) School quality</a:t>
            </a:r>
            <a:endParaRPr lang="en-US" altLang="en-US" dirty="0">
              <a:ea typeface="MS PGothic" charset="-128"/>
            </a:endParaRPr>
          </a:p>
          <a:p>
            <a:r>
              <a:rPr lang="en-US" altLang="en-US" dirty="0">
                <a:ea typeface="MS PGothic" charset="-128"/>
              </a:rPr>
              <a:t>And institutional (school quality).</a:t>
            </a:r>
          </a:p>
          <a:p>
            <a:endParaRPr lang="en-US" altLang="en-US" dirty="0">
              <a:ea typeface="MS PGothic" charset="-128"/>
            </a:endParaRPr>
          </a:p>
          <a:p>
            <a:r>
              <a:rPr lang="en-US" altLang="en-US" b="1" dirty="0">
                <a:ea typeface="MS PGothic" charset="-128"/>
              </a:rPr>
              <a:t>(Click): A marker of positive adjustment</a:t>
            </a:r>
            <a:endParaRPr lang="en-US" altLang="en-US" dirty="0">
              <a:ea typeface="MS PGothic" charset="-128"/>
            </a:endParaRPr>
          </a:p>
          <a:p>
            <a:r>
              <a:rPr lang="en-US" altLang="en-US" dirty="0">
                <a:ea typeface="MS PGothic" charset="-128"/>
              </a:rPr>
              <a:t>Achievement is a marker of positive adjustment and sets the stage for future educational and career opportunities.</a:t>
            </a:r>
          </a:p>
          <a:p>
            <a:endParaRPr lang="en-US" altLang="en-US" b="1" dirty="0">
              <a:ea typeface="MS PGothic" charset="-128"/>
            </a:endParaRPr>
          </a:p>
          <a:p>
            <a:r>
              <a:rPr lang="en-US" altLang="en-US" b="1" dirty="0">
                <a:ea typeface="MS PGothic" charset="-128"/>
              </a:rPr>
              <a:t>(Click): Dropping out of school</a:t>
            </a:r>
            <a:endParaRPr lang="en-US" altLang="en-US" dirty="0">
              <a:ea typeface="MS PGothic" charset="-128"/>
            </a:endParaRPr>
          </a:p>
          <a:p>
            <a:r>
              <a:rPr lang="en-US" altLang="en-US" dirty="0">
                <a:ea typeface="MS PGothic" charset="-128"/>
              </a:rPr>
              <a:t>Dropping out of school is a risk factor for unemployment or underemployment.  </a:t>
            </a:r>
          </a:p>
          <a:p>
            <a:endParaRPr lang="en-US" altLang="en-US" dirty="0">
              <a:ea typeface="MS PGothic" charset="-128"/>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270BD2C0-B43E-6C4E-9FF8-EAAD633A87DA}" type="slidenum">
              <a:rPr lang="en-US" altLang="en-US">
                <a:solidFill>
                  <a:prstClr val="black"/>
                </a:solidFill>
                <a:latin typeface="Calibri" charset="0"/>
              </a:rPr>
              <a:pPr/>
              <a:t>23</a:t>
            </a:fld>
            <a:endParaRPr lang="en-US" altLang="en-US">
              <a:solidFill>
                <a:prstClr val="black"/>
              </a:solidFill>
              <a:latin typeface="Calibri" charset="0"/>
            </a:endParaRPr>
          </a:p>
        </p:txBody>
      </p:sp>
    </p:spTree>
    <p:extLst>
      <p:ext uri="{BB962C8B-B14F-4D97-AF65-F5344CB8AC3E}">
        <p14:creationId xmlns:p14="http://schemas.microsoft.com/office/powerpoint/2010/main" val="1939589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b="1" dirty="0">
                <a:ea typeface="MS PGothic" charset="-128"/>
              </a:rPr>
              <a:t>Purpose:</a:t>
            </a:r>
            <a:r>
              <a:rPr lang="en-US" altLang="en-US" b="0" baseline="0" dirty="0">
                <a:ea typeface="MS PGothic" charset="-128"/>
              </a:rPr>
              <a:t> </a:t>
            </a:r>
            <a:r>
              <a:rPr lang="en-US" altLang="en-US" dirty="0">
                <a:ea typeface="MS PGothic" charset="-128"/>
              </a:rPr>
              <a:t>The purpose of this slide is to teach students about various forms of diversity in adolescence. </a:t>
            </a:r>
          </a:p>
          <a:p>
            <a:endParaRPr lang="en-US" altLang="en-US" dirty="0">
              <a:ea typeface="MS PGothic" charset="-128"/>
            </a:endParaRPr>
          </a:p>
          <a:p>
            <a:r>
              <a:rPr lang="en-US" altLang="en-US" dirty="0">
                <a:ea typeface="MS PGothic" charset="-128"/>
              </a:rPr>
              <a:t>While brain development and pubertal changes are relatively universal, other aspects of adolescence are more environmentally and culturally variable.</a:t>
            </a:r>
          </a:p>
          <a:p>
            <a:endParaRPr lang="en-US" altLang="en-US" dirty="0">
              <a:ea typeface="MS PGothic" charset="-128"/>
            </a:endParaRPr>
          </a:p>
          <a:p>
            <a:r>
              <a:rPr lang="en-US" altLang="en-US" b="1" dirty="0">
                <a:ea typeface="MS PGothic" charset="-128"/>
              </a:rPr>
              <a:t>(Click): Risk taking varies among cultures</a:t>
            </a:r>
            <a:endParaRPr lang="en-US" altLang="en-US" dirty="0">
              <a:ea typeface="MS PGothic" charset="-128"/>
            </a:endParaRPr>
          </a:p>
          <a:p>
            <a:r>
              <a:rPr lang="en-US" altLang="en-US" dirty="0">
                <a:ea typeface="MS PGothic" charset="-128"/>
              </a:rPr>
              <a:t>Adolescent opportunities for risk taking vary among cultures and countries. </a:t>
            </a:r>
          </a:p>
          <a:p>
            <a:endParaRPr lang="en-US" altLang="en-US" dirty="0">
              <a:ea typeface="MS PGothic" charset="-128"/>
            </a:endParaRPr>
          </a:p>
          <a:p>
            <a:r>
              <a:rPr lang="en-US" altLang="en-US" b="1" dirty="0">
                <a:ea typeface="MS PGothic" charset="-128"/>
              </a:rPr>
              <a:t>(Click): Autonomy and control</a:t>
            </a:r>
            <a:endParaRPr lang="en-US" altLang="en-US" dirty="0">
              <a:ea typeface="MS PGothic" charset="-128"/>
            </a:endParaRPr>
          </a:p>
          <a:p>
            <a:r>
              <a:rPr lang="en-US" altLang="en-US" dirty="0">
                <a:ea typeface="MS PGothic" charset="-128"/>
              </a:rPr>
              <a:t>Cultural norms differ as to adolescents’ autonomy and control over decisions. </a:t>
            </a:r>
          </a:p>
          <a:p>
            <a:endParaRPr lang="en-US" altLang="en-US" dirty="0">
              <a:ea typeface="MS PGothic" charset="-128"/>
            </a:endParaRPr>
          </a:p>
          <a:p>
            <a:r>
              <a:rPr lang="en-US" altLang="en-US" b="1" dirty="0">
                <a:ea typeface="MS PGothic" charset="-128"/>
              </a:rPr>
              <a:t>(Click): Gender, ethnicity, social class</a:t>
            </a:r>
            <a:endParaRPr lang="en-US" altLang="en-US" dirty="0">
              <a:ea typeface="MS PGothic" charset="-128"/>
            </a:endParaRPr>
          </a:p>
          <a:p>
            <a:r>
              <a:rPr lang="en-US" altLang="en-US" dirty="0">
                <a:ea typeface="MS PGothic" charset="-128"/>
              </a:rPr>
              <a:t>Even within the same country, gender, ethnicity, social class and personality can shape diverse developmental contexts for adolescents. </a:t>
            </a:r>
          </a:p>
          <a:p>
            <a:endParaRPr lang="en-US" altLang="en-US" dirty="0">
              <a:ea typeface="MS PGothic" charset="-128"/>
            </a:endParaRPr>
          </a:p>
          <a:p>
            <a:r>
              <a:rPr lang="en-US" altLang="en-US" b="1" dirty="0">
                <a:ea typeface="MS PGothic" charset="-128"/>
              </a:rPr>
              <a:t>(Click): Discrimination</a:t>
            </a:r>
            <a:endParaRPr lang="en-US" altLang="en-US" dirty="0">
              <a:ea typeface="MS PGothic" charset="-128"/>
            </a:endParaRPr>
          </a:p>
          <a:p>
            <a:r>
              <a:rPr lang="en-US" altLang="en-US" dirty="0">
                <a:ea typeface="MS PGothic" charset="-128"/>
              </a:rPr>
              <a:t>Discrimination can present sets of challenges for ethnic or sexual minority adolescents. </a:t>
            </a:r>
          </a:p>
          <a:p>
            <a:endParaRPr lang="en-US" altLang="en-US" dirty="0">
              <a:ea typeface="MS PGothic" charset="-128"/>
            </a:endParaRPr>
          </a:p>
          <a:p>
            <a:r>
              <a:rPr lang="en-US" altLang="en-US" b="1" dirty="0">
                <a:ea typeface="MS PGothic" charset="-128"/>
              </a:rPr>
              <a:t>(Click): Genetic variation and differential susceptibility</a:t>
            </a:r>
            <a:endParaRPr lang="en-US" altLang="en-US" dirty="0">
              <a:ea typeface="MS PGothic" charset="-128"/>
            </a:endParaRPr>
          </a:p>
          <a:p>
            <a:r>
              <a:rPr lang="en-US" altLang="en-US" dirty="0">
                <a:ea typeface="MS PGothic" charset="-128"/>
              </a:rPr>
              <a:t>Genetic variation and </a:t>
            </a:r>
            <a:r>
              <a:rPr lang="en-US" altLang="en-US" b="1" dirty="0">
                <a:ea typeface="MS PGothic" charset="-128"/>
              </a:rPr>
              <a:t>differential susceptibility</a:t>
            </a:r>
            <a:r>
              <a:rPr lang="en-US" altLang="en-US" dirty="0">
                <a:ea typeface="MS PGothic" charset="-128"/>
              </a:rPr>
              <a:t> to environmental factors may affect development (e.g. CHRM2 genotype and aggression for adolescents with parents low in monitoring behaviors).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881DD427-9582-3C47-A758-091DE0E64E96}" type="slidenum">
              <a:rPr lang="en-US" altLang="en-US">
                <a:solidFill>
                  <a:prstClr val="black"/>
                </a:solidFill>
                <a:latin typeface="Calibri" charset="0"/>
              </a:rPr>
              <a:pPr/>
              <a:t>24</a:t>
            </a:fld>
            <a:endParaRPr lang="en-US" altLang="en-US">
              <a:solidFill>
                <a:prstClr val="black"/>
              </a:solidFill>
              <a:latin typeface="Calibri" charset="0"/>
            </a:endParaRPr>
          </a:p>
        </p:txBody>
      </p:sp>
    </p:spTree>
    <p:extLst>
      <p:ext uri="{BB962C8B-B14F-4D97-AF65-F5344CB8AC3E}">
        <p14:creationId xmlns:p14="http://schemas.microsoft.com/office/powerpoint/2010/main" val="1561807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a:t>
            </a:r>
            <a:r>
              <a:rPr lang="en-US" altLang="en-US" b="0" baseline="0" dirty="0">
                <a:ea typeface="MS PGothic" charset="-128"/>
              </a:rPr>
              <a:t> </a:t>
            </a:r>
            <a:r>
              <a:rPr lang="en-US" altLang="en-US" dirty="0">
                <a:ea typeface="MS PGothic" charset="-128"/>
              </a:rPr>
              <a:t>This slide is used in carrying out an activity to help students reflect</a:t>
            </a:r>
            <a:r>
              <a:rPr lang="en-US" altLang="en-US" baseline="0" dirty="0">
                <a:ea typeface="MS PGothic" charset="-128"/>
              </a:rPr>
              <a:t> on their own experience and to </a:t>
            </a:r>
            <a:r>
              <a:rPr lang="en-US" altLang="en-US" dirty="0">
                <a:ea typeface="MS PGothic" charset="-128"/>
              </a:rPr>
              <a:t>think about the sources of anxiety</a:t>
            </a:r>
            <a:r>
              <a:rPr lang="en-US" altLang="en-US" baseline="0" dirty="0">
                <a:ea typeface="MS PGothic" charset="-128"/>
              </a:rPr>
              <a:t> in high school. </a:t>
            </a:r>
            <a:endParaRPr lang="en-US" altLang="en-US" dirty="0">
              <a:ea typeface="MS PGothic" charset="-128"/>
            </a:endParaRPr>
          </a:p>
          <a:p>
            <a:endParaRPr lang="en-US" altLang="en-US" dirty="0">
              <a:ea typeface="MS PGothic" charset="-128"/>
            </a:endParaRPr>
          </a:p>
          <a:p>
            <a:r>
              <a:rPr lang="en-US" altLang="en-US" u="sng" dirty="0">
                <a:ea typeface="MS PGothic" charset="-128"/>
              </a:rPr>
              <a:t>Activity:</a:t>
            </a:r>
            <a:r>
              <a:rPr lang="en-US" altLang="en-US" u="sng" baseline="0" dirty="0">
                <a:ea typeface="MS PGothic" charset="-128"/>
              </a:rPr>
              <a:t> </a:t>
            </a:r>
            <a:r>
              <a:rPr lang="en-US" altLang="en-US" u="sng" dirty="0">
                <a:ea typeface="MS PGothic" charset="-128"/>
              </a:rPr>
              <a:t>Reflections on Adolescent Stress and Anxiety</a:t>
            </a:r>
            <a:endParaRPr lang="en-US" altLang="en-US" dirty="0">
              <a:ea typeface="MS PGothic" charset="-128"/>
            </a:endParaRPr>
          </a:p>
          <a:p>
            <a:r>
              <a:rPr lang="en-US" altLang="en-US" dirty="0">
                <a:ea typeface="MS PGothic" charset="-128"/>
              </a:rPr>
              <a:t>Time: 15 minutes</a:t>
            </a:r>
          </a:p>
          <a:p>
            <a:r>
              <a:rPr lang="en-US" altLang="en-US" dirty="0">
                <a:ea typeface="MS PGothic" charset="-128"/>
              </a:rPr>
              <a:t>Materials: Chalkboard and chalk, or Whiteboard and marker</a:t>
            </a:r>
          </a:p>
          <a:p>
            <a:endParaRPr lang="en-US" altLang="en-US" dirty="0">
              <a:ea typeface="MS PGothic" charset="-128"/>
            </a:endParaRPr>
          </a:p>
          <a:p>
            <a:r>
              <a:rPr lang="en-US" altLang="en-US" b="1" dirty="0">
                <a:ea typeface="MS PGothic" charset="-128"/>
              </a:rPr>
              <a:t>(Click) Jot down: What caused you stress in high school?</a:t>
            </a:r>
          </a:p>
          <a:p>
            <a:r>
              <a:rPr lang="en-US" altLang="en-US" dirty="0">
                <a:ea typeface="MS PGothic" charset="-128"/>
              </a:rPr>
              <a:t>Ask students to reflect on what caused them stress while they were in high school, and then have them take a few minutes to jot down as many sources of stress as they can remember from that time on a piece of paper. </a:t>
            </a:r>
          </a:p>
          <a:p>
            <a:endParaRPr lang="en-US" altLang="en-US" dirty="0">
              <a:ea typeface="MS PGothic" charset="-128"/>
            </a:endParaRPr>
          </a:p>
          <a:p>
            <a:r>
              <a:rPr lang="en-US" altLang="en-US" b="1" dirty="0">
                <a:ea typeface="MS PGothic" charset="-128"/>
              </a:rPr>
              <a:t>(Click) Write on board: </a:t>
            </a:r>
          </a:p>
          <a:p>
            <a:r>
              <a:rPr lang="en-US" altLang="en-US" dirty="0">
                <a:ea typeface="MS PGothic" charset="-128"/>
              </a:rPr>
              <a:t>Following this period of reflection, ask students to come to the front of the class and write three of their sources of stress in high school on the white board. </a:t>
            </a:r>
          </a:p>
          <a:p>
            <a:endParaRPr lang="en-US" altLang="en-US" b="1" dirty="0">
              <a:ea typeface="MS PGothic" charset="-128"/>
            </a:endParaRPr>
          </a:p>
          <a:p>
            <a:r>
              <a:rPr lang="en-US" altLang="en-US" b="1" dirty="0">
                <a:ea typeface="MS PGothic" charset="-128"/>
              </a:rPr>
              <a:t>(Click) Where you attended high school</a:t>
            </a:r>
          </a:p>
          <a:p>
            <a:r>
              <a:rPr lang="en-US" altLang="en-US" b="1" dirty="0">
                <a:ea typeface="MS PGothic" charset="-128"/>
              </a:rPr>
              <a:t>(Click) Gender</a:t>
            </a:r>
          </a:p>
          <a:p>
            <a:r>
              <a:rPr lang="en-US" altLang="en-US" b="1" dirty="0">
                <a:ea typeface="MS PGothic" charset="-128"/>
              </a:rPr>
              <a:t>(Click) What year you graduated</a:t>
            </a:r>
            <a:endParaRPr lang="en-US" altLang="en-US" dirty="0">
              <a:ea typeface="MS PGothic" charset="-128"/>
            </a:endParaRPr>
          </a:p>
          <a:p>
            <a:r>
              <a:rPr lang="en-US" altLang="en-US" dirty="0">
                <a:ea typeface="MS PGothic" charset="-128"/>
              </a:rPr>
              <a:t>Ask them to write (under their sources of stress) where they attended high school (they can put a country, city, or state), their self-identified gender and, if they are willing, in what year they graduated HS. You as the instructor can also write your own reflections on the board, as a way of demonstrating your membership in the discussion. </a:t>
            </a:r>
          </a:p>
          <a:p>
            <a:endParaRPr lang="en-US" altLang="en-US" dirty="0">
              <a:ea typeface="MS PGothic" charset="-128"/>
            </a:endParaRPr>
          </a:p>
          <a:p>
            <a:r>
              <a:rPr lang="en-US" altLang="en-US" b="1" dirty="0">
                <a:ea typeface="MS PGothic" charset="-128"/>
              </a:rPr>
              <a:t>(Click) Discuss these questions in groups of 2-3</a:t>
            </a:r>
            <a:endParaRPr lang="en-US" altLang="en-US" dirty="0">
              <a:ea typeface="MS PGothic" charset="-128"/>
            </a:endParaRPr>
          </a:p>
          <a:p>
            <a:r>
              <a:rPr lang="en-US" altLang="en-US" dirty="0">
                <a:ea typeface="MS PGothic" charset="-128"/>
              </a:rPr>
              <a:t>After this is done and students are seated again, ask them to form groups of 2 or 3 and consider these questions: </a:t>
            </a:r>
          </a:p>
          <a:p>
            <a:endParaRPr lang="en-US" altLang="en-US" dirty="0">
              <a:ea typeface="MS PGothic" charset="-128"/>
            </a:endParaRPr>
          </a:p>
          <a:p>
            <a:r>
              <a:rPr lang="en-US" altLang="en-US" b="1" dirty="0">
                <a:ea typeface="MS PGothic" charset="-128"/>
              </a:rPr>
              <a:t>(Click) What are the themes that you notice on the board? </a:t>
            </a:r>
          </a:p>
          <a:p>
            <a:r>
              <a:rPr lang="en-US" altLang="en-US" b="1" dirty="0">
                <a:ea typeface="MS PGothic" charset="-128"/>
              </a:rPr>
              <a:t>(Click) Can you group the themes based on any of demographic variables provided? </a:t>
            </a:r>
          </a:p>
          <a:p>
            <a:r>
              <a:rPr lang="en-US" altLang="en-US" b="1" dirty="0">
                <a:ea typeface="MS PGothic" charset="-128"/>
              </a:rPr>
              <a:t>(Click) Are there any sources of stress you expected to see written on the board that are not there? </a:t>
            </a:r>
          </a:p>
          <a:p>
            <a:endParaRPr lang="en-US" altLang="en-US" dirty="0">
              <a:ea typeface="MS PGothic" charset="-128"/>
            </a:endParaRPr>
          </a:p>
          <a:p>
            <a:r>
              <a:rPr lang="en-US" altLang="en-US" dirty="0">
                <a:ea typeface="MS PGothic" charset="-128"/>
              </a:rPr>
              <a:t>After students share their thoughts with one another, engage in a large group discussion about the themes they have identified. This discussion is a great opportunity for students to share how their cultural/historical/regional upbringing influenced the ways in which they experienced stress in high school, and to identify commonalities and differences within our class.</a:t>
            </a:r>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C6A23BBB-A8DB-8143-9AC3-9F784482A6F2}" type="slidenum">
              <a:rPr lang="en-US" altLang="en-US">
                <a:solidFill>
                  <a:prstClr val="black"/>
                </a:solidFill>
                <a:latin typeface="Calibri" charset="0"/>
              </a:rPr>
              <a:pPr/>
              <a:t>25</a:t>
            </a:fld>
            <a:endParaRPr lang="en-US" altLang="en-US">
              <a:solidFill>
                <a:prstClr val="black"/>
              </a:solidFill>
              <a:latin typeface="Calibri" charset="0"/>
            </a:endParaRPr>
          </a:p>
        </p:txBody>
      </p:sp>
    </p:spTree>
    <p:extLst>
      <p:ext uri="{BB962C8B-B14F-4D97-AF65-F5344CB8AC3E}">
        <p14:creationId xmlns:p14="http://schemas.microsoft.com/office/powerpoint/2010/main" val="452983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Classroom Assessment Technique (CAT): One-Minute Paper</a:t>
            </a:r>
          </a:p>
          <a:p>
            <a:endParaRPr lang="en-US" altLang="en-US"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pPr marL="0" marR="0" indent="0" algn="l" defTabSz="457200" rtl="0" eaLnBrk="1" fontAlgn="base" latinLnBrk="0" hangingPunct="1">
              <a:lnSpc>
                <a:spcPct val="100000"/>
              </a:lnSpc>
              <a:spcBef>
                <a:spcPct val="0"/>
              </a:spcBef>
              <a:spcAft>
                <a:spcPct val="0"/>
              </a:spcAft>
              <a:buClrTx/>
              <a:buSzTx/>
              <a:buFontTx/>
              <a:buNone/>
              <a:tabLst/>
              <a:defRPr/>
            </a:pPr>
            <a:endParaRPr lang="en-US" altLang="en-US" b="1">
              <a:ea typeface="MS PGothic"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altLang="en-US" b="1">
                <a:ea typeface="MS PGothic" charset="-128"/>
              </a:rPr>
              <a:t>THIS IS THE END OF THIS LESSSON / CLASS 2.</a:t>
            </a:r>
            <a:endParaRPr lang="en-US" altLang="en-US">
              <a:ea typeface="MS PGothic" charset="-128"/>
            </a:endParaRPr>
          </a:p>
          <a:p>
            <a:pPr eaLnBrk="1" hangingPunct="1">
              <a:spcBef>
                <a:spcPct val="0"/>
              </a:spcBef>
            </a:pPr>
            <a:endParaRPr lang="en-US" altLang="en-US" dirty="0"/>
          </a:p>
          <a:p>
            <a:pPr eaLnBrk="1" hangingPunct="1">
              <a:spcBef>
                <a:spcPct val="0"/>
              </a:spcBef>
            </a:pPr>
            <a:endParaRPr lang="en-US" altLang="en-US" dirty="0">
              <a:ea typeface="MS PGothic" charset="-128"/>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05026AD6-6528-C74C-A829-7E02223E4805}" type="slidenum">
              <a:rPr lang="en-US" altLang="en-US">
                <a:solidFill>
                  <a:prstClr val="black"/>
                </a:solidFill>
                <a:latin typeface="Calibri" charset="0"/>
              </a:rPr>
              <a:pPr/>
              <a:t>26</a:t>
            </a:fld>
            <a:endParaRPr lang="en-US" altLang="en-US">
              <a:solidFill>
                <a:prstClr val="black"/>
              </a:solidFill>
              <a:latin typeface="Calibri" charset="0"/>
            </a:endParaRPr>
          </a:p>
        </p:txBody>
      </p:sp>
    </p:spTree>
    <p:extLst>
      <p:ext uri="{BB962C8B-B14F-4D97-AF65-F5344CB8AC3E}">
        <p14:creationId xmlns:p14="http://schemas.microsoft.com/office/powerpoint/2010/main" val="141148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Photo Attribution Slide</a:t>
            </a:r>
          </a:p>
          <a:p>
            <a:pPr>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73424AE-8C3E-4E61-926A-FA1625C11534}" type="slidenum">
              <a:rPr lang="en-US" altLang="en-US">
                <a:solidFill>
                  <a:srgbClr val="000000"/>
                </a:solidFill>
              </a:rPr>
              <a:pPr/>
              <a:t>27</a:t>
            </a:fld>
            <a:endParaRPr lang="en-US" altLang="en-US">
              <a:solidFill>
                <a:srgbClr val="000000"/>
              </a:solidFill>
            </a:endParaRPr>
          </a:p>
        </p:txBody>
      </p:sp>
    </p:spTree>
    <p:extLst>
      <p:ext uri="{BB962C8B-B14F-4D97-AF65-F5344CB8AC3E}">
        <p14:creationId xmlns:p14="http://schemas.microsoft.com/office/powerpoint/2010/main" val="4210342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Photo Attribution Slide</a:t>
            </a:r>
          </a:p>
          <a:p>
            <a:pPr>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73424AE-8C3E-4E61-926A-FA1625C11534}" type="slidenum">
              <a:rPr lang="en-US" altLang="en-US">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1002973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dirty="0">
                <a:ea typeface="MS PGothic" charset="-128"/>
              </a:rPr>
              <a:t>Purpose:</a:t>
            </a:r>
            <a:r>
              <a:rPr lang="en-US" altLang="en-US" b="1" baseline="0" dirty="0">
                <a:ea typeface="MS PGothic" charset="-128"/>
              </a:rPr>
              <a:t> </a:t>
            </a:r>
            <a:r>
              <a:rPr lang="en-US" altLang="en-US" dirty="0">
                <a:ea typeface="MS PGothic" charset="-128"/>
              </a:rPr>
              <a:t>This slides outlines a warm-up activity.</a:t>
            </a:r>
          </a:p>
          <a:p>
            <a:pPr eaLnBrk="1" hangingPunct="1">
              <a:buFont typeface="Wingdings" charset="2"/>
              <a:buNone/>
            </a:pPr>
            <a:endParaRPr lang="en-US" altLang="en-US" dirty="0">
              <a:ea typeface="MS PGothic" charset="-128"/>
            </a:endParaRPr>
          </a:p>
          <a:p>
            <a:pPr eaLnBrk="1" hangingPunct="1">
              <a:buFont typeface="Wingdings" charset="2"/>
              <a:buNone/>
            </a:pPr>
            <a:r>
              <a:rPr lang="en-US" altLang="en-US" b="1" dirty="0">
                <a:ea typeface="MS PGothic" charset="-128"/>
              </a:rPr>
              <a:t>(Click) Reflect on your own adolescence</a:t>
            </a:r>
          </a:p>
          <a:p>
            <a:r>
              <a:rPr lang="en-US" altLang="en-US" dirty="0">
                <a:ea typeface="MS PGothic" charset="-128"/>
              </a:rPr>
              <a:t>To begin the class, ask students to reflect on their own adolescence, how they generally felt and what their daily activities were like. </a:t>
            </a:r>
          </a:p>
          <a:p>
            <a:endParaRPr lang="en-US" altLang="en-US" dirty="0">
              <a:ea typeface="MS PGothic" charset="-128"/>
            </a:endParaRPr>
          </a:p>
          <a:p>
            <a:r>
              <a:rPr lang="en-US" altLang="en-US" b="1" dirty="0">
                <a:ea typeface="MS PGothic" charset="-128"/>
              </a:rPr>
              <a:t>(Click) Are you an adult, an adolescent, or somewhere in between?</a:t>
            </a:r>
          </a:p>
          <a:p>
            <a:r>
              <a:rPr lang="en-US" altLang="en-US" dirty="0">
                <a:ea typeface="MS PGothic" charset="-128"/>
              </a:rPr>
              <a:t>Then, ask students to reflect on whether they feel that they are an adult, an adolescent, or somewhere in between? Ask them why they feel this way, and what developmental achievements they associate with adulthood that they may not have achieved yet. </a:t>
            </a:r>
          </a:p>
          <a:p>
            <a:endParaRPr lang="en-US" altLang="en-US" dirty="0">
              <a:ea typeface="MS PGothic" charset="-128"/>
            </a:endParaRPr>
          </a:p>
          <a:p>
            <a:r>
              <a:rPr lang="en-US" altLang="en-US" b="1" dirty="0">
                <a:ea typeface="MS PGothic" charset="-128"/>
              </a:rPr>
              <a:t>(Click) “Adolescence” is getting longer…</a:t>
            </a:r>
          </a:p>
          <a:p>
            <a:r>
              <a:rPr lang="en-US" altLang="en-US" dirty="0">
                <a:ea typeface="MS PGothic" charset="-128"/>
              </a:rPr>
              <a:t>Use this brief discussion as a jumping off point to explain that adolescence has traditionally been seen as starting at puberty and ending at adulthood (roughly ages 10-20). However, adolescence has been lengthening over historical time, and today puberty typically begins earlier and adulthood begins later than in the past. </a:t>
            </a:r>
          </a:p>
          <a:p>
            <a:endParaRPr lang="en-US" altLang="en-US" b="1" dirty="0">
              <a:ea typeface="MS PGothic" charset="-128"/>
            </a:endParaRPr>
          </a:p>
          <a:p>
            <a:r>
              <a:rPr lang="en-US" altLang="en-US" b="1" dirty="0">
                <a:ea typeface="MS PGothic" charset="-128"/>
              </a:rPr>
              <a:t>(Click) Emerging adolescence</a:t>
            </a:r>
          </a:p>
          <a:p>
            <a:r>
              <a:rPr lang="en-US" altLang="en-US" dirty="0">
                <a:ea typeface="MS PGothic" charset="-128"/>
              </a:rPr>
              <a:t>Explain that this prolonging of adolescence has even prompted the coining of a new developmental period called </a:t>
            </a:r>
            <a:r>
              <a:rPr lang="en-US" altLang="en-US" b="1" dirty="0">
                <a:ea typeface="MS PGothic" charset="-128"/>
              </a:rPr>
              <a:t>emerging adulthood,</a:t>
            </a:r>
            <a:r>
              <a:rPr lang="en-US" altLang="en-US" i="1" dirty="0">
                <a:ea typeface="MS PGothic" charset="-128"/>
              </a:rPr>
              <a:t> </a:t>
            </a:r>
            <a:r>
              <a:rPr lang="en-US" altLang="en-US" dirty="0">
                <a:ea typeface="MS PGothic" charset="-128"/>
              </a:rPr>
              <a:t>which takes place from approximately ages 18-29.</a:t>
            </a:r>
          </a:p>
          <a:p>
            <a:endParaRPr lang="en-US" altLang="en-US" dirty="0">
              <a:ea typeface="MS PGothic" charset="-128"/>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5FE5EAAD-6CBB-CE48-9B9B-C56B99D1A22C}" type="slidenum">
              <a:rPr lang="en-US" altLang="en-US">
                <a:solidFill>
                  <a:prstClr val="black"/>
                </a:solidFill>
                <a:latin typeface="Calibri" charset="0"/>
              </a:rPr>
              <a:pPr/>
              <a:t>3</a:t>
            </a:fld>
            <a:endParaRPr lang="en-US" altLang="en-US">
              <a:solidFill>
                <a:prstClr val="black"/>
              </a:solidFill>
              <a:latin typeface="Calibri" charset="0"/>
            </a:endParaRPr>
          </a:p>
        </p:txBody>
      </p:sp>
    </p:spTree>
    <p:extLst>
      <p:ext uri="{BB962C8B-B14F-4D97-AF65-F5344CB8AC3E}">
        <p14:creationId xmlns:p14="http://schemas.microsoft.com/office/powerpoint/2010/main" val="428688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b="1" baseline="0" dirty="0">
                <a:ea typeface="MS PGothic" charset="-128"/>
              </a:rPr>
              <a:t> </a:t>
            </a:r>
            <a:r>
              <a:rPr lang="en-US" altLang="en-US" dirty="0">
                <a:ea typeface="MS PGothic" charset="-128"/>
              </a:rPr>
              <a:t>The purpose of this slide is to provide students with an overview of the material that will be covered during the lecture.</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C6482FBE-9AA6-1E40-8FA6-39E58357D25A}" type="slidenum">
              <a:rPr lang="en-US" altLang="en-US">
                <a:solidFill>
                  <a:prstClr val="black"/>
                </a:solidFill>
                <a:latin typeface="Calibri" charset="0"/>
              </a:rPr>
              <a:pPr/>
              <a:t>4</a:t>
            </a:fld>
            <a:endParaRPr lang="en-US" altLang="en-US">
              <a:solidFill>
                <a:prstClr val="black"/>
              </a:solidFill>
              <a:latin typeface="Calibri" charset="0"/>
            </a:endParaRPr>
          </a:p>
        </p:txBody>
      </p:sp>
    </p:spTree>
    <p:extLst>
      <p:ext uri="{BB962C8B-B14F-4D97-AF65-F5344CB8AC3E}">
        <p14:creationId xmlns:p14="http://schemas.microsoft.com/office/powerpoint/2010/main" val="2665817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b="1" baseline="0" dirty="0">
                <a:ea typeface="MS PGothic" charset="-128"/>
              </a:rPr>
              <a:t> </a:t>
            </a:r>
            <a:r>
              <a:rPr lang="en-US" altLang="en-US" dirty="0">
                <a:ea typeface="MS PGothic" charset="-128"/>
              </a:rPr>
              <a:t>The purpose of this slide is to teach students about physical changes that occur in adolescence. </a:t>
            </a:r>
          </a:p>
          <a:p>
            <a:pPr eaLnBrk="1" hangingPunct="1">
              <a:spcBef>
                <a:spcPct val="0"/>
              </a:spcBef>
            </a:pPr>
            <a:endParaRPr lang="en-US" altLang="en-US" dirty="0">
              <a:ea typeface="MS PGothic" charset="-128"/>
            </a:endParaRPr>
          </a:p>
          <a:p>
            <a:pPr>
              <a:buFont typeface="Wingdings" charset="2"/>
              <a:buNone/>
            </a:pPr>
            <a:r>
              <a:rPr lang="en-US" altLang="en-US" b="1" dirty="0">
                <a:ea typeface="MS PGothic" charset="-128"/>
              </a:rPr>
              <a:t>(Click): Puberty and hormones</a:t>
            </a:r>
          </a:p>
          <a:p>
            <a:pPr eaLnBrk="1" hangingPunct="1">
              <a:spcBef>
                <a:spcPct val="0"/>
              </a:spcBef>
            </a:pPr>
            <a:r>
              <a:rPr lang="en-US" altLang="en-US" dirty="0">
                <a:ea typeface="MS PGothic" charset="-128"/>
              </a:rPr>
              <a:t>Puberty marks</a:t>
            </a:r>
            <a:r>
              <a:rPr lang="en-US" altLang="en-US" baseline="0" dirty="0">
                <a:ea typeface="MS PGothic" charset="-128"/>
              </a:rPr>
              <a:t> </a:t>
            </a:r>
            <a:r>
              <a:rPr lang="en-US" altLang="en-US" dirty="0">
                <a:ea typeface="MS PGothic" charset="-128"/>
              </a:rPr>
              <a:t>the onset of adolescence, driven by changes in hormones (increased testosterone for boys, increased estrogen for girls).</a:t>
            </a:r>
          </a:p>
          <a:p>
            <a:pPr eaLnBrk="1" hangingPunct="1">
              <a:spcBef>
                <a:spcPct val="0"/>
              </a:spcBef>
            </a:pPr>
            <a:endParaRPr lang="en-US" altLang="en-US" b="1" dirty="0">
              <a:ea typeface="MS PGothic" charset="-128"/>
            </a:endParaRPr>
          </a:p>
          <a:p>
            <a:pPr>
              <a:buFont typeface="Wingdings" charset="2"/>
              <a:buNone/>
            </a:pPr>
            <a:r>
              <a:rPr lang="en-US" altLang="en-US" b="1" dirty="0">
                <a:ea typeface="MS PGothic" charset="-128"/>
              </a:rPr>
              <a:t>(Click): Growth spurt, pubic hair, skin changes</a:t>
            </a:r>
          </a:p>
          <a:p>
            <a:pPr>
              <a:buFont typeface="Wingdings" charset="2"/>
              <a:buNone/>
            </a:pPr>
            <a:r>
              <a:rPr lang="en-US" altLang="en-US" dirty="0">
                <a:ea typeface="MS PGothic" charset="-128"/>
              </a:rPr>
              <a:t>Changes include growth spurt, new pubic and underarm hair, and skin changes, such as pimples.</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Boys – facial hair, voice deepens</a:t>
            </a:r>
            <a:endParaRPr lang="en-US" altLang="en-US" dirty="0">
              <a:ea typeface="MS PGothic" charset="-128"/>
            </a:endParaRPr>
          </a:p>
          <a:p>
            <a:pPr>
              <a:buFont typeface="Wingdings" charset="2"/>
              <a:buNone/>
            </a:pPr>
            <a:r>
              <a:rPr lang="en-US" altLang="en-US" dirty="0">
                <a:ea typeface="MS PGothic" charset="-128"/>
              </a:rPr>
              <a:t>Boys grow facial hair and the voice deepens.</a:t>
            </a:r>
          </a:p>
          <a:p>
            <a:pPr>
              <a:buFont typeface="Wingdings" charset="2"/>
              <a:buNone/>
            </a:pPr>
            <a:endParaRPr lang="en-US" altLang="en-US" dirty="0">
              <a:ea typeface="MS PGothic" charset="-128"/>
            </a:endParaRPr>
          </a:p>
          <a:p>
            <a:pPr>
              <a:buFont typeface="Wingdings" charset="2"/>
              <a:buNone/>
            </a:pPr>
            <a:r>
              <a:rPr lang="en-US" altLang="en-US" b="1" dirty="0">
                <a:ea typeface="MS PGothic" charset="-128"/>
              </a:rPr>
              <a:t>(Click): Girls – breast development, menstruation</a:t>
            </a:r>
            <a:endParaRPr lang="en-US" altLang="en-US" dirty="0">
              <a:ea typeface="MS PGothic" charset="-128"/>
            </a:endParaRPr>
          </a:p>
          <a:p>
            <a:pPr>
              <a:buFont typeface="Wingdings" charset="2"/>
              <a:buNone/>
            </a:pPr>
            <a:r>
              <a:rPr lang="en-US" altLang="en-US" dirty="0">
                <a:ea typeface="MS PGothic" charset="-128"/>
              </a:rPr>
              <a:t>Girls experience breast development and begin menstruating, which is also known as menarche.</a:t>
            </a:r>
          </a:p>
          <a:p>
            <a:pPr eaLnBrk="1" hangingPunct="1">
              <a:spcBef>
                <a:spcPct val="0"/>
              </a:spcBef>
            </a:pPr>
            <a:endParaRPr lang="en-US" altLang="en-US" dirty="0">
              <a:ea typeface="MS PGothic" charset="-128"/>
            </a:endParaRPr>
          </a:p>
          <a:p>
            <a:pPr eaLnBrk="1" hangingPunct="1">
              <a:spcBef>
                <a:spcPct val="0"/>
              </a:spcBef>
            </a:pPr>
            <a:endParaRPr lang="en-US" altLang="en-US" dirty="0">
              <a:ea typeface="MS PGothic" charset="-128"/>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F485EEEB-6447-8E4A-BD4D-4892B7F850B0}" type="slidenum">
              <a:rPr lang="en-US" altLang="en-US">
                <a:solidFill>
                  <a:prstClr val="black"/>
                </a:solidFill>
                <a:latin typeface="Calibri" charset="0"/>
              </a:rPr>
              <a:pPr/>
              <a:t>5</a:t>
            </a:fld>
            <a:endParaRPr lang="en-US" altLang="en-US">
              <a:solidFill>
                <a:prstClr val="black"/>
              </a:solidFill>
              <a:latin typeface="Calibri" charset="0"/>
            </a:endParaRPr>
          </a:p>
        </p:txBody>
      </p:sp>
    </p:spTree>
    <p:extLst>
      <p:ext uri="{BB962C8B-B14F-4D97-AF65-F5344CB8AC3E}">
        <p14:creationId xmlns:p14="http://schemas.microsoft.com/office/powerpoint/2010/main" val="45985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a:ea typeface="MS PGothic" charset="-128"/>
              </a:rPr>
              <a:t>Purpose:</a:t>
            </a:r>
            <a:r>
              <a:rPr lang="en-US" altLang="en-US" b="1" baseline="0" dirty="0">
                <a:ea typeface="MS PGothic" charset="-128"/>
              </a:rPr>
              <a:t> </a:t>
            </a:r>
            <a:r>
              <a:rPr lang="en-US" altLang="en-US" dirty="0">
                <a:ea typeface="MS PGothic" charset="-128"/>
              </a:rPr>
              <a:t>The purpose of this slide is to provide students with an overview of the material that will be covered during the lecture.</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62E28D2F-961E-7644-92AC-E32A96101F1C}" type="slidenum">
              <a:rPr lang="en-US" altLang="en-US">
                <a:solidFill>
                  <a:prstClr val="black"/>
                </a:solidFill>
                <a:latin typeface="Calibri" charset="0"/>
              </a:rPr>
              <a:pPr/>
              <a:t>6</a:t>
            </a:fld>
            <a:endParaRPr lang="en-US" altLang="en-US">
              <a:solidFill>
                <a:prstClr val="black"/>
              </a:solidFill>
              <a:latin typeface="Calibri" charset="0"/>
            </a:endParaRPr>
          </a:p>
        </p:txBody>
      </p:sp>
    </p:spTree>
    <p:extLst>
      <p:ext uri="{BB962C8B-B14F-4D97-AF65-F5344CB8AC3E}">
        <p14:creationId xmlns:p14="http://schemas.microsoft.com/office/powerpoint/2010/main" val="1399559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charset="-128"/>
              </a:rPr>
              <a:t>The purpose of this slide is to teach students about cognitive changes that occur during adolescence, beginning with changes in brain functioning. </a:t>
            </a:r>
          </a:p>
          <a:p>
            <a:r>
              <a:rPr lang="en-US" altLang="en-US" dirty="0">
                <a:ea typeface="MS PGothic" charset="-128"/>
              </a:rPr>
              <a:t> </a:t>
            </a:r>
          </a:p>
          <a:p>
            <a:r>
              <a:rPr lang="en-US" altLang="en-US" b="1" dirty="0">
                <a:ea typeface="MS PGothic" charset="-128"/>
              </a:rPr>
              <a:t>(Click): Changes in Brain Functioning</a:t>
            </a:r>
            <a:endParaRPr lang="en-US" altLang="en-US" dirty="0">
              <a:ea typeface="MS PGothic" charset="-128"/>
            </a:endParaRPr>
          </a:p>
          <a:p>
            <a:r>
              <a:rPr lang="en-US" altLang="en-US" dirty="0">
                <a:ea typeface="MS PGothic" charset="-128"/>
              </a:rPr>
              <a:t>Major changes in brain functioning occur during adolescence. </a:t>
            </a:r>
          </a:p>
          <a:p>
            <a:endParaRPr lang="en-US" altLang="en-US" dirty="0">
              <a:ea typeface="MS PGothic" charset="-128"/>
            </a:endParaRPr>
          </a:p>
          <a:p>
            <a:pPr>
              <a:buFont typeface="Wingdings" charset="2"/>
              <a:buNone/>
            </a:pPr>
            <a:r>
              <a:rPr lang="en-US" altLang="en-US" b="1" dirty="0">
                <a:ea typeface="MS PGothic" charset="-128"/>
              </a:rPr>
              <a:t>(Click): Thinking is more abstract &amp; complex</a:t>
            </a:r>
          </a:p>
          <a:p>
            <a:pPr marL="0" lvl="1"/>
            <a:r>
              <a:rPr lang="en-US" altLang="en-US" dirty="0">
                <a:ea typeface="MS PGothic" charset="-128"/>
              </a:rPr>
              <a:t>Thinking becomes less concrete and “black and white,” and more abstract and complex, facilitated by…</a:t>
            </a:r>
          </a:p>
          <a:p>
            <a:endParaRPr lang="en-US" altLang="en-US" b="1" dirty="0">
              <a:ea typeface="MS PGothic" charset="-128"/>
            </a:endParaRPr>
          </a:p>
          <a:p>
            <a:r>
              <a:rPr lang="en-US" altLang="en-US" b="1" dirty="0">
                <a:ea typeface="MS PGothic" charset="-128"/>
              </a:rPr>
              <a:t>(Click): Attention</a:t>
            </a:r>
            <a:endParaRPr lang="en-US" altLang="en-US" dirty="0">
              <a:ea typeface="MS PGothic" charset="-128"/>
            </a:endParaRPr>
          </a:p>
          <a:p>
            <a:pPr marL="0" lvl="1"/>
            <a:r>
              <a:rPr lang="en-US" altLang="en-US" dirty="0">
                <a:ea typeface="MS PGothic" charset="-128"/>
              </a:rPr>
              <a:t>Enhanced attention…</a:t>
            </a:r>
          </a:p>
          <a:p>
            <a:pPr marL="0" lvl="1"/>
            <a:endParaRPr lang="en-US" altLang="en-US" dirty="0">
              <a:ea typeface="MS PGothic" charset="-128"/>
            </a:endParaRPr>
          </a:p>
          <a:p>
            <a:pPr marL="0" lvl="1"/>
            <a:r>
              <a:rPr lang="en-US" altLang="en-US" b="1" dirty="0">
                <a:ea typeface="MS PGothic" charset="-128"/>
              </a:rPr>
              <a:t>(Click): Memory</a:t>
            </a:r>
            <a:endParaRPr lang="en-US" altLang="en-US" dirty="0">
              <a:ea typeface="MS PGothic" charset="-128"/>
            </a:endParaRPr>
          </a:p>
          <a:p>
            <a:pPr marL="0" lvl="1"/>
            <a:r>
              <a:rPr lang="en-US" altLang="en-US" dirty="0">
                <a:ea typeface="MS PGothic" charset="-128"/>
              </a:rPr>
              <a:t>Improved memory…</a:t>
            </a:r>
          </a:p>
          <a:p>
            <a:pPr marL="0" lvl="1"/>
            <a:endParaRPr lang="en-US" altLang="en-US" b="1" dirty="0">
              <a:ea typeface="MS PGothic" charset="-128"/>
            </a:endParaRPr>
          </a:p>
          <a:p>
            <a:pPr marL="0" lvl="1"/>
            <a:r>
              <a:rPr lang="en-US" altLang="en-US" b="1" dirty="0">
                <a:ea typeface="MS PGothic" charset="-128"/>
              </a:rPr>
              <a:t>(Click): Processing speed</a:t>
            </a:r>
            <a:endParaRPr lang="en-US" altLang="en-US" dirty="0">
              <a:ea typeface="MS PGothic" charset="-128"/>
            </a:endParaRPr>
          </a:p>
          <a:p>
            <a:pPr marL="0" lvl="1"/>
            <a:r>
              <a:rPr lang="en-US" altLang="en-US" dirty="0">
                <a:ea typeface="MS PGothic" charset="-128"/>
              </a:rPr>
              <a:t>Faster processing speed…</a:t>
            </a:r>
          </a:p>
          <a:p>
            <a:pPr marL="0" lvl="1"/>
            <a:endParaRPr lang="en-US" altLang="en-US" dirty="0">
              <a:ea typeface="MS PGothic" charset="-128"/>
            </a:endParaRPr>
          </a:p>
          <a:p>
            <a:pPr marL="0" lvl="1"/>
            <a:r>
              <a:rPr lang="en-US" altLang="en-US" b="1" dirty="0">
                <a:ea typeface="MS PGothic" charset="-128"/>
              </a:rPr>
              <a:t>(Click): Metacognition</a:t>
            </a:r>
            <a:endParaRPr lang="en-US" altLang="en-US" dirty="0">
              <a:ea typeface="MS PGothic" charset="-128"/>
            </a:endParaRPr>
          </a:p>
          <a:p>
            <a:pPr marL="0" lvl="1"/>
            <a:r>
              <a:rPr lang="en-US" altLang="en-US" dirty="0">
                <a:ea typeface="MS PGothic" charset="-128"/>
              </a:rPr>
              <a:t>And improvement</a:t>
            </a:r>
            <a:r>
              <a:rPr lang="en-US" altLang="en-US" baseline="0" dirty="0">
                <a:ea typeface="MS PGothic" charset="-128"/>
              </a:rPr>
              <a:t>s in </a:t>
            </a:r>
            <a:r>
              <a:rPr lang="en-US" altLang="en-US" dirty="0">
                <a:ea typeface="MS PGothic" charset="-128"/>
              </a:rPr>
              <a:t>metacognition. </a:t>
            </a:r>
          </a:p>
          <a:p>
            <a:endParaRPr lang="en-US" altLang="en-US" b="1" dirty="0">
              <a:ea typeface="MS PGothic"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DF373228-E6C8-D647-AA30-F7DD3CF4942A}" type="slidenum">
              <a:rPr lang="en-US" altLang="en-US">
                <a:solidFill>
                  <a:prstClr val="black"/>
                </a:solidFill>
                <a:latin typeface="Calibri" charset="0"/>
              </a:rPr>
              <a:pPr/>
              <a:t>7</a:t>
            </a:fld>
            <a:endParaRPr lang="en-US" altLang="en-US">
              <a:solidFill>
                <a:prstClr val="black"/>
              </a:solidFill>
              <a:latin typeface="Calibri" charset="0"/>
            </a:endParaRPr>
          </a:p>
        </p:txBody>
      </p:sp>
    </p:spTree>
    <p:extLst>
      <p:ext uri="{BB962C8B-B14F-4D97-AF65-F5344CB8AC3E}">
        <p14:creationId xmlns:p14="http://schemas.microsoft.com/office/powerpoint/2010/main" val="285565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ea typeface="MS PGothic" charset="-128"/>
              </a:rPr>
              <a:t>Purpose:</a:t>
            </a:r>
            <a:r>
              <a:rPr lang="en-US" altLang="en-US" b="1" baseline="0" dirty="0">
                <a:ea typeface="MS PGothic" charset="-128"/>
              </a:rPr>
              <a:t> </a:t>
            </a:r>
            <a:r>
              <a:rPr lang="en-US" altLang="en-US" dirty="0">
                <a:ea typeface="MS PGothic" charset="-128"/>
              </a:rPr>
              <a:t>The purpose of this slide is to teach students about changes in brain structure that occurs during adolescence. </a:t>
            </a:r>
          </a:p>
          <a:p>
            <a:r>
              <a:rPr lang="en-US" altLang="en-US" dirty="0">
                <a:ea typeface="MS PGothic" charset="-128"/>
              </a:rPr>
              <a:t> </a:t>
            </a:r>
          </a:p>
          <a:p>
            <a:r>
              <a:rPr lang="en-US" altLang="en-US" b="1" dirty="0">
                <a:ea typeface="MS PGothic" charset="-128"/>
              </a:rPr>
              <a:t>(Click): Dopamine system</a:t>
            </a:r>
          </a:p>
          <a:p>
            <a:r>
              <a:rPr lang="en-US" altLang="en-US" dirty="0">
                <a:ea typeface="MS PGothic" charset="-128"/>
              </a:rPr>
              <a:t>Changes in the brain’s dopamine system increase reward motivation and sensation-seeking, which leads to heightened risk-taking (physical risks, use of alcohol and drugs). </a:t>
            </a:r>
          </a:p>
          <a:p>
            <a:endParaRPr lang="en-US" altLang="en-US" dirty="0">
              <a:ea typeface="MS PGothic" charset="-128"/>
            </a:endParaRPr>
          </a:p>
          <a:p>
            <a:r>
              <a:rPr lang="en-US" altLang="en-US" b="1" dirty="0">
                <a:ea typeface="MS PGothic" charset="-128"/>
              </a:rPr>
              <a:t>(Click): Prefrontal Cortex</a:t>
            </a:r>
            <a:endParaRPr lang="en-US" altLang="en-US" dirty="0">
              <a:ea typeface="MS PGothic" charset="-128"/>
            </a:endParaRPr>
          </a:p>
          <a:p>
            <a:r>
              <a:rPr lang="en-US" altLang="en-US" dirty="0">
                <a:ea typeface="MS PGothic" charset="-128"/>
              </a:rPr>
              <a:t>The prefrontal cortex develops late in adolescence, increasing cognitive control and self-regulation. </a:t>
            </a:r>
          </a:p>
          <a:p>
            <a:endParaRPr lang="en-US" altLang="en-US" dirty="0">
              <a:ea typeface="MS PGothic" charset="-128"/>
            </a:endParaRPr>
          </a:p>
          <a:p>
            <a:r>
              <a:rPr lang="en-US" altLang="en-US" b="1" dirty="0">
                <a:ea typeface="MS PGothic" charset="-128"/>
              </a:rPr>
              <a:t>(Click): “A powerful engine with no brakes!”</a:t>
            </a:r>
            <a:endParaRPr lang="en-US" altLang="en-US" dirty="0">
              <a:ea typeface="MS PGothic" charset="-128"/>
            </a:endParaRPr>
          </a:p>
          <a:p>
            <a:pPr marL="0" lvl="1"/>
            <a:r>
              <a:rPr lang="en-US" altLang="en-US" dirty="0">
                <a:ea typeface="MS PGothic" charset="-128"/>
              </a:rPr>
              <a:t>However, because the dopaminergic system changes occur earlier, there is a window of time when it is as if adolescents have a “powerful engine but no braking system” (Steinberg, 2008).</a:t>
            </a:r>
          </a:p>
          <a:p>
            <a:pPr marL="0" lvl="1"/>
            <a:endParaRPr lang="en-US" altLang="en-US" dirty="0">
              <a:ea typeface="MS PGothic" charset="-128"/>
            </a:endParaRPr>
          </a:p>
          <a:p>
            <a:pPr marL="0" lvl="1"/>
            <a:r>
              <a:rPr lang="en-US" altLang="en-US" b="1" dirty="0">
                <a:ea typeface="MS PGothic" charset="-128"/>
              </a:rPr>
              <a:t>Reference: </a:t>
            </a:r>
          </a:p>
          <a:p>
            <a:pPr marL="0" marR="0" lvl="1" indent="0" algn="l" defTabSz="4572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S PGothic" panose="020B0600070205080204" pitchFamily="34" charset="-128"/>
                <a:cs typeface="+mn-cs"/>
              </a:rPr>
              <a:t>Steinberg, L. (2008). A social neuroscience perspective on adolescent risk-taking. </a:t>
            </a:r>
            <a:r>
              <a:rPr lang="en-US" sz="1200" b="0" i="1" kern="1200" dirty="0">
                <a:solidFill>
                  <a:schemeClr val="tx1"/>
                </a:solidFill>
                <a:effectLst/>
                <a:latin typeface="+mn-lt"/>
                <a:ea typeface="MS PGothic" panose="020B0600070205080204" pitchFamily="34" charset="-128"/>
                <a:cs typeface="+mn-cs"/>
              </a:rPr>
              <a:t>Developmental Review, 28</a:t>
            </a:r>
            <a:r>
              <a:rPr lang="en-US" sz="1200" b="0" i="0" kern="1200" dirty="0">
                <a:solidFill>
                  <a:schemeClr val="tx1"/>
                </a:solidFill>
                <a:effectLst/>
                <a:latin typeface="+mn-lt"/>
                <a:ea typeface="MS PGothic" panose="020B0600070205080204" pitchFamily="34" charset="-128"/>
                <a:cs typeface="+mn-cs"/>
              </a:rPr>
              <a:t>, 78–106.</a:t>
            </a:r>
          </a:p>
          <a:p>
            <a:pPr marL="0" lvl="1"/>
            <a:endParaRPr lang="en-US" altLang="en-US" dirty="0">
              <a:ea typeface="MS PGothic" charset="-128"/>
            </a:endParaRPr>
          </a:p>
          <a:p>
            <a:endParaRPr lang="en-US" altLang="en-US" dirty="0">
              <a:ea typeface="MS PGothic"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A60562C0-D3B5-8342-9B29-7DFA5226BE29}" type="slidenum">
              <a:rPr lang="en-US" altLang="en-US">
                <a:solidFill>
                  <a:prstClr val="black"/>
                </a:solidFill>
                <a:latin typeface="Calibri" charset="0"/>
              </a:rPr>
              <a:pPr/>
              <a:t>8</a:t>
            </a:fld>
            <a:endParaRPr lang="en-US" altLang="en-US">
              <a:solidFill>
                <a:prstClr val="black"/>
              </a:solidFill>
              <a:latin typeface="Calibri" charset="0"/>
            </a:endParaRPr>
          </a:p>
        </p:txBody>
      </p:sp>
    </p:spTree>
    <p:extLst>
      <p:ext uri="{BB962C8B-B14F-4D97-AF65-F5344CB8AC3E}">
        <p14:creationId xmlns:p14="http://schemas.microsoft.com/office/powerpoint/2010/main" val="265608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1" kern="1200" dirty="0">
                <a:solidFill>
                  <a:schemeClr val="tx1"/>
                </a:solidFill>
                <a:effectLst/>
                <a:latin typeface="+mn-lt"/>
                <a:ea typeface="MS PGothic" panose="020B0600070205080204" pitchFamily="34" charset="-128"/>
                <a:cs typeface="+mn-cs"/>
              </a:rPr>
              <a:t>Formal Operations in Adolescence Activity: </a:t>
            </a:r>
            <a:r>
              <a:rPr lang="en-US" sz="1200" kern="1200" dirty="0">
                <a:solidFill>
                  <a:schemeClr val="tx1"/>
                </a:solidFill>
                <a:effectLst/>
                <a:latin typeface="+mn-lt"/>
                <a:ea typeface="MS PGothic" panose="020B0600070205080204" pitchFamily="34" charset="-128"/>
                <a:cs typeface="+mn-cs"/>
              </a:rPr>
              <a:t>The purpose of this activity is to demonstrate the development of formal operations and what they entail. </a:t>
            </a:r>
          </a:p>
          <a:p>
            <a:pPr lvl="0"/>
            <a:r>
              <a:rPr lang="en-US" sz="1200" kern="1200" dirty="0">
                <a:solidFill>
                  <a:schemeClr val="tx1"/>
                </a:solidFill>
                <a:effectLst/>
                <a:latin typeface="+mn-lt"/>
                <a:ea typeface="MS PGothic" panose="020B0600070205080204" pitchFamily="34" charset="-128"/>
                <a:cs typeface="+mn-cs"/>
              </a:rPr>
              <a:t>Time: 12-14 minutes</a:t>
            </a:r>
          </a:p>
          <a:p>
            <a:pPr lvl="0"/>
            <a:r>
              <a:rPr lang="en-US" sz="1200" kern="1200" dirty="0">
                <a:solidFill>
                  <a:schemeClr val="tx1"/>
                </a:solidFill>
                <a:effectLst/>
                <a:latin typeface="+mn-lt"/>
                <a:ea typeface="MS PGothic" panose="020B0600070205080204" pitchFamily="34" charset="-128"/>
                <a:cs typeface="+mn-cs"/>
              </a:rPr>
              <a:t>Materials: Formal Operations video (see PowerPoint slides).</a:t>
            </a:r>
          </a:p>
          <a:p>
            <a:pPr lvl="0"/>
            <a:r>
              <a:rPr lang="en-US" sz="1200" kern="1200" dirty="0">
                <a:solidFill>
                  <a:schemeClr val="tx1"/>
                </a:solidFill>
                <a:effectLst/>
                <a:latin typeface="+mn-lt"/>
                <a:ea typeface="MS PGothic" panose="020B0600070205080204" pitchFamily="34" charset="-128"/>
                <a:cs typeface="+mn-cs"/>
              </a:rPr>
              <a:t>Directions:</a:t>
            </a:r>
          </a:p>
          <a:p>
            <a:pPr lvl="0"/>
            <a:r>
              <a:rPr lang="en-US" sz="1200" kern="1200" dirty="0">
                <a:solidFill>
                  <a:schemeClr val="tx1"/>
                </a:solidFill>
                <a:effectLst/>
                <a:latin typeface="+mn-lt"/>
                <a:ea typeface="MS PGothic" panose="020B0600070205080204" pitchFamily="34" charset="-128"/>
                <a:cs typeface="+mn-cs"/>
              </a:rPr>
              <a:t>Observe and compare the behavior of a younger child and an adolescent</a:t>
            </a:r>
            <a:r>
              <a:rPr lang="en-US" sz="1200" kern="1200" baseline="0" dirty="0">
                <a:solidFill>
                  <a:schemeClr val="tx1"/>
                </a:solidFill>
                <a:effectLst/>
                <a:latin typeface="+mn-lt"/>
                <a:ea typeface="MS PGothic" panose="020B0600070205080204" pitchFamily="34" charset="-128"/>
                <a:cs typeface="+mn-cs"/>
              </a:rPr>
              <a:t> completing </a:t>
            </a:r>
            <a:r>
              <a:rPr lang="en-US" sz="1200" kern="1200" dirty="0">
                <a:solidFill>
                  <a:schemeClr val="tx1"/>
                </a:solidFill>
                <a:effectLst/>
                <a:latin typeface="+mn-lt"/>
                <a:ea typeface="MS PGothic" panose="020B0600070205080204" pitchFamily="34" charset="-128"/>
                <a:cs typeface="+mn-cs"/>
              </a:rPr>
              <a:t>two Piagetian “formal operations” tasks. </a:t>
            </a:r>
          </a:p>
          <a:p>
            <a:pPr lvl="0"/>
            <a:r>
              <a:rPr lang="en-US" sz="1200" kern="1200" dirty="0">
                <a:solidFill>
                  <a:schemeClr val="tx1"/>
                </a:solidFill>
                <a:effectLst/>
                <a:latin typeface="+mn-lt"/>
                <a:ea typeface="MS PGothic" panose="020B0600070205080204" pitchFamily="34" charset="-128"/>
                <a:cs typeface="+mn-cs"/>
              </a:rPr>
              <a:t>Watch video:    </a:t>
            </a:r>
            <a:r>
              <a:rPr lang="en-US" sz="1200" u="sng" kern="1200" dirty="0">
                <a:solidFill>
                  <a:schemeClr val="tx1"/>
                </a:solidFill>
                <a:effectLst/>
                <a:latin typeface="+mn-lt"/>
                <a:ea typeface="MS PGothic" panose="020B0600070205080204" pitchFamily="34" charset="-128"/>
                <a:cs typeface="+mn-cs"/>
                <a:hlinkClick r:id="rId3"/>
              </a:rPr>
              <a:t>https://www.youtube.com/watch?v=zjJdcXA1KH8</a:t>
            </a:r>
            <a:endParaRPr lang="en-US" sz="1200" u="none" kern="1200" dirty="0">
              <a:solidFill>
                <a:schemeClr val="tx1"/>
              </a:solidFill>
              <a:effectLst/>
              <a:latin typeface="+mn-lt"/>
              <a:ea typeface="MS PGothic" panose="020B0600070205080204" pitchFamily="34" charset="-128"/>
              <a:cs typeface="+mn-cs"/>
            </a:endParaRPr>
          </a:p>
          <a:p>
            <a:pPr lvl="0"/>
            <a:endParaRPr lang="en-US" sz="1200" u="none"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Introduce a “Think-Pair-Share” activity</a:t>
            </a:r>
          </a:p>
          <a:p>
            <a:pPr lvl="0"/>
            <a:endParaRPr lang="en-US" sz="1200" b="1"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Discuss the following questions with a partner (5 minutes)</a:t>
            </a:r>
          </a:p>
          <a:p>
            <a:pPr lvl="0"/>
            <a:r>
              <a:rPr lang="en-US" sz="1200" kern="1200" dirty="0">
                <a:solidFill>
                  <a:schemeClr val="tx1"/>
                </a:solidFill>
                <a:effectLst/>
                <a:latin typeface="+mn-lt"/>
                <a:ea typeface="MS PGothic" panose="020B0600070205080204" pitchFamily="34" charset="-128"/>
                <a:cs typeface="+mn-cs"/>
              </a:rPr>
              <a:t>What differences did you notice between the two examples? (child vs. adolescent). </a:t>
            </a:r>
          </a:p>
          <a:p>
            <a:pPr lvl="0"/>
            <a:r>
              <a:rPr lang="en-US" sz="1200" kern="1200" dirty="0">
                <a:solidFill>
                  <a:schemeClr val="tx1"/>
                </a:solidFill>
                <a:effectLst/>
                <a:latin typeface="+mn-lt"/>
                <a:ea typeface="MS PGothic" panose="020B0600070205080204" pitchFamily="34" charset="-128"/>
                <a:cs typeface="+mn-cs"/>
              </a:rPr>
              <a:t>How do these examples illustrate the abstract and complex thinking characteristic of adolescents?</a:t>
            </a:r>
          </a:p>
          <a:p>
            <a:pPr lvl="0"/>
            <a:r>
              <a:rPr lang="en-US" sz="1200" kern="1200" dirty="0">
                <a:solidFill>
                  <a:schemeClr val="tx1"/>
                </a:solidFill>
                <a:effectLst/>
                <a:latin typeface="+mn-lt"/>
                <a:ea typeface="MS PGothic" panose="020B0600070205080204" pitchFamily="34" charset="-128"/>
                <a:cs typeface="+mn-cs"/>
              </a:rPr>
              <a:t>What new things might this more advanced type of thinking allow an adolescent to do?</a:t>
            </a:r>
          </a:p>
          <a:p>
            <a:pPr lvl="0"/>
            <a:r>
              <a:rPr lang="en-US" sz="1200" i="1" kern="1200" dirty="0">
                <a:solidFill>
                  <a:schemeClr val="tx1"/>
                </a:solidFill>
                <a:effectLst/>
                <a:latin typeface="+mn-lt"/>
                <a:ea typeface="MS PGothic" panose="020B0600070205080204" pitchFamily="34" charset="-128"/>
                <a:cs typeface="+mn-cs"/>
              </a:rPr>
              <a:t>Instructors Note: </a:t>
            </a:r>
            <a:r>
              <a:rPr lang="en-US" sz="1200" kern="1200" dirty="0">
                <a:solidFill>
                  <a:schemeClr val="tx1"/>
                </a:solidFill>
                <a:effectLst/>
                <a:latin typeface="+mn-lt"/>
                <a:ea typeface="MS PGothic" panose="020B0600070205080204" pitchFamily="34" charset="-128"/>
                <a:cs typeface="+mn-cs"/>
              </a:rPr>
              <a:t>Please</a:t>
            </a:r>
            <a:r>
              <a:rPr lang="en-US" sz="1200" kern="1200" baseline="0" dirty="0">
                <a:solidFill>
                  <a:schemeClr val="tx1"/>
                </a:solidFill>
                <a:effectLst/>
                <a:latin typeface="+mn-lt"/>
                <a:ea typeface="MS PGothic" panose="020B0600070205080204" pitchFamily="34" charset="-128"/>
                <a:cs typeface="+mn-cs"/>
              </a:rPr>
              <a:t> go to the next slide </a:t>
            </a:r>
            <a:r>
              <a:rPr lang="en-US" sz="1200" kern="1200" baseline="0" dirty="0">
                <a:solidFill>
                  <a:schemeClr val="tx1"/>
                </a:solidFill>
                <a:effectLst/>
                <a:latin typeface="+mn-lt"/>
                <a:ea typeface="MS PGothic" panose="020B0600070205080204" pitchFamily="34" charset="-128"/>
                <a:cs typeface="+mn-cs"/>
                <a:sym typeface="Wingdings" panose="05000000000000000000" pitchFamily="2" charset="2"/>
              </a:rPr>
              <a:t></a:t>
            </a:r>
            <a:r>
              <a:rPr lang="en-US" sz="1200" kern="1200" baseline="0" dirty="0">
                <a:solidFill>
                  <a:schemeClr val="tx1"/>
                </a:solidFill>
                <a:effectLst/>
                <a:latin typeface="+mn-lt"/>
                <a:ea typeface="MS PGothic" panose="020B0600070205080204" pitchFamily="34" charset="-128"/>
                <a:cs typeface="+mn-cs"/>
              </a:rPr>
              <a:t> after explaining the rules below, it displays these questions so students can keep track of them and don’t have to memorize them. </a:t>
            </a:r>
            <a:endParaRPr lang="en-US" sz="1200" kern="1200" dirty="0">
              <a:solidFill>
                <a:schemeClr val="tx1"/>
              </a:solidFill>
              <a:effectLst/>
              <a:latin typeface="+mn-lt"/>
              <a:ea typeface="MS PGothic" panose="020B0600070205080204" pitchFamily="34" charset="-128"/>
              <a:cs typeface="+mn-cs"/>
            </a:endParaRPr>
          </a:p>
          <a:p>
            <a:pPr lvl="0"/>
            <a:endParaRPr lang="en-US" sz="1200" kern="1200" dirty="0">
              <a:solidFill>
                <a:schemeClr val="tx1"/>
              </a:solidFill>
              <a:effectLst/>
              <a:latin typeface="+mn-lt"/>
              <a:ea typeface="MS PGothic" panose="020B0600070205080204" pitchFamily="34" charset="-128"/>
              <a:cs typeface="+mn-cs"/>
            </a:endParaRPr>
          </a:p>
          <a:p>
            <a:pPr lvl="0"/>
            <a:r>
              <a:rPr lang="en-US" sz="1200" b="1" kern="1200" dirty="0">
                <a:solidFill>
                  <a:schemeClr val="tx1"/>
                </a:solidFill>
                <a:effectLst/>
                <a:latin typeface="+mn-lt"/>
                <a:ea typeface="MS PGothic" panose="020B0600070205080204" pitchFamily="34" charset="-128"/>
                <a:cs typeface="+mn-cs"/>
              </a:rPr>
              <a:t>Tell the class that when discussing the videos with their partner, they should:</a:t>
            </a:r>
          </a:p>
          <a:p>
            <a:pPr lvl="0"/>
            <a:r>
              <a:rPr lang="en-US" sz="1200" kern="1200" dirty="0">
                <a:solidFill>
                  <a:schemeClr val="tx1"/>
                </a:solidFill>
                <a:effectLst/>
                <a:latin typeface="+mn-lt"/>
                <a:ea typeface="MS PGothic" panose="020B0600070205080204" pitchFamily="34" charset="-128"/>
                <a:cs typeface="+mn-cs"/>
              </a:rPr>
              <a:t>Take turns, and try to have an equal speaking time</a:t>
            </a:r>
          </a:p>
          <a:p>
            <a:pPr lvl="0"/>
            <a:r>
              <a:rPr lang="en-US" sz="1200" kern="1200" dirty="0">
                <a:solidFill>
                  <a:schemeClr val="tx1"/>
                </a:solidFill>
                <a:effectLst/>
                <a:latin typeface="+mn-lt"/>
                <a:ea typeface="MS PGothic" panose="020B0600070205080204" pitchFamily="34" charset="-128"/>
                <a:cs typeface="+mn-cs"/>
              </a:rPr>
              <a:t>Listen carefully and ask clarifying questions of one another</a:t>
            </a:r>
          </a:p>
          <a:p>
            <a:pPr lvl="0"/>
            <a:r>
              <a:rPr lang="en-US" sz="1200" kern="1200" dirty="0">
                <a:solidFill>
                  <a:schemeClr val="tx1"/>
                </a:solidFill>
                <a:effectLst/>
                <a:latin typeface="+mn-lt"/>
                <a:ea typeface="MS PGothic" panose="020B0600070205080204" pitchFamily="34" charset="-128"/>
                <a:cs typeface="+mn-cs"/>
              </a:rPr>
              <a:t>You should be able to explain your partner’s thinking, as well as your own</a:t>
            </a:r>
          </a:p>
          <a:p>
            <a:pPr lvl="0"/>
            <a:r>
              <a:rPr lang="en-US" sz="1200" kern="1200" dirty="0">
                <a:solidFill>
                  <a:schemeClr val="tx1"/>
                </a:solidFill>
                <a:effectLst/>
                <a:latin typeface="+mn-lt"/>
                <a:ea typeface="MS PGothic" panose="020B0600070205080204" pitchFamily="34" charset="-128"/>
                <a:cs typeface="+mn-cs"/>
              </a:rPr>
              <a:t>Feel free to write notes as you discuss with your partner</a:t>
            </a:r>
          </a:p>
          <a:p>
            <a:pPr lvl="0"/>
            <a:r>
              <a:rPr lang="en-US" sz="1200" kern="1200" dirty="0">
                <a:solidFill>
                  <a:schemeClr val="tx1"/>
                </a:solidFill>
                <a:effectLst/>
                <a:latin typeface="+mn-lt"/>
                <a:ea typeface="MS PGothic" panose="020B0600070205080204" pitchFamily="34" charset="-128"/>
                <a:cs typeface="+mn-cs"/>
              </a:rPr>
              <a:t>Class Discussion and Sharing (5 minutes)</a:t>
            </a:r>
          </a:p>
          <a:p>
            <a:pPr lvl="0"/>
            <a:r>
              <a:rPr lang="en-US" sz="1200" kern="1200" dirty="0">
                <a:solidFill>
                  <a:schemeClr val="tx1"/>
                </a:solidFill>
                <a:effectLst/>
                <a:latin typeface="+mn-lt"/>
                <a:ea typeface="MS PGothic" panose="020B0600070205080204" pitchFamily="34" charset="-128"/>
                <a:cs typeface="+mn-cs"/>
              </a:rPr>
              <a:t>Call</a:t>
            </a:r>
            <a:r>
              <a:rPr lang="en-US" sz="1200" kern="1200" baseline="0" dirty="0">
                <a:solidFill>
                  <a:schemeClr val="tx1"/>
                </a:solidFill>
                <a:effectLst/>
                <a:latin typeface="+mn-lt"/>
                <a:ea typeface="MS PGothic" panose="020B0600070205080204" pitchFamily="34" charset="-128"/>
                <a:cs typeface="+mn-cs"/>
              </a:rPr>
              <a:t> on</a:t>
            </a:r>
            <a:r>
              <a:rPr lang="en-US" sz="1200" kern="1200" dirty="0">
                <a:solidFill>
                  <a:schemeClr val="tx1"/>
                </a:solidFill>
                <a:effectLst/>
                <a:latin typeface="+mn-lt"/>
                <a:ea typeface="MS PGothic" panose="020B0600070205080204" pitchFamily="34" charset="-128"/>
                <a:cs typeface="+mn-cs"/>
              </a:rPr>
              <a:t> various pairs of students to share what they have talked about.</a:t>
            </a:r>
          </a:p>
          <a:p>
            <a:endParaRPr lang="en-US" altLang="en-US" dirty="0">
              <a:ea typeface="MS PGothic"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defTabSz="457200" eaLnBrk="0" fontAlgn="base" hangingPunct="0">
              <a:spcBef>
                <a:spcPct val="0"/>
              </a:spcBef>
              <a:spcAft>
                <a:spcPct val="0"/>
              </a:spcAft>
              <a:defRPr>
                <a:solidFill>
                  <a:schemeClr val="tx1"/>
                </a:solidFill>
                <a:latin typeface="Arial" charset="0"/>
                <a:ea typeface="MS PGothic" charset="-128"/>
              </a:defRPr>
            </a:lvl6pPr>
            <a:lvl7pPr marL="2971800" indent="-228600" defTabSz="457200" eaLnBrk="0" fontAlgn="base" hangingPunct="0">
              <a:spcBef>
                <a:spcPct val="0"/>
              </a:spcBef>
              <a:spcAft>
                <a:spcPct val="0"/>
              </a:spcAft>
              <a:defRPr>
                <a:solidFill>
                  <a:schemeClr val="tx1"/>
                </a:solidFill>
                <a:latin typeface="Arial" charset="0"/>
                <a:ea typeface="MS PGothic" charset="-128"/>
              </a:defRPr>
            </a:lvl7pPr>
            <a:lvl8pPr marL="3429000" indent="-228600" defTabSz="457200" eaLnBrk="0" fontAlgn="base" hangingPunct="0">
              <a:spcBef>
                <a:spcPct val="0"/>
              </a:spcBef>
              <a:spcAft>
                <a:spcPct val="0"/>
              </a:spcAft>
              <a:defRPr>
                <a:solidFill>
                  <a:schemeClr val="tx1"/>
                </a:solidFill>
                <a:latin typeface="Arial" charset="0"/>
                <a:ea typeface="MS PGothic" charset="-128"/>
              </a:defRPr>
            </a:lvl8pPr>
            <a:lvl9pPr marL="3886200" indent="-228600" defTabSz="457200" eaLnBrk="0" fontAlgn="base" hangingPunct="0">
              <a:spcBef>
                <a:spcPct val="0"/>
              </a:spcBef>
              <a:spcAft>
                <a:spcPct val="0"/>
              </a:spcAft>
              <a:defRPr>
                <a:solidFill>
                  <a:schemeClr val="tx1"/>
                </a:solidFill>
                <a:latin typeface="Arial" charset="0"/>
                <a:ea typeface="MS PGothic" charset="-128"/>
              </a:defRPr>
            </a:lvl9pPr>
          </a:lstStyle>
          <a:p>
            <a:fld id="{C2E6EC6E-58F1-0C49-9917-6A26B840DB01}" type="slidenum">
              <a:rPr lang="en-US" altLang="en-US">
                <a:solidFill>
                  <a:prstClr val="black"/>
                </a:solidFill>
                <a:latin typeface="Calibri" charset="0"/>
              </a:rPr>
              <a:pPr/>
              <a:t>9</a:t>
            </a:fld>
            <a:endParaRPr lang="en-US" altLang="en-US">
              <a:solidFill>
                <a:prstClr val="black"/>
              </a:solidFill>
              <a:latin typeface="Calibri" charset="0"/>
            </a:endParaRPr>
          </a:p>
        </p:txBody>
      </p:sp>
    </p:spTree>
    <p:extLst>
      <p:ext uri="{BB962C8B-B14F-4D97-AF65-F5344CB8AC3E}">
        <p14:creationId xmlns:p14="http://schemas.microsoft.com/office/powerpoint/2010/main" val="33889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A871B1-9F85-407D-951E-F8FC7F0654F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51651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A871B1-9F85-407D-951E-F8FC7F0654F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147072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A871B1-9F85-407D-951E-F8FC7F0654F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386446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F909FB7-10D8-9549-9103-56240A6CAB77}"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9EC3C7-870F-1242-BD5C-88103CC464F6}" type="slidenum">
              <a:rPr lang="en-US" altLang="en-US"/>
              <a:pPr>
                <a:defRPr/>
              </a:pPr>
              <a:t>‹#›</a:t>
            </a:fld>
            <a:endParaRPr lang="en-US" altLang="en-US"/>
          </a:p>
        </p:txBody>
      </p:sp>
    </p:spTree>
    <p:extLst>
      <p:ext uri="{BB962C8B-B14F-4D97-AF65-F5344CB8AC3E}">
        <p14:creationId xmlns:p14="http://schemas.microsoft.com/office/powerpoint/2010/main" val="393665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30E247-0208-E644-A6DF-15B058D1C3C5}"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C5E97E-97CF-C543-A0B7-38A215FD2326}" type="slidenum">
              <a:rPr lang="en-US" altLang="en-US"/>
              <a:pPr>
                <a:defRPr/>
              </a:pPr>
              <a:t>‹#›</a:t>
            </a:fld>
            <a:endParaRPr lang="en-US" altLang="en-US"/>
          </a:p>
        </p:txBody>
      </p:sp>
    </p:spTree>
    <p:extLst>
      <p:ext uri="{BB962C8B-B14F-4D97-AF65-F5344CB8AC3E}">
        <p14:creationId xmlns:p14="http://schemas.microsoft.com/office/powerpoint/2010/main" val="53470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DC69BB-BBF8-0143-988A-E871AF6EE377}"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20632F-D83B-474D-8C53-9C1DFDE277D0}" type="slidenum">
              <a:rPr lang="en-US" altLang="en-US"/>
              <a:pPr>
                <a:defRPr/>
              </a:pPr>
              <a:t>‹#›</a:t>
            </a:fld>
            <a:endParaRPr lang="en-US" altLang="en-US"/>
          </a:p>
        </p:txBody>
      </p:sp>
    </p:spTree>
    <p:extLst>
      <p:ext uri="{BB962C8B-B14F-4D97-AF65-F5344CB8AC3E}">
        <p14:creationId xmlns:p14="http://schemas.microsoft.com/office/powerpoint/2010/main" val="3077216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022C086-8A90-AE48-9CFB-538C1F35D756}"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8F9EE54-6240-9942-AD21-3BD7307BE5C3}" type="slidenum">
              <a:rPr lang="en-US" altLang="en-US"/>
              <a:pPr>
                <a:defRPr/>
              </a:pPr>
              <a:t>‹#›</a:t>
            </a:fld>
            <a:endParaRPr lang="en-US" altLang="en-US"/>
          </a:p>
        </p:txBody>
      </p:sp>
    </p:spTree>
    <p:extLst>
      <p:ext uri="{BB962C8B-B14F-4D97-AF65-F5344CB8AC3E}">
        <p14:creationId xmlns:p14="http://schemas.microsoft.com/office/powerpoint/2010/main" val="3031701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0A8D045-2DC1-7A4F-A893-361E823021FF}" type="datetimeFigureOut">
              <a:rPr lang="en-US" altLang="en-US"/>
              <a:pPr>
                <a:defRPr/>
              </a:pPr>
              <a:t>8/30/2016</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00275B-6530-F14D-AB78-AF7DD020AF5F}" type="slidenum">
              <a:rPr lang="en-US" altLang="en-US"/>
              <a:pPr>
                <a:defRPr/>
              </a:pPr>
              <a:t>‹#›</a:t>
            </a:fld>
            <a:endParaRPr lang="en-US" altLang="en-US"/>
          </a:p>
        </p:txBody>
      </p:sp>
    </p:spTree>
    <p:extLst>
      <p:ext uri="{BB962C8B-B14F-4D97-AF65-F5344CB8AC3E}">
        <p14:creationId xmlns:p14="http://schemas.microsoft.com/office/powerpoint/2010/main" val="87683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38269AB-1ED8-8747-B14E-A1DDA0ADCD15}" type="datetimeFigureOut">
              <a:rPr lang="en-US" altLang="en-US"/>
              <a:pPr>
                <a:defRPr/>
              </a:pPr>
              <a:t>8/30/2016</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A44736D-5B21-C349-A582-E2294D5F2CF7}" type="slidenum">
              <a:rPr lang="en-US" altLang="en-US"/>
              <a:pPr>
                <a:defRPr/>
              </a:pPr>
              <a:t>‹#›</a:t>
            </a:fld>
            <a:endParaRPr lang="en-US" altLang="en-US"/>
          </a:p>
        </p:txBody>
      </p:sp>
    </p:spTree>
    <p:extLst>
      <p:ext uri="{BB962C8B-B14F-4D97-AF65-F5344CB8AC3E}">
        <p14:creationId xmlns:p14="http://schemas.microsoft.com/office/powerpoint/2010/main" val="1042032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774C7F-D1C1-0543-BEBB-82EBC4ACE532}" type="datetimeFigureOut">
              <a:rPr lang="en-US" altLang="en-US"/>
              <a:pPr>
                <a:defRPr/>
              </a:pPr>
              <a:t>8/30/2016</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7F6C140-7070-F249-A907-D72CAA92D42D}" type="slidenum">
              <a:rPr lang="en-US" altLang="en-US"/>
              <a:pPr>
                <a:defRPr/>
              </a:pPr>
              <a:t>‹#›</a:t>
            </a:fld>
            <a:endParaRPr lang="en-US" altLang="en-US"/>
          </a:p>
        </p:txBody>
      </p:sp>
    </p:spTree>
    <p:extLst>
      <p:ext uri="{BB962C8B-B14F-4D97-AF65-F5344CB8AC3E}">
        <p14:creationId xmlns:p14="http://schemas.microsoft.com/office/powerpoint/2010/main" val="1651142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18C194-0768-0E47-96B6-B7248D0862AA}"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CC42A0-B51C-8D43-A287-E2343425D1AE}" type="slidenum">
              <a:rPr lang="en-US" altLang="en-US"/>
              <a:pPr>
                <a:defRPr/>
              </a:pPr>
              <a:t>‹#›</a:t>
            </a:fld>
            <a:endParaRPr lang="en-US" altLang="en-US"/>
          </a:p>
        </p:txBody>
      </p:sp>
    </p:spTree>
    <p:extLst>
      <p:ext uri="{BB962C8B-B14F-4D97-AF65-F5344CB8AC3E}">
        <p14:creationId xmlns:p14="http://schemas.microsoft.com/office/powerpoint/2010/main" val="408112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A871B1-9F85-407D-951E-F8FC7F0654F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2074306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387C29C-B97D-3E49-A812-6500D106BFF1}" type="datetimeFigureOut">
              <a:rPr lang="en-US" altLang="en-US"/>
              <a:pPr>
                <a:defRPr/>
              </a:pPr>
              <a:t>8/30/2016</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7CA2C54-2C1F-194C-A916-9C20E8AEB21A}" type="slidenum">
              <a:rPr lang="en-US" altLang="en-US"/>
              <a:pPr>
                <a:defRPr/>
              </a:pPr>
              <a:t>‹#›</a:t>
            </a:fld>
            <a:endParaRPr lang="en-US" altLang="en-US"/>
          </a:p>
        </p:txBody>
      </p:sp>
    </p:spTree>
    <p:extLst>
      <p:ext uri="{BB962C8B-B14F-4D97-AF65-F5344CB8AC3E}">
        <p14:creationId xmlns:p14="http://schemas.microsoft.com/office/powerpoint/2010/main" val="118376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C195DE-846B-4C4F-89AA-E77C74E886DC}"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558631-2EC4-4E4E-8A3A-25A795F4D197}" type="slidenum">
              <a:rPr lang="en-US" altLang="en-US"/>
              <a:pPr>
                <a:defRPr/>
              </a:pPr>
              <a:t>‹#›</a:t>
            </a:fld>
            <a:endParaRPr lang="en-US" altLang="en-US"/>
          </a:p>
        </p:txBody>
      </p:sp>
    </p:spTree>
    <p:extLst>
      <p:ext uri="{BB962C8B-B14F-4D97-AF65-F5344CB8AC3E}">
        <p14:creationId xmlns:p14="http://schemas.microsoft.com/office/powerpoint/2010/main" val="1621742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64F616-4AF3-B440-955B-46868F25E141}" type="datetimeFigureOut">
              <a:rPr lang="en-US" altLang="en-US"/>
              <a:pPr>
                <a:defRPr/>
              </a:pPr>
              <a:t>8/30/2016</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EA80CE7-F19D-6046-B534-F88BF08DCDCE}" type="slidenum">
              <a:rPr lang="en-US" altLang="en-US"/>
              <a:pPr>
                <a:defRPr/>
              </a:pPr>
              <a:t>‹#›</a:t>
            </a:fld>
            <a:endParaRPr lang="en-US" altLang="en-US"/>
          </a:p>
        </p:txBody>
      </p:sp>
    </p:spTree>
    <p:extLst>
      <p:ext uri="{BB962C8B-B14F-4D97-AF65-F5344CB8AC3E}">
        <p14:creationId xmlns:p14="http://schemas.microsoft.com/office/powerpoint/2010/main" val="147096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A871B1-9F85-407D-951E-F8FC7F0654F3}" type="datetimeFigureOut">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190060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A871B1-9F85-407D-951E-F8FC7F0654F3}"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5544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A871B1-9F85-407D-951E-F8FC7F0654F3}" type="datetimeFigureOut">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341435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A871B1-9F85-407D-951E-F8FC7F0654F3}" type="datetimeFigureOut">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407321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871B1-9F85-407D-951E-F8FC7F0654F3}" type="datetimeFigureOut">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258140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871B1-9F85-407D-951E-F8FC7F0654F3}"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405992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A871B1-9F85-407D-951E-F8FC7F0654F3}" type="datetimeFigureOut">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4767-07B2-4A16-8580-3A4595F5B7D2}" type="slidenum">
              <a:rPr lang="en-US" smtClean="0"/>
              <a:t>‹#›</a:t>
            </a:fld>
            <a:endParaRPr lang="en-US"/>
          </a:p>
        </p:txBody>
      </p:sp>
    </p:spTree>
    <p:extLst>
      <p:ext uri="{BB962C8B-B14F-4D97-AF65-F5344CB8AC3E}">
        <p14:creationId xmlns:p14="http://schemas.microsoft.com/office/powerpoint/2010/main" val="121596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71B1-9F85-407D-951E-F8FC7F0654F3}" type="datetimeFigureOut">
              <a:rPr lang="en-US" smtClean="0"/>
              <a:t>8/30/2016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24767-07B2-4A16-8580-3A4595F5B7D2}" type="slidenum">
              <a:rPr lang="en-US" smtClean="0"/>
              <a:t>‹#›</a:t>
            </a:fld>
            <a:endParaRPr lang="en-US"/>
          </a:p>
        </p:txBody>
      </p:sp>
    </p:spTree>
    <p:extLst>
      <p:ext uri="{BB962C8B-B14F-4D97-AF65-F5344CB8AC3E}">
        <p14:creationId xmlns:p14="http://schemas.microsoft.com/office/powerpoint/2010/main" val="3818065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349721D6-E91C-784A-B5B5-6D33DA846D3F}" type="datetimeFigureOut">
              <a:rPr lang="en-US" altLang="en-US"/>
              <a:pPr defTabSz="457200" fontAlgn="base">
                <a:spcBef>
                  <a:spcPct val="0"/>
                </a:spcBef>
                <a:spcAft>
                  <a:spcPct val="0"/>
                </a:spcAft>
                <a:defRPr/>
              </a:pPr>
              <a:t>8/30/2016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MS PGothic" panose="020B0600070205080204" pitchFamily="34" charset="-128"/>
              </a:defRPr>
            </a:lvl1pPr>
          </a:lstStyle>
          <a:p>
            <a:pPr defTabSz="457200" fontAlgn="base">
              <a:spcBef>
                <a:spcPct val="0"/>
              </a:spcBef>
              <a:spcAft>
                <a:spcPct val="0"/>
              </a:spcAft>
              <a:defRPr/>
            </a:pPr>
            <a:fld id="{FFF4FDFD-FC26-B540-BC6C-3DFF67F1CA47}" type="slidenum">
              <a:rPr lang="en-US" altLang="en-US"/>
              <a:pPr defTabSz="457200" fontAlgn="base">
                <a:spcBef>
                  <a:spcPct val="0"/>
                </a:spcBef>
                <a:spcAft>
                  <a:spcPct val="0"/>
                </a:spcAft>
                <a:defRPr/>
              </a:pPr>
              <a:t>‹#›</a:t>
            </a:fld>
            <a:endParaRPr lang="en-US" altLang="en-US"/>
          </a:p>
        </p:txBody>
      </p:sp>
      <p:pic>
        <p:nvPicPr>
          <p:cNvPr id="1031" name="Picture 6"/>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85163" y="300038"/>
            <a:ext cx="4016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1098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zjJdcXA1KH8"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3524250"/>
            <a:ext cx="7772400" cy="1470025"/>
          </a:xfrm>
        </p:spPr>
        <p:txBody>
          <a:bodyPr/>
          <a:lstStyle/>
          <a:p>
            <a:pPr eaLnBrk="1" hangingPunct="1"/>
            <a:r>
              <a:rPr lang="en-US" altLang="en-US" b="1">
                <a:ea typeface="MS PGothic" charset="-128"/>
              </a:rPr>
              <a:t>Adolescent Development</a:t>
            </a:r>
          </a:p>
        </p:txBody>
      </p:sp>
      <p:sp>
        <p:nvSpPr>
          <p:cNvPr id="3" name="Subtitle 2"/>
          <p:cNvSpPr>
            <a:spLocks noGrp="1"/>
          </p:cNvSpPr>
          <p:nvPr>
            <p:ph type="subTitle" idx="1"/>
          </p:nvPr>
        </p:nvSpPr>
        <p:spPr>
          <a:xfrm>
            <a:off x="1371600" y="4635500"/>
            <a:ext cx="6400800" cy="1752600"/>
          </a:xfrm>
        </p:spPr>
        <p:txBody>
          <a:bodyPr rtlCol="0">
            <a:normAutofit/>
          </a:bodyPr>
          <a:lstStyle/>
          <a:p>
            <a:pPr eaLnBrk="1" fontAlgn="auto" hangingPunct="1">
              <a:spcAft>
                <a:spcPts val="0"/>
              </a:spcAft>
              <a:buFont typeface="Arial"/>
              <a:buNone/>
              <a:defRPr/>
            </a:pPr>
            <a:r>
              <a:rPr lang="en-US" dirty="0">
                <a:ea typeface="+mn-ea"/>
              </a:rPr>
              <a:t>[Professor Name]</a:t>
            </a:r>
          </a:p>
          <a:p>
            <a:pPr eaLnBrk="1" fontAlgn="auto" hangingPunct="1">
              <a:spcAft>
                <a:spcPts val="0"/>
              </a:spcAft>
              <a:buFont typeface="Arial"/>
              <a:buNone/>
              <a:defRPr/>
            </a:pPr>
            <a:r>
              <a:rPr lang="en-US" dirty="0">
                <a:ea typeface="+mn-ea"/>
              </a:rPr>
              <a:t>[Class and Section Number]</a:t>
            </a:r>
          </a:p>
        </p:txBody>
      </p:sp>
      <p:pic>
        <p:nvPicPr>
          <p:cNvPr id="307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638" y="6275388"/>
            <a:ext cx="12287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AutoShape 7" descr="Image result for learning brain"/>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eaLnBrk="0" fontAlgn="base" hangingPunct="0">
              <a:spcBef>
                <a:spcPct val="0"/>
              </a:spcBef>
              <a:spcAft>
                <a:spcPct val="0"/>
              </a:spcAft>
              <a:buFontTx/>
              <a:buNone/>
            </a:pPr>
            <a:endParaRPr lang="en-US" altLang="en-US" sz="1800">
              <a:solidFill>
                <a:prstClr val="black"/>
              </a:solidFill>
              <a:latin typeface="Arial" charset="0"/>
            </a:endParaRPr>
          </a:p>
        </p:txBody>
      </p:sp>
      <p:pic>
        <p:nvPicPr>
          <p:cNvPr id="307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8313" y="508000"/>
            <a:ext cx="5465762" cy="33909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9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b="1" u="sng" dirty="0">
                <a:solidFill>
                  <a:srgbClr val="00B0F0"/>
                </a:solidFill>
                <a:ea typeface="MS PGothic" charset="-128"/>
              </a:rPr>
              <a:t>Activity: Formal Operations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en-US" dirty="0">
                <a:ea typeface="MS PGothic" charset="-128"/>
              </a:rPr>
              <a:t>Discuss the following questions with a partner (5 minutes)</a:t>
            </a:r>
          </a:p>
          <a:p>
            <a:pPr marL="971550" lvl="1" indent="-514350">
              <a:buFont typeface="+mj-lt"/>
              <a:buAutoNum type="arabicPeriod"/>
            </a:pPr>
            <a:r>
              <a:rPr lang="en-US" altLang="en-US" dirty="0">
                <a:ea typeface="MS PGothic" charset="-128"/>
              </a:rPr>
              <a:t>What differences did you notice between the two examples? (child vs. adolescent). </a:t>
            </a:r>
          </a:p>
          <a:p>
            <a:pPr marL="971550" lvl="1" indent="-514350">
              <a:buFont typeface="+mj-lt"/>
              <a:buAutoNum type="arabicPeriod"/>
            </a:pPr>
            <a:r>
              <a:rPr lang="en-US" altLang="en-US" dirty="0">
                <a:ea typeface="MS PGothic" charset="-128"/>
              </a:rPr>
              <a:t>How do these examples illustrate the abstract and complex thinking characteristic of adolescents?</a:t>
            </a:r>
          </a:p>
          <a:p>
            <a:pPr marL="971550" lvl="1" indent="-514350">
              <a:buFont typeface="+mj-lt"/>
              <a:buAutoNum type="arabicPeriod"/>
            </a:pPr>
            <a:r>
              <a:rPr lang="en-US" altLang="en-US" dirty="0">
                <a:ea typeface="MS PGothic" charset="-128"/>
              </a:rPr>
              <a:t>What new things might this more advanced type of thinking allow an adolescent to do?</a:t>
            </a:r>
          </a:p>
          <a:p>
            <a:endParaRPr lang="en-US" altLang="en-US" dirty="0">
              <a:ea typeface="MS PGothic" charset="-128"/>
            </a:endParaRPr>
          </a:p>
        </p:txBody>
      </p:sp>
    </p:spTree>
    <p:extLst>
      <p:ext uri="{BB962C8B-B14F-4D97-AF65-F5344CB8AC3E}">
        <p14:creationId xmlns:p14="http://schemas.microsoft.com/office/powerpoint/2010/main" val="1063870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417637"/>
            <a:ext cx="8229600" cy="5195887"/>
          </a:xfrm>
        </p:spPr>
        <p:txBody>
          <a:bodyPr rtlCol="0">
            <a:normAutofit/>
          </a:bodyPr>
          <a:lstStyle/>
          <a:p>
            <a:pPr>
              <a:buFont typeface="Arial" panose="020B0604020202020204" pitchFamily="34" charset="0"/>
              <a:buChar char="•"/>
              <a:defRPr/>
            </a:pPr>
            <a:r>
              <a:rPr lang="en-US" dirty="0">
                <a:solidFill>
                  <a:schemeClr val="bg1">
                    <a:lumMod val="65000"/>
                  </a:schemeClr>
                </a:solidFill>
              </a:rPr>
              <a:t>Physical Changes</a:t>
            </a:r>
          </a:p>
          <a:p>
            <a:pPr>
              <a:buFont typeface="Arial" panose="020B0604020202020204" pitchFamily="34" charset="0"/>
              <a:buChar char="•"/>
              <a:defRPr/>
            </a:pPr>
            <a:r>
              <a:rPr lang="en-US" dirty="0">
                <a:solidFill>
                  <a:schemeClr val="bg1">
                    <a:lumMod val="65000"/>
                  </a:schemeClr>
                </a:solidFill>
              </a:rPr>
              <a:t>Cognitive Changes</a:t>
            </a:r>
          </a:p>
          <a:p>
            <a:pPr>
              <a:buFont typeface="Arial" panose="020B0604020202020204" pitchFamily="34" charset="0"/>
              <a:buChar char="•"/>
              <a:defRPr/>
            </a:pPr>
            <a:r>
              <a:rPr lang="en-US" b="1" dirty="0"/>
              <a:t>Social Changes</a:t>
            </a:r>
          </a:p>
          <a:p>
            <a:pPr lvl="1">
              <a:buFont typeface="Arial" panose="020B0604020202020204" pitchFamily="34" charset="0"/>
              <a:buChar char="•"/>
              <a:defRPr/>
            </a:pPr>
            <a:r>
              <a:rPr lang="en-US" sz="3200" b="1" dirty="0"/>
              <a:t>Parents</a:t>
            </a:r>
          </a:p>
          <a:p>
            <a:pPr lvl="1">
              <a:buFont typeface="Arial" panose="020B0604020202020204" pitchFamily="34" charset="0"/>
              <a:buChar char="•"/>
              <a:defRPr/>
            </a:pPr>
            <a:r>
              <a:rPr lang="en-US" sz="3200" b="1" dirty="0"/>
              <a:t>Peers</a:t>
            </a:r>
          </a:p>
          <a:p>
            <a:pPr lvl="1">
              <a:buFont typeface="Arial" panose="020B0604020202020204" pitchFamily="34" charset="0"/>
              <a:buChar char="•"/>
              <a:defRPr/>
            </a:pPr>
            <a:r>
              <a:rPr lang="en-US" sz="3200" b="1" dirty="0"/>
              <a:t>Romantic Relationships</a:t>
            </a:r>
          </a:p>
          <a:p>
            <a:pPr>
              <a:buFont typeface="Arial" panose="020B0604020202020204" pitchFamily="34" charset="0"/>
              <a:buChar char="•"/>
              <a:defRPr/>
            </a:pPr>
            <a:r>
              <a:rPr lang="en-US" dirty="0">
                <a:solidFill>
                  <a:schemeClr val="bg1">
                    <a:lumMod val="65000"/>
                  </a:schemeClr>
                </a:solidFill>
              </a:rPr>
              <a:t>Behavioral and Psychological Adjustment</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2704245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1325562"/>
          </a:xfrm>
        </p:spPr>
        <p:txBody>
          <a:bodyPr/>
          <a:lstStyle/>
          <a:p>
            <a:pPr eaLnBrk="1" hangingPunct="1"/>
            <a:r>
              <a:rPr lang="en-US" altLang="en-US" b="1" u="sng" dirty="0"/>
              <a:t>Social Changes</a:t>
            </a:r>
          </a:p>
        </p:txBody>
      </p:sp>
      <p:sp>
        <p:nvSpPr>
          <p:cNvPr id="4" name="Content Placeholder 3"/>
          <p:cNvSpPr>
            <a:spLocks noGrp="1"/>
          </p:cNvSpPr>
          <p:nvPr>
            <p:ph sz="half" idx="1"/>
          </p:nvPr>
        </p:nvSpPr>
        <p:spPr>
          <a:xfrm>
            <a:off x="457200" y="1600201"/>
            <a:ext cx="4919472" cy="4961964"/>
          </a:xfrm>
        </p:spPr>
        <p:txBody>
          <a:bodyPr/>
          <a:lstStyle/>
          <a:p>
            <a:pPr marL="0" indent="0">
              <a:buNone/>
              <a:defRPr/>
            </a:pPr>
            <a:r>
              <a:rPr lang="en-US" sz="3200" b="1" dirty="0"/>
              <a:t>Relationships with parents</a:t>
            </a:r>
            <a:endParaRPr lang="en-US" dirty="0"/>
          </a:p>
          <a:p>
            <a:pPr>
              <a:buFont typeface="Wingdings" panose="05000000000000000000" pitchFamily="2" charset="2"/>
              <a:buChar char="§"/>
              <a:defRPr/>
            </a:pPr>
            <a:r>
              <a:rPr lang="en-US" dirty="0"/>
              <a:t>Renegotiation of relationships</a:t>
            </a:r>
          </a:p>
          <a:p>
            <a:pPr lvl="1">
              <a:buFont typeface="Wingdings" panose="05000000000000000000" pitchFamily="2" charset="2"/>
              <a:buChar char="§"/>
              <a:defRPr/>
            </a:pPr>
            <a:r>
              <a:rPr lang="en-US" dirty="0"/>
              <a:t>Independence </a:t>
            </a:r>
          </a:p>
          <a:p>
            <a:pPr lvl="1">
              <a:buFont typeface="Wingdings" panose="05000000000000000000" pitchFamily="2" charset="2"/>
              <a:buChar char="§"/>
              <a:defRPr/>
            </a:pPr>
            <a:r>
              <a:rPr lang="en-US" dirty="0"/>
              <a:t>Autonomy</a:t>
            </a:r>
          </a:p>
          <a:p>
            <a:pPr>
              <a:buFont typeface="Wingdings" panose="05000000000000000000" pitchFamily="2" charset="2"/>
              <a:buChar char="§"/>
              <a:defRPr/>
            </a:pPr>
            <a:endParaRPr lang="en-US" sz="2000" dirty="0"/>
          </a:p>
          <a:p>
            <a:pPr>
              <a:buFont typeface="Wingdings" panose="05000000000000000000" pitchFamily="2" charset="2"/>
              <a:buChar char="§"/>
              <a:defRPr/>
            </a:pPr>
            <a:r>
              <a:rPr lang="en-US" dirty="0"/>
              <a:t>Distal monitoring by parents</a:t>
            </a:r>
          </a:p>
          <a:p>
            <a:pPr>
              <a:buFont typeface="Wingdings" panose="05000000000000000000" pitchFamily="2" charset="2"/>
              <a:buChar char="§"/>
              <a:defRPr/>
            </a:pPr>
            <a:endParaRPr lang="en-US" sz="2000" dirty="0"/>
          </a:p>
          <a:p>
            <a:pPr>
              <a:buFont typeface="Wingdings" panose="05000000000000000000" pitchFamily="2" charset="2"/>
              <a:buChar char="§"/>
              <a:defRPr/>
            </a:pPr>
            <a:r>
              <a:rPr lang="en-US" dirty="0"/>
              <a:t>Psychological control</a:t>
            </a:r>
          </a:p>
          <a:p>
            <a:pPr marL="0" indent="0">
              <a:buFont typeface="Arial" panose="020B0604020202020204" pitchFamily="34" charset="0"/>
              <a:buNone/>
              <a:defRPr/>
            </a:pPr>
            <a:endParaRPr lang="en-US" sz="3600" dirty="0"/>
          </a:p>
        </p:txBody>
      </p:sp>
      <p:pic>
        <p:nvPicPr>
          <p:cNvPr id="2560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2689" y="1600200"/>
            <a:ext cx="3219450" cy="42926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499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b="1" u="sng">
                <a:ea typeface="MS PGothic" charset="-128"/>
              </a:rPr>
              <a:t>Relationships with Peers</a:t>
            </a:r>
          </a:p>
        </p:txBody>
      </p:sp>
      <p:sp>
        <p:nvSpPr>
          <p:cNvPr id="6" name="Content Placeholder 5"/>
          <p:cNvSpPr>
            <a:spLocks noGrp="1"/>
          </p:cNvSpPr>
          <p:nvPr>
            <p:ph sz="half" idx="1"/>
          </p:nvPr>
        </p:nvSpPr>
        <p:spPr>
          <a:xfrm>
            <a:off x="1160742" y="4592918"/>
            <a:ext cx="6853705" cy="1697318"/>
          </a:xfrm>
        </p:spPr>
        <p:txBody>
          <a:bodyPr numCol="2" spcCol="457200"/>
          <a:lstStyle/>
          <a:p>
            <a:pPr>
              <a:buFont typeface="Wingdings" charset="2"/>
              <a:buChar char="§"/>
            </a:pPr>
            <a:r>
              <a:rPr lang="en-US" altLang="en-US" sz="2200" dirty="0">
                <a:ea typeface="MS PGothic" charset="-128"/>
              </a:rPr>
              <a:t>Exchanges of thoughts/ feelings</a:t>
            </a:r>
          </a:p>
          <a:p>
            <a:pPr>
              <a:buFont typeface="Wingdings" charset="2"/>
              <a:buChar char="§"/>
            </a:pPr>
            <a:r>
              <a:rPr lang="en-US" altLang="en-US" sz="2200" dirty="0">
                <a:ea typeface="MS PGothic" charset="-128"/>
              </a:rPr>
              <a:t>Mixed sex peer groups</a:t>
            </a:r>
          </a:p>
          <a:p>
            <a:pPr>
              <a:buFont typeface="Wingdings" charset="2"/>
              <a:buChar char="§"/>
            </a:pPr>
            <a:r>
              <a:rPr lang="en-US" altLang="en-US" sz="2200" dirty="0">
                <a:ea typeface="MS PGothic" charset="-128"/>
              </a:rPr>
              <a:t>Groups of similar peers</a:t>
            </a:r>
          </a:p>
          <a:p>
            <a:pPr>
              <a:buFont typeface="Wingdings" charset="2"/>
              <a:buChar char="§"/>
            </a:pPr>
            <a:endParaRPr lang="en-US" altLang="en-US" sz="2200" dirty="0">
              <a:ea typeface="MS PGothic" charset="-128"/>
            </a:endParaRPr>
          </a:p>
          <a:p>
            <a:pPr marL="0" indent="0">
              <a:buNone/>
            </a:pPr>
            <a:endParaRPr lang="en-US" altLang="en-US" sz="2200" dirty="0">
              <a:ea typeface="MS PGothic" charset="-128"/>
            </a:endParaRPr>
          </a:p>
          <a:p>
            <a:pPr>
              <a:buFont typeface="Wingdings" charset="2"/>
              <a:buChar char="§"/>
            </a:pPr>
            <a:r>
              <a:rPr lang="en-US" altLang="en-US" sz="2200" dirty="0">
                <a:ea typeface="MS PGothic" charset="-128"/>
              </a:rPr>
              <a:t>Riskier behavior in groups</a:t>
            </a:r>
          </a:p>
          <a:p>
            <a:pPr>
              <a:buFont typeface="Wingdings" charset="2"/>
              <a:buChar char="§"/>
            </a:pPr>
            <a:r>
              <a:rPr lang="en-US" altLang="en-US" sz="2200" dirty="0">
                <a:ea typeface="MS PGothic" charset="-128"/>
              </a:rPr>
              <a:t>Peer social support</a:t>
            </a:r>
          </a:p>
          <a:p>
            <a:pPr>
              <a:buFont typeface="Wingdings" charset="2"/>
              <a:buChar char="§"/>
            </a:pPr>
            <a:r>
              <a:rPr lang="en-US" altLang="en-US" sz="2200" dirty="0">
                <a:ea typeface="MS PGothic" charset="-128"/>
              </a:rPr>
              <a:t>Emergence of crowds </a:t>
            </a:r>
          </a:p>
          <a:p>
            <a:pPr>
              <a:buFont typeface="Wingdings" charset="2"/>
              <a:buChar char="§"/>
            </a:pPr>
            <a:endParaRPr lang="en-US" altLang="en-US" sz="2200" dirty="0">
              <a:ea typeface="MS PGothic" charset="-128"/>
            </a:endParaRPr>
          </a:p>
        </p:txBody>
      </p:sp>
      <p:pic>
        <p:nvPicPr>
          <p:cNvPr id="2" name="Picture 1"/>
          <p:cNvPicPr>
            <a:picLocks noChangeAspect="1"/>
          </p:cNvPicPr>
          <p:nvPr/>
        </p:nvPicPr>
        <p:blipFill>
          <a:blip r:embed="rId3"/>
          <a:stretch>
            <a:fillRect/>
          </a:stretch>
        </p:blipFill>
        <p:spPr>
          <a:xfrm>
            <a:off x="2175435" y="1344486"/>
            <a:ext cx="4790141" cy="3128561"/>
          </a:xfrm>
          <a:prstGeom prst="rect">
            <a:avLst/>
          </a:prstGeom>
          <a:ln>
            <a:solidFill>
              <a:schemeClr val="bg1">
                <a:lumMod val="95000"/>
              </a:schemeClr>
            </a:solidFill>
          </a:ln>
        </p:spPr>
      </p:pic>
    </p:spTree>
    <p:extLst>
      <p:ext uri="{BB962C8B-B14F-4D97-AF65-F5344CB8AC3E}">
        <p14:creationId xmlns:p14="http://schemas.microsoft.com/office/powerpoint/2010/main" val="1584344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1325562"/>
          </a:xfrm>
        </p:spPr>
        <p:txBody>
          <a:bodyPr/>
          <a:lstStyle/>
          <a:p>
            <a:pPr eaLnBrk="1" hangingPunct="1"/>
            <a:r>
              <a:rPr lang="en-US" altLang="en-US" b="1" u="sng">
                <a:ea typeface="MS PGothic" charset="-128"/>
              </a:rPr>
              <a:t>Romantic Relationships</a:t>
            </a:r>
          </a:p>
        </p:txBody>
      </p:sp>
      <p:sp>
        <p:nvSpPr>
          <p:cNvPr id="4" name="Content Placeholder 3"/>
          <p:cNvSpPr>
            <a:spLocks noGrp="1"/>
          </p:cNvSpPr>
          <p:nvPr>
            <p:ph sz="half" idx="1"/>
          </p:nvPr>
        </p:nvSpPr>
        <p:spPr>
          <a:xfrm>
            <a:off x="1721225" y="3945304"/>
            <a:ext cx="6965576" cy="2503067"/>
          </a:xfrm>
        </p:spPr>
        <p:txBody>
          <a:bodyPr/>
          <a:lstStyle/>
          <a:p>
            <a:pPr>
              <a:buFont typeface="Wingdings" charset="2"/>
              <a:buChar char="§"/>
            </a:pPr>
            <a:r>
              <a:rPr lang="en-US" altLang="en-US" dirty="0">
                <a:ea typeface="MS PGothic" charset="-128"/>
              </a:rPr>
              <a:t>First emerge in adolescence</a:t>
            </a:r>
          </a:p>
          <a:p>
            <a:pPr>
              <a:buFont typeface="Wingdings" charset="2"/>
              <a:buChar char="§"/>
            </a:pPr>
            <a:r>
              <a:rPr lang="en-US" altLang="en-US" dirty="0">
                <a:ea typeface="MS PGothic" charset="-128"/>
              </a:rPr>
              <a:t>Short-lived but meaningful</a:t>
            </a:r>
          </a:p>
          <a:p>
            <a:pPr>
              <a:buFont typeface="Wingdings" charset="2"/>
              <a:buChar char="§"/>
            </a:pPr>
            <a:r>
              <a:rPr lang="en-US" altLang="en-US" dirty="0">
                <a:ea typeface="MS PGothic" charset="-128"/>
              </a:rPr>
              <a:t>Contribute to identity development</a:t>
            </a:r>
          </a:p>
          <a:p>
            <a:pPr>
              <a:buFont typeface="Wingdings" charset="2"/>
              <a:buChar char="§"/>
            </a:pPr>
            <a:r>
              <a:rPr lang="en-US" altLang="en-US" dirty="0">
                <a:ea typeface="MS PGothic" charset="-128"/>
              </a:rPr>
              <a:t>Policy makers’ focus on teen pregnancy &amp; contraception</a:t>
            </a:r>
          </a:p>
          <a:p>
            <a:pPr>
              <a:buFont typeface="Wingdings" charset="2"/>
              <a:buChar char="§"/>
            </a:pPr>
            <a:endParaRPr lang="en-US" altLang="en-US" sz="3600" dirty="0">
              <a:ea typeface="MS PGothic" charset="-128"/>
            </a:endParaRPr>
          </a:p>
          <a:p>
            <a:pPr>
              <a:buFont typeface="Wingdings" charset="2"/>
              <a:buChar char="§"/>
            </a:pPr>
            <a:endParaRPr lang="en-US" altLang="en-US" sz="3600" b="1" dirty="0">
              <a:ea typeface="MS PGothic" charset="-128"/>
            </a:endParaRPr>
          </a:p>
          <a:p>
            <a:pPr>
              <a:buFont typeface="Wingdings" charset="2"/>
              <a:buChar char="§"/>
            </a:pPr>
            <a:endParaRPr lang="en-US" altLang="en-US" sz="3600" dirty="0">
              <a:ea typeface="MS PGothic" charset="-128"/>
            </a:endParaRPr>
          </a:p>
          <a:p>
            <a:pPr>
              <a:buFont typeface="Wingdings" charset="2"/>
              <a:buChar char="§"/>
            </a:pPr>
            <a:endParaRPr lang="en-US" altLang="en-US" sz="3600" dirty="0">
              <a:ea typeface="MS PGothic" charset="-128"/>
            </a:endParaRPr>
          </a:p>
        </p:txBody>
      </p:sp>
      <p:pic>
        <p:nvPicPr>
          <p:cNvPr id="2970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2731" y="1384908"/>
            <a:ext cx="3538537" cy="2459037"/>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592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801688" y="292100"/>
            <a:ext cx="8229600" cy="1143000"/>
          </a:xfrm>
        </p:spPr>
        <p:txBody>
          <a:bodyPr/>
          <a:lstStyle/>
          <a:p>
            <a:pPr eaLnBrk="1" hangingPunct="1"/>
            <a:r>
              <a:rPr lang="en-US" altLang="en-US" b="1" u="sng">
                <a:solidFill>
                  <a:srgbClr val="00B0F0"/>
                </a:solidFill>
                <a:ea typeface="MS PGothic" charset="-128"/>
              </a:rPr>
              <a:t>CAT: The Muddiest Point</a:t>
            </a:r>
          </a:p>
        </p:txBody>
      </p:sp>
      <p:pic>
        <p:nvPicPr>
          <p:cNvPr id="31747"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0175"/>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Content Placeholder 7"/>
          <p:cNvSpPr txBox="1">
            <a:spLocks/>
          </p:cNvSpPr>
          <p:nvPr/>
        </p:nvSpPr>
        <p:spPr bwMode="auto">
          <a:xfrm>
            <a:off x="457200" y="1909763"/>
            <a:ext cx="8229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Aft>
                <a:spcPct val="0"/>
              </a:spcAft>
              <a:buFont typeface="Wingdings" charset="2"/>
              <a:buChar char="§"/>
            </a:pPr>
            <a:r>
              <a:rPr lang="en-US" altLang="en-US" b="1">
                <a:solidFill>
                  <a:prstClr val="black"/>
                </a:solidFill>
              </a:rPr>
              <a:t>What was the muddiest point in today’s class? </a:t>
            </a:r>
          </a:p>
          <a:p>
            <a:pPr defTabSz="457200" fontAlgn="base">
              <a:spcAft>
                <a:spcPct val="0"/>
              </a:spcAft>
              <a:buFont typeface="Wingdings" charset="2"/>
              <a:buChar char="§"/>
            </a:pPr>
            <a:r>
              <a:rPr lang="en-US" altLang="en-US" b="1">
                <a:solidFill>
                  <a:prstClr val="black"/>
                </a:solidFill>
              </a:rPr>
              <a:t>Write down what concept you are still struggling to understand. </a:t>
            </a:r>
          </a:p>
          <a:p>
            <a:pPr defTabSz="457200" fontAlgn="base">
              <a:spcAft>
                <a:spcPct val="0"/>
              </a:spcAft>
              <a:buFont typeface="Wingdings" charset="2"/>
              <a:buChar char="§"/>
            </a:pPr>
            <a:endParaRPr lang="en-US" altLang="en-US" b="1">
              <a:solidFill>
                <a:prstClr val="black"/>
              </a:solidFill>
            </a:endParaRPr>
          </a:p>
        </p:txBody>
      </p:sp>
    </p:spTree>
    <p:extLst>
      <p:ext uri="{BB962C8B-B14F-4D97-AF65-F5344CB8AC3E}">
        <p14:creationId xmlns:p14="http://schemas.microsoft.com/office/powerpoint/2010/main" val="2633658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tLang="en-US" b="1" u="sng" dirty="0">
                <a:solidFill>
                  <a:srgbClr val="00B0F0"/>
                </a:solidFill>
                <a:ea typeface="MS PGothic" charset="-128"/>
              </a:rPr>
              <a:t>Review of Muddy Concepts</a:t>
            </a:r>
          </a:p>
        </p:txBody>
      </p:sp>
      <p:pic>
        <p:nvPicPr>
          <p:cNvPr id="2" name="Picture 1"/>
          <p:cNvPicPr>
            <a:picLocks noChangeAspect="1"/>
          </p:cNvPicPr>
          <p:nvPr/>
        </p:nvPicPr>
        <p:blipFill>
          <a:blip r:embed="rId3"/>
          <a:stretch>
            <a:fillRect/>
          </a:stretch>
        </p:blipFill>
        <p:spPr>
          <a:xfrm>
            <a:off x="1075943" y="1485709"/>
            <a:ext cx="7012879" cy="4043363"/>
          </a:xfrm>
          <a:prstGeom prst="rect">
            <a:avLst/>
          </a:prstGeom>
          <a:ln>
            <a:noFill/>
          </a:ln>
          <a:effectLst/>
        </p:spPr>
      </p:pic>
    </p:spTree>
    <p:extLst>
      <p:ext uri="{BB962C8B-B14F-4D97-AF65-F5344CB8AC3E}">
        <p14:creationId xmlns:p14="http://schemas.microsoft.com/office/powerpoint/2010/main" val="359946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323975"/>
            <a:ext cx="8229600" cy="5289550"/>
          </a:xfrm>
        </p:spPr>
        <p:txBody>
          <a:bodyPr rtlCol="0">
            <a:normAutofit/>
          </a:bodyPr>
          <a:lstStyle/>
          <a:p>
            <a:pPr>
              <a:buFont typeface="Arial" panose="020B0604020202020204" pitchFamily="34" charset="0"/>
              <a:buChar char="•"/>
              <a:defRPr/>
            </a:pPr>
            <a:r>
              <a:rPr lang="en-US" dirty="0">
                <a:solidFill>
                  <a:schemeClr val="bg1">
                    <a:lumMod val="65000"/>
                  </a:schemeClr>
                </a:solidFill>
              </a:rPr>
              <a:t>Physical Changes</a:t>
            </a:r>
          </a:p>
          <a:p>
            <a:pPr>
              <a:buFont typeface="Arial" panose="020B0604020202020204" pitchFamily="34" charset="0"/>
              <a:buChar char="•"/>
              <a:defRPr/>
            </a:pPr>
            <a:r>
              <a:rPr lang="en-US" dirty="0">
                <a:solidFill>
                  <a:schemeClr val="bg1">
                    <a:lumMod val="65000"/>
                  </a:schemeClr>
                </a:solidFill>
              </a:rPr>
              <a:t>Cognitive Changes</a:t>
            </a:r>
          </a:p>
          <a:p>
            <a:pPr>
              <a:buFont typeface="Arial" panose="020B0604020202020204" pitchFamily="34" charset="0"/>
              <a:buChar char="•"/>
              <a:defRPr/>
            </a:pPr>
            <a:r>
              <a:rPr lang="en-US" dirty="0">
                <a:solidFill>
                  <a:schemeClr val="bg1">
                    <a:lumMod val="65000"/>
                  </a:schemeClr>
                </a:solidFill>
              </a:rPr>
              <a:t>Social Changes</a:t>
            </a:r>
          </a:p>
          <a:p>
            <a:pPr>
              <a:buFont typeface="Arial" panose="020B0604020202020204" pitchFamily="34" charset="0"/>
              <a:buChar char="•"/>
              <a:defRPr/>
            </a:pPr>
            <a:r>
              <a:rPr lang="en-US" b="1" dirty="0"/>
              <a:t>Behavioral and Psychological Adjustment</a:t>
            </a:r>
          </a:p>
          <a:p>
            <a:pPr lvl="1">
              <a:buFont typeface="Arial" panose="020B0604020202020204" pitchFamily="34" charset="0"/>
              <a:buChar char="•"/>
              <a:defRPr/>
            </a:pPr>
            <a:r>
              <a:rPr lang="en-US" sz="3200" b="1" dirty="0"/>
              <a:t>Identity Formation</a:t>
            </a:r>
          </a:p>
          <a:p>
            <a:pPr lvl="1">
              <a:buFont typeface="Arial" panose="020B0604020202020204" pitchFamily="34" charset="0"/>
              <a:buChar char="•"/>
              <a:defRPr/>
            </a:pPr>
            <a:r>
              <a:rPr lang="en-US" sz="3200" b="1" dirty="0"/>
              <a:t>Aggression and anti-social behavior</a:t>
            </a:r>
          </a:p>
          <a:p>
            <a:pPr lvl="1">
              <a:buFont typeface="Arial" panose="020B0604020202020204" pitchFamily="34" charset="0"/>
              <a:buChar char="•"/>
              <a:defRPr/>
            </a:pPr>
            <a:r>
              <a:rPr lang="en-US" sz="3200" b="1" dirty="0"/>
              <a:t>Anxiety and Depression</a:t>
            </a:r>
          </a:p>
          <a:p>
            <a:pPr lvl="1">
              <a:buFont typeface="Arial" panose="020B0604020202020204" pitchFamily="34" charset="0"/>
              <a:buChar char="•"/>
              <a:defRPr/>
            </a:pPr>
            <a:r>
              <a:rPr lang="en-US" sz="3200" b="1" dirty="0"/>
              <a:t>Academic achievement </a:t>
            </a:r>
          </a:p>
          <a:p>
            <a:pPr lvl="1">
              <a:buFont typeface="Arial" panose="020B0604020202020204" pitchFamily="34" charset="0"/>
              <a:buChar char="•"/>
              <a:defRPr/>
            </a:pPr>
            <a:r>
              <a:rPr lang="en-US" sz="3200" b="1" dirty="0"/>
              <a:t>Diversity</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316468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06375"/>
            <a:ext cx="8229600" cy="1143000"/>
          </a:xfrm>
        </p:spPr>
        <p:txBody>
          <a:bodyPr/>
          <a:lstStyle/>
          <a:p>
            <a:r>
              <a:rPr lang="en-US" altLang="en-US" b="1" u="sng">
                <a:ea typeface="MS PGothic" charset="-128"/>
              </a:rPr>
              <a:t>Behavioral and </a:t>
            </a:r>
            <a:br>
              <a:rPr lang="en-US" altLang="en-US" b="1" u="sng">
                <a:ea typeface="MS PGothic" charset="-128"/>
              </a:rPr>
            </a:br>
            <a:r>
              <a:rPr lang="en-US" altLang="en-US" b="1" u="sng">
                <a:ea typeface="MS PGothic" charset="-128"/>
              </a:rPr>
              <a:t>Psychological Adjustment</a:t>
            </a:r>
            <a:endParaRPr lang="en-US" altLang="en-US">
              <a:ea typeface="MS PGothic" charset="-128"/>
            </a:endParaRPr>
          </a:p>
        </p:txBody>
      </p:sp>
      <p:sp>
        <p:nvSpPr>
          <p:cNvPr id="23555" name="Content Placeholder 2"/>
          <p:cNvSpPr>
            <a:spLocks noGrp="1"/>
          </p:cNvSpPr>
          <p:nvPr>
            <p:ph sz="half" idx="1"/>
          </p:nvPr>
        </p:nvSpPr>
        <p:spPr>
          <a:xfrm>
            <a:off x="457200" y="1828800"/>
            <a:ext cx="4700016" cy="4525963"/>
          </a:xfrm>
        </p:spPr>
        <p:txBody>
          <a:bodyPr/>
          <a:lstStyle/>
          <a:p>
            <a:pPr marL="0" indent="0">
              <a:buNone/>
            </a:pPr>
            <a:r>
              <a:rPr lang="en-US" altLang="en-US" sz="3200" b="1" dirty="0">
                <a:ea typeface="MS PGothic" charset="-128"/>
              </a:rPr>
              <a:t>Identity Formation</a:t>
            </a:r>
            <a:endParaRPr lang="en-US" altLang="en-US" sz="3200" dirty="0">
              <a:ea typeface="MS PGothic" charset="-128"/>
            </a:endParaRPr>
          </a:p>
          <a:p>
            <a:pPr>
              <a:buFont typeface="Wingdings" charset="2"/>
              <a:buChar char="§"/>
            </a:pPr>
            <a:r>
              <a:rPr lang="en-US" altLang="en-US" dirty="0">
                <a:ea typeface="MS PGothic" charset="-128"/>
              </a:rPr>
              <a:t>Marcia’s 4 identity statuses</a:t>
            </a:r>
          </a:p>
          <a:p>
            <a:pPr lvl="1">
              <a:buFont typeface="Wingdings" charset="2"/>
              <a:buChar char="§"/>
            </a:pPr>
            <a:r>
              <a:rPr lang="en-US" altLang="en-US" dirty="0">
                <a:ea typeface="MS PGothic" charset="-128"/>
              </a:rPr>
              <a:t>Foreclosure</a:t>
            </a:r>
          </a:p>
          <a:p>
            <a:pPr lvl="1">
              <a:buFont typeface="Wingdings" charset="2"/>
              <a:buChar char="§"/>
            </a:pPr>
            <a:r>
              <a:rPr lang="en-US" altLang="en-US" dirty="0">
                <a:ea typeface="MS PGothic" charset="-128"/>
              </a:rPr>
              <a:t>Identity diffusion</a:t>
            </a:r>
          </a:p>
          <a:p>
            <a:pPr lvl="1">
              <a:buFont typeface="Wingdings" charset="2"/>
              <a:buChar char="§"/>
            </a:pPr>
            <a:r>
              <a:rPr lang="en-US" altLang="en-US" dirty="0">
                <a:ea typeface="MS PGothic" charset="-128"/>
              </a:rPr>
              <a:t>Moratorium</a:t>
            </a:r>
          </a:p>
          <a:p>
            <a:pPr lvl="1">
              <a:buFont typeface="Wingdings" charset="2"/>
              <a:buChar char="§"/>
            </a:pPr>
            <a:r>
              <a:rPr lang="en-US" altLang="en-US" dirty="0">
                <a:ea typeface="MS PGothic" charset="-128"/>
              </a:rPr>
              <a:t>Identity achievement</a:t>
            </a:r>
          </a:p>
          <a:p>
            <a:pPr lvl="1">
              <a:buFont typeface="Wingdings" charset="2"/>
              <a:buChar char="§"/>
            </a:pPr>
            <a:endParaRPr lang="en-US" altLang="en-US" sz="2000" dirty="0">
              <a:ea typeface="MS PGothic" charset="-128"/>
            </a:endParaRPr>
          </a:p>
          <a:p>
            <a:pPr>
              <a:buFont typeface="Wingdings" charset="2"/>
              <a:buChar char="§"/>
            </a:pPr>
            <a:r>
              <a:rPr lang="en-US" altLang="en-US" dirty="0">
                <a:ea typeface="MS PGothic" charset="-128"/>
              </a:rPr>
              <a:t>Ethnic identity development</a:t>
            </a:r>
            <a:endParaRPr lang="en-US" altLang="en-US" sz="2000" dirty="0">
              <a:ea typeface="MS PGothic" charset="-128"/>
            </a:endParaRPr>
          </a:p>
        </p:txBody>
      </p:sp>
      <p:pic>
        <p:nvPicPr>
          <p:cNvPr id="3789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6063" y="1828800"/>
            <a:ext cx="3360737" cy="429736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71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06375"/>
            <a:ext cx="8229600" cy="1143000"/>
          </a:xfrm>
        </p:spPr>
        <p:txBody>
          <a:bodyPr/>
          <a:lstStyle/>
          <a:p>
            <a:r>
              <a:rPr lang="en-US" altLang="en-US" b="1" u="sng">
                <a:ea typeface="MS PGothic" charset="-128"/>
              </a:rPr>
              <a:t>Aggression and </a:t>
            </a:r>
            <a:br>
              <a:rPr lang="en-US" altLang="en-US" b="1" u="sng">
                <a:ea typeface="MS PGothic" charset="-128"/>
              </a:rPr>
            </a:br>
            <a:r>
              <a:rPr lang="en-US" altLang="en-US" b="1" u="sng">
                <a:ea typeface="MS PGothic" charset="-128"/>
              </a:rPr>
              <a:t>Anti-social Behavior</a:t>
            </a:r>
          </a:p>
        </p:txBody>
      </p:sp>
      <p:sp>
        <p:nvSpPr>
          <p:cNvPr id="39939" name="Content Placeholder 2"/>
          <p:cNvSpPr>
            <a:spLocks noGrp="1"/>
          </p:cNvSpPr>
          <p:nvPr>
            <p:ph sz="half" idx="1"/>
          </p:nvPr>
        </p:nvSpPr>
        <p:spPr>
          <a:xfrm>
            <a:off x="533400" y="1987550"/>
            <a:ext cx="4038600" cy="2595282"/>
          </a:xfrm>
        </p:spPr>
        <p:txBody>
          <a:bodyPr/>
          <a:lstStyle/>
          <a:p>
            <a:pPr>
              <a:buFont typeface="Wingdings" charset="2"/>
              <a:buChar char="§"/>
            </a:pPr>
            <a:r>
              <a:rPr lang="en-US" altLang="en-US" dirty="0">
                <a:ea typeface="MS PGothic" charset="-128"/>
              </a:rPr>
              <a:t>Early starters</a:t>
            </a:r>
          </a:p>
          <a:p>
            <a:pPr>
              <a:buFont typeface="Wingdings" charset="2"/>
              <a:buChar char="§"/>
            </a:pPr>
            <a:r>
              <a:rPr lang="en-US" altLang="en-US" dirty="0">
                <a:ea typeface="MS PGothic" charset="-128"/>
              </a:rPr>
              <a:t>Late starters</a:t>
            </a:r>
          </a:p>
          <a:p>
            <a:pPr>
              <a:buFont typeface="Wingdings" charset="2"/>
              <a:buChar char="§"/>
            </a:pPr>
            <a:r>
              <a:rPr lang="en-US" altLang="en-US" dirty="0">
                <a:ea typeface="MS PGothic" charset="-128"/>
              </a:rPr>
              <a:t>Greater risk for early starters</a:t>
            </a:r>
          </a:p>
          <a:p>
            <a:pPr>
              <a:buFont typeface="Wingdings" charset="2"/>
              <a:buChar char="§"/>
            </a:pPr>
            <a:r>
              <a:rPr lang="en-US" altLang="en-US" dirty="0">
                <a:ea typeface="MS PGothic" charset="-128"/>
              </a:rPr>
              <a:t>“Maturity gap”</a:t>
            </a:r>
          </a:p>
        </p:txBody>
      </p:sp>
      <p:pic>
        <p:nvPicPr>
          <p:cNvPr id="3994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1799291"/>
            <a:ext cx="3721100" cy="372110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66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u="sng">
                <a:ea typeface="MS PGothic" charset="-128"/>
              </a:rPr>
              <a:t>Learning Objectives</a:t>
            </a:r>
            <a:endParaRPr lang="en-US" altLang="en-US">
              <a:ea typeface="MS PGothic" charset="-128"/>
            </a:endParaRPr>
          </a:p>
        </p:txBody>
      </p:sp>
      <p:sp>
        <p:nvSpPr>
          <p:cNvPr id="7171" name="Content Placeholder 2"/>
          <p:cNvSpPr>
            <a:spLocks noGrp="1"/>
          </p:cNvSpPr>
          <p:nvPr>
            <p:ph idx="1"/>
          </p:nvPr>
        </p:nvSpPr>
        <p:spPr>
          <a:xfrm>
            <a:off x="457200" y="1600200"/>
            <a:ext cx="8357616" cy="4525963"/>
          </a:xfrm>
        </p:spPr>
        <p:txBody>
          <a:bodyPr/>
          <a:lstStyle/>
          <a:p>
            <a:pPr marL="514350" indent="-514350">
              <a:buFont typeface="+mj-lt"/>
              <a:buAutoNum type="arabicPeriod"/>
              <a:defRPr/>
            </a:pPr>
            <a:r>
              <a:rPr lang="en-US" dirty="0"/>
              <a:t>Describe major features of physical, cognitive, and social development during adolescence.</a:t>
            </a:r>
          </a:p>
          <a:p>
            <a:pPr marL="514350" indent="-514350">
              <a:buFont typeface="+mj-lt"/>
              <a:buAutoNum type="arabicPeriod"/>
              <a:defRPr/>
            </a:pPr>
            <a:endParaRPr lang="en-US" dirty="0"/>
          </a:p>
          <a:p>
            <a:pPr marL="514350" indent="-514350">
              <a:buFont typeface="+mj-lt"/>
              <a:buAutoNum type="arabicPeriod"/>
              <a:defRPr/>
            </a:pPr>
            <a:r>
              <a:rPr lang="en-US" dirty="0"/>
              <a:t>Understand why adolescence is a period of heightened risk taking.</a:t>
            </a:r>
          </a:p>
          <a:p>
            <a:pPr marL="514350" indent="-514350">
              <a:buFont typeface="+mj-lt"/>
              <a:buAutoNum type="arabicPeriod"/>
              <a:defRPr/>
            </a:pPr>
            <a:endParaRPr lang="en-US" dirty="0"/>
          </a:p>
          <a:p>
            <a:pPr marL="514350" indent="-514350">
              <a:buFont typeface="+mj-lt"/>
              <a:buAutoNum type="arabicPeriod"/>
              <a:defRPr/>
            </a:pPr>
            <a:r>
              <a:rPr lang="en-US" dirty="0"/>
              <a:t>Be able to explain sources of diversity in adolescent development.</a:t>
            </a:r>
          </a:p>
          <a:p>
            <a:pPr marL="0" indent="0">
              <a:buFont typeface="Arial" panose="020B0604020202020204" pitchFamily="34" charset="0"/>
              <a:buNone/>
              <a:defRPr/>
            </a:pPr>
            <a:endParaRPr lang="en-US" altLang="en-US" dirty="0"/>
          </a:p>
        </p:txBody>
      </p:sp>
    </p:spTree>
    <p:extLst>
      <p:ext uri="{BB962C8B-B14F-4D97-AF65-F5344CB8AC3E}">
        <p14:creationId xmlns:p14="http://schemas.microsoft.com/office/powerpoint/2010/main" val="54175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06375"/>
            <a:ext cx="8229600" cy="1143000"/>
          </a:xfrm>
        </p:spPr>
        <p:txBody>
          <a:bodyPr/>
          <a:lstStyle/>
          <a:p>
            <a:r>
              <a:rPr lang="en-US" altLang="en-US" b="1" u="sng">
                <a:ea typeface="MS PGothic" charset="-128"/>
              </a:rPr>
              <a:t>Anxiety and Depression</a:t>
            </a:r>
          </a:p>
        </p:txBody>
      </p:sp>
      <p:sp>
        <p:nvSpPr>
          <p:cNvPr id="41987" name="Content Placeholder 2"/>
          <p:cNvSpPr>
            <a:spLocks noGrp="1"/>
          </p:cNvSpPr>
          <p:nvPr>
            <p:ph sz="half" idx="1"/>
          </p:nvPr>
        </p:nvSpPr>
        <p:spPr>
          <a:xfrm>
            <a:off x="457200" y="1600200"/>
            <a:ext cx="4242816" cy="4525963"/>
          </a:xfrm>
        </p:spPr>
        <p:txBody>
          <a:bodyPr/>
          <a:lstStyle/>
          <a:p>
            <a:pPr>
              <a:buFont typeface="Wingdings" charset="2"/>
              <a:buChar char="§"/>
            </a:pPr>
            <a:r>
              <a:rPr lang="en-US" altLang="en-US" sz="3200" dirty="0">
                <a:ea typeface="MS PGothic" charset="-128"/>
              </a:rPr>
              <a:t>Females have higher rates in adolescence</a:t>
            </a:r>
          </a:p>
          <a:p>
            <a:pPr>
              <a:buFont typeface="Wingdings" charset="2"/>
              <a:buChar char="§"/>
            </a:pPr>
            <a:r>
              <a:rPr lang="en-US" altLang="en-US" sz="3200" dirty="0">
                <a:ea typeface="MS PGothic" charset="-128"/>
              </a:rPr>
              <a:t>Suicide</a:t>
            </a:r>
          </a:p>
          <a:p>
            <a:pPr>
              <a:buFont typeface="Wingdings" charset="2"/>
              <a:buChar char="§"/>
            </a:pPr>
            <a:r>
              <a:rPr lang="en-US" altLang="en-US" sz="3200" dirty="0">
                <a:ea typeface="MS PGothic" charset="-128"/>
              </a:rPr>
              <a:t>Interpersonal factors</a:t>
            </a:r>
          </a:p>
          <a:p>
            <a:pPr>
              <a:buFont typeface="Wingdings" charset="2"/>
              <a:buChar char="§"/>
            </a:pPr>
            <a:r>
              <a:rPr lang="en-US" altLang="en-US" sz="3200" dirty="0">
                <a:ea typeface="MS PGothic" charset="-128"/>
              </a:rPr>
              <a:t>Co-rumination</a:t>
            </a:r>
          </a:p>
          <a:p>
            <a:pPr>
              <a:buFont typeface="Wingdings" charset="2"/>
              <a:buChar char="§"/>
            </a:pPr>
            <a:r>
              <a:rPr lang="en-US" altLang="en-US" sz="3200" dirty="0">
                <a:ea typeface="MS PGothic" charset="-128"/>
              </a:rPr>
              <a:t>Effect on relationships</a:t>
            </a:r>
          </a:p>
        </p:txBody>
      </p:sp>
      <p:pic>
        <p:nvPicPr>
          <p:cNvPr id="4198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2988" y="1726819"/>
            <a:ext cx="3833812" cy="383381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247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b="1" u="sng" dirty="0">
                <a:solidFill>
                  <a:srgbClr val="00B0F0"/>
                </a:solidFill>
                <a:ea typeface="MS PGothic" charset="-128"/>
              </a:rPr>
              <a:t>Activity: The Teen Brain and Student Jury</a:t>
            </a:r>
          </a:p>
        </p:txBody>
      </p:sp>
      <p:sp>
        <p:nvSpPr>
          <p:cNvPr id="7" name="Content Placeholder 6"/>
          <p:cNvSpPr>
            <a:spLocks noGrp="1"/>
          </p:cNvSpPr>
          <p:nvPr>
            <p:ph sz="half" idx="1"/>
          </p:nvPr>
        </p:nvSpPr>
        <p:spPr>
          <a:xfrm>
            <a:off x="457200" y="1600200"/>
            <a:ext cx="8229600" cy="4525963"/>
          </a:xfrm>
        </p:spPr>
        <p:txBody>
          <a:bodyPr/>
          <a:lstStyle/>
          <a:p>
            <a:pPr>
              <a:buFont typeface="Wingdings" charset="2"/>
              <a:buChar char="§"/>
            </a:pPr>
            <a:r>
              <a:rPr lang="en-US" altLang="en-US" sz="2400" dirty="0">
                <a:ea typeface="MS PGothic" charset="-128"/>
              </a:rPr>
              <a:t>Do examples of risky teen behaviors come to mind from your middle and high school days? </a:t>
            </a:r>
          </a:p>
          <a:p>
            <a:pPr>
              <a:spcBef>
                <a:spcPct val="30000"/>
              </a:spcBef>
              <a:buFont typeface="Wingdings" charset="2"/>
              <a:buChar char="§"/>
            </a:pPr>
            <a:r>
              <a:rPr lang="en-US" altLang="en-US" sz="2400" dirty="0">
                <a:ea typeface="MS PGothic" charset="-128"/>
              </a:rPr>
              <a:t>Did you observe or engage in behaviors that, on reflection, seem kind of dumb? </a:t>
            </a:r>
            <a:endParaRPr lang="en-US" altLang="en-US" sz="2400" i="1" dirty="0">
              <a:ea typeface="MS PGothic" charset="-128"/>
            </a:endParaRPr>
          </a:p>
          <a:p>
            <a:pPr>
              <a:spcBef>
                <a:spcPct val="30000"/>
              </a:spcBef>
              <a:buFont typeface="Wingdings" charset="2"/>
              <a:buChar char="§"/>
            </a:pPr>
            <a:r>
              <a:rPr lang="en-US" altLang="en-US" sz="2400" dirty="0">
                <a:ea typeface="MS PGothic" charset="-128"/>
              </a:rPr>
              <a:t>Why do you think adolescents are more risk-prone? </a:t>
            </a:r>
            <a:endParaRPr lang="en-US" altLang="en-US" sz="2400" i="1" dirty="0">
              <a:ea typeface="MS PGothic" charset="-128"/>
            </a:endParaRPr>
          </a:p>
          <a:p>
            <a:pPr>
              <a:spcBef>
                <a:spcPct val="30000"/>
              </a:spcBef>
              <a:buFont typeface="Wingdings" charset="2"/>
              <a:buChar char="§"/>
            </a:pPr>
            <a:r>
              <a:rPr lang="en-US" altLang="en-US" sz="2400" dirty="0">
                <a:ea typeface="MS PGothic" charset="-128"/>
              </a:rPr>
              <a:t>Are teens worse at assessing long-term risks like tobacco addiction, or the pos­sibility of pregnancy, or the dangers of speeding?</a:t>
            </a:r>
          </a:p>
          <a:p>
            <a:pPr>
              <a:spcBef>
                <a:spcPct val="30000"/>
              </a:spcBef>
              <a:buFont typeface="Wingdings" charset="2"/>
              <a:buChar char="§"/>
            </a:pPr>
            <a:endParaRPr lang="en-US" altLang="en-US" sz="1800" dirty="0">
              <a:ea typeface="MS PGothic" charset="-128"/>
            </a:endParaRPr>
          </a:p>
          <a:p>
            <a:pPr marL="0" indent="0">
              <a:spcBef>
                <a:spcPct val="30000"/>
              </a:spcBef>
              <a:buNone/>
            </a:pPr>
            <a:r>
              <a:rPr lang="en-US" altLang="en-US" sz="2400" dirty="0">
                <a:ea typeface="MS PGothic" charset="-128"/>
              </a:rPr>
              <a:t>1.  A not-yet mature prefrontal cortex</a:t>
            </a:r>
          </a:p>
          <a:p>
            <a:pPr marL="0" indent="0">
              <a:spcBef>
                <a:spcPct val="30000"/>
              </a:spcBef>
              <a:buNone/>
            </a:pPr>
            <a:r>
              <a:rPr lang="en-US" altLang="en-US" sz="2400" dirty="0">
                <a:ea typeface="MS PGothic" charset="-128"/>
              </a:rPr>
              <a:t>2. Greater peer influence</a:t>
            </a:r>
          </a:p>
        </p:txBody>
      </p:sp>
    </p:spTree>
    <p:extLst>
      <p:ext uri="{BB962C8B-B14F-4D97-AF65-F5344CB8AC3E}">
        <p14:creationId xmlns:p14="http://schemas.microsoft.com/office/powerpoint/2010/main" val="3940856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b="1" u="sng" dirty="0">
                <a:solidFill>
                  <a:srgbClr val="00B0F0"/>
                </a:solidFill>
                <a:ea typeface="MS PGothic" charset="-128"/>
              </a:rPr>
              <a:t>Activity Continued</a:t>
            </a:r>
          </a:p>
        </p:txBody>
      </p:sp>
      <p:sp>
        <p:nvSpPr>
          <p:cNvPr id="7" name="Content Placeholder 6"/>
          <p:cNvSpPr>
            <a:spLocks noGrp="1"/>
          </p:cNvSpPr>
          <p:nvPr>
            <p:ph sz="half" idx="1"/>
          </p:nvPr>
        </p:nvSpPr>
        <p:spPr>
          <a:xfrm>
            <a:off x="457200" y="1427163"/>
            <a:ext cx="8229600" cy="4873625"/>
          </a:xfrm>
        </p:spPr>
        <p:txBody>
          <a:bodyPr/>
          <a:lstStyle/>
          <a:p>
            <a:pPr>
              <a:buFont typeface="Wingdings" charset="2"/>
              <a:buChar char="§"/>
            </a:pPr>
            <a:r>
              <a:rPr lang="en-US" altLang="en-US" sz="2400">
                <a:ea typeface="MS PGothic" charset="-128"/>
              </a:rPr>
              <a:t>Let’s debate the adolescent brain and submit the decision to a student jury!</a:t>
            </a:r>
          </a:p>
          <a:p>
            <a:pPr>
              <a:buFont typeface="Wingdings" charset="2"/>
              <a:buChar char="§"/>
            </a:pPr>
            <a:endParaRPr lang="en-US" altLang="en-US" sz="2400">
              <a:ea typeface="MS PGothic" charset="-128"/>
            </a:endParaRPr>
          </a:p>
          <a:p>
            <a:pPr>
              <a:buFont typeface="Wingdings" charset="2"/>
              <a:buChar char="§"/>
            </a:pPr>
            <a:r>
              <a:rPr lang="en-US" altLang="en-US" sz="2400">
                <a:ea typeface="MS PGothic" charset="-128"/>
              </a:rPr>
              <a:t>If 15-year-olds have immature brains that are attuned to social influences and immediate rewards, but that also have limited braking ca­pacity, should they — after committing a violent crime — not be tried and sentenced as adults?</a:t>
            </a:r>
          </a:p>
          <a:p>
            <a:pPr>
              <a:buFont typeface="Wingdings" charset="2"/>
              <a:buChar char="§"/>
            </a:pPr>
            <a:endParaRPr lang="en-US" altLang="en-US" sz="2400">
              <a:ea typeface="MS PGothic" charset="-128"/>
            </a:endParaRPr>
          </a:p>
          <a:p>
            <a:pPr>
              <a:buFont typeface="Wingdings" charset="2"/>
              <a:buChar char="§"/>
            </a:pPr>
            <a:r>
              <a:rPr lang="en-US" altLang="en-US" sz="2400">
                <a:ea typeface="MS PGothic" charset="-128"/>
              </a:rPr>
              <a:t>Teen driving risk is highest given a mix of a) nighttime driving, b) peers in the car, and c) alcohol. In your opinion, do these facts justify proposals for “graduated licensing,” which increases teen driving opportunities only gradually?</a:t>
            </a:r>
            <a:r>
              <a:rPr lang="en-US" altLang="en-US" sz="2400" b="1">
                <a:ea typeface="MS PGothic" charset="-128"/>
              </a:rPr>
              <a:t> </a:t>
            </a:r>
          </a:p>
          <a:p>
            <a:pPr>
              <a:buFont typeface="Wingdings" charset="2"/>
              <a:buChar char="§"/>
            </a:pPr>
            <a:endParaRPr lang="en-US" altLang="en-US" sz="2400">
              <a:ea typeface="MS PGothic" charset="-128"/>
            </a:endParaRPr>
          </a:p>
        </p:txBody>
      </p:sp>
    </p:spTree>
    <p:extLst>
      <p:ext uri="{BB962C8B-B14F-4D97-AF65-F5344CB8AC3E}">
        <p14:creationId xmlns:p14="http://schemas.microsoft.com/office/powerpoint/2010/main" val="3299593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06375"/>
            <a:ext cx="8229600" cy="1143000"/>
          </a:xfrm>
        </p:spPr>
        <p:txBody>
          <a:bodyPr/>
          <a:lstStyle/>
          <a:p>
            <a:r>
              <a:rPr lang="en-US" altLang="en-US" b="1" u="sng">
                <a:ea typeface="MS PGothic" charset="-128"/>
              </a:rPr>
              <a:t>Academic Achievement</a:t>
            </a:r>
          </a:p>
        </p:txBody>
      </p:sp>
      <p:sp>
        <p:nvSpPr>
          <p:cNvPr id="44035" name="Content Placeholder 2"/>
          <p:cNvSpPr>
            <a:spLocks noGrp="1"/>
          </p:cNvSpPr>
          <p:nvPr>
            <p:ph sz="half" idx="1"/>
          </p:nvPr>
        </p:nvSpPr>
        <p:spPr>
          <a:xfrm>
            <a:off x="457200" y="1417320"/>
            <a:ext cx="4187952" cy="4892040"/>
          </a:xfrm>
        </p:spPr>
        <p:txBody>
          <a:bodyPr/>
          <a:lstStyle/>
          <a:p>
            <a:pPr marL="0" indent="0">
              <a:buNone/>
            </a:pPr>
            <a:r>
              <a:rPr lang="en-US" altLang="en-US" sz="3200" b="1" dirty="0">
                <a:ea typeface="MS PGothic" charset="-128"/>
              </a:rPr>
              <a:t>Factors predicting achievement</a:t>
            </a:r>
          </a:p>
          <a:p>
            <a:pPr lvl="1">
              <a:buFont typeface="Wingdings" charset="2"/>
              <a:buChar char="§"/>
            </a:pPr>
            <a:r>
              <a:rPr lang="en-US" altLang="en-US" dirty="0">
                <a:ea typeface="MS PGothic" charset="-128"/>
              </a:rPr>
              <a:t>Parental engagement</a:t>
            </a:r>
          </a:p>
          <a:p>
            <a:pPr lvl="1">
              <a:buFont typeface="Wingdings" charset="2"/>
              <a:buChar char="§"/>
            </a:pPr>
            <a:r>
              <a:rPr lang="en-US" altLang="en-US" dirty="0">
                <a:ea typeface="MS PGothic" charset="-128"/>
              </a:rPr>
              <a:t>Intrinsic motivation</a:t>
            </a:r>
          </a:p>
          <a:p>
            <a:pPr lvl="1">
              <a:buFont typeface="Wingdings" charset="2"/>
              <a:buChar char="§"/>
            </a:pPr>
            <a:r>
              <a:rPr lang="en-US" altLang="en-US" dirty="0">
                <a:ea typeface="MS PGothic" charset="-128"/>
              </a:rPr>
              <a:t>School quality</a:t>
            </a:r>
          </a:p>
          <a:p>
            <a:pPr lvl="1">
              <a:buFont typeface="Wingdings" charset="2"/>
              <a:buChar char="§"/>
            </a:pPr>
            <a:endParaRPr lang="en-US" altLang="en-US" dirty="0">
              <a:ea typeface="MS PGothic" charset="-128"/>
            </a:endParaRPr>
          </a:p>
          <a:p>
            <a:pPr>
              <a:buFont typeface="Wingdings" charset="2"/>
              <a:buChar char="§"/>
            </a:pPr>
            <a:r>
              <a:rPr lang="en-US" altLang="en-US" dirty="0">
                <a:ea typeface="MS PGothic" charset="-128"/>
              </a:rPr>
              <a:t>A marker of positive adjustment</a:t>
            </a:r>
          </a:p>
          <a:p>
            <a:pPr>
              <a:buFont typeface="Wingdings" charset="2"/>
              <a:buChar char="§"/>
            </a:pPr>
            <a:r>
              <a:rPr lang="en-US" altLang="en-US" dirty="0">
                <a:ea typeface="MS PGothic" charset="-128"/>
              </a:rPr>
              <a:t>Dropping out of school</a:t>
            </a:r>
          </a:p>
          <a:p>
            <a:pPr>
              <a:buFont typeface="Wingdings" charset="2"/>
              <a:buChar char="§"/>
            </a:pPr>
            <a:endParaRPr lang="en-US" altLang="en-US" sz="3200" dirty="0">
              <a:ea typeface="MS PGothic" charset="-128"/>
            </a:endParaRPr>
          </a:p>
        </p:txBody>
      </p:sp>
      <p:pic>
        <p:nvPicPr>
          <p:cNvPr id="481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5213" y="1549146"/>
            <a:ext cx="3811587" cy="250666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431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06375"/>
            <a:ext cx="8229600" cy="1143000"/>
          </a:xfrm>
        </p:spPr>
        <p:txBody>
          <a:bodyPr/>
          <a:lstStyle/>
          <a:p>
            <a:r>
              <a:rPr lang="en-US" altLang="en-US" b="1" u="sng">
                <a:ea typeface="MS PGothic" charset="-128"/>
              </a:rPr>
              <a:t>Diversity</a:t>
            </a:r>
          </a:p>
        </p:txBody>
      </p:sp>
      <p:pic>
        <p:nvPicPr>
          <p:cNvPr id="50179" name="Content Placeholder 1"/>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527675" y="1579563"/>
            <a:ext cx="3159125" cy="4756150"/>
          </a:xfrm>
          <a:prstGeom prst="rect">
            <a:avLst/>
          </a:prstGeom>
          <a:ln>
            <a:noFill/>
          </a:ln>
          <a:effectLst/>
        </p:spPr>
      </p:pic>
      <p:sp>
        <p:nvSpPr>
          <p:cNvPr id="46084" name="Content Placeholder 2"/>
          <p:cNvSpPr>
            <a:spLocks noGrp="1"/>
          </p:cNvSpPr>
          <p:nvPr>
            <p:ph sz="half" idx="1"/>
          </p:nvPr>
        </p:nvSpPr>
        <p:spPr>
          <a:xfrm>
            <a:off x="457200" y="1579563"/>
            <a:ext cx="4751388" cy="4525962"/>
          </a:xfrm>
        </p:spPr>
        <p:txBody>
          <a:bodyPr/>
          <a:lstStyle/>
          <a:p>
            <a:pPr>
              <a:buFont typeface="Wingdings" charset="2"/>
              <a:buChar char="§"/>
            </a:pPr>
            <a:r>
              <a:rPr lang="en-US" altLang="en-US" dirty="0">
                <a:ea typeface="MS PGothic" charset="-128"/>
              </a:rPr>
              <a:t>Risk taking varies among cultures</a:t>
            </a:r>
          </a:p>
          <a:p>
            <a:pPr>
              <a:buFont typeface="Wingdings" charset="2"/>
              <a:buChar char="§"/>
            </a:pPr>
            <a:r>
              <a:rPr lang="en-US" altLang="en-US" dirty="0">
                <a:ea typeface="MS PGothic" charset="-128"/>
              </a:rPr>
              <a:t>Autonomy and control</a:t>
            </a:r>
          </a:p>
          <a:p>
            <a:pPr>
              <a:buFont typeface="Wingdings" charset="2"/>
              <a:buChar char="§"/>
            </a:pPr>
            <a:r>
              <a:rPr lang="en-US" altLang="en-US" dirty="0">
                <a:ea typeface="MS PGothic" charset="-128"/>
              </a:rPr>
              <a:t>Gender, ethnicity, and social class</a:t>
            </a:r>
          </a:p>
          <a:p>
            <a:pPr>
              <a:buFont typeface="Wingdings" charset="2"/>
              <a:buChar char="§"/>
            </a:pPr>
            <a:r>
              <a:rPr lang="en-US" altLang="en-US" dirty="0">
                <a:ea typeface="MS PGothic" charset="-128"/>
              </a:rPr>
              <a:t>Discrimination</a:t>
            </a:r>
          </a:p>
          <a:p>
            <a:pPr>
              <a:buFont typeface="Wingdings" charset="2"/>
              <a:buChar char="§"/>
            </a:pPr>
            <a:r>
              <a:rPr lang="en-US" altLang="en-US" dirty="0">
                <a:ea typeface="MS PGothic" charset="-128"/>
              </a:rPr>
              <a:t>Genetic variation and differential susceptibility</a:t>
            </a:r>
          </a:p>
          <a:p>
            <a:pPr>
              <a:buFont typeface="Wingdings" charset="2"/>
              <a:buChar char="§"/>
            </a:pPr>
            <a:endParaRPr lang="en-US" altLang="en-US" sz="3200" dirty="0">
              <a:ea typeface="MS PGothic" charset="-128"/>
            </a:endParaRPr>
          </a:p>
        </p:txBody>
      </p:sp>
    </p:spTree>
    <p:extLst>
      <p:ext uri="{BB962C8B-B14F-4D97-AF65-F5344CB8AC3E}">
        <p14:creationId xmlns:p14="http://schemas.microsoft.com/office/powerpoint/2010/main" val="3556822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89848"/>
            <a:ext cx="8229600" cy="4525963"/>
          </a:xfrm>
        </p:spPr>
        <p:txBody>
          <a:bodyPr/>
          <a:lstStyle/>
          <a:p>
            <a:pPr marL="0" indent="0">
              <a:buNone/>
            </a:pPr>
            <a:r>
              <a:rPr lang="en-US" altLang="en-US" dirty="0">
                <a:ea typeface="MS PGothic" charset="-128"/>
              </a:rPr>
              <a:t>Jot down: What caused you stress in high school?</a:t>
            </a:r>
          </a:p>
          <a:p>
            <a:pPr marL="0" indent="0">
              <a:buNone/>
            </a:pPr>
            <a:r>
              <a:rPr lang="en-US" altLang="en-US" dirty="0">
                <a:ea typeface="MS PGothic" charset="-128"/>
              </a:rPr>
              <a:t>Write on board:</a:t>
            </a:r>
          </a:p>
          <a:p>
            <a:pPr lvl="1">
              <a:buFont typeface="Wingdings" charset="2"/>
              <a:buChar char="§"/>
            </a:pPr>
            <a:r>
              <a:rPr lang="en-US" altLang="en-US" dirty="0">
                <a:ea typeface="MS PGothic" charset="-128"/>
              </a:rPr>
              <a:t>Where you attended high school</a:t>
            </a:r>
          </a:p>
          <a:p>
            <a:pPr lvl="1">
              <a:buFont typeface="Wingdings" charset="2"/>
              <a:buChar char="§"/>
            </a:pPr>
            <a:r>
              <a:rPr lang="en-US" altLang="en-US" dirty="0">
                <a:ea typeface="MS PGothic" charset="-128"/>
              </a:rPr>
              <a:t>Your gender</a:t>
            </a:r>
          </a:p>
          <a:p>
            <a:pPr lvl="1">
              <a:buFont typeface="Wingdings" charset="2"/>
              <a:buChar char="§"/>
            </a:pPr>
            <a:r>
              <a:rPr lang="en-US" altLang="en-US" dirty="0">
                <a:ea typeface="MS PGothic" charset="-128"/>
              </a:rPr>
              <a:t>What year you graduated</a:t>
            </a:r>
          </a:p>
          <a:p>
            <a:pPr marL="0" indent="0">
              <a:buNone/>
            </a:pPr>
            <a:r>
              <a:rPr lang="en-US" altLang="en-US" dirty="0">
                <a:ea typeface="MS PGothic" charset="-128"/>
              </a:rPr>
              <a:t>Discuss these questions in groups of 2-3</a:t>
            </a:r>
          </a:p>
          <a:p>
            <a:pPr lvl="1">
              <a:buFont typeface="Wingdings" charset="2"/>
              <a:buChar char="§"/>
            </a:pPr>
            <a:r>
              <a:rPr lang="en-US" altLang="en-US" dirty="0">
                <a:ea typeface="MS PGothic" charset="-128"/>
              </a:rPr>
              <a:t>What are the themes that you notice on the board? </a:t>
            </a:r>
          </a:p>
          <a:p>
            <a:pPr lvl="1">
              <a:buFont typeface="Wingdings" charset="2"/>
              <a:buChar char="§"/>
            </a:pPr>
            <a:r>
              <a:rPr lang="en-US" altLang="en-US" dirty="0">
                <a:ea typeface="MS PGothic" charset="-128"/>
              </a:rPr>
              <a:t>Can you group the themes based on any demographic variables provided? </a:t>
            </a:r>
          </a:p>
          <a:p>
            <a:pPr lvl="1">
              <a:buFont typeface="Wingdings" charset="2"/>
              <a:buChar char="§"/>
            </a:pPr>
            <a:r>
              <a:rPr lang="en-US" altLang="en-US" dirty="0">
                <a:ea typeface="MS PGothic" charset="-128"/>
              </a:rPr>
              <a:t>Are there sources of stress you expected to see written on the board that are not there? </a:t>
            </a:r>
          </a:p>
          <a:p>
            <a:pPr lvl="1">
              <a:buFont typeface="Wingdings" charset="2"/>
              <a:buChar char="§"/>
            </a:pPr>
            <a:endParaRPr lang="en-US" altLang="en-US" dirty="0">
              <a:ea typeface="MS PGothic" charset="-128"/>
            </a:endParaRPr>
          </a:p>
          <a:p>
            <a:pPr lvl="1">
              <a:buFont typeface="Wingdings" charset="2"/>
              <a:buChar char="§"/>
            </a:pPr>
            <a:endParaRPr lang="en-US" altLang="en-US" dirty="0">
              <a:ea typeface="MS PGothic" charset="-128"/>
            </a:endParaRPr>
          </a:p>
        </p:txBody>
      </p:sp>
      <p:sp>
        <p:nvSpPr>
          <p:cNvPr id="52227" name="Title 7"/>
          <p:cNvSpPr>
            <a:spLocks noGrp="1"/>
          </p:cNvSpPr>
          <p:nvPr>
            <p:ph type="title"/>
          </p:nvPr>
        </p:nvSpPr>
        <p:spPr/>
        <p:txBody>
          <a:bodyPr/>
          <a:lstStyle/>
          <a:p>
            <a:r>
              <a:rPr lang="en-US" altLang="en-US" b="1" u="sng" dirty="0">
                <a:solidFill>
                  <a:srgbClr val="00B0F0"/>
                </a:solidFill>
                <a:ea typeface="MS PGothic" charset="-128"/>
              </a:rPr>
              <a:t>Activity: Adolescent Stress &amp; Anxiety</a:t>
            </a:r>
          </a:p>
        </p:txBody>
      </p:sp>
    </p:spTree>
    <p:extLst>
      <p:ext uri="{BB962C8B-B14F-4D97-AF65-F5344CB8AC3E}">
        <p14:creationId xmlns:p14="http://schemas.microsoft.com/office/powerpoint/2010/main" val="1158751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801688" y="292100"/>
            <a:ext cx="8229600" cy="1143000"/>
          </a:xfrm>
        </p:spPr>
        <p:txBody>
          <a:bodyPr/>
          <a:lstStyle/>
          <a:p>
            <a:pPr eaLnBrk="1" hangingPunct="1"/>
            <a:r>
              <a:rPr lang="en-US" altLang="en-US" b="1" u="sng" dirty="0">
                <a:solidFill>
                  <a:srgbClr val="00B0F0"/>
                </a:solidFill>
                <a:ea typeface="MS PGothic" charset="-128"/>
              </a:rPr>
              <a:t>CAT: The One-Minute Paper</a:t>
            </a:r>
          </a:p>
        </p:txBody>
      </p:sp>
      <p:pic>
        <p:nvPicPr>
          <p:cNvPr id="54275"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 y="162812"/>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Content Placeholder 7"/>
          <p:cNvSpPr txBox="1">
            <a:spLocks/>
          </p:cNvSpPr>
          <p:nvPr/>
        </p:nvSpPr>
        <p:spPr bwMode="auto">
          <a:xfrm>
            <a:off x="457200" y="1909763"/>
            <a:ext cx="8229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ea typeface="MS PGothic" charset="-128"/>
              </a:defRPr>
            </a:lvl1pPr>
            <a:lvl2pPr marL="742950" indent="-285750">
              <a:spcBef>
                <a:spcPct val="20000"/>
              </a:spcBef>
              <a:buFont typeface="Arial" charset="0"/>
              <a:buChar char="–"/>
              <a:defRPr sz="2800">
                <a:solidFill>
                  <a:schemeClr val="tx1"/>
                </a:solidFill>
                <a:latin typeface="Calibri" charset="0"/>
                <a:ea typeface="MS PGothic" charset="-128"/>
              </a:defRPr>
            </a:lvl2pPr>
            <a:lvl3pPr marL="1143000" indent="-228600">
              <a:spcBef>
                <a:spcPct val="20000"/>
              </a:spcBef>
              <a:buFont typeface="Arial" charset="0"/>
              <a:buChar char="•"/>
              <a:defRPr sz="2400">
                <a:solidFill>
                  <a:schemeClr val="tx1"/>
                </a:solidFill>
                <a:latin typeface="Calibri" charset="0"/>
                <a:ea typeface="MS PGothic" charset="-128"/>
              </a:defRPr>
            </a:lvl3pPr>
            <a:lvl4pPr marL="1600200" indent="-228600">
              <a:spcBef>
                <a:spcPct val="20000"/>
              </a:spcBef>
              <a:buFont typeface="Arial" charset="0"/>
              <a:buChar char="–"/>
              <a:defRPr sz="2000">
                <a:solidFill>
                  <a:schemeClr val="tx1"/>
                </a:solidFill>
                <a:latin typeface="Calibri" charset="0"/>
                <a:ea typeface="MS PGothic" charset="-128"/>
              </a:defRPr>
            </a:lvl4pPr>
            <a:lvl5pPr marL="2057400" indent="-228600">
              <a:spcBef>
                <a:spcPct val="20000"/>
              </a:spcBef>
              <a:buFont typeface="Arial" charset="0"/>
              <a:buChar char="»"/>
              <a:defRPr sz="2000">
                <a:solidFill>
                  <a:schemeClr val="tx1"/>
                </a:solidFill>
                <a:latin typeface="Calibri" charset="0"/>
                <a:ea typeface="MS PGothic"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MS PGothic" charset="-128"/>
              </a:defRPr>
            </a:lvl9pPr>
          </a:lstStyle>
          <a:p>
            <a:pPr defTabSz="457200" fontAlgn="base">
              <a:spcAft>
                <a:spcPct val="0"/>
              </a:spcAft>
              <a:buFont typeface="Wingdings" charset="2"/>
              <a:buChar char="§"/>
            </a:pPr>
            <a:r>
              <a:rPr lang="en-US" altLang="en-US" dirty="0">
                <a:solidFill>
                  <a:prstClr val="black"/>
                </a:solidFill>
              </a:rPr>
              <a:t>What was the most important thing you learned during this class? </a:t>
            </a:r>
          </a:p>
          <a:p>
            <a:pPr defTabSz="457200" fontAlgn="base">
              <a:spcAft>
                <a:spcPct val="0"/>
              </a:spcAft>
              <a:buFont typeface="Wingdings" charset="2"/>
              <a:buChar char="§"/>
            </a:pPr>
            <a:r>
              <a:rPr lang="en-US" altLang="en-US" dirty="0">
                <a:solidFill>
                  <a:prstClr val="black"/>
                </a:solidFill>
              </a:rPr>
              <a:t>What important question remains unanswered?</a:t>
            </a:r>
          </a:p>
          <a:p>
            <a:pPr defTabSz="457200" fontAlgn="base">
              <a:spcAft>
                <a:spcPct val="0"/>
              </a:spcAft>
              <a:buFont typeface="Wingdings" charset="2"/>
              <a:buChar char="§"/>
            </a:pPr>
            <a:endParaRPr lang="en-US" altLang="en-US" b="1" dirty="0">
              <a:solidFill>
                <a:prstClr val="black"/>
              </a:solidFill>
            </a:endParaRPr>
          </a:p>
        </p:txBody>
      </p:sp>
    </p:spTree>
    <p:extLst>
      <p:ext uri="{BB962C8B-B14F-4D97-AF65-F5344CB8AC3E}">
        <p14:creationId xmlns:p14="http://schemas.microsoft.com/office/powerpoint/2010/main" val="2247319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2100" b="1" u="sng"/>
              <a:t>Photo Attribution</a:t>
            </a:r>
          </a:p>
        </p:txBody>
      </p:sp>
      <p:graphicFrame>
        <p:nvGraphicFramePr>
          <p:cNvPr id="4" name="Content Placeholder 2"/>
          <p:cNvGraphicFramePr>
            <a:graphicFrameLocks noGrp="1"/>
          </p:cNvGraphicFramePr>
          <p:nvPr>
            <p:ph idx="1"/>
            <p:extLst/>
          </p:nvPr>
        </p:nvGraphicFramePr>
        <p:xfrm>
          <a:off x="1485900" y="1809750"/>
          <a:ext cx="6172200" cy="3912180"/>
        </p:xfrm>
        <a:graphic>
          <a:graphicData uri="http://schemas.openxmlformats.org/drawingml/2006/table">
            <a:tbl>
              <a:tblPr/>
              <a:tblGrid>
                <a:gridCol w="508912">
                  <a:extLst>
                    <a:ext uri="{9D8B030D-6E8A-4147-A177-3AD203B41FA5}">
                      <a16:colId xmlns:a16="http://schemas.microsoft.com/office/drawing/2014/main" xmlns="" val="20000"/>
                    </a:ext>
                  </a:extLst>
                </a:gridCol>
                <a:gridCol w="5663288">
                  <a:extLst>
                    <a:ext uri="{9D8B030D-6E8A-4147-A177-3AD203B41FA5}">
                      <a16:colId xmlns:a16="http://schemas.microsoft.com/office/drawing/2014/main" xmlns="" val="20001"/>
                    </a:ext>
                  </a:extLst>
                </a:gridCol>
              </a:tblGrid>
              <a:tr h="326015">
                <a:tc>
                  <a:txBody>
                    <a:bodyPr/>
                    <a:lstStyle/>
                    <a:p>
                      <a:pPr algn="l" fontAlgn="b"/>
                      <a:r>
                        <a:rPr lang="en-US" sz="900" b="0" i="0" u="none" strike="noStrike" dirty="0">
                          <a:solidFill>
                            <a:schemeClr val="tx1"/>
                          </a:solidFill>
                          <a:effectLst/>
                          <a:latin typeface="Calibri"/>
                        </a:rPr>
                        <a:t>Slide 1</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"Let's try this again!“ Lorenia </a:t>
                      </a:r>
                      <a:r>
                        <a:rPr lang="en-US" sz="900" b="0" i="0" u="none" strike="noStrike" baseline="0" dirty="0">
                          <a:solidFill>
                            <a:srgbClr val="00B050"/>
                          </a:solidFill>
                          <a:effectLst/>
                          <a:latin typeface="+mn-lt"/>
                        </a:rPr>
                        <a:t>https://www.flickr.com/photos/lorenia/2781269017/ https://creativecommons.org/licenses/by-nc-nd/2.0/</a:t>
                      </a:r>
                    </a:p>
                  </a:txBody>
                  <a:tcPr marL="3493" marR="3493" marT="3492" marB="0" anchor="b">
                    <a:lnL>
                      <a:noFill/>
                    </a:lnL>
                    <a:lnR>
                      <a:noFill/>
                    </a:lnR>
                    <a:lnT>
                      <a:noFill/>
                    </a:lnT>
                    <a:lnB>
                      <a:noFill/>
                    </a:lnB>
                  </a:tcPr>
                </a:tc>
                <a:extLst>
                  <a:ext uri="{0D108BD9-81ED-4DB2-BD59-A6C34878D82A}">
                    <a16:rowId xmlns:a16="http://schemas.microsoft.com/office/drawing/2014/main" xmlns="" val="10000"/>
                  </a:ext>
                </a:extLst>
              </a:tr>
              <a:tr h="326015">
                <a:tc>
                  <a:txBody>
                    <a:bodyPr/>
                    <a:lstStyle/>
                    <a:p>
                      <a:pPr algn="l" fontAlgn="b"/>
                      <a:r>
                        <a:rPr lang="en-US" sz="900" b="0" i="0" u="none" strike="noStrike" dirty="0">
                          <a:solidFill>
                            <a:schemeClr val="tx1"/>
                          </a:solidFill>
                          <a:effectLst/>
                          <a:latin typeface="Calibri"/>
                        </a:rPr>
                        <a:t>Slide 3</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Photo Credit: 000030140038 </a:t>
                      </a:r>
                      <a:r>
                        <a:rPr lang="en-US" sz="900" b="0" i="0" u="none" strike="noStrike" dirty="0" err="1">
                          <a:solidFill>
                            <a:schemeClr val="tx1"/>
                          </a:solidFill>
                          <a:effectLst/>
                          <a:latin typeface="+mn-lt"/>
                        </a:rPr>
                        <a:t>Alagich</a:t>
                      </a:r>
                      <a:r>
                        <a:rPr lang="en-US" sz="900" b="0" i="0" u="none" strike="noStrike" dirty="0">
                          <a:solidFill>
                            <a:schemeClr val="tx1"/>
                          </a:solidFill>
                          <a:effectLst/>
                          <a:latin typeface="+mn-lt"/>
                        </a:rPr>
                        <a:t> Katya </a:t>
                      </a:r>
                      <a:r>
                        <a:rPr lang="en-US" sz="900" b="0" i="0" u="none" strike="noStrike" dirty="0">
                          <a:solidFill>
                            <a:srgbClr val="00B050"/>
                          </a:solidFill>
                          <a:effectLst/>
                          <a:latin typeface="+mn-lt"/>
                        </a:rPr>
                        <a:t>https://www.flickr.com/photos/katya_alagich/9919385464/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1"/>
                  </a:ext>
                </a:extLst>
              </a:tr>
              <a:tr h="326015">
                <a:tc>
                  <a:txBody>
                    <a:bodyPr/>
                    <a:lstStyle/>
                    <a:p>
                      <a:pPr algn="l" fontAlgn="b"/>
                      <a:r>
                        <a:rPr lang="en-US" sz="900" b="0" i="0" u="none" strike="noStrike" dirty="0">
                          <a:solidFill>
                            <a:schemeClr val="tx1"/>
                          </a:solidFill>
                          <a:effectLst/>
                          <a:latin typeface="Calibri"/>
                        </a:rPr>
                        <a:t>Slide 5</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mn-lt"/>
                        </a:rPr>
                        <a:t> Credit: Italian Young Men </a:t>
                      </a:r>
                      <a:r>
                        <a:rPr lang="en-US" sz="900" b="0" i="0" u="none" strike="noStrike" baseline="0" dirty="0" err="1">
                          <a:solidFill>
                            <a:schemeClr val="tx1"/>
                          </a:solidFill>
                          <a:effectLst/>
                          <a:latin typeface="+mn-lt"/>
                        </a:rPr>
                        <a:t>faungg's</a:t>
                      </a:r>
                      <a:r>
                        <a:rPr lang="en-US" sz="900" b="0" i="0" u="none" strike="noStrike" baseline="0" dirty="0">
                          <a:solidFill>
                            <a:schemeClr val="tx1"/>
                          </a:solidFill>
                          <a:effectLst/>
                          <a:latin typeface="+mn-lt"/>
                        </a:rPr>
                        <a:t> photos </a:t>
                      </a:r>
                      <a:r>
                        <a:rPr lang="en-US" sz="900" b="0" i="0" u="none" strike="noStrike" baseline="0" dirty="0">
                          <a:solidFill>
                            <a:srgbClr val="00B050"/>
                          </a:solidFill>
                          <a:effectLst/>
                          <a:latin typeface="+mn-lt"/>
                        </a:rPr>
                        <a:t>https://www.flickr.com/photos/44534236@N00/17037871987/ https://creativecommons.org/licenses/by-nd/2.0/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2"/>
                  </a:ext>
                </a:extLst>
              </a:tr>
              <a:tr h="326015">
                <a:tc>
                  <a:txBody>
                    <a:bodyPr/>
                    <a:lstStyle/>
                    <a:p>
                      <a:pPr algn="l" fontAlgn="b"/>
                      <a:r>
                        <a:rPr lang="en-US" sz="900" b="0" i="0" u="none" strike="noStrike" dirty="0">
                          <a:solidFill>
                            <a:schemeClr val="tx1"/>
                          </a:solidFill>
                          <a:effectLst/>
                          <a:latin typeface="Calibri"/>
                        </a:rPr>
                        <a:t>Slide 7</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Yearly student carnival / </a:t>
                      </a:r>
                      <a:r>
                        <a:rPr lang="en-US" sz="900" b="0" i="0" u="none" strike="noStrike" dirty="0" err="1">
                          <a:solidFill>
                            <a:schemeClr val="tx1"/>
                          </a:solidFill>
                          <a:effectLst/>
                          <a:latin typeface="+mn-lt"/>
                        </a:rPr>
                        <a:t>Juwenalia</a:t>
                      </a:r>
                      <a:r>
                        <a:rPr lang="en-US" sz="900" b="0" i="0" u="none" strike="noStrike" dirty="0">
                          <a:solidFill>
                            <a:schemeClr val="tx1"/>
                          </a:solidFill>
                          <a:effectLst/>
                          <a:latin typeface="+mn-lt"/>
                        </a:rPr>
                        <a:t> / Kielce / 2015-05-15 Sebastian Bojara </a:t>
                      </a:r>
                      <a:r>
                        <a:rPr lang="en-US" sz="900" b="0" i="0" u="none" strike="noStrike" dirty="0">
                          <a:solidFill>
                            <a:srgbClr val="00B050"/>
                          </a:solidFill>
                          <a:effectLst/>
                          <a:latin typeface="+mn-lt"/>
                        </a:rPr>
                        <a:t>https://www.flickr.com/photos/129264525@N03/17639985551/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3"/>
                  </a:ext>
                </a:extLst>
              </a:tr>
              <a:tr h="326015">
                <a:tc>
                  <a:txBody>
                    <a:bodyPr/>
                    <a:lstStyle/>
                    <a:p>
                      <a:pPr algn="l" fontAlgn="b"/>
                      <a:r>
                        <a:rPr lang="en-US" sz="9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 Photo Credit: Grid </a:t>
                      </a:r>
                      <a:r>
                        <a:rPr lang="en-US" sz="900" b="0" i="0" u="none" strike="noStrike" baseline="0" dirty="0" err="1">
                          <a:solidFill>
                            <a:schemeClr val="tx1"/>
                          </a:solidFill>
                          <a:effectLst/>
                          <a:latin typeface="+mn-lt"/>
                        </a:rPr>
                        <a:t>geralt</a:t>
                      </a:r>
                      <a:r>
                        <a:rPr lang="en-US" sz="900" b="0" i="0" u="none" strike="noStrike" baseline="0" dirty="0">
                          <a:solidFill>
                            <a:schemeClr val="tx1"/>
                          </a:solidFill>
                          <a:effectLst/>
                          <a:latin typeface="+mn-lt"/>
                        </a:rPr>
                        <a:t> </a:t>
                      </a:r>
                      <a:r>
                        <a:rPr lang="en-US" sz="900" b="0" i="0" u="none" strike="noStrike" baseline="0" dirty="0">
                          <a:solidFill>
                            <a:srgbClr val="00B050"/>
                          </a:solidFill>
                          <a:effectLst/>
                          <a:latin typeface="+mn-lt"/>
                        </a:rPr>
                        <a:t>https://pixabay.com/en/grid-diamonds-binary-null-one-725269/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4"/>
                  </a:ext>
                </a:extLst>
              </a:tr>
              <a:tr h="326015">
                <a:tc>
                  <a:txBody>
                    <a:bodyPr/>
                    <a:lstStyle/>
                    <a:p>
                      <a:pPr algn="l" fontAlgn="b"/>
                      <a:r>
                        <a:rPr lang="en-US" sz="900" b="0" i="0" u="none" strike="noStrike" dirty="0">
                          <a:solidFill>
                            <a:schemeClr val="tx1"/>
                          </a:solidFill>
                          <a:effectLst/>
                          <a:latin typeface="Calibri"/>
                        </a:rPr>
                        <a:t>Slide 9</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Children </a:t>
                      </a:r>
                      <a:r>
                        <a:rPr lang="en-US" sz="900" b="0" i="0" u="none" strike="noStrike" dirty="0" err="1">
                          <a:solidFill>
                            <a:schemeClr val="tx1"/>
                          </a:solidFill>
                          <a:effectLst/>
                          <a:latin typeface="+mn-lt"/>
                        </a:rPr>
                        <a:t>Clker</a:t>
                      </a:r>
                      <a:r>
                        <a:rPr lang="en-US" sz="900" b="0" i="0" u="none" strike="noStrike" dirty="0">
                          <a:solidFill>
                            <a:schemeClr val="tx1"/>
                          </a:solidFill>
                          <a:effectLst/>
                          <a:latin typeface="+mn-lt"/>
                        </a:rPr>
                        <a:t>-Free-Vector-Images </a:t>
                      </a:r>
                      <a:r>
                        <a:rPr lang="en-US" sz="900" b="0" i="0" u="none" strike="noStrike" dirty="0">
                          <a:solidFill>
                            <a:srgbClr val="00B050"/>
                          </a:solidFill>
                          <a:effectLst/>
                          <a:latin typeface="+mn-lt"/>
                        </a:rPr>
                        <a:t>https://pixabay.com/en/children-playing-exercise-play-310223/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3660915527"/>
                  </a:ext>
                </a:extLst>
              </a:tr>
              <a:tr h="326015">
                <a:tc>
                  <a:txBody>
                    <a:bodyPr/>
                    <a:lstStyle/>
                    <a:p>
                      <a:pPr algn="l" fontAlgn="b"/>
                      <a:r>
                        <a:rPr lang="en-US" sz="900" b="0" i="0" u="none" strike="noStrike" dirty="0">
                          <a:solidFill>
                            <a:schemeClr val="tx1"/>
                          </a:solidFill>
                          <a:effectLst/>
                          <a:latin typeface="Calibri"/>
                        </a:rPr>
                        <a:t>Slide 12</a:t>
                      </a:r>
                    </a:p>
                  </a:txBody>
                  <a:tcPr marL="3493" marR="3493" marT="3492" marB="0" anchor="b">
                    <a:lnL>
                      <a:noFill/>
                    </a:lnL>
                    <a:lnR>
                      <a:noFill/>
                    </a:lnR>
                    <a:lnT>
                      <a:noFill/>
                    </a:lnT>
                    <a:lnB>
                      <a:noFill/>
                    </a:lnB>
                  </a:tcPr>
                </a:tc>
                <a:tc>
                  <a:txBody>
                    <a:bodyPr/>
                    <a:lstStyle/>
                    <a:p>
                      <a:pPr algn="l" fontAlgn="b"/>
                      <a:r>
                        <a:rPr lang="es-ES" sz="900" b="0" i="0" u="none" strike="noStrike" baseline="0" dirty="0" err="1">
                          <a:solidFill>
                            <a:schemeClr val="tx1"/>
                          </a:solidFill>
                          <a:effectLst/>
                          <a:latin typeface="+mn-lt"/>
                        </a:rPr>
                        <a:t>Photo</a:t>
                      </a:r>
                      <a:r>
                        <a:rPr lang="es-ES" sz="900" b="0" i="0" u="none" strike="noStrike" baseline="0" dirty="0">
                          <a:solidFill>
                            <a:schemeClr val="tx1"/>
                          </a:solidFill>
                          <a:effectLst/>
                          <a:latin typeface="+mn-lt"/>
                        </a:rPr>
                        <a:t> </a:t>
                      </a:r>
                      <a:r>
                        <a:rPr lang="es-ES" sz="900" b="0" i="0" u="none" strike="noStrike" baseline="0" dirty="0" err="1">
                          <a:solidFill>
                            <a:schemeClr val="tx1"/>
                          </a:solidFill>
                          <a:effectLst/>
                          <a:latin typeface="+mn-lt"/>
                        </a:rPr>
                        <a:t>Credit</a:t>
                      </a:r>
                      <a:r>
                        <a:rPr lang="es-ES" sz="900" b="0" i="0" u="none" strike="noStrike" baseline="0" dirty="0">
                          <a:solidFill>
                            <a:schemeClr val="tx1"/>
                          </a:solidFill>
                          <a:effectLst/>
                          <a:latin typeface="+mn-lt"/>
                        </a:rPr>
                        <a:t>: Festejan su cumpleaños en grande El Heraldo de Saltillo </a:t>
                      </a:r>
                      <a:r>
                        <a:rPr lang="es-ES" sz="900" b="0" i="0" u="none" strike="noStrike" baseline="0" dirty="0">
                          <a:solidFill>
                            <a:srgbClr val="00B050"/>
                          </a:solidFill>
                          <a:effectLst/>
                          <a:latin typeface="+mn-lt"/>
                        </a:rPr>
                        <a:t>https://www.flickr.com/photos/124953100@N05/23666876861/ https://creativecommons.org/licenses/by-nc-sa/2.0/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5"/>
                  </a:ext>
                </a:extLst>
              </a:tr>
              <a:tr h="326015">
                <a:tc>
                  <a:txBody>
                    <a:bodyPr/>
                    <a:lstStyle/>
                    <a:p>
                      <a:pPr algn="l" fontAlgn="b"/>
                      <a:r>
                        <a:rPr lang="en-US" sz="900" b="0" i="0" u="none" strike="noStrike" dirty="0">
                          <a:solidFill>
                            <a:schemeClr val="tx1"/>
                          </a:solidFill>
                          <a:effectLst/>
                          <a:latin typeface="Calibri"/>
                        </a:rPr>
                        <a:t>Slide 13</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Group of teens at the beach Vladimir </a:t>
                      </a:r>
                      <a:r>
                        <a:rPr lang="en-US" sz="900" b="0" i="0" u="none" strike="noStrike" dirty="0" err="1">
                          <a:solidFill>
                            <a:schemeClr val="tx1"/>
                          </a:solidFill>
                          <a:effectLst/>
                          <a:latin typeface="+mn-lt"/>
                        </a:rPr>
                        <a:t>Pustovit</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https://www.flickr.com/photos/pustovit/14689258425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6"/>
                  </a:ext>
                </a:extLst>
              </a:tr>
              <a:tr h="326015">
                <a:tc>
                  <a:txBody>
                    <a:bodyPr/>
                    <a:lstStyle/>
                    <a:p>
                      <a:pPr algn="l" fontAlgn="b"/>
                      <a:r>
                        <a:rPr lang="en-US" sz="900" b="0" i="0" u="none" strike="noStrike" dirty="0">
                          <a:solidFill>
                            <a:schemeClr val="tx1"/>
                          </a:solidFill>
                          <a:effectLst/>
                          <a:latin typeface="Calibri"/>
                        </a:rPr>
                        <a:t>Slide 14</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I'll Give You All I Can... Brandon Warren </a:t>
                      </a:r>
                      <a:r>
                        <a:rPr lang="en-US" sz="900" b="0" i="0" u="none" strike="noStrike" dirty="0">
                          <a:solidFill>
                            <a:srgbClr val="00B050"/>
                          </a:solidFill>
                          <a:effectLst/>
                          <a:latin typeface="+mn-lt"/>
                        </a:rPr>
                        <a:t>https://www.flickr.com/photos/brandoncwarren/4164759025 https://creativecommons.org/licenses/by-nc/2.0/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7"/>
                  </a:ext>
                </a:extLst>
              </a:tr>
              <a:tr h="326015">
                <a:tc>
                  <a:txBody>
                    <a:bodyPr/>
                    <a:lstStyle/>
                    <a:p>
                      <a:pPr algn="l" fontAlgn="b"/>
                      <a:r>
                        <a:rPr lang="en-US" sz="900" b="0" i="0" u="none" strike="noStrike" dirty="0">
                          <a:solidFill>
                            <a:schemeClr val="tx1"/>
                          </a:solidFill>
                          <a:effectLst/>
                          <a:latin typeface="Calibri"/>
                        </a:rPr>
                        <a:t>Slide 16</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Running </a:t>
                      </a:r>
                      <a:r>
                        <a:rPr lang="en-US" sz="900" b="0" i="0" u="none" strike="noStrike" dirty="0" err="1">
                          <a:solidFill>
                            <a:schemeClr val="tx1"/>
                          </a:solidFill>
                          <a:effectLst/>
                          <a:latin typeface="+mn-lt"/>
                        </a:rPr>
                        <a:t>tpsdave</a:t>
                      </a:r>
                      <a:r>
                        <a:rPr lang="en-US" sz="900" b="0" i="0" u="none" strike="noStrike" dirty="0">
                          <a:solidFill>
                            <a:schemeClr val="tx1"/>
                          </a:solidFill>
                          <a:effectLst/>
                          <a:latin typeface="+mn-lt"/>
                        </a:rPr>
                        <a:t> </a:t>
                      </a:r>
                      <a:r>
                        <a:rPr lang="en-US" sz="900" b="0" i="0" u="none" strike="noStrike" dirty="0">
                          <a:solidFill>
                            <a:srgbClr val="00B050"/>
                          </a:solidFill>
                          <a:effectLst/>
                          <a:latin typeface="+mn-lt"/>
                        </a:rPr>
                        <a:t>https://pixabay.com/en/running-water-outside-mud-muddy-81715/ https://creativecommons.org/publicdomain/zero/1.0/deed.en</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8"/>
                  </a:ext>
                </a:extLst>
              </a:tr>
              <a:tr h="326015">
                <a:tc>
                  <a:txBody>
                    <a:bodyPr/>
                    <a:lstStyle/>
                    <a:p>
                      <a:pPr algn="l" fontAlgn="b"/>
                      <a:r>
                        <a:rPr lang="en-US" sz="900" b="0" i="0" u="none" strike="noStrike" dirty="0">
                          <a:solidFill>
                            <a:schemeClr val="tx1"/>
                          </a:solidFill>
                          <a:effectLst/>
                          <a:latin typeface="Calibri"/>
                        </a:rPr>
                        <a:t>Slide 18</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mn-lt"/>
                        </a:rPr>
                        <a:t>Photo Credit: binaural-beat-digital-drug digitalbob8 </a:t>
                      </a:r>
                      <a:r>
                        <a:rPr lang="en-US" sz="900" b="0" i="0" u="none" strike="noStrike" dirty="0">
                          <a:solidFill>
                            <a:srgbClr val="00B050"/>
                          </a:solidFill>
                          <a:effectLst/>
                          <a:latin typeface="+mn-lt"/>
                        </a:rPr>
                        <a:t>https://www.flickr.com/photos/44568283@N02/4098316274/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9"/>
                  </a:ext>
                </a:extLst>
              </a:tr>
              <a:tr h="326015">
                <a:tc>
                  <a:txBody>
                    <a:bodyPr/>
                    <a:lstStyle/>
                    <a:p>
                      <a:pPr algn="l" fontAlgn="b"/>
                      <a:r>
                        <a:rPr lang="en-US" sz="900" b="0" i="0" u="none" strike="noStrike" dirty="0">
                          <a:solidFill>
                            <a:schemeClr val="tx1"/>
                          </a:solidFill>
                          <a:effectLst/>
                          <a:latin typeface="Calibri"/>
                        </a:rPr>
                        <a:t>Slide 19</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a:t>
                      </a:r>
                      <a:r>
                        <a:rPr lang="en-US" sz="900" b="0" i="0" u="none" strike="noStrike" baseline="0" dirty="0">
                          <a:solidFill>
                            <a:schemeClr val="tx1"/>
                          </a:solidFill>
                          <a:effectLst/>
                          <a:latin typeface="+mn-lt"/>
                        </a:rPr>
                        <a:t> Credit: Fight Philippe Put </a:t>
                      </a:r>
                      <a:r>
                        <a:rPr lang="en-US" sz="900" b="0" i="0" u="none" strike="noStrike" baseline="0" dirty="0">
                          <a:solidFill>
                            <a:srgbClr val="00B050"/>
                          </a:solidFill>
                          <a:effectLst/>
                          <a:latin typeface="+mn-lt"/>
                        </a:rPr>
                        <a:t>https://www.flickr.com/photos/34547181@N00/5653340435 https://creativecommons.org/licenses/by/2.0/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272567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2100" b="1" u="sng"/>
              <a:t>Photo Attribution</a:t>
            </a:r>
          </a:p>
        </p:txBody>
      </p:sp>
      <p:graphicFrame>
        <p:nvGraphicFramePr>
          <p:cNvPr id="4" name="Content Placeholder 2"/>
          <p:cNvGraphicFramePr>
            <a:graphicFrameLocks noGrp="1"/>
          </p:cNvGraphicFramePr>
          <p:nvPr>
            <p:ph idx="1"/>
          </p:nvPr>
        </p:nvGraphicFramePr>
        <p:xfrm>
          <a:off x="1485900" y="1809750"/>
          <a:ext cx="6172200" cy="1304060"/>
        </p:xfrm>
        <a:graphic>
          <a:graphicData uri="http://schemas.openxmlformats.org/drawingml/2006/table">
            <a:tbl>
              <a:tblPr/>
              <a:tblGrid>
                <a:gridCol w="508912">
                  <a:extLst>
                    <a:ext uri="{9D8B030D-6E8A-4147-A177-3AD203B41FA5}">
                      <a16:colId xmlns:a16="http://schemas.microsoft.com/office/drawing/2014/main" xmlns="" val="20000"/>
                    </a:ext>
                  </a:extLst>
                </a:gridCol>
                <a:gridCol w="5663288">
                  <a:extLst>
                    <a:ext uri="{9D8B030D-6E8A-4147-A177-3AD203B41FA5}">
                      <a16:colId xmlns:a16="http://schemas.microsoft.com/office/drawing/2014/main" xmlns="" val="20001"/>
                    </a:ext>
                  </a:extLst>
                </a:gridCol>
              </a:tblGrid>
              <a:tr h="326015">
                <a:tc>
                  <a:txBody>
                    <a:bodyPr/>
                    <a:lstStyle/>
                    <a:p>
                      <a:pPr algn="l" fontAlgn="b"/>
                      <a:r>
                        <a:rPr lang="en-US" sz="900" b="0" i="0" u="none" strike="noStrike" dirty="0">
                          <a:solidFill>
                            <a:schemeClr val="tx1"/>
                          </a:solidFill>
                          <a:effectLst/>
                          <a:latin typeface="Calibri"/>
                        </a:rPr>
                        <a:t>Slide 20</a:t>
                      </a:r>
                    </a:p>
                  </a:txBody>
                  <a:tcPr marL="3493" marR="3493" marT="3492" marB="0" anchor="b">
                    <a:lnL>
                      <a:noFill/>
                    </a:lnL>
                    <a:lnR>
                      <a:noFill/>
                    </a:lnR>
                    <a:lnT>
                      <a:noFill/>
                    </a:lnT>
                    <a:lnB>
                      <a:noFill/>
                    </a:lnB>
                  </a:tcPr>
                </a:tc>
                <a:tc>
                  <a:txBody>
                    <a:bodyPr/>
                    <a:lstStyle/>
                    <a:p>
                      <a:pPr algn="l" fontAlgn="b"/>
                      <a:r>
                        <a:rPr lang="en-US" sz="900" b="0" i="0" u="none" strike="noStrike" baseline="0" dirty="0">
                          <a:solidFill>
                            <a:schemeClr val="tx1"/>
                          </a:solidFill>
                          <a:effectLst/>
                          <a:latin typeface="+mn-lt"/>
                        </a:rPr>
                        <a:t>Photo Credit: crunch Drew Herron </a:t>
                      </a:r>
                      <a:r>
                        <a:rPr lang="en-US" sz="900" b="0" i="0" u="none" strike="noStrike" baseline="0" dirty="0">
                          <a:solidFill>
                            <a:srgbClr val="00B050"/>
                          </a:solidFill>
                          <a:effectLst/>
                          <a:latin typeface="+mn-lt"/>
                        </a:rPr>
                        <a:t>https://www.flickr.com/photos/21253420@N00/6799909111/ https://creativecommons.org/licenses/by-nc-sa/2.0/</a:t>
                      </a:r>
                    </a:p>
                  </a:txBody>
                  <a:tcPr marL="3493" marR="3493" marT="3492" marB="0" anchor="b">
                    <a:lnL>
                      <a:noFill/>
                    </a:lnL>
                    <a:lnR>
                      <a:noFill/>
                    </a:lnR>
                    <a:lnT>
                      <a:noFill/>
                    </a:lnT>
                    <a:lnB>
                      <a:noFill/>
                    </a:lnB>
                  </a:tcPr>
                </a:tc>
                <a:extLst>
                  <a:ext uri="{0D108BD9-81ED-4DB2-BD59-A6C34878D82A}">
                    <a16:rowId xmlns:a16="http://schemas.microsoft.com/office/drawing/2014/main" xmlns="" val="10000"/>
                  </a:ext>
                </a:extLst>
              </a:tr>
              <a:tr h="326015">
                <a:tc>
                  <a:txBody>
                    <a:bodyPr/>
                    <a:lstStyle/>
                    <a:p>
                      <a:pPr algn="l" fontAlgn="b"/>
                      <a:r>
                        <a:rPr lang="en-US" sz="900" b="0" i="0" u="none" strike="noStrike" dirty="0">
                          <a:solidFill>
                            <a:schemeClr val="tx1"/>
                          </a:solidFill>
                          <a:effectLst/>
                          <a:latin typeface="Calibri"/>
                        </a:rPr>
                        <a:t>Slide 23</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a:t>
                      </a:r>
                      <a:r>
                        <a:rPr lang="en-US" sz="900" b="0" i="0" u="none" strike="noStrike" baseline="0" dirty="0">
                          <a:solidFill>
                            <a:schemeClr val="tx1"/>
                          </a:solidFill>
                          <a:effectLst/>
                          <a:latin typeface="+mn-lt"/>
                        </a:rPr>
                        <a:t> A plus Ludwig </a:t>
                      </a:r>
                      <a:r>
                        <a:rPr lang="en-US" sz="900" b="0" i="0" u="none" strike="noStrike" baseline="0" dirty="0">
                          <a:solidFill>
                            <a:srgbClr val="00B050"/>
                          </a:solidFill>
                          <a:effectLst/>
                          <a:latin typeface="+mn-lt"/>
                        </a:rPr>
                        <a:t>https://www.flickr.com/photos/ludwg/8668129713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1"/>
                  </a:ext>
                </a:extLst>
              </a:tr>
              <a:tr h="326015">
                <a:tc>
                  <a:txBody>
                    <a:bodyPr/>
                    <a:lstStyle/>
                    <a:p>
                      <a:pPr algn="l" fontAlgn="b"/>
                      <a:r>
                        <a:rPr lang="en-US" sz="900" b="0" i="0" u="none" strike="noStrike" dirty="0">
                          <a:solidFill>
                            <a:schemeClr val="tx1"/>
                          </a:solidFill>
                          <a:effectLst/>
                          <a:latin typeface="Calibri"/>
                        </a:rPr>
                        <a:t>Slide 24</a:t>
                      </a:r>
                    </a:p>
                  </a:txBody>
                  <a:tcPr marL="3493" marR="3493" marT="3492" marB="0" anchor="b">
                    <a:lnL>
                      <a:noFill/>
                    </a:lnL>
                    <a:lnR>
                      <a:noFill/>
                    </a:lnR>
                    <a:lnT>
                      <a:noFill/>
                    </a:lnT>
                    <a:lnB>
                      <a:noFill/>
                    </a:lnB>
                  </a:tcPr>
                </a:tc>
                <a:tc>
                  <a:txBody>
                    <a:bodyPr/>
                    <a:lstStyle/>
                    <a:p>
                      <a:pPr algn="l" fontAlgn="b"/>
                      <a:r>
                        <a:rPr lang="en-US" sz="900" b="0" i="0" u="none" strike="noStrike" dirty="0">
                          <a:solidFill>
                            <a:schemeClr val="tx1"/>
                          </a:solidFill>
                          <a:effectLst/>
                          <a:latin typeface="Calibri"/>
                        </a:rPr>
                        <a:t>Photo Credit: untitled</a:t>
                      </a:r>
                      <a:r>
                        <a:rPr lang="en-US" sz="900" b="0" i="0" u="none" strike="noStrike" baseline="0" dirty="0">
                          <a:solidFill>
                            <a:schemeClr val="tx1"/>
                          </a:solidFill>
                          <a:effectLst/>
                          <a:latin typeface="+mn-lt"/>
                        </a:rPr>
                        <a:t> </a:t>
                      </a:r>
                      <a:r>
                        <a:rPr lang="en-US" sz="900" b="0" i="0" u="none" strike="noStrike" baseline="0" dirty="0" err="1">
                          <a:solidFill>
                            <a:schemeClr val="tx1"/>
                          </a:solidFill>
                          <a:effectLst/>
                          <a:latin typeface="+mn-lt"/>
                        </a:rPr>
                        <a:t>McGeorge</a:t>
                      </a:r>
                      <a:r>
                        <a:rPr lang="en-US" sz="900" b="0" i="0" u="none" strike="noStrike" baseline="0" dirty="0">
                          <a:solidFill>
                            <a:schemeClr val="tx1"/>
                          </a:solidFill>
                          <a:effectLst/>
                          <a:latin typeface="+mn-lt"/>
                        </a:rPr>
                        <a:t> BLSA </a:t>
                      </a:r>
                      <a:r>
                        <a:rPr lang="en-US" sz="900" b="0" i="0" u="none" strike="noStrike" baseline="0" dirty="0">
                          <a:solidFill>
                            <a:srgbClr val="00B050"/>
                          </a:solidFill>
                          <a:effectLst/>
                          <a:latin typeface="+mn-lt"/>
                        </a:rPr>
                        <a:t>https://www.flickr.com/photos/61468398@N03/5605033927/ https://creativecommons.org/licenses/by-nc-nd/2.0/</a:t>
                      </a:r>
                      <a:endParaRPr lang="en-US" sz="900" b="0" i="0" u="none" strike="noStrike" dirty="0">
                        <a:solidFill>
                          <a:srgbClr val="00B050"/>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xmlns="" val="10002"/>
                  </a:ext>
                </a:extLst>
              </a:tr>
              <a:tr h="326015">
                <a:tc>
                  <a:txBody>
                    <a:bodyPr/>
                    <a:lstStyle/>
                    <a:p>
                      <a:pPr algn="l" fontAlgn="b"/>
                      <a:r>
                        <a:rPr lang="en-US" sz="900" b="0" i="0" u="none" strike="noStrike" dirty="0">
                          <a:solidFill>
                            <a:schemeClr val="tx1"/>
                          </a:solidFill>
                          <a:effectLst/>
                          <a:latin typeface="Calibri"/>
                        </a:rPr>
                        <a:t>Slide 26</a:t>
                      </a:r>
                    </a:p>
                  </a:txBody>
                  <a:tcPr marL="3493" marR="3493" marT="3492" marB="0" anchor="b">
                    <a:lnL>
                      <a:noFill/>
                    </a:lnL>
                    <a:lnR>
                      <a:noFill/>
                    </a:lnR>
                    <a:lnT>
                      <a:noFill/>
                    </a:lnT>
                    <a:lnB>
                      <a:noFill/>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chemeClr val="tx1"/>
                          </a:solidFill>
                          <a:effectLst/>
                          <a:latin typeface="+mn-lt"/>
                        </a:rPr>
                        <a:t>Photo Credit: Illustrated silhouette of a black cat nehtaeh79 </a:t>
                      </a:r>
                      <a:r>
                        <a:rPr lang="en-US" sz="900" b="0" i="0" u="none" strike="noStrike" dirty="0">
                          <a:solidFill>
                            <a:srgbClr val="00B050"/>
                          </a:solidFill>
                          <a:effectLst/>
                          <a:latin typeface="+mn-lt"/>
                        </a:rPr>
                        <a:t>http://www.freestockphotos.biz/stockphoto/16624 http://creativecommons.org/publicdomain/zero/1.0/</a:t>
                      </a:r>
                    </a:p>
                  </a:txBody>
                  <a:tcPr marL="3493" marR="3493" marT="3492" marB="0" anchor="b">
                    <a:lnL>
                      <a:noFill/>
                    </a:lnL>
                    <a:lnR>
                      <a:noFill/>
                    </a:lnR>
                    <a:lnT>
                      <a:noFill/>
                    </a:lnT>
                    <a:lnB>
                      <a:noFill/>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21507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b="1" u="sng">
                <a:solidFill>
                  <a:srgbClr val="00B0F0"/>
                </a:solidFill>
                <a:ea typeface="MS PGothic" charset="-128"/>
              </a:rPr>
              <a:t>Warm Up:</a:t>
            </a:r>
            <a:br>
              <a:rPr lang="en-US" altLang="en-US" b="1" u="sng">
                <a:solidFill>
                  <a:srgbClr val="00B0F0"/>
                </a:solidFill>
                <a:ea typeface="MS PGothic" charset="-128"/>
              </a:rPr>
            </a:br>
            <a:r>
              <a:rPr lang="en-US" altLang="en-US" b="1" u="sng">
                <a:solidFill>
                  <a:srgbClr val="00B0F0"/>
                </a:solidFill>
                <a:ea typeface="MS PGothic" charset="-128"/>
              </a:rPr>
              <a:t>Adolescence Defined</a:t>
            </a:r>
          </a:p>
        </p:txBody>
      </p:sp>
      <p:sp>
        <p:nvSpPr>
          <p:cNvPr id="3" name="Content Placeholder 2"/>
          <p:cNvSpPr>
            <a:spLocks noGrp="1"/>
          </p:cNvSpPr>
          <p:nvPr>
            <p:ph idx="1"/>
          </p:nvPr>
        </p:nvSpPr>
        <p:spPr>
          <a:xfrm>
            <a:off x="1021975" y="4383742"/>
            <a:ext cx="7664825" cy="2407024"/>
          </a:xfrm>
        </p:spPr>
        <p:txBody>
          <a:bodyPr/>
          <a:lstStyle/>
          <a:p>
            <a:pPr eaLnBrk="1" hangingPunct="1">
              <a:buFont typeface="Wingdings" panose="05000000000000000000" pitchFamily="2" charset="2"/>
              <a:buChar char="§"/>
              <a:defRPr/>
            </a:pPr>
            <a:r>
              <a:rPr lang="en-US" sz="2800" dirty="0">
                <a:ea typeface="+mn-ea"/>
              </a:rPr>
              <a:t>Reflect on your own adolescence</a:t>
            </a:r>
          </a:p>
          <a:p>
            <a:pPr eaLnBrk="1" hangingPunct="1">
              <a:buFont typeface="Wingdings" panose="05000000000000000000" pitchFamily="2" charset="2"/>
              <a:buChar char="§"/>
              <a:defRPr/>
            </a:pPr>
            <a:r>
              <a:rPr lang="en-US" altLang="en-US" sz="2800" dirty="0"/>
              <a:t>Are you </a:t>
            </a:r>
            <a:r>
              <a:rPr lang="en-US" sz="2800" dirty="0"/>
              <a:t>an adult? Adolescent? In between?</a:t>
            </a:r>
          </a:p>
          <a:p>
            <a:pPr eaLnBrk="1" hangingPunct="1">
              <a:buFont typeface="Wingdings" panose="05000000000000000000" pitchFamily="2" charset="2"/>
              <a:buChar char="§"/>
              <a:defRPr/>
            </a:pPr>
            <a:r>
              <a:rPr lang="en-US" altLang="en-US" sz="2800" dirty="0"/>
              <a:t>“Adolescence” is getting longer…</a:t>
            </a:r>
            <a:endParaRPr lang="en-US" sz="2800" dirty="0">
              <a:ea typeface="+mn-ea"/>
            </a:endParaRPr>
          </a:p>
          <a:p>
            <a:pPr eaLnBrk="1" hangingPunct="1">
              <a:buFont typeface="Wingdings" panose="05000000000000000000" pitchFamily="2" charset="2"/>
              <a:buChar char="§"/>
              <a:defRPr/>
            </a:pPr>
            <a:r>
              <a:rPr lang="en-US" sz="2800" dirty="0">
                <a:ea typeface="+mn-ea"/>
              </a:rPr>
              <a:t>Emerging Adolescence</a:t>
            </a:r>
          </a:p>
        </p:txBody>
      </p:sp>
      <p:pic>
        <p:nvPicPr>
          <p:cNvPr id="2" name="Picture 1"/>
          <p:cNvPicPr>
            <a:picLocks noChangeAspect="1"/>
          </p:cNvPicPr>
          <p:nvPr/>
        </p:nvPicPr>
        <p:blipFill>
          <a:blip r:embed="rId3"/>
          <a:stretch>
            <a:fillRect/>
          </a:stretch>
        </p:blipFill>
        <p:spPr>
          <a:xfrm>
            <a:off x="2477057" y="1607942"/>
            <a:ext cx="4189886" cy="2775800"/>
          </a:xfrm>
          <a:prstGeom prst="rect">
            <a:avLst/>
          </a:prstGeom>
        </p:spPr>
      </p:pic>
    </p:spTree>
    <p:extLst>
      <p:ext uri="{BB962C8B-B14F-4D97-AF65-F5344CB8AC3E}">
        <p14:creationId xmlns:p14="http://schemas.microsoft.com/office/powerpoint/2010/main" val="102896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323975"/>
            <a:ext cx="8229600" cy="5289550"/>
          </a:xfrm>
        </p:spPr>
        <p:txBody>
          <a:bodyPr rtlCol="0">
            <a:normAutofit/>
          </a:bodyPr>
          <a:lstStyle/>
          <a:p>
            <a:pPr>
              <a:buFont typeface="Arial" panose="020B0604020202020204" pitchFamily="34" charset="0"/>
              <a:buChar char="•"/>
              <a:defRPr/>
            </a:pPr>
            <a:r>
              <a:rPr lang="en-US" b="1" dirty="0"/>
              <a:t>Physical Changes</a:t>
            </a:r>
          </a:p>
          <a:p>
            <a:pPr lvl="1">
              <a:buFont typeface="Arial" panose="020B0604020202020204" pitchFamily="34" charset="0"/>
              <a:buChar char="•"/>
              <a:defRPr/>
            </a:pPr>
            <a:r>
              <a:rPr lang="en-US" sz="3200" dirty="0"/>
              <a:t>Puberty</a:t>
            </a:r>
          </a:p>
          <a:p>
            <a:pPr>
              <a:buFont typeface="Arial" panose="020B0604020202020204" pitchFamily="34" charset="0"/>
              <a:buChar char="•"/>
              <a:defRPr/>
            </a:pPr>
            <a:r>
              <a:rPr lang="en-US" dirty="0"/>
              <a:t>Cognitive Changes</a:t>
            </a:r>
          </a:p>
          <a:p>
            <a:pPr>
              <a:buFont typeface="Arial" panose="020B0604020202020204" pitchFamily="34" charset="0"/>
              <a:buChar char="•"/>
              <a:defRPr/>
            </a:pPr>
            <a:r>
              <a:rPr lang="en-US" dirty="0"/>
              <a:t>Social Changes</a:t>
            </a:r>
          </a:p>
          <a:p>
            <a:pPr>
              <a:buFont typeface="Arial" panose="020B0604020202020204" pitchFamily="34" charset="0"/>
              <a:buChar char="•"/>
              <a:defRPr/>
            </a:pPr>
            <a:r>
              <a:rPr lang="en-US" dirty="0"/>
              <a:t>Behavioral and Psychological Adjustment</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3918467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b="1" u="sng">
                <a:ea typeface="MS PGothic" charset="-128"/>
              </a:rPr>
              <a:t>Physical Changes</a:t>
            </a:r>
          </a:p>
        </p:txBody>
      </p:sp>
      <p:sp>
        <p:nvSpPr>
          <p:cNvPr id="6" name="Content Placeholder 5"/>
          <p:cNvSpPr>
            <a:spLocks noGrp="1"/>
          </p:cNvSpPr>
          <p:nvPr>
            <p:ph sz="half" idx="1"/>
          </p:nvPr>
        </p:nvSpPr>
        <p:spPr>
          <a:xfrm>
            <a:off x="1237129" y="4490840"/>
            <a:ext cx="7234518" cy="2037976"/>
          </a:xfrm>
        </p:spPr>
        <p:txBody>
          <a:bodyPr/>
          <a:lstStyle/>
          <a:p>
            <a:pPr>
              <a:buFont typeface="Wingdings" panose="05000000000000000000" pitchFamily="2" charset="2"/>
              <a:buChar char="§"/>
              <a:defRPr/>
            </a:pPr>
            <a:r>
              <a:rPr lang="en-US" b="1" dirty="0"/>
              <a:t>Puberty</a:t>
            </a:r>
            <a:r>
              <a:rPr lang="en-US" dirty="0"/>
              <a:t> and hormone changes</a:t>
            </a:r>
          </a:p>
          <a:p>
            <a:pPr>
              <a:buFont typeface="Wingdings" panose="05000000000000000000" pitchFamily="2" charset="2"/>
              <a:buChar char="§"/>
              <a:defRPr/>
            </a:pPr>
            <a:r>
              <a:rPr lang="en-US" dirty="0"/>
              <a:t>Growth spurt, pubic hair, skin changes</a:t>
            </a:r>
          </a:p>
          <a:p>
            <a:pPr>
              <a:buFont typeface="Wingdings" panose="05000000000000000000" pitchFamily="2" charset="2"/>
              <a:buChar char="§"/>
              <a:defRPr/>
            </a:pPr>
            <a:r>
              <a:rPr lang="en-US" dirty="0"/>
              <a:t>Boys – facial hair, voice deepens</a:t>
            </a:r>
          </a:p>
          <a:p>
            <a:pPr>
              <a:buFont typeface="Wingdings" panose="05000000000000000000" pitchFamily="2" charset="2"/>
              <a:buChar char="§"/>
              <a:defRPr/>
            </a:pPr>
            <a:r>
              <a:rPr lang="en-US" dirty="0"/>
              <a:t>Girls – breast development, menstruation</a:t>
            </a:r>
          </a:p>
          <a:p>
            <a:pPr marL="0" indent="0">
              <a:buFont typeface="Arial" panose="020B0604020202020204" pitchFamily="34" charset="0"/>
              <a:buNone/>
              <a:defRPr/>
            </a:pPr>
            <a:endParaRPr lang="en-US" sz="3600" dirty="0"/>
          </a:p>
        </p:txBody>
      </p:sp>
      <p:pic>
        <p:nvPicPr>
          <p:cNvPr id="112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9337" y="1417638"/>
            <a:ext cx="4505325" cy="2992437"/>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3567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b="1" u="sng">
                <a:ea typeface="MS PGothic" charset="-128"/>
              </a:rPr>
              <a:t>Overview</a:t>
            </a:r>
          </a:p>
        </p:txBody>
      </p:sp>
      <p:sp>
        <p:nvSpPr>
          <p:cNvPr id="3" name="Content Placeholder 2"/>
          <p:cNvSpPr>
            <a:spLocks noGrp="1"/>
          </p:cNvSpPr>
          <p:nvPr>
            <p:ph idx="1"/>
          </p:nvPr>
        </p:nvSpPr>
        <p:spPr>
          <a:xfrm>
            <a:off x="457200" y="1323975"/>
            <a:ext cx="8229600" cy="5289550"/>
          </a:xfrm>
        </p:spPr>
        <p:txBody>
          <a:bodyPr rtlCol="0">
            <a:normAutofit/>
          </a:bodyPr>
          <a:lstStyle/>
          <a:p>
            <a:pPr>
              <a:buFont typeface="Arial" panose="020B0604020202020204" pitchFamily="34" charset="0"/>
              <a:buChar char="•"/>
              <a:defRPr/>
            </a:pPr>
            <a:r>
              <a:rPr lang="en-US" dirty="0">
                <a:solidFill>
                  <a:schemeClr val="bg1">
                    <a:lumMod val="65000"/>
                  </a:schemeClr>
                </a:solidFill>
              </a:rPr>
              <a:t>Physical Changes</a:t>
            </a:r>
          </a:p>
          <a:p>
            <a:pPr>
              <a:buFont typeface="Arial" panose="020B0604020202020204" pitchFamily="34" charset="0"/>
              <a:buChar char="•"/>
              <a:defRPr/>
            </a:pPr>
            <a:r>
              <a:rPr lang="en-US" b="1" dirty="0"/>
              <a:t>Cognitive Changes</a:t>
            </a:r>
          </a:p>
          <a:p>
            <a:pPr lvl="1">
              <a:buFont typeface="Arial" panose="020B0604020202020204" pitchFamily="34" charset="0"/>
              <a:buChar char="•"/>
              <a:defRPr/>
            </a:pPr>
            <a:r>
              <a:rPr lang="en-US" sz="3200" b="1" dirty="0"/>
              <a:t>Changes in Brain Functioning</a:t>
            </a:r>
          </a:p>
          <a:p>
            <a:pPr lvl="1">
              <a:buFont typeface="Arial" panose="020B0604020202020204" pitchFamily="34" charset="0"/>
              <a:buChar char="•"/>
              <a:defRPr/>
            </a:pPr>
            <a:r>
              <a:rPr lang="en-US" sz="3200" b="1" dirty="0"/>
              <a:t>Changes in Brain Structure</a:t>
            </a:r>
          </a:p>
          <a:p>
            <a:pPr>
              <a:buFont typeface="Arial" panose="020B0604020202020204" pitchFamily="34" charset="0"/>
              <a:buChar char="•"/>
              <a:defRPr/>
            </a:pPr>
            <a:r>
              <a:rPr lang="en-US" dirty="0">
                <a:solidFill>
                  <a:schemeClr val="bg1">
                    <a:lumMod val="65000"/>
                  </a:schemeClr>
                </a:solidFill>
              </a:rPr>
              <a:t>Social Changes</a:t>
            </a:r>
          </a:p>
          <a:p>
            <a:pPr>
              <a:buFont typeface="Arial" panose="020B0604020202020204" pitchFamily="34" charset="0"/>
              <a:buChar char="•"/>
              <a:defRPr/>
            </a:pPr>
            <a:r>
              <a:rPr lang="en-US" dirty="0">
                <a:solidFill>
                  <a:schemeClr val="bg1">
                    <a:lumMod val="65000"/>
                  </a:schemeClr>
                </a:solidFill>
              </a:rPr>
              <a:t>Behavioral and Psychological Adjustment</a:t>
            </a:r>
          </a:p>
          <a:p>
            <a:pPr marL="0" indent="0" eaLnBrk="1" fontAlgn="auto" hangingPunct="1">
              <a:spcAft>
                <a:spcPts val="0"/>
              </a:spcAft>
              <a:buFont typeface="Arial" panose="020B0604020202020204" pitchFamily="34" charset="0"/>
              <a:buNone/>
              <a:defRPr/>
            </a:pPr>
            <a:endParaRPr lang="en-US" dirty="0">
              <a:ea typeface="+mn-ea"/>
            </a:endParaRPr>
          </a:p>
        </p:txBody>
      </p:sp>
    </p:spTree>
    <p:extLst>
      <p:ext uri="{BB962C8B-B14F-4D97-AF65-F5344CB8AC3E}">
        <p14:creationId xmlns:p14="http://schemas.microsoft.com/office/powerpoint/2010/main" val="2013673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b="1" u="sng">
                <a:ea typeface="MS PGothic" charset="-128"/>
              </a:rPr>
              <a:t>Cognitive Changes</a:t>
            </a:r>
          </a:p>
        </p:txBody>
      </p:sp>
      <p:sp>
        <p:nvSpPr>
          <p:cNvPr id="6" name="Content Placeholder 5"/>
          <p:cNvSpPr>
            <a:spLocks noGrp="1"/>
          </p:cNvSpPr>
          <p:nvPr>
            <p:ph sz="half" idx="1"/>
          </p:nvPr>
        </p:nvSpPr>
        <p:spPr>
          <a:xfrm>
            <a:off x="1606190" y="3942678"/>
            <a:ext cx="6858000" cy="2783541"/>
          </a:xfrm>
        </p:spPr>
        <p:txBody>
          <a:bodyPr/>
          <a:lstStyle/>
          <a:p>
            <a:pPr>
              <a:buFont typeface="Wingdings" panose="05000000000000000000" pitchFamily="2" charset="2"/>
              <a:buChar char="§"/>
              <a:defRPr/>
            </a:pPr>
            <a:r>
              <a:rPr lang="en-US" b="1" dirty="0"/>
              <a:t>Changes in Brain Functioning</a:t>
            </a:r>
            <a:endParaRPr lang="en-US" dirty="0"/>
          </a:p>
          <a:p>
            <a:pPr>
              <a:buFont typeface="Wingdings" panose="05000000000000000000" pitchFamily="2" charset="2"/>
              <a:buChar char="§"/>
              <a:defRPr/>
            </a:pPr>
            <a:r>
              <a:rPr lang="en-US" dirty="0"/>
              <a:t>Thinking is more abstract and complex</a:t>
            </a:r>
          </a:p>
          <a:p>
            <a:pPr lvl="1">
              <a:buFont typeface="Wingdings" panose="05000000000000000000" pitchFamily="2" charset="2"/>
              <a:buChar char="§"/>
              <a:defRPr/>
            </a:pPr>
            <a:r>
              <a:rPr lang="en-US" dirty="0"/>
              <a:t>Attention</a:t>
            </a:r>
          </a:p>
          <a:p>
            <a:pPr lvl="1">
              <a:buFont typeface="Wingdings" panose="05000000000000000000" pitchFamily="2" charset="2"/>
              <a:buChar char="§"/>
              <a:defRPr/>
            </a:pPr>
            <a:r>
              <a:rPr lang="en-US" dirty="0"/>
              <a:t>Memory</a:t>
            </a:r>
          </a:p>
          <a:p>
            <a:pPr lvl="1">
              <a:buFont typeface="Wingdings" panose="05000000000000000000" pitchFamily="2" charset="2"/>
              <a:buChar char="§"/>
              <a:defRPr/>
            </a:pPr>
            <a:r>
              <a:rPr lang="en-US" dirty="0"/>
              <a:t>Processing speed</a:t>
            </a:r>
          </a:p>
          <a:p>
            <a:pPr lvl="1">
              <a:buFont typeface="Wingdings" panose="05000000000000000000" pitchFamily="2" charset="2"/>
              <a:buChar char="§"/>
              <a:defRPr/>
            </a:pPr>
            <a:r>
              <a:rPr lang="en-US" dirty="0"/>
              <a:t>Metacognition </a:t>
            </a:r>
          </a:p>
          <a:p>
            <a:pPr>
              <a:buFont typeface="Wingdings" panose="05000000000000000000" pitchFamily="2" charset="2"/>
              <a:buChar char="§"/>
              <a:defRPr/>
            </a:pPr>
            <a:endParaRPr lang="en-US" dirty="0"/>
          </a:p>
          <a:p>
            <a:pPr marL="0" indent="0">
              <a:buFont typeface="Arial" panose="020B0604020202020204" pitchFamily="34" charset="0"/>
              <a:buNone/>
              <a:defRPr/>
            </a:pPr>
            <a:endParaRPr lang="en-US" sz="3600" dirty="0"/>
          </a:p>
        </p:txBody>
      </p:sp>
      <p:pic>
        <p:nvPicPr>
          <p:cNvPr id="153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3295" y="1447381"/>
            <a:ext cx="4337410" cy="243933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0636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b="1" u="sng" dirty="0">
                <a:ea typeface="MS PGothic" charset="-128"/>
              </a:rPr>
              <a:t>Changes in Brain Structure</a:t>
            </a:r>
          </a:p>
        </p:txBody>
      </p:sp>
      <p:sp>
        <p:nvSpPr>
          <p:cNvPr id="6" name="Content Placeholder 5"/>
          <p:cNvSpPr>
            <a:spLocks noGrp="1"/>
          </p:cNvSpPr>
          <p:nvPr>
            <p:ph sz="half" idx="1"/>
          </p:nvPr>
        </p:nvSpPr>
        <p:spPr>
          <a:xfrm>
            <a:off x="1694329" y="4526280"/>
            <a:ext cx="7449671" cy="1815353"/>
          </a:xfrm>
        </p:spPr>
        <p:txBody>
          <a:bodyPr/>
          <a:lstStyle/>
          <a:p>
            <a:pPr>
              <a:buFont typeface="Wingdings" panose="05000000000000000000" pitchFamily="2" charset="2"/>
              <a:buChar char="§"/>
              <a:defRPr/>
            </a:pPr>
            <a:r>
              <a:rPr lang="en-US" sz="3200" dirty="0"/>
              <a:t>Dopamine system</a:t>
            </a:r>
          </a:p>
          <a:p>
            <a:pPr>
              <a:buFont typeface="Wingdings" panose="05000000000000000000" pitchFamily="2" charset="2"/>
              <a:buChar char="§"/>
              <a:defRPr/>
            </a:pPr>
            <a:r>
              <a:rPr lang="en-US" sz="3200" dirty="0"/>
              <a:t>Prefrontal cortex</a:t>
            </a:r>
            <a:endParaRPr lang="en-US" altLang="en-US" sz="3200" dirty="0"/>
          </a:p>
          <a:p>
            <a:pPr>
              <a:buFont typeface="Wingdings" panose="05000000000000000000" pitchFamily="2" charset="2"/>
              <a:buChar char="§"/>
              <a:defRPr/>
            </a:pPr>
            <a:r>
              <a:rPr lang="en-US" altLang="en-US" sz="3200" dirty="0"/>
              <a:t>“A powerful engine with no brakes!”</a:t>
            </a:r>
            <a:endParaRPr lang="en-US" sz="3200" dirty="0"/>
          </a:p>
          <a:p>
            <a:pPr marL="0" indent="0">
              <a:buFont typeface="Arial" panose="020B0604020202020204" pitchFamily="34" charset="0"/>
              <a:buNone/>
              <a:defRPr/>
            </a:pPr>
            <a:endParaRPr lang="en-US" sz="3600" dirty="0"/>
          </a:p>
        </p:txBody>
      </p:sp>
      <p:pic>
        <p:nvPicPr>
          <p:cNvPr id="1741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36787" y="1338123"/>
            <a:ext cx="4670425" cy="3097213"/>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088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b="1" u="sng" dirty="0">
                <a:solidFill>
                  <a:srgbClr val="00B0F0"/>
                </a:solidFill>
                <a:ea typeface="MS PGothic" charset="-128"/>
              </a:rPr>
              <a:t>Activity: Formal Operations</a:t>
            </a:r>
          </a:p>
        </p:txBody>
      </p:sp>
      <p:sp>
        <p:nvSpPr>
          <p:cNvPr id="19459" name="Content Placeholder 2"/>
          <p:cNvSpPr>
            <a:spLocks noGrp="1"/>
          </p:cNvSpPr>
          <p:nvPr>
            <p:ph idx="1"/>
          </p:nvPr>
        </p:nvSpPr>
        <p:spPr>
          <a:xfrm>
            <a:off x="457200" y="1478369"/>
            <a:ext cx="8229600" cy="1438835"/>
          </a:xfrm>
        </p:spPr>
        <p:txBody>
          <a:bodyPr/>
          <a:lstStyle/>
          <a:p>
            <a:pPr>
              <a:buFont typeface="Wingdings" panose="05000000000000000000" pitchFamily="2" charset="2"/>
              <a:buChar char="§"/>
            </a:pPr>
            <a:r>
              <a:rPr lang="en-US" altLang="en-US" sz="2800" dirty="0">
                <a:ea typeface="MS PGothic" charset="-128"/>
                <a:hlinkClick r:id="rId3"/>
              </a:rPr>
              <a:t>Observe and compare the behavior of a younger child and an adolescent completing two Piagetian “formal operations” tasks.</a:t>
            </a:r>
            <a:endParaRPr lang="en-US" altLang="en-US" sz="2800" dirty="0">
              <a:ea typeface="MS PGothic" charset="-128"/>
            </a:endParaRPr>
          </a:p>
          <a:p>
            <a:endParaRPr lang="en-US" altLang="en-US" sz="2800" u="sng" dirty="0">
              <a:ea typeface="MS PGothic" charset="-128"/>
              <a:hlinkClick r:id="rId3"/>
            </a:endParaRPr>
          </a:p>
          <a:p>
            <a:pPr marL="0" indent="0">
              <a:buNone/>
            </a:pPr>
            <a:endParaRPr lang="en-US" altLang="en-US" dirty="0">
              <a:ea typeface="MS PGothic" charset="-128"/>
            </a:endParaRPr>
          </a:p>
        </p:txBody>
      </p:sp>
      <p:pic>
        <p:nvPicPr>
          <p:cNvPr id="2" name="Picture 1"/>
          <p:cNvPicPr>
            <a:picLocks noChangeAspect="1"/>
          </p:cNvPicPr>
          <p:nvPr/>
        </p:nvPicPr>
        <p:blipFill>
          <a:blip r:embed="rId4"/>
          <a:stretch>
            <a:fillRect/>
          </a:stretch>
        </p:blipFill>
        <p:spPr>
          <a:xfrm>
            <a:off x="873251" y="2917204"/>
            <a:ext cx="7397498" cy="3698749"/>
          </a:xfrm>
          <a:prstGeom prst="rect">
            <a:avLst/>
          </a:prstGeom>
        </p:spPr>
      </p:pic>
    </p:spTree>
    <p:extLst>
      <p:ext uri="{BB962C8B-B14F-4D97-AF65-F5344CB8AC3E}">
        <p14:creationId xmlns:p14="http://schemas.microsoft.com/office/powerpoint/2010/main" val="2614983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6105340A-DB10-4748-8D73-54E9F1226B19}"/>
</file>

<file path=customXml/itemProps2.xml><?xml version="1.0" encoding="utf-8"?>
<ds:datastoreItem xmlns:ds="http://schemas.openxmlformats.org/officeDocument/2006/customXml" ds:itemID="{9C1C3B19-D341-4CBB-AABF-BAC571832B62}"/>
</file>

<file path=customXml/itemProps3.xml><?xml version="1.0" encoding="utf-8"?>
<ds:datastoreItem xmlns:ds="http://schemas.openxmlformats.org/officeDocument/2006/customXml" ds:itemID="{9E84C5CC-E825-4378-994E-FE5D48153FFE}"/>
</file>

<file path=docProps/app.xml><?xml version="1.0" encoding="utf-8"?>
<Properties xmlns="http://schemas.openxmlformats.org/officeDocument/2006/extended-properties" xmlns:vt="http://schemas.openxmlformats.org/officeDocument/2006/docPropsVTypes">
  <Template>Office Theme</Template>
  <TotalTime>1</TotalTime>
  <Words>3875</Words>
  <Application>Microsoft Office PowerPoint</Application>
  <PresentationFormat>On-screen Show (4:3)</PresentationFormat>
  <Paragraphs>566</Paragraphs>
  <Slides>28</Slides>
  <Notes>28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MS PGothic</vt:lpstr>
      <vt:lpstr>Arial</vt:lpstr>
      <vt:lpstr>Calibri</vt:lpstr>
      <vt:lpstr>Calibri Light</vt:lpstr>
      <vt:lpstr>Wingdings</vt:lpstr>
      <vt:lpstr>Office Theme</vt:lpstr>
      <vt:lpstr>1_Office Theme</vt:lpstr>
      <vt:lpstr>Adolescent Development</vt:lpstr>
      <vt:lpstr>Learning Objectives</vt:lpstr>
      <vt:lpstr>Warm Up: Adolescence Defined</vt:lpstr>
      <vt:lpstr>Overview</vt:lpstr>
      <vt:lpstr>Physical Changes</vt:lpstr>
      <vt:lpstr>Overview</vt:lpstr>
      <vt:lpstr>Cognitive Changes</vt:lpstr>
      <vt:lpstr>Changes in Brain Structure</vt:lpstr>
      <vt:lpstr>Activity: Formal Operations</vt:lpstr>
      <vt:lpstr>Activity: Formal Operations</vt:lpstr>
      <vt:lpstr>Overview</vt:lpstr>
      <vt:lpstr>Social Changes</vt:lpstr>
      <vt:lpstr>Relationships with Peers</vt:lpstr>
      <vt:lpstr>Romantic Relationships</vt:lpstr>
      <vt:lpstr>CAT: The Muddiest Point</vt:lpstr>
      <vt:lpstr>Review of Muddy Concepts</vt:lpstr>
      <vt:lpstr>Overview</vt:lpstr>
      <vt:lpstr>Behavioral and  Psychological Adjustment</vt:lpstr>
      <vt:lpstr>Aggression and  Anti-social Behavior</vt:lpstr>
      <vt:lpstr>Anxiety and Depression</vt:lpstr>
      <vt:lpstr>Activity: The Teen Brain and Student Jury</vt:lpstr>
      <vt:lpstr>Activity Continued</vt:lpstr>
      <vt:lpstr>Academic Achievement</vt:lpstr>
      <vt:lpstr>Diversity</vt:lpstr>
      <vt:lpstr>Activity: Adolescent Stress &amp; Anxiety</vt:lpstr>
      <vt:lpstr>CAT: The One-Minute Paper</vt:lpstr>
      <vt:lpstr>Photo Attribution</vt:lpstr>
      <vt:lpstr>Photo Attribution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Adolescent Development</dc:title>
  <dc:creator>Noba Psychology</dc:creator>
  <cp:lastModifiedBy>Noba Psychology</cp:lastModifiedBy>
  <cp:revision>1</cp:revision>
  <dcterms:created xsi:type="dcterms:W3CDTF">2016-08-30T18:57:15Z</dcterms:created>
  <dcterms:modified xsi:type="dcterms:W3CDTF">2016-08-30T18:59:11Z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